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9" r:id="rId3"/>
    <p:sldId id="408" r:id="rId4"/>
    <p:sldId id="373" r:id="rId5"/>
    <p:sldId id="411" r:id="rId6"/>
    <p:sldId id="409" r:id="rId7"/>
    <p:sldId id="410" r:id="rId8"/>
    <p:sldId id="399" r:id="rId9"/>
    <p:sldId id="400" r:id="rId10"/>
    <p:sldId id="402" r:id="rId11"/>
    <p:sldId id="403" r:id="rId12"/>
    <p:sldId id="404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92362" autoAdjust="0"/>
  </p:normalViewPr>
  <p:slideViewPr>
    <p:cSldViewPr>
      <p:cViewPr>
        <p:scale>
          <a:sx n="100" d="100"/>
          <a:sy n="100" d="100"/>
        </p:scale>
        <p:origin x="-210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27/11/2019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27/11/2019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237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27/11/2019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27/11/2019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27/11/2019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27/11/2019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27/11/2019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Cas Pratique</a:t>
            </a:r>
            <a:br>
              <a:rPr lang="fr-BE" sz="4000" dirty="0" smtClean="0">
                <a:solidFill>
                  <a:schemeClr val="bg1"/>
                </a:solidFill>
              </a:rPr>
            </a:br>
            <a:r>
              <a:rPr lang="fr-BE" sz="4000" dirty="0" smtClean="0">
                <a:solidFill>
                  <a:schemeClr val="bg1"/>
                </a:solidFill>
              </a:rPr>
              <a:t>Solutions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Robin </a:t>
            </a:r>
            <a:r>
              <a:rPr lang="fr-FR" sz="1400" dirty="0" err="1" smtClean="0">
                <a:solidFill>
                  <a:schemeClr val="bg1"/>
                </a:solidFill>
              </a:rPr>
              <a:t>Lambotte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Eaux souterraines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556791"/>
            <a:ext cx="8172908" cy="441067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2800" b="1" dirty="0" smtClean="0">
                <a:solidFill>
                  <a:schemeClr val="accent1"/>
                </a:solidFill>
              </a:rPr>
              <a:t>Lors de prélèvements d’eaux souterraines, dans quel ordre réaliseriez vous les mesures in-situ (pH, t°, oxygène dissous, conductivité) – pourquoi ?</a:t>
            </a:r>
          </a:p>
          <a:p>
            <a:pPr marL="553720" lvl="2">
              <a:buFont typeface="Arial" charset="0"/>
              <a:buChar char="•"/>
            </a:pPr>
            <a:r>
              <a:rPr lang="fr-BE" sz="2800" b="1" dirty="0" smtClean="0">
                <a:solidFill>
                  <a:schemeClr val="accent1"/>
                </a:solidFill>
              </a:rPr>
              <a:t>1) t° : varie rapidement, ne modifie pas le milieu</a:t>
            </a:r>
          </a:p>
          <a:p>
            <a:pPr marL="553720" lvl="2">
              <a:buFont typeface="Arial" charset="0"/>
              <a:buChar char="•"/>
            </a:pPr>
            <a:r>
              <a:rPr lang="fr-BE" sz="2800" b="1" dirty="0" smtClean="0">
                <a:solidFill>
                  <a:schemeClr val="accent1"/>
                </a:solidFill>
              </a:rPr>
              <a:t>2</a:t>
            </a:r>
            <a:r>
              <a:rPr lang="fr-BE" sz="2800" b="1" dirty="0">
                <a:solidFill>
                  <a:schemeClr val="accent1"/>
                </a:solidFill>
              </a:rPr>
              <a:t>) </a:t>
            </a:r>
            <a:r>
              <a:rPr lang="fr-BE" sz="2800" b="1" dirty="0" smtClean="0">
                <a:solidFill>
                  <a:schemeClr val="accent1"/>
                </a:solidFill>
              </a:rPr>
              <a:t>conductivité </a:t>
            </a:r>
            <a:r>
              <a:rPr lang="fr-BE" sz="2800" b="1" dirty="0">
                <a:solidFill>
                  <a:schemeClr val="accent1"/>
                </a:solidFill>
              </a:rPr>
              <a:t>et l’O2 optique </a:t>
            </a:r>
            <a:r>
              <a:rPr lang="fr-BE" sz="2800" b="1" dirty="0" smtClean="0">
                <a:solidFill>
                  <a:schemeClr val="accent1"/>
                </a:solidFill>
              </a:rPr>
              <a:t>: ne </a:t>
            </a:r>
            <a:r>
              <a:rPr lang="fr-BE" sz="2800" b="1" dirty="0">
                <a:solidFill>
                  <a:schemeClr val="accent1"/>
                </a:solidFill>
              </a:rPr>
              <a:t>modifient pas le milieu (peu importe l’ordre)</a:t>
            </a:r>
          </a:p>
          <a:p>
            <a:pPr marL="553720" lvl="2">
              <a:buFont typeface="Arial" charset="0"/>
              <a:buChar char="•"/>
            </a:pPr>
            <a:r>
              <a:rPr lang="fr-BE" sz="2800" b="1" dirty="0">
                <a:solidFill>
                  <a:schemeClr val="accent1"/>
                </a:solidFill>
              </a:rPr>
              <a:t>3) </a:t>
            </a:r>
            <a:r>
              <a:rPr lang="fr-BE" sz="2800" b="1" dirty="0" smtClean="0">
                <a:solidFill>
                  <a:schemeClr val="accent1"/>
                </a:solidFill>
              </a:rPr>
              <a:t>pH : modifie </a:t>
            </a:r>
            <a:r>
              <a:rPr lang="fr-BE" sz="2800" b="1" dirty="0">
                <a:solidFill>
                  <a:schemeClr val="accent1"/>
                </a:solidFill>
              </a:rPr>
              <a:t>le milieu par largage de </a:t>
            </a:r>
            <a:r>
              <a:rPr lang="fr-BE" sz="2800" b="1" dirty="0" err="1" smtClean="0">
                <a:solidFill>
                  <a:schemeClr val="accent1"/>
                </a:solidFill>
              </a:rPr>
              <a:t>KCl</a:t>
            </a:r>
            <a:endParaRPr lang="fr-BE" sz="2800" b="1" dirty="0" smtClean="0">
              <a:solidFill>
                <a:schemeClr val="accent1"/>
              </a:solidFill>
            </a:endParaRPr>
          </a:p>
          <a:p>
            <a:pPr marL="553720" lvl="2">
              <a:buFont typeface="Arial" charset="0"/>
              <a:buChar char="•"/>
            </a:pPr>
            <a:r>
              <a:rPr lang="fr-BE" sz="2800" b="1" dirty="0">
                <a:solidFill>
                  <a:schemeClr val="accent1"/>
                </a:solidFill>
              </a:rPr>
              <a:t>4) </a:t>
            </a:r>
            <a:r>
              <a:rPr lang="fr-BE" sz="2800" b="1" dirty="0" smtClean="0">
                <a:solidFill>
                  <a:schemeClr val="accent1"/>
                </a:solidFill>
              </a:rPr>
              <a:t>O2 </a:t>
            </a:r>
            <a:r>
              <a:rPr lang="fr-BE" sz="2800" b="1" dirty="0">
                <a:solidFill>
                  <a:schemeClr val="accent1"/>
                </a:solidFill>
              </a:rPr>
              <a:t>électrochimique </a:t>
            </a:r>
            <a:r>
              <a:rPr lang="fr-BE" sz="2800" b="1" dirty="0" smtClean="0">
                <a:solidFill>
                  <a:schemeClr val="accent1"/>
                </a:solidFill>
              </a:rPr>
              <a:t>: consomme </a:t>
            </a:r>
            <a:r>
              <a:rPr lang="fr-BE" sz="2800" b="1" dirty="0">
                <a:solidFill>
                  <a:schemeClr val="accent1"/>
                </a:solidFill>
              </a:rPr>
              <a:t>l’O2 de l’échantillon et donc modifie le </a:t>
            </a:r>
            <a:r>
              <a:rPr lang="fr-BE" sz="2800" b="1" dirty="0" smtClean="0">
                <a:solidFill>
                  <a:schemeClr val="accent1"/>
                </a:solidFill>
              </a:rPr>
              <a:t>pH</a:t>
            </a:r>
            <a:endParaRPr lang="fr-BE" sz="28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Air ambiant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556792"/>
            <a:ext cx="8172908" cy="381642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8000" b="1" dirty="0" smtClean="0">
                <a:solidFill>
                  <a:srgbClr val="002060"/>
                </a:solidFill>
              </a:rPr>
              <a:t>La stratégie de l’air ambiant prévoit d’analyser le benzène. Quel est le volume minimum de l’échantillon d’air à prélever ?</a:t>
            </a:r>
            <a:endParaRPr lang="fr-BE" sz="8000" b="1" dirty="0">
              <a:solidFill>
                <a:srgbClr val="00206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BE" sz="8000" b="1" dirty="0" smtClean="0">
                <a:solidFill>
                  <a:srgbClr val="002060"/>
                </a:solidFill>
              </a:rPr>
              <a:t>Dépend des recommandations du laboratoire qui réalisera les analyses	</a:t>
            </a:r>
            <a:r>
              <a:rPr lang="fr-BE" sz="9800" b="1" dirty="0" smtClean="0">
                <a:solidFill>
                  <a:srgbClr val="FF0000"/>
                </a:solidFill>
              </a:rPr>
              <a:t>	</a:t>
            </a:r>
            <a:r>
              <a:rPr lang="fr-BE" sz="10800" b="1" dirty="0">
                <a:solidFill>
                  <a:srgbClr val="FF0000"/>
                </a:solidFill>
              </a:rPr>
              <a:t>	</a:t>
            </a:r>
          </a:p>
          <a:p>
            <a:pPr>
              <a:buFont typeface="Arial" charset="0"/>
              <a:buChar char="•"/>
            </a:pPr>
            <a:endParaRPr lang="fr-BE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Gestion des échantillons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78818" y="1700809"/>
            <a:ext cx="8172908" cy="38164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4600" b="1" dirty="0">
                <a:solidFill>
                  <a:schemeClr val="accent1"/>
                </a:solidFill>
              </a:rPr>
              <a:t>Lors du transport vers le site, vous vous apercevez qu’un type bouteille de prélèvement d’eau souterraine avec stabilisateur est manquant. Quelle solution proposez-vous ?</a:t>
            </a:r>
            <a:r>
              <a:rPr lang="fr-BE" sz="5200" b="1" dirty="0" smtClean="0">
                <a:solidFill>
                  <a:schemeClr val="accent1"/>
                </a:solidFill>
              </a:rPr>
              <a:t>	</a:t>
            </a:r>
          </a:p>
          <a:p>
            <a:pPr marL="553720" lvl="2">
              <a:buFont typeface="Arial" charset="0"/>
              <a:buChar char="•"/>
            </a:pPr>
            <a:r>
              <a:rPr lang="fr-BE" sz="4600" b="1" dirty="0" smtClean="0">
                <a:solidFill>
                  <a:schemeClr val="accent1"/>
                </a:solidFill>
              </a:rPr>
              <a:t>Contact avec le CP =&gt; paramètre important </a:t>
            </a:r>
            <a:r>
              <a:rPr lang="fr-BE" sz="4600" b="1" dirty="0">
                <a:solidFill>
                  <a:schemeClr val="accent1"/>
                </a:solidFill>
              </a:rPr>
              <a:t>pour l’étude ou </a:t>
            </a:r>
            <a:r>
              <a:rPr lang="fr-BE" sz="4600" b="1" dirty="0" smtClean="0">
                <a:solidFill>
                  <a:schemeClr val="accent1"/>
                </a:solidFill>
              </a:rPr>
              <a:t>non</a:t>
            </a:r>
          </a:p>
          <a:p>
            <a:pPr marL="553720" lvl="2">
              <a:buFont typeface="Arial" charset="0"/>
              <a:buChar char="•"/>
            </a:pPr>
            <a:r>
              <a:rPr lang="fr-BE" sz="4600" b="1" dirty="0" smtClean="0">
                <a:solidFill>
                  <a:schemeClr val="accent1"/>
                </a:solidFill>
              </a:rPr>
              <a:t>Echantillonnage </a:t>
            </a:r>
            <a:r>
              <a:rPr lang="fr-BE" sz="4600" b="1" dirty="0">
                <a:solidFill>
                  <a:schemeClr val="accent1"/>
                </a:solidFill>
              </a:rPr>
              <a:t>ultérieur</a:t>
            </a:r>
          </a:p>
          <a:p>
            <a:pPr marL="553720" lvl="2">
              <a:buFont typeface="Arial" charset="0"/>
              <a:buChar char="•"/>
            </a:pPr>
            <a:endParaRPr lang="fr-BE" sz="4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46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Matériaux disposés en andains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352839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527283" y="1518321"/>
            <a:ext cx="8172908" cy="50956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 smtClean="0">
                <a:solidFill>
                  <a:schemeClr val="accent1"/>
                </a:solidFill>
              </a:rPr>
              <a:t>En </a:t>
            </a:r>
            <a:r>
              <a:rPr lang="fr-FR" sz="3200" b="1" dirty="0">
                <a:solidFill>
                  <a:schemeClr val="accent1"/>
                </a:solidFill>
              </a:rPr>
              <a:t>réalisant les prélèvements, vous tombez sur une « poche » de matériau sableux claire, que faites-vous ?</a:t>
            </a:r>
          </a:p>
          <a:p>
            <a:pPr lvl="1">
              <a:buFont typeface="Arial" charset="0"/>
              <a:buChar char="•"/>
            </a:pPr>
            <a:r>
              <a:rPr lang="fr-FR" sz="3200" b="1" dirty="0">
                <a:solidFill>
                  <a:schemeClr val="accent1"/>
                </a:solidFill>
              </a:rPr>
              <a:t>Vous isolez cet échantillon et continuez la journée jusqu’à obtenir le nombre d’</a:t>
            </a:r>
            <a:r>
              <a:rPr lang="fr-FR" sz="3200" b="1" dirty="0" err="1">
                <a:solidFill>
                  <a:schemeClr val="accent1"/>
                </a:solidFill>
              </a:rPr>
              <a:t>éch</a:t>
            </a:r>
            <a:r>
              <a:rPr lang="fr-FR" sz="3200" b="1" dirty="0">
                <a:solidFill>
                  <a:schemeClr val="accent1"/>
                </a:solidFill>
              </a:rPr>
              <a:t>. élémentaires initialement </a:t>
            </a:r>
            <a:r>
              <a:rPr lang="fr-FR" sz="3200" b="1" dirty="0" smtClean="0">
                <a:solidFill>
                  <a:schemeClr val="accent1"/>
                </a:solidFill>
              </a:rPr>
              <a:t>prévu</a:t>
            </a:r>
          </a:p>
          <a:p>
            <a:pPr lvl="1">
              <a:buFont typeface="Arial" charset="0"/>
              <a:buChar char="•"/>
            </a:pPr>
            <a:r>
              <a:rPr lang="fr-FR" sz="3200" b="1" dirty="0" smtClean="0">
                <a:solidFill>
                  <a:schemeClr val="accent1"/>
                </a:solidFill>
              </a:rPr>
              <a:t>Informer l’expert =&gt; révision stratégie ?</a:t>
            </a: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P6 – Méthodes prélèvements Sol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628800"/>
            <a:ext cx="8172908" cy="4663639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800" b="1" dirty="0" smtClean="0">
                <a:solidFill>
                  <a:schemeClr val="accent1"/>
                </a:solidFill>
              </a:rPr>
              <a:t>Les méthodes de forage suivantes sont-elles adaptées pour les différents prélèvements prévus ?</a:t>
            </a:r>
          </a:p>
          <a:p>
            <a:pPr marL="0" indent="0">
              <a:buNone/>
            </a:pPr>
            <a:endParaRPr lang="fr-FR" sz="11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1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1400" b="1" dirty="0">
              <a:solidFill>
                <a:schemeClr val="accent1"/>
              </a:solidFill>
            </a:endParaRPr>
          </a:p>
          <a:p>
            <a:pPr marL="301943" lvl="1" indent="0">
              <a:buNone/>
            </a:pPr>
            <a:r>
              <a:rPr lang="fr-FR" sz="4400" b="1" dirty="0" smtClean="0">
                <a:solidFill>
                  <a:schemeClr val="accent1"/>
                </a:solidFill>
              </a:rPr>
              <a:t>	</a:t>
            </a:r>
            <a:endParaRPr lang="fr-BE" sz="44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16575"/>
              </p:ext>
            </p:extLst>
          </p:nvPr>
        </p:nvGraphicFramePr>
        <p:xfrm>
          <a:off x="1907704" y="3501008"/>
          <a:ext cx="5309235" cy="2461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150"/>
                <a:gridCol w="1327150"/>
                <a:gridCol w="1327150"/>
                <a:gridCol w="132778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Terres excavées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Sol en place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Installation de piézomètres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Tarière manuelle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fr-B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effectLst/>
                        </a:rPr>
                        <a:t>V   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MAIS</a:t>
                      </a:r>
                      <a:r>
                        <a:rPr lang="fr-FR" sz="1100" dirty="0">
                          <a:effectLst/>
                        </a:rPr>
                        <a:t>…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 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V  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MAIS</a:t>
                      </a:r>
                      <a:r>
                        <a:rPr lang="fr-FR" sz="1200" dirty="0" smtClean="0">
                          <a:effectLst/>
                        </a:rPr>
                        <a:t>…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Tarière mécanique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effectLst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fr-BE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400" b="1" dirty="0" smtClean="0">
                          <a:effectLst/>
                        </a:rPr>
                        <a:t>X</a:t>
                      </a:r>
                      <a:endParaRPr lang="fr-B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fr-B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Gouge à percussion</a:t>
                      </a:r>
                      <a:endParaRPr lang="fr-BE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endParaRPr lang="fr-BE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fr-BE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endParaRPr lang="fr-BE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Liner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endParaRPr lang="fr-BE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fr-BE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MAIS…</a:t>
                      </a:r>
                      <a:endParaRPr lang="fr-BE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Pelle mécanique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endParaRPr lang="fr-BE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X</a:t>
                      </a:r>
                      <a:endParaRPr lang="fr-BE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 X</a:t>
                      </a:r>
                      <a:endParaRPr lang="fr-BE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BE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Pelle manuelle</a:t>
                      </a:r>
                      <a:endParaRPr lang="fr-BE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BE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 X</a:t>
                      </a:r>
                      <a:endParaRPr lang="fr-B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X</a:t>
                      </a:r>
                      <a:endParaRPr lang="fr-BE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2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80817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P6 – Méthodes prélèvements Sol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556793"/>
            <a:ext cx="8172908" cy="441067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fr-BE" sz="3200" b="1" dirty="0">
                <a:solidFill>
                  <a:srgbClr val="002060"/>
                </a:solidFill>
              </a:rPr>
              <a:t>Le sol est friable et des déblais ont tendance à tomber dans le trou de forage. Que pourriez-vous faire pour éviter de contaminer les échantillons de sols sous-jacents</a:t>
            </a:r>
            <a:r>
              <a:rPr lang="fr-BE" sz="3200" b="1" dirty="0" smtClean="0">
                <a:solidFill>
                  <a:srgbClr val="002060"/>
                </a:solidFill>
              </a:rPr>
              <a:t>?</a:t>
            </a:r>
          </a:p>
          <a:p>
            <a:pPr lvl="1">
              <a:buFont typeface="Arial" charset="0"/>
              <a:buChar char="•"/>
            </a:pPr>
            <a:r>
              <a:rPr lang="fr-BE" sz="3200" b="1" dirty="0" smtClean="0">
                <a:solidFill>
                  <a:srgbClr val="002060"/>
                </a:solidFill>
              </a:rPr>
              <a:t>Tubage à l’avancement</a:t>
            </a:r>
          </a:p>
          <a:p>
            <a:pPr lvl="1">
              <a:buFont typeface="Arial" charset="0"/>
              <a:buChar char="•"/>
            </a:pPr>
            <a:r>
              <a:rPr lang="fr-BE" sz="3200" b="1" dirty="0">
                <a:solidFill>
                  <a:srgbClr val="002060"/>
                </a:solidFill>
              </a:rPr>
              <a:t>Echantillonnage de la 2</a:t>
            </a:r>
            <a:r>
              <a:rPr lang="fr-BE" sz="3200" b="1" baseline="30000" dirty="0">
                <a:solidFill>
                  <a:srgbClr val="002060"/>
                </a:solidFill>
              </a:rPr>
              <a:t>ème</a:t>
            </a:r>
            <a:r>
              <a:rPr lang="fr-BE" sz="3200" b="1" dirty="0">
                <a:solidFill>
                  <a:srgbClr val="002060"/>
                </a:solidFill>
              </a:rPr>
              <a:t> moitié du mètre foré </a:t>
            </a:r>
            <a:r>
              <a:rPr lang="fr-BE" sz="3200" b="1" dirty="0" smtClean="0">
                <a:solidFill>
                  <a:srgbClr val="002060"/>
                </a:solidFill>
              </a:rPr>
              <a:t>: gouge</a:t>
            </a:r>
            <a:r>
              <a:rPr lang="fr-BE" sz="3200" b="1" dirty="0">
                <a:solidFill>
                  <a:srgbClr val="002060"/>
                </a:solidFill>
              </a:rPr>
              <a:t>, liner, (tarière </a:t>
            </a:r>
            <a:r>
              <a:rPr lang="fr-BE" sz="3200" b="1" dirty="0" smtClean="0">
                <a:solidFill>
                  <a:srgbClr val="002060"/>
                </a:solidFill>
              </a:rPr>
              <a:t>!)</a:t>
            </a:r>
          </a:p>
          <a:p>
            <a:pPr lvl="1">
              <a:buFont typeface="Arial" charset="0"/>
              <a:buChar char="•"/>
            </a:pPr>
            <a:endParaRPr lang="fr-BE" sz="32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80817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P6 – Méthodes prélèvements Sol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556793"/>
            <a:ext cx="8172908" cy="441067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fr-BE" sz="3200" b="1" dirty="0">
                <a:solidFill>
                  <a:srgbClr val="002060"/>
                </a:solidFill>
              </a:rPr>
              <a:t>Vous rencontrez un refus à 80 cm de profondeur dans le forage F5 (piézomètre). Cet ouvrage est indispensable pour déterminer le sens d’écoulement des eaux souterraines. Que faites-vous </a:t>
            </a:r>
            <a:r>
              <a:rPr lang="fr-BE" sz="3200" b="1" dirty="0" smtClean="0">
                <a:solidFill>
                  <a:srgbClr val="002060"/>
                </a:solidFill>
              </a:rPr>
              <a:t>?</a:t>
            </a:r>
          </a:p>
          <a:p>
            <a:pPr lvl="1">
              <a:buFont typeface="Arial" charset="0"/>
              <a:buChar char="•"/>
            </a:pPr>
            <a:r>
              <a:rPr lang="fr-BE" sz="3000" b="1" dirty="0" smtClean="0">
                <a:solidFill>
                  <a:srgbClr val="002060"/>
                </a:solidFill>
              </a:rPr>
              <a:t>Essais complémentaires (1,2 ? =&gt; CP)</a:t>
            </a:r>
          </a:p>
          <a:p>
            <a:pPr lvl="1">
              <a:buFont typeface="Arial" charset="0"/>
              <a:buChar char="•"/>
            </a:pPr>
            <a:r>
              <a:rPr lang="fr-BE" sz="3000" b="1" dirty="0" smtClean="0">
                <a:solidFill>
                  <a:srgbClr val="002060"/>
                </a:solidFill>
              </a:rPr>
              <a:t>Contact CP pour déplacement plus important</a:t>
            </a:r>
          </a:p>
          <a:p>
            <a:pPr lvl="1">
              <a:buFont typeface="Arial" charset="0"/>
              <a:buChar char="•"/>
            </a:pPr>
            <a:endParaRPr lang="fr-BE" sz="3200" b="1" dirty="0" smtClean="0">
              <a:solidFill>
                <a:srgbClr val="002060"/>
              </a:solidFill>
            </a:endParaRPr>
          </a:p>
          <a:p>
            <a:pPr lvl="1">
              <a:buFont typeface="Arial" charset="0"/>
              <a:buChar char="•"/>
            </a:pPr>
            <a:endParaRPr lang="fr-BE" sz="32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2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Description des sols et des terres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628800"/>
            <a:ext cx="8172908" cy="42484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Réalisez </a:t>
            </a:r>
            <a:r>
              <a:rPr lang="fr-BE" sz="3200" b="1" dirty="0">
                <a:solidFill>
                  <a:schemeClr val="accent1"/>
                </a:solidFill>
              </a:rPr>
              <a:t>la description des terres excavées présentées dans les bacs situés à </a:t>
            </a:r>
            <a:r>
              <a:rPr lang="fr-BE" sz="3200" b="1" dirty="0" smtClean="0">
                <a:solidFill>
                  <a:schemeClr val="accent1"/>
                </a:solidFill>
              </a:rPr>
              <a:t>l’extérieur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Echantillon  A : 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Remblai 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Matrice principale : limon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Matrice secondaire : argile, (sableux)</a:t>
            </a:r>
          </a:p>
          <a:p>
            <a:pPr marL="0" indent="0">
              <a:buNone/>
            </a:pPr>
            <a:r>
              <a:rPr lang="fr-BE" sz="3200" b="1" dirty="0" err="1" smtClean="0">
                <a:solidFill>
                  <a:schemeClr val="accent1"/>
                </a:solidFill>
              </a:rPr>
              <a:t>Élemts</a:t>
            </a:r>
            <a:r>
              <a:rPr lang="fr-BE" sz="3200" b="1" dirty="0" smtClean="0">
                <a:solidFill>
                  <a:schemeClr val="accent1"/>
                </a:solidFill>
              </a:rPr>
              <a:t> grossiers : DC, galets roulés, grès, cm à dm, 25 %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Humide à très humide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Brun foncé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Pas d’odeur, pas d’irisation</a:t>
            </a:r>
            <a:endParaRPr lang="fr-BE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0407" y="892662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Description des sols et des terres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628800"/>
            <a:ext cx="8172908" cy="42484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Réalisez </a:t>
            </a:r>
            <a:r>
              <a:rPr lang="fr-BE" sz="3200" b="1" dirty="0">
                <a:solidFill>
                  <a:schemeClr val="accent1"/>
                </a:solidFill>
              </a:rPr>
              <a:t>la description des terres excavées présentées dans les bacs situés à </a:t>
            </a:r>
            <a:r>
              <a:rPr lang="fr-BE" sz="3200" b="1" dirty="0" smtClean="0">
                <a:solidFill>
                  <a:schemeClr val="accent1"/>
                </a:solidFill>
              </a:rPr>
              <a:t>l’extérieur</a:t>
            </a: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Echantillon  B : 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Remblai 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Matrice principale : sable grossier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Matrice secondaire : limon</a:t>
            </a:r>
          </a:p>
          <a:p>
            <a:pPr marL="0" indent="0">
              <a:buNone/>
            </a:pPr>
            <a:r>
              <a:rPr lang="fr-BE" sz="3400" b="1" dirty="0" err="1" smtClean="0">
                <a:solidFill>
                  <a:schemeClr val="accent1"/>
                </a:solidFill>
              </a:rPr>
              <a:t>Élemts</a:t>
            </a:r>
            <a:r>
              <a:rPr lang="fr-BE" sz="3400" b="1" dirty="0" smtClean="0">
                <a:solidFill>
                  <a:schemeClr val="accent1"/>
                </a:solidFill>
              </a:rPr>
              <a:t> grossiers : DC, schistes, scories, galets roulés, </a:t>
            </a:r>
            <a:r>
              <a:rPr lang="fr-BE" sz="3400" b="1" dirty="0" err="1" smtClean="0">
                <a:solidFill>
                  <a:schemeClr val="accent1"/>
                </a:solidFill>
              </a:rPr>
              <a:t>élemts</a:t>
            </a:r>
            <a:r>
              <a:rPr lang="fr-BE" sz="3400" b="1" dirty="0" smtClean="0">
                <a:solidFill>
                  <a:schemeClr val="accent1"/>
                </a:solidFill>
              </a:rPr>
              <a:t> cm à dm; 30-40 %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Humide 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noir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Pas d’odeur, film qui se fractionne</a:t>
            </a:r>
          </a:p>
          <a:p>
            <a:pPr marL="0" indent="0">
              <a:buNone/>
            </a:pPr>
            <a:r>
              <a:rPr lang="fr-BE" sz="3400" b="1" dirty="0" smtClean="0">
                <a:solidFill>
                  <a:schemeClr val="accent1"/>
                </a:solidFill>
              </a:rPr>
              <a:t>Remblai type minier-charbonnier</a:t>
            </a:r>
            <a:endParaRPr lang="fr-BE" sz="3400" b="1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6769" y="898893"/>
            <a:ext cx="6677115" cy="500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Eaux souterraines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1556792"/>
            <a:ext cx="8172908" cy="42484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900" b="1" dirty="0">
                <a:solidFill>
                  <a:schemeClr val="accent1"/>
                </a:solidFill>
              </a:rPr>
              <a:t> </a:t>
            </a:r>
            <a:endParaRPr lang="fr-FR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BE" sz="11200" b="1" dirty="0" smtClean="0">
                <a:solidFill>
                  <a:schemeClr val="accent1"/>
                </a:solidFill>
              </a:rPr>
              <a:t>Dans le dossier IMMOSTEP, à quelle profondeur vous attendez-vous à trouver la nappe d’eau souterraine ?</a:t>
            </a:r>
          </a:p>
          <a:p>
            <a:pPr lvl="1">
              <a:buFont typeface="Arial" charset="0"/>
              <a:buChar char="•"/>
            </a:pPr>
            <a:r>
              <a:rPr lang="fr-BE" sz="11000" b="1" dirty="0" smtClean="0">
                <a:solidFill>
                  <a:schemeClr val="accent1"/>
                </a:solidFill>
              </a:rPr>
              <a:t>Entre 2,0 et 3,0 m de profondeur</a:t>
            </a:r>
          </a:p>
          <a:p>
            <a:pPr lvl="1">
              <a:buFont typeface="Arial" charset="0"/>
              <a:buChar char="•"/>
            </a:pPr>
            <a:endParaRPr lang="fr-BE" sz="110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r>
              <a:rPr lang="fr-BE" sz="11200" b="1" dirty="0" smtClean="0">
                <a:solidFill>
                  <a:schemeClr val="accent1"/>
                </a:solidFill>
              </a:rPr>
              <a:t>Quelle longueur minimale de tubes </a:t>
            </a:r>
            <a:r>
              <a:rPr lang="fr-BE" sz="11200" b="1" dirty="0" err="1" smtClean="0">
                <a:solidFill>
                  <a:schemeClr val="accent1"/>
                </a:solidFill>
              </a:rPr>
              <a:t>crépinés</a:t>
            </a:r>
            <a:r>
              <a:rPr lang="fr-BE" sz="11200" b="1" dirty="0" smtClean="0">
                <a:solidFill>
                  <a:schemeClr val="accent1"/>
                </a:solidFill>
              </a:rPr>
              <a:t> et aveugles devez-vous préparer pour l’intervention ?</a:t>
            </a:r>
          </a:p>
          <a:p>
            <a:pPr lvl="1">
              <a:buFont typeface="Arial" charset="0"/>
              <a:buChar char="•"/>
            </a:pPr>
            <a:r>
              <a:rPr lang="fr-BE" sz="11000" b="1" dirty="0" smtClean="0">
                <a:solidFill>
                  <a:schemeClr val="accent1"/>
                </a:solidFill>
              </a:rPr>
              <a:t>6 m de tubes </a:t>
            </a:r>
            <a:r>
              <a:rPr lang="fr-BE" sz="11000" b="1" dirty="0" err="1" smtClean="0">
                <a:solidFill>
                  <a:schemeClr val="accent1"/>
                </a:solidFill>
              </a:rPr>
              <a:t>crépinés</a:t>
            </a:r>
            <a:r>
              <a:rPr lang="fr-BE" sz="11000" b="1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fr-BE" sz="11000" b="1" dirty="0" smtClean="0">
                <a:solidFill>
                  <a:schemeClr val="accent1"/>
                </a:solidFill>
              </a:rPr>
              <a:t>19 m de tubes aveugles</a:t>
            </a:r>
          </a:p>
        </p:txBody>
      </p:sp>
    </p:spTree>
    <p:extLst>
      <p:ext uri="{BB962C8B-B14F-4D97-AF65-F5344CB8AC3E}">
        <p14:creationId xmlns:p14="http://schemas.microsoft.com/office/powerpoint/2010/main" val="5854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Eaux souterraines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Cas pratique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47564" y="1124744"/>
            <a:ext cx="8172908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900" b="1" dirty="0">
                <a:solidFill>
                  <a:schemeClr val="accent1"/>
                </a:solidFill>
              </a:rPr>
              <a:t> </a:t>
            </a:r>
            <a:endParaRPr lang="fr-BE" sz="111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1556792"/>
            <a:ext cx="8172908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Font typeface="Arial" charset="0"/>
              <a:buChar char="•"/>
            </a:pPr>
            <a:r>
              <a:rPr lang="fr-BE" sz="4000" b="1" dirty="0" smtClean="0">
                <a:solidFill>
                  <a:schemeClr val="accent1"/>
                </a:solidFill>
              </a:rPr>
              <a:t>Quels sont les diamètres de piézomètre et de forage les plus adaptés selon vous ? </a:t>
            </a:r>
            <a:endParaRPr lang="fr-BE" sz="4000" b="1" dirty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BE" sz="3200" b="1" dirty="0" smtClean="0">
                <a:solidFill>
                  <a:schemeClr val="accent1"/>
                </a:solidFill>
              </a:rPr>
              <a:t>Piézomètre 1 ou 2 pouces</a:t>
            </a:r>
          </a:p>
          <a:p>
            <a:pPr lvl="1">
              <a:buFont typeface="Arial" charset="0"/>
              <a:buChar char="•"/>
            </a:pPr>
            <a:r>
              <a:rPr lang="fr-BE" sz="3200" b="1" dirty="0" smtClean="0">
                <a:solidFill>
                  <a:schemeClr val="accent1"/>
                </a:solidFill>
              </a:rPr>
              <a:t>Forage de minimum 60 ou 100 mm </a:t>
            </a:r>
            <a:endParaRPr lang="fr-BE" sz="3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 smtClean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fr-BE" sz="1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9175</TotalTime>
  <Words>523</Words>
  <Application>Microsoft Office PowerPoint</Application>
  <PresentationFormat>Affichage à l'écran (4:3)</PresentationFormat>
  <Paragraphs>143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Présentation_ISSeP</vt:lpstr>
      <vt:lpstr>      Formation « préleveurs »  Cas Pratique Solutions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LAMBOTTE Robin</cp:lastModifiedBy>
  <cp:revision>342</cp:revision>
  <cp:lastPrinted>2018-09-24T08:40:34Z</cp:lastPrinted>
  <dcterms:created xsi:type="dcterms:W3CDTF">2017-11-22T16:18:59Z</dcterms:created>
  <dcterms:modified xsi:type="dcterms:W3CDTF">2019-11-27T11:10:32Z</dcterms:modified>
</cp:coreProperties>
</file>