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77" r:id="rId5"/>
    <p:sldId id="257" r:id="rId6"/>
    <p:sldId id="258" r:id="rId7"/>
    <p:sldId id="259" r:id="rId8"/>
    <p:sldId id="261" r:id="rId9"/>
    <p:sldId id="262" r:id="rId10"/>
    <p:sldId id="260" r:id="rId11"/>
    <p:sldId id="263" r:id="rId12"/>
    <p:sldId id="264" r:id="rId13"/>
    <p:sldId id="265" r:id="rId14"/>
    <p:sldId id="268" r:id="rId15"/>
    <p:sldId id="266" r:id="rId16"/>
    <p:sldId id="3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39567-D274-4F8B-9006-8DB691C84B2A}" v="83" dt="2023-06-06T12:27:24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BDEC-E433-40F7-94C3-DE18C84E3201}" type="datetimeFigureOut">
              <a:rPr lang="fr-BE" smtClean="0"/>
              <a:t>06-06-23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7EC5-FB79-472D-B9DC-C4069DA09A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658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W_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BD522-EDF0-0845-FB1B-8DCEA515D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5941EA-A6DE-21F0-15BE-0DD5B5998E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921" y="4101895"/>
            <a:ext cx="9144000" cy="481075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l’orateur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DCF6F4-4823-1D6E-D310-852D06EF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1921" y="5417105"/>
            <a:ext cx="9150238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35786EF-4765-493C-8439-83F2C3EA423C}" type="datetime1">
              <a:rPr lang="fr-BE" smtClean="0"/>
              <a:pPr/>
              <a:t>06-06-23</a:t>
            </a:fld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7F27-B046-3FAF-2BC4-160F741F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8157" y="5772919"/>
            <a:ext cx="9141921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BE"/>
              <a:t>Lieu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7F1C93-783F-C2AE-F309-44627D729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E07AE49-414A-F695-EF20-FF61DA7C41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88F649-C918-A4E2-3F4D-5E403A763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2DF5CF-0D47-C441-F36B-ABF48FBC3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9D3DE15-0505-AEFC-79D7-99DC5DBB2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582931"/>
            <a:ext cx="9141921" cy="48107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Modifier le sous-titres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3E098F73-E3F8-1DF1-5549-4BC81A8156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055640"/>
            <a:ext cx="9141921" cy="365125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Conférence/formation/</a:t>
            </a:r>
            <a:r>
              <a:rPr lang="fr-BE" err="1"/>
              <a:t>etc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141196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CDF4DA2-EBBF-DAEF-A314-BC9616718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C7682A-9E78-6148-AF50-9D5DD87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15"/>
            <a:ext cx="10515600" cy="849772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8841C6-8937-0517-2C18-6B60A9F74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614"/>
            <a:ext cx="10515600" cy="517858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D1663-CB4C-4C40-3A89-010073B5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8260"/>
            <a:ext cx="2743200" cy="276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A50FE1-FD6D-1487-FEA5-1D18E92A4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49C3BC-338E-E961-4E3B-AC69EC009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AEA0B-CBA6-BC97-913D-2BDA6795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312626-93EC-3460-26A3-881AF2C3D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FED13B-95CD-2330-7A1B-DD9D03A7D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B14F0DA-DA23-DFC6-0662-FB88D8DC5C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0DBBFE5-182A-F2C6-E9F5-CF58C2C9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DA864B-BFD2-CCC6-8F8F-36E0551FA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F239950-A3AB-8623-2601-A6065F197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A4CA4-C07F-B20A-7423-1D35F38C6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15BD4F-994B-6133-62A5-1F5B6C64F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56DD05-3E82-F071-3FE1-0D801742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319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ED7E78-B530-CB39-CC32-D54AADFC4D97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21BDA8-FF01-4973-17F6-D34D5D648F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46FBD6-8103-6F1B-3D02-4C79F77F6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9D942D2-6773-8C3A-A829-C350E007A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45AA00-8431-D11C-E08B-9B799DB6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87651"/>
            <a:ext cx="5157787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81824D-01E8-32BC-68F1-03505141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37423"/>
            <a:ext cx="5157787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987EA7-EE2E-EB78-0D34-40ECB965E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87651"/>
            <a:ext cx="5183188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A3E36D-C168-5E6A-3455-921072EE9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37423"/>
            <a:ext cx="5183188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7B76AE-106F-156A-4561-C2316F9A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15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FED72A6-E4DA-1B28-F8A5-D7C3D0C6049F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D8F028C-3997-B61B-A072-DAD57EA43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0D5192-48DC-1C44-FBCA-1EAF2C4C6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7A3E92-64B6-4AF0-8918-275BDF95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80D98-37F4-E813-D2B2-911E821A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184AE-361F-B789-7728-EB4D72823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5AF2-D70F-4457-AC22-4FD1192B17C3}" type="datetime1">
              <a:rPr lang="fr-BE" smtClean="0"/>
              <a:t>06-06-23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18431-3B9D-4F42-8BB6-6C924ABE3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55A8A-CCA0-11F1-4148-13946D5FE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E946-527F-4E47-9859-7A7D5E239E1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63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ol.environnement.wallonie.be/exper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2E70115A-3230-76CE-E95B-E0770740E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DEROGER AUX OBLIGATIONS DU DECRET SOLS</a:t>
            </a:r>
            <a:br>
              <a:rPr lang="fr-BE" dirty="0"/>
            </a:br>
            <a:r>
              <a:rPr lang="fr-BE" sz="2900" dirty="0"/>
              <a:t>FOCUS SUR L’ARTICLE 73 §1</a:t>
            </a:r>
            <a:r>
              <a:rPr lang="fr-BE" sz="2900" baseline="30000" dirty="0"/>
              <a:t>er</a:t>
            </a:r>
            <a:r>
              <a:rPr lang="fr-BE" sz="2900" dirty="0"/>
              <a:t>  DE l’AGW DU 06 DECEMBRE 2018 </a:t>
            </a:r>
            <a:endParaRPr lang="fr-BE" sz="2900" b="1" dirty="0">
              <a:solidFill>
                <a:srgbClr val="92D05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8" name="Sous-titre 17">
            <a:extLst>
              <a:ext uri="{FF2B5EF4-FFF2-40B4-BE49-F238E27FC236}">
                <a16:creationId xmlns:a16="http://schemas.microsoft.com/office/drawing/2014/main" id="{4F3750C9-5315-4E82-93B4-1244C54BE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Isabelle BONNIVER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1F4208C-AD0D-311B-ADEE-FE91CC73B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sz="1801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/>
              </a:rPr>
              <a:t>Direction de l’Assainissement des Sols - Département du Sol et des Déchets </a:t>
            </a:r>
            <a:endParaRPr lang="fr-FR" sz="1801" b="1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90180-ACB2-5CA0-6F01-F075533D1EDF}"/>
              </a:ext>
            </a:extLst>
          </p:cNvPr>
          <p:cNvSpPr/>
          <p:nvPr/>
        </p:nvSpPr>
        <p:spPr>
          <a:xfrm>
            <a:off x="1078728" y="5684880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 dirty="0">
                <a:latin typeface="Century Gothic" panose="020B0502020202020204" pitchFamily="34" charset="0"/>
                <a:cs typeface="Arial" panose="020B0604020202020204" pitchFamily="34" charset="0"/>
              </a:rPr>
              <a:t>Formation continue experts sols – 08 et 15 juin 2023</a:t>
            </a:r>
            <a:endParaRPr lang="fr-FR" sz="16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7E8E42-2510-C42B-936F-887199938EB3}"/>
              </a:ext>
            </a:extLst>
          </p:cNvPr>
          <p:cNvSpPr/>
          <p:nvPr/>
        </p:nvSpPr>
        <p:spPr>
          <a:xfrm>
            <a:off x="1078728" y="6048638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 dirty="0">
                <a:latin typeface="Century Gothic" panose="020B0502020202020204" pitchFamily="34" charset="0"/>
                <a:cs typeface="Arial" panose="020B0604020202020204" pitchFamily="34" charset="0"/>
              </a:rPr>
              <a:t>Moulins de </a:t>
            </a:r>
            <a:r>
              <a:rPr lang="fr-BE" sz="16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Beez</a:t>
            </a:r>
            <a:endParaRPr lang="fr-FR" sz="16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2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9F04A16F-E2FA-2723-343C-E62A82A4BCA8}"/>
              </a:ext>
            </a:extLst>
          </p:cNvPr>
          <p:cNvSpPr txBox="1">
            <a:spLocks/>
          </p:cNvSpPr>
          <p:nvPr/>
        </p:nvSpPr>
        <p:spPr>
          <a:xfrm>
            <a:off x="0" y="36215"/>
            <a:ext cx="121920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b="1" dirty="0"/>
              <a:t>II. FOCUS SUR ARTICLE 73 §1</a:t>
            </a:r>
            <a:r>
              <a:rPr lang="fr-BE" b="1" baseline="30000" dirty="0"/>
              <a:t>er</a:t>
            </a:r>
            <a:r>
              <a:rPr lang="fr-BE" b="1" dirty="0"/>
              <a:t> ET RECOMMANDATIONS</a:t>
            </a:r>
            <a:endParaRPr lang="fr-FR" b="1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E399F0C6-C1E0-1987-9F6D-4656E29DB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1804315"/>
            <a:ext cx="11856098" cy="51785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1800" b="1" dirty="0"/>
              <a:t>Quelques pistes de réflexion…</a:t>
            </a:r>
          </a:p>
          <a:p>
            <a:pPr marL="0" indent="0" algn="just">
              <a:buNone/>
            </a:pPr>
            <a:endParaRPr lang="fr-BE" sz="18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800" dirty="0">
                <a:effectLst/>
                <a:ea typeface="Calibri" panose="020F0502020204030204" pitchFamily="34" charset="0"/>
              </a:rPr>
              <a:t> Dérogation: valable uniquement 6 mois;</a:t>
            </a:r>
          </a:p>
          <a:p>
            <a:pPr marL="0" indent="0" algn="just">
              <a:buNone/>
            </a:pPr>
            <a:endParaRPr lang="fr-FR" sz="1800" dirty="0">
              <a:effectLst/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800" dirty="0">
                <a:ea typeface="Calibri" panose="020F0502020204030204" pitchFamily="34" charset="0"/>
              </a:rPr>
              <a:t> Dérogation : ne signifie pas que le terrain est exempt de pollution;</a:t>
            </a:r>
          </a:p>
          <a:p>
            <a:pPr marL="0" indent="0" algn="just">
              <a:buNone/>
            </a:pPr>
            <a:endParaRPr lang="fr-FR" sz="1800" dirty="0"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800" dirty="0">
                <a:effectLst/>
                <a:ea typeface="Calibri" panose="020F0502020204030204" pitchFamily="34" charset="0"/>
              </a:rPr>
              <a:t> Si la procédure sol se clôture après EO </a:t>
            </a:r>
            <a:r>
              <a:rPr lang="fr-FR" sz="1800" dirty="0">
                <a:effectLst/>
                <a:ea typeface="Calibri" panose="020F0502020204030204" pitchFamily="34" charset="0"/>
                <a:sym typeface="Wingdings" panose="05000000000000000000" pitchFamily="2" charset="2"/>
              </a:rPr>
              <a:t> CCS qui vaut dérogation </a:t>
            </a:r>
            <a:r>
              <a:rPr lang="fr-FR" sz="1800" dirty="0">
                <a:ea typeface="Calibri" panose="020F0502020204030204" pitchFamily="34" charset="0"/>
                <a:sym typeface="Wingdings" panose="05000000000000000000" pitchFamily="2" charset="2"/>
              </a:rPr>
              <a:t>ET renseigne sur la qualité du sol ;</a:t>
            </a:r>
          </a:p>
        </p:txBody>
      </p:sp>
    </p:spTree>
    <p:extLst>
      <p:ext uri="{BB962C8B-B14F-4D97-AF65-F5344CB8AC3E}">
        <p14:creationId xmlns:p14="http://schemas.microsoft.com/office/powerpoint/2010/main" val="247353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9F04A16F-E2FA-2723-343C-E62A82A4BCA8}"/>
              </a:ext>
            </a:extLst>
          </p:cNvPr>
          <p:cNvSpPr txBox="1">
            <a:spLocks/>
          </p:cNvSpPr>
          <p:nvPr/>
        </p:nvSpPr>
        <p:spPr>
          <a:xfrm>
            <a:off x="0" y="36215"/>
            <a:ext cx="121920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b="1" dirty="0"/>
              <a:t>II. FOCUS SUR ARTICLE 73 §1</a:t>
            </a:r>
            <a:r>
              <a:rPr lang="fr-BE" b="1" baseline="30000" dirty="0"/>
              <a:t>er</a:t>
            </a:r>
            <a:r>
              <a:rPr lang="fr-BE" b="1" dirty="0"/>
              <a:t> ET RECOMMANDATIONS</a:t>
            </a:r>
            <a:endParaRPr lang="fr-FR" b="1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E399F0C6-C1E0-1987-9F6D-4656E29DB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2" y="1568128"/>
            <a:ext cx="11319147" cy="51785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1800" b="1" dirty="0"/>
              <a:t>Quelques pistes de réflexion…</a:t>
            </a:r>
          </a:p>
          <a:p>
            <a:pPr marL="0" indent="0" algn="just">
              <a:buNone/>
            </a:pPr>
            <a:endParaRPr lang="fr-BE" sz="18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800" dirty="0">
                <a:ea typeface="Calibri" panose="020F0502020204030204" pitchFamily="34" charset="0"/>
                <a:sym typeface="Wingdings" panose="05000000000000000000" pitchFamily="2" charset="2"/>
              </a:rPr>
              <a:t>Historique de ces SPP? Risque? Rôle de conseil.</a:t>
            </a:r>
          </a:p>
          <a:p>
            <a:pPr marL="0" indent="0" algn="just">
              <a:buNone/>
            </a:pPr>
            <a:endParaRPr lang="fr-FR" sz="1800" dirty="0"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800" dirty="0">
                <a:effectLst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dirty="0">
                <a:ea typeface="Calibri" panose="020F0502020204030204" pitchFamily="34" charset="0"/>
                <a:sym typeface="Wingdings" panose="05000000000000000000" pitchFamily="2" charset="2"/>
              </a:rPr>
              <a:t>N</a:t>
            </a:r>
            <a:r>
              <a:rPr lang="fr-FR" sz="1800" dirty="0">
                <a:effectLst/>
                <a:ea typeface="Calibri" panose="020F0502020204030204" pitchFamily="34" charset="0"/>
                <a:sym typeface="Wingdings" panose="05000000000000000000" pitchFamily="2" charset="2"/>
              </a:rPr>
              <a:t>ouvelles obligations pour l’exploitant du PE dans le cadre de son renouvellement de permis  Intérêt de procéder d’emblée à une étude? Les nouvelles infrastructures risquent-elles de compromettre des futures investigations?</a:t>
            </a:r>
          </a:p>
          <a:p>
            <a:pPr marL="0" indent="0" algn="just">
              <a:buNone/>
            </a:pPr>
            <a:endParaRPr lang="fr-FR" sz="1800" dirty="0">
              <a:effectLst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800" dirty="0">
                <a:ea typeface="Calibri" panose="020F0502020204030204" pitchFamily="34" charset="0"/>
                <a:sym typeface="Wingdings" panose="05000000000000000000" pitchFamily="2" charset="2"/>
              </a:rPr>
              <a:t> Evaluation du rapport coût/bénéfice pour le client (étude d’orientation plus chère mais démarches ultérieurs plus fluides)</a:t>
            </a:r>
            <a:endParaRPr lang="fr-FR" sz="1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02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9F04A16F-E2FA-2723-343C-E62A82A4BCA8}"/>
              </a:ext>
            </a:extLst>
          </p:cNvPr>
          <p:cNvSpPr txBox="1">
            <a:spLocks/>
          </p:cNvSpPr>
          <p:nvPr/>
        </p:nvSpPr>
        <p:spPr>
          <a:xfrm>
            <a:off x="0" y="36215"/>
            <a:ext cx="121920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b="1" dirty="0"/>
              <a:t>III. Où trouver les informations utiles sur le site internet?</a:t>
            </a:r>
            <a:endParaRPr lang="fr-FR" b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3021D26-BD57-C39E-CBF3-9589E1C47AC3}"/>
              </a:ext>
            </a:extLst>
          </p:cNvPr>
          <p:cNvSpPr txBox="1"/>
          <p:nvPr/>
        </p:nvSpPr>
        <p:spPr>
          <a:xfrm>
            <a:off x="6984543" y="3244334"/>
            <a:ext cx="458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https://sol.environnement.wallonie.be/experts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44A448-75B5-6AE9-B696-532C4A26C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72" y="697212"/>
            <a:ext cx="5138865" cy="555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1F1457-22BE-4917-BF36-37726A83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542ACD-D56E-4260-8EF4-ABA0F6AF8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3" y="247903"/>
            <a:ext cx="4660592" cy="16640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BA611EA-DAF7-408D-A50F-1527FAC8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79186" y="414560"/>
            <a:ext cx="1365650" cy="160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8EC7EC-C1A9-440D-B70F-D7FF5E41C707}"/>
              </a:ext>
            </a:extLst>
          </p:cNvPr>
          <p:cNvSpPr/>
          <p:nvPr/>
        </p:nvSpPr>
        <p:spPr>
          <a:xfrm>
            <a:off x="818994" y="2932710"/>
            <a:ext cx="10554012" cy="992579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 defTabSz="457201"/>
            <a:r>
              <a:rPr lang="fr-BE" sz="6000" dirty="0">
                <a:solidFill>
                  <a:srgbClr val="7AB929"/>
                </a:solidFill>
                <a:latin typeface="Century Gothic" panose="020B0502020202020204" pitchFamily="34" charset="0"/>
                <a:cs typeface="Arial"/>
              </a:rPr>
              <a:t>Merci pour votre attention ! </a:t>
            </a:r>
          </a:p>
        </p:txBody>
      </p:sp>
    </p:spTree>
    <p:extLst>
      <p:ext uri="{BB962C8B-B14F-4D97-AF65-F5344CB8AC3E}">
        <p14:creationId xmlns:p14="http://schemas.microsoft.com/office/powerpoint/2010/main" val="16085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659FF722-AB22-ECCF-B593-2CD511B63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67" y="2558107"/>
            <a:ext cx="10515600" cy="17417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1800" dirty="0"/>
              <a:t>I. Cadre légal</a:t>
            </a:r>
          </a:p>
          <a:p>
            <a:pPr marL="0" indent="0">
              <a:buNone/>
            </a:pPr>
            <a:endParaRPr lang="fr-BE" sz="1800" dirty="0"/>
          </a:p>
          <a:p>
            <a:pPr marL="0" indent="0">
              <a:buNone/>
            </a:pPr>
            <a:r>
              <a:rPr lang="fr-BE" sz="1800" dirty="0"/>
              <a:t>II. Focus sur l’article 73 §1</a:t>
            </a:r>
            <a:r>
              <a:rPr lang="fr-BE" sz="1800" baseline="30000" dirty="0"/>
              <a:t>er</a:t>
            </a:r>
            <a:r>
              <a:rPr lang="fr-BE" sz="1800" dirty="0"/>
              <a:t> et recommandations.</a:t>
            </a:r>
          </a:p>
          <a:p>
            <a:pPr marL="0" indent="0">
              <a:buNone/>
            </a:pPr>
            <a:endParaRPr lang="fr-BE" sz="1800" dirty="0"/>
          </a:p>
          <a:p>
            <a:pPr marL="0" indent="0">
              <a:buNone/>
            </a:pPr>
            <a:r>
              <a:rPr lang="fr-BE" sz="1800" dirty="0"/>
              <a:t>III.  Où trouver les informations utiles sur le site internet?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2" name="Titre 14">
            <a:extLst>
              <a:ext uri="{FF2B5EF4-FFF2-40B4-BE49-F238E27FC236}">
                <a16:creationId xmlns:a16="http://schemas.microsoft.com/office/drawing/2014/main" id="{6613D76D-5401-67D0-70D0-95AB64D73B74}"/>
              </a:ext>
            </a:extLst>
          </p:cNvPr>
          <p:cNvSpPr txBox="1">
            <a:spLocks/>
          </p:cNvSpPr>
          <p:nvPr/>
        </p:nvSpPr>
        <p:spPr>
          <a:xfrm>
            <a:off x="990600" y="317296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b="1" dirty="0"/>
              <a:t>PLAN DE L’EXPOSE</a:t>
            </a:r>
          </a:p>
        </p:txBody>
      </p:sp>
    </p:spTree>
    <p:extLst>
      <p:ext uri="{BB962C8B-B14F-4D97-AF65-F5344CB8AC3E}">
        <p14:creationId xmlns:p14="http://schemas.microsoft.com/office/powerpoint/2010/main" val="258007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9FDF8127-4129-3666-E637-3A5A7279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I. CADRE LEGAL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0C25FD-5E1A-1D60-C6CF-82E70BB0512E}"/>
              </a:ext>
            </a:extLst>
          </p:cNvPr>
          <p:cNvSpPr txBox="1"/>
          <p:nvPr/>
        </p:nvSpPr>
        <p:spPr>
          <a:xfrm>
            <a:off x="210496" y="803932"/>
            <a:ext cx="63370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b="1" dirty="0">
                <a:latin typeface="Century Gothic" panose="020B0502020202020204" pitchFamily="34" charset="0"/>
              </a:rPr>
              <a:t>Obligations du décret sols </a:t>
            </a:r>
            <a:r>
              <a:rPr lang="fr-BE" b="1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(Art. 19)</a:t>
            </a:r>
            <a:endParaRPr lang="fr-FR" b="1" i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34264F0-7C1E-EC5F-1BEE-C4E5DD2BA407}"/>
              </a:ext>
            </a:extLst>
          </p:cNvPr>
          <p:cNvSpPr txBox="1"/>
          <p:nvPr/>
        </p:nvSpPr>
        <p:spPr>
          <a:xfrm>
            <a:off x="172287" y="1264192"/>
            <a:ext cx="5996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entury Gothic" panose="020B0502020202020204" pitchFamily="34" charset="0"/>
              </a:rPr>
              <a:t>Procéder à:</a:t>
            </a:r>
          </a:p>
          <a:p>
            <a:r>
              <a:rPr lang="fr-BE" dirty="0">
                <a:latin typeface="Century Gothic" panose="020B0502020202020204" pitchFamily="34" charset="0"/>
              </a:rPr>
              <a:t>1° une étude d’orientation</a:t>
            </a:r>
          </a:p>
          <a:p>
            <a:r>
              <a:rPr lang="fr-BE" dirty="0">
                <a:latin typeface="Century Gothic" panose="020B0502020202020204" pitchFamily="34" charset="0"/>
              </a:rPr>
              <a:t>2° une étude de caractérisation</a:t>
            </a:r>
          </a:p>
          <a:p>
            <a:r>
              <a:rPr lang="fr-BE" dirty="0">
                <a:latin typeface="Century Gothic" panose="020B0502020202020204" pitchFamily="34" charset="0"/>
              </a:rPr>
              <a:t>3° un projet d’assainissement</a:t>
            </a:r>
          </a:p>
          <a:p>
            <a:r>
              <a:rPr lang="fr-BE" dirty="0">
                <a:latin typeface="Century Gothic" panose="020B0502020202020204" pitchFamily="34" charset="0"/>
              </a:rPr>
              <a:t>4° la mise en œuvre d’actes et travaux d’assainissement</a:t>
            </a:r>
          </a:p>
          <a:p>
            <a:r>
              <a:rPr lang="fr-BE" dirty="0">
                <a:latin typeface="Century Gothic" panose="020B0502020202020204" pitchFamily="34" charset="0"/>
              </a:rPr>
              <a:t>5° Mise en œuvre de mesures de suivi</a:t>
            </a:r>
          </a:p>
          <a:p>
            <a:r>
              <a:rPr lang="fr-BE" dirty="0">
                <a:latin typeface="Century Gothic" panose="020B0502020202020204" pitchFamily="34" charset="0"/>
              </a:rPr>
              <a:t>6° Mise en œuvre de mesure de sécurité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142829-5445-BFCA-D821-F968C4564CBD}"/>
              </a:ext>
            </a:extLst>
          </p:cNvPr>
          <p:cNvSpPr/>
          <p:nvPr/>
        </p:nvSpPr>
        <p:spPr>
          <a:xfrm>
            <a:off x="172287" y="1537515"/>
            <a:ext cx="3084323" cy="323723"/>
          </a:xfrm>
          <a:prstGeom prst="rect">
            <a:avLst/>
          </a:prstGeom>
          <a:solidFill>
            <a:srgbClr val="00FF00">
              <a:alpha val="3411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C38C56A-C91F-96A5-93C2-2A49AEF72C36}"/>
              </a:ext>
            </a:extLst>
          </p:cNvPr>
          <p:cNvGrpSpPr/>
          <p:nvPr/>
        </p:nvGrpSpPr>
        <p:grpSpPr>
          <a:xfrm>
            <a:off x="3256607" y="1433116"/>
            <a:ext cx="7052049" cy="1012897"/>
            <a:chOff x="3070341" y="734001"/>
            <a:chExt cx="5887682" cy="1012897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B4836A9-1ADD-DF5B-FE66-38984E5BA867}"/>
                </a:ext>
              </a:extLst>
            </p:cNvPr>
            <p:cNvSpPr txBox="1"/>
            <p:nvPr/>
          </p:nvSpPr>
          <p:spPr>
            <a:xfrm>
              <a:off x="5259575" y="734001"/>
              <a:ext cx="3698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Soit démarche volontaire </a:t>
              </a:r>
              <a:r>
                <a:rPr lang="fr-BE" sz="1400" i="1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</a:rPr>
                <a:t>(art.22)</a:t>
              </a:r>
              <a:endParaRPr lang="fr-FR" sz="14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6FD8091-6BF9-B537-6A93-DDAC93D06F09}"/>
                </a:ext>
              </a:extLst>
            </p:cNvPr>
            <p:cNvSpPr txBox="1"/>
            <p:nvPr/>
          </p:nvSpPr>
          <p:spPr>
            <a:xfrm>
              <a:off x="5259573" y="1162123"/>
              <a:ext cx="3558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Soit élément générateur </a:t>
              </a:r>
              <a:r>
                <a:rPr lang="fr-BE" sz="1400" i="1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</a:rPr>
                <a:t>(art. 23 à 26)</a:t>
              </a:r>
              <a:endParaRPr lang="fr-FR" sz="14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9" name="Connecteur : en angle 8">
              <a:extLst>
                <a:ext uri="{FF2B5EF4-FFF2-40B4-BE49-F238E27FC236}">
                  <a16:creationId xmlns:a16="http://schemas.microsoft.com/office/drawing/2014/main" id="{0DB07144-0E83-A7CD-5007-C351C1E845D9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 flipV="1">
              <a:off x="3070343" y="918667"/>
              <a:ext cx="2189232" cy="81595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 : en angle 9">
              <a:extLst>
                <a:ext uri="{FF2B5EF4-FFF2-40B4-BE49-F238E27FC236}">
                  <a16:creationId xmlns:a16="http://schemas.microsoft.com/office/drawing/2014/main" id="{99A8AA59-67A0-C4BB-5619-1EBD076BF87B}"/>
                </a:ext>
              </a:extLst>
            </p:cNvPr>
            <p:cNvCxnSpPr>
              <a:cxnSpLocks/>
            </p:cNvCxnSpPr>
            <p:nvPr/>
          </p:nvCxnSpPr>
          <p:spPr>
            <a:xfrm>
              <a:off x="3070341" y="1000262"/>
              <a:ext cx="2189232" cy="35378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E7EE25C-FCE1-43E2-31E9-E857CBAADB1F}"/>
              </a:ext>
            </a:extLst>
          </p:cNvPr>
          <p:cNvGrpSpPr/>
          <p:nvPr/>
        </p:nvGrpSpPr>
        <p:grpSpPr>
          <a:xfrm>
            <a:off x="5059685" y="1887896"/>
            <a:ext cx="4924070" cy="4307146"/>
            <a:chOff x="4873418" y="1188781"/>
            <a:chExt cx="4924070" cy="4307146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D07DCF1-5204-12CB-FFF5-33FB835C7E6A}"/>
                </a:ext>
              </a:extLst>
            </p:cNvPr>
            <p:cNvSpPr txBox="1"/>
            <p:nvPr/>
          </p:nvSpPr>
          <p:spPr>
            <a:xfrm>
              <a:off x="4873418" y="2633605"/>
              <a:ext cx="421978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BE" dirty="0">
                  <a:latin typeface="Century Gothic" panose="020B0502020202020204" pitchFamily="34" charset="0"/>
                </a:rPr>
                <a:t>Demande de permis d’urbanisme, unique ou intégré </a:t>
              </a:r>
              <a:r>
                <a:rPr lang="fr-BE" sz="1800" i="1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</a:rPr>
                <a:t>(art. 23)</a:t>
              </a:r>
              <a:endParaRPr lang="fr-BE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BE" dirty="0">
                  <a:latin typeface="Century Gothic" panose="020B0502020202020204" pitchFamily="34" charset="0"/>
                </a:rPr>
                <a:t>Exploitation d’une activité à risque pour le sol </a:t>
              </a:r>
              <a:r>
                <a:rPr lang="fr-BE" sz="1800" i="1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</a:rPr>
                <a:t>(art. 24)</a:t>
              </a:r>
              <a:endParaRPr lang="fr-BE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BE" dirty="0">
                  <a:latin typeface="Century Gothic" panose="020B0502020202020204" pitchFamily="34" charset="0"/>
                </a:rPr>
                <a:t>Dommage environnemental </a:t>
              </a:r>
              <a:r>
                <a:rPr lang="fr-BE" sz="1800" i="1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</a:rPr>
                <a:t>(art. 25)</a:t>
              </a:r>
              <a:endParaRPr lang="fr-BE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BE" dirty="0">
                  <a:latin typeface="Century Gothic" panose="020B0502020202020204" pitchFamily="34" charset="0"/>
                </a:rPr>
                <a:t>Sur décision de l’administration </a:t>
              </a:r>
              <a:r>
                <a:rPr lang="fr-BE" sz="1800" i="1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</a:rPr>
                <a:t>(art. 26; 27)</a:t>
              </a:r>
              <a:endParaRPr lang="fr-BE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fr-FR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659CBB-A2F0-1E74-1D25-FE9F34C65DEC}"/>
                </a:ext>
              </a:extLst>
            </p:cNvPr>
            <p:cNvSpPr/>
            <p:nvPr/>
          </p:nvSpPr>
          <p:spPr>
            <a:xfrm>
              <a:off x="5703604" y="1188781"/>
              <a:ext cx="4093884" cy="311889"/>
            </a:xfrm>
            <a:prstGeom prst="rect">
              <a:avLst/>
            </a:prstGeom>
            <a:solidFill>
              <a:srgbClr val="00FF00">
                <a:alpha val="34118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EB6959E9-B14C-6F93-80DC-A18153C1BEF7}"/>
                </a:ext>
              </a:extLst>
            </p:cNvPr>
            <p:cNvCxnSpPr>
              <a:cxnSpLocks/>
              <a:stCxn id="13" idx="2"/>
              <a:endCxn id="12" idx="0"/>
            </p:cNvCxnSpPr>
            <p:nvPr/>
          </p:nvCxnSpPr>
          <p:spPr>
            <a:xfrm flipH="1">
              <a:off x="6983310" y="1500670"/>
              <a:ext cx="767236" cy="11329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834502-EDA8-24AC-42E7-2F9BF5AF8B50}"/>
              </a:ext>
            </a:extLst>
          </p:cNvPr>
          <p:cNvSpPr/>
          <p:nvPr/>
        </p:nvSpPr>
        <p:spPr>
          <a:xfrm>
            <a:off x="5375124" y="3332719"/>
            <a:ext cx="3846286" cy="1441412"/>
          </a:xfrm>
          <a:prstGeom prst="rect">
            <a:avLst/>
          </a:prstGeom>
          <a:solidFill>
            <a:srgbClr val="00FF00">
              <a:alpha val="3411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946A856-324A-4212-7806-36B01FD82217}"/>
              </a:ext>
            </a:extLst>
          </p:cNvPr>
          <p:cNvGrpSpPr/>
          <p:nvPr/>
        </p:nvGrpSpPr>
        <p:grpSpPr>
          <a:xfrm>
            <a:off x="519420" y="1861238"/>
            <a:ext cx="4873836" cy="3296173"/>
            <a:chOff x="498816" y="1754352"/>
            <a:chExt cx="4873836" cy="3296173"/>
          </a:xfrm>
        </p:grpSpPr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3AF95CCE-EA0D-A981-D46D-3877052A1B9A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1693845" y="1754352"/>
              <a:ext cx="3678807" cy="18458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6DC530F-62DD-0917-6646-59EBEE53180E}"/>
                </a:ext>
              </a:extLst>
            </p:cNvPr>
            <p:cNvSpPr txBox="1"/>
            <p:nvPr/>
          </p:nvSpPr>
          <p:spPr>
            <a:xfrm>
              <a:off x="498816" y="3573197"/>
              <a:ext cx="438254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 joindre à la demande de permis</a:t>
              </a:r>
            </a:p>
            <a:p>
              <a:pPr algn="ctr"/>
              <a:r>
                <a:rPr lang="fr-B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Art. 23: </a:t>
              </a:r>
              <a:r>
                <a:rPr lang="fr-BE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concomitamment !! Anticipation!!</a:t>
              </a:r>
            </a:p>
            <a:p>
              <a:pPr algn="ctr"/>
              <a:r>
                <a:rPr lang="fr-B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Art. 24: dans les 90 jours</a:t>
              </a:r>
            </a:p>
            <a:p>
              <a:pPr algn="ctr"/>
              <a:endParaRPr lang="fr-FR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4433727-2A84-7E42-3187-F32EB596E4DA}"/>
              </a:ext>
            </a:extLst>
          </p:cNvPr>
          <p:cNvGrpSpPr/>
          <p:nvPr/>
        </p:nvGrpSpPr>
        <p:grpSpPr>
          <a:xfrm>
            <a:off x="8306602" y="3949912"/>
            <a:ext cx="3885398" cy="2308324"/>
            <a:chOff x="8306602" y="3949912"/>
            <a:chExt cx="3885398" cy="2308324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62E793C-7784-2084-17ED-FB8ECEE5A335}"/>
                </a:ext>
              </a:extLst>
            </p:cNvPr>
            <p:cNvSpPr txBox="1"/>
            <p:nvPr/>
          </p:nvSpPr>
          <p:spPr>
            <a:xfrm>
              <a:off x="9594907" y="3949912"/>
              <a:ext cx="25970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PEU IMPORTE </a:t>
              </a:r>
              <a:r>
                <a:rPr lang="fr-BE" dirty="0">
                  <a:latin typeface="Century Gothic" panose="020B0502020202020204" pitchFamily="34" charset="0"/>
                </a:rPr>
                <a:t>le </a:t>
              </a:r>
              <a:r>
                <a:rPr lang="fr-BE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statut</a:t>
              </a:r>
              <a:r>
                <a:rPr lang="fr-BE" dirty="0">
                  <a:latin typeface="Century Gothic" panose="020B0502020202020204" pitchFamily="34" charset="0"/>
                </a:rPr>
                <a:t> du terrain dans la BDES!! </a:t>
              </a:r>
            </a:p>
            <a:p>
              <a:pPr algn="ctr"/>
              <a:r>
                <a:rPr lang="fr-BE" dirty="0">
                  <a:latin typeface="Century Gothic" panose="020B0502020202020204" pitchFamily="34" charset="0"/>
                </a:rPr>
                <a:t>(Anciennes autorisations d’exploiter (RGPT) à ce jour non versées à la BDES!!) </a:t>
              </a:r>
              <a:endParaRPr lang="fr-FR" dirty="0">
                <a:latin typeface="Century Gothic" panose="020B0502020202020204" pitchFamily="34" charset="0"/>
              </a:endParaRP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83ADAEE9-686B-15C0-74E8-09D07D8764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6602" y="4091514"/>
              <a:ext cx="1288305" cy="5093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C32E5F2-A0FA-0F03-66EF-9593AC265F21}"/>
              </a:ext>
            </a:extLst>
          </p:cNvPr>
          <p:cNvGrpSpPr/>
          <p:nvPr/>
        </p:nvGrpSpPr>
        <p:grpSpPr>
          <a:xfrm>
            <a:off x="7936813" y="2582253"/>
            <a:ext cx="4017979" cy="985190"/>
            <a:chOff x="7936813" y="2582253"/>
            <a:chExt cx="4017979" cy="98519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7AE37A8-0531-21EB-5B07-77EACFCB54E5}"/>
                </a:ext>
              </a:extLst>
            </p:cNvPr>
            <p:cNvSpPr txBox="1"/>
            <p:nvPr/>
          </p:nvSpPr>
          <p:spPr>
            <a:xfrm>
              <a:off x="9808835" y="2582253"/>
              <a:ext cx="21459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Uniquement sur terrain pêche à la BDES!</a:t>
              </a:r>
              <a:endParaRPr lang="fr-FR" dirty="0">
                <a:latin typeface="Century Gothic" panose="020B0502020202020204" pitchFamily="34" charset="0"/>
              </a:endParaRP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E77AB276-5061-C90B-2CAD-7FA7D30AAD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6813" y="3163078"/>
              <a:ext cx="2121587" cy="40436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37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28FAB3F-A4FB-97D0-AA42-5B204FF1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I. CADRE LEGAL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8538F8-7ACC-35C1-ADA4-52ED7193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 rot="3996608">
            <a:off x="-161161" y="2293024"/>
            <a:ext cx="4204310" cy="248355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B16C499-D3BC-B304-C3A9-197A96C03212}"/>
              </a:ext>
            </a:extLst>
          </p:cNvPr>
          <p:cNvSpPr txBox="1"/>
          <p:nvPr/>
        </p:nvSpPr>
        <p:spPr>
          <a:xfrm>
            <a:off x="513195" y="847811"/>
            <a:ext cx="73222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b="1" dirty="0">
                <a:latin typeface="Century Gothic" panose="020B0502020202020204" pitchFamily="34" charset="0"/>
              </a:rPr>
              <a:t>Possibilité de déroger aux obligations du décret Sols </a:t>
            </a:r>
          </a:p>
          <a:p>
            <a:r>
              <a:rPr lang="fr-BE" b="1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( Décret sols: Art. 29; AGW Sols Art. 68 à 79)</a:t>
            </a:r>
            <a:endParaRPr lang="fr-FR" b="1" i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1660BB-5E73-CCD4-AC39-FD34E468E5F0}"/>
              </a:ext>
            </a:extLst>
          </p:cNvPr>
          <p:cNvSpPr txBox="1"/>
          <p:nvPr/>
        </p:nvSpPr>
        <p:spPr>
          <a:xfrm>
            <a:off x="231157" y="2172001"/>
            <a:ext cx="363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Procédures administratives en cours</a:t>
            </a:r>
            <a:endParaRPr lang="fr-FR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1E8420C-AD7C-E296-0042-04AA9C674C43}"/>
              </a:ext>
            </a:extLst>
          </p:cNvPr>
          <p:cNvSpPr txBox="1"/>
          <p:nvPr/>
        </p:nvSpPr>
        <p:spPr>
          <a:xfrm>
            <a:off x="231157" y="3172331"/>
            <a:ext cx="363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>
                <a:solidFill>
                  <a:srgbClr val="7AB929"/>
                </a:solidFill>
                <a:latin typeface="Century Gothic" panose="020B0502020202020204" pitchFamily="34" charset="0"/>
              </a:rPr>
              <a:t>Procédures administratives clôturées</a:t>
            </a:r>
            <a:endParaRPr lang="fr-FR" dirty="0">
              <a:solidFill>
                <a:srgbClr val="7AB92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F800CB-3B7E-1E9F-C6A7-0C4BED057A73}"/>
              </a:ext>
            </a:extLst>
          </p:cNvPr>
          <p:cNvSpPr txBox="1"/>
          <p:nvPr/>
        </p:nvSpPr>
        <p:spPr>
          <a:xfrm>
            <a:off x="231157" y="4322852"/>
            <a:ext cx="363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Dispense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68320A63-9A48-3482-8009-D30C68EF86A0}"/>
              </a:ext>
            </a:extLst>
          </p:cNvPr>
          <p:cNvSpPr/>
          <p:nvPr/>
        </p:nvSpPr>
        <p:spPr>
          <a:xfrm>
            <a:off x="3639350" y="1754709"/>
            <a:ext cx="864562" cy="3516008"/>
          </a:xfrm>
          <a:prstGeom prst="rightBrace">
            <a:avLst>
              <a:gd name="adj1" fmla="val 8333"/>
              <a:gd name="adj2" fmla="val 491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A42C07-6A14-B221-792B-8E7A7AFA4236}"/>
              </a:ext>
            </a:extLst>
          </p:cNvPr>
          <p:cNvSpPr txBox="1"/>
          <p:nvPr/>
        </p:nvSpPr>
        <p:spPr>
          <a:xfrm>
            <a:off x="4594597" y="3165401"/>
            <a:ext cx="33175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Modalités d’application via AGW Sols art. 68 à 72 et 74 à 79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446829A-6ABE-8650-574E-AF3BDEB91659}"/>
              </a:ext>
            </a:extLst>
          </p:cNvPr>
          <p:cNvSpPr txBox="1"/>
          <p:nvPr/>
        </p:nvSpPr>
        <p:spPr>
          <a:xfrm>
            <a:off x="8662068" y="1547359"/>
            <a:ext cx="31681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1 voie de dérogation supplémentaire dans le cas où le terrain est concerné par un </a:t>
            </a:r>
            <a:r>
              <a:rPr lang="fr-BE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 autorisant une AR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AGW art. 73</a:t>
            </a:r>
          </a:p>
          <a:p>
            <a:pPr algn="ctr"/>
            <a:endParaRPr lang="fr-B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fr-B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fr-B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fr-B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fr-B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fr-B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fr-B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fr-B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fr-B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BE" dirty="0">
                <a:latin typeface="Century Gothic" panose="020B0502020202020204" pitchFamily="34" charset="0"/>
                <a:sym typeface="Wingdings" panose="05000000000000000000" pitchFamily="2" charset="2"/>
              </a:rPr>
              <a:t> !!! Nécessite le </a:t>
            </a:r>
            <a:r>
              <a:rPr lang="fr-BE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rapport d’un expert sols  agréé </a:t>
            </a:r>
            <a:endParaRPr lang="fr-FR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CFEF574-276F-ABBD-A8E3-59765724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3996608">
            <a:off x="-45948" y="4612965"/>
            <a:ext cx="2337020" cy="138051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A6F306E-5874-657D-481C-1E078946D8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3996608">
            <a:off x="9077632" y="3828582"/>
            <a:ext cx="2337020" cy="138051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C02475B-4838-8EAE-3E70-ED59985C02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133">
            <a:off x="9244786" y="3353026"/>
            <a:ext cx="2331629" cy="233162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69DAE5A-454D-CFE4-27F7-1637F1A004A4}"/>
              </a:ext>
            </a:extLst>
          </p:cNvPr>
          <p:cNvSpPr txBox="1"/>
          <p:nvPr/>
        </p:nvSpPr>
        <p:spPr>
          <a:xfrm>
            <a:off x="8115477" y="3110775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dirty="0">
                <a:latin typeface="Century Gothic" panose="020B0502020202020204" pitchFamily="34" charset="0"/>
              </a:rPr>
              <a:t>+</a:t>
            </a:r>
            <a:endParaRPr lang="fr-FR" sz="4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9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9F04A16F-E2FA-2723-343C-E62A82A4BCA8}"/>
              </a:ext>
            </a:extLst>
          </p:cNvPr>
          <p:cNvSpPr txBox="1">
            <a:spLocks/>
          </p:cNvSpPr>
          <p:nvPr/>
        </p:nvSpPr>
        <p:spPr>
          <a:xfrm>
            <a:off x="0" y="36215"/>
            <a:ext cx="121920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b="1" dirty="0"/>
              <a:t>II. FOCUS SUR ARTICLE 73 §1</a:t>
            </a:r>
            <a:r>
              <a:rPr lang="fr-BE" b="1" baseline="30000" dirty="0"/>
              <a:t>er</a:t>
            </a:r>
            <a:r>
              <a:rPr lang="fr-BE" b="1" dirty="0"/>
              <a:t> ET RECOMMANDATIONS</a:t>
            </a:r>
            <a:endParaRPr lang="fr-FR" b="1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255D880-63EA-1F63-3550-6C3DADD20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38131"/>
            <a:ext cx="6385249" cy="340245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60EEC86-2075-4CE6-2066-867FFD704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327"/>
          <a:stretch/>
        </p:blipFill>
        <p:spPr>
          <a:xfrm>
            <a:off x="6724589" y="1055875"/>
            <a:ext cx="5467411" cy="67225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7B5C431-DE24-EA9A-63CB-850A39E251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109" t="39688" r="1250" b="23251"/>
          <a:stretch/>
        </p:blipFill>
        <p:spPr>
          <a:xfrm>
            <a:off x="7343775" y="3545257"/>
            <a:ext cx="3857626" cy="48726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05C8C5E-EFC8-58C5-BB24-D257FC867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74" t="14398" r="16482" b="19605"/>
          <a:stretch/>
        </p:blipFill>
        <p:spPr>
          <a:xfrm>
            <a:off x="6724589" y="1838698"/>
            <a:ext cx="5467411" cy="38261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0C6D93A-E4DE-C16B-4937-D0BB4864E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2" t="42454" r="67187" b="20485"/>
          <a:stretch/>
        </p:blipFill>
        <p:spPr>
          <a:xfrm>
            <a:off x="7343775" y="2986958"/>
            <a:ext cx="3810000" cy="48726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1CBB711-3696-CCF6-C79F-9F1EF4F3AB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008" r="49922" b="61770"/>
          <a:stretch/>
        </p:blipFill>
        <p:spPr>
          <a:xfrm>
            <a:off x="6086475" y="2378753"/>
            <a:ext cx="6105525" cy="51587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EC4FDED-C2CF-80FD-F29B-D1E42EDB94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86" r="27825" b="46671"/>
          <a:stretch/>
        </p:blipFill>
        <p:spPr>
          <a:xfrm>
            <a:off x="1976209" y="4248375"/>
            <a:ext cx="8606248" cy="2049028"/>
          </a:xfrm>
          <a:prstGeom prst="rect">
            <a:avLst/>
          </a:prstGeom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33D64898-9107-432F-1F5C-501BC5046830}"/>
              </a:ext>
            </a:extLst>
          </p:cNvPr>
          <p:cNvSpPr/>
          <p:nvPr/>
        </p:nvSpPr>
        <p:spPr>
          <a:xfrm>
            <a:off x="6503438" y="1358447"/>
            <a:ext cx="3676260" cy="3826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75D49A7-1157-0BAE-CCF9-99ED9063553A}"/>
              </a:ext>
            </a:extLst>
          </p:cNvPr>
          <p:cNvGrpSpPr/>
          <p:nvPr/>
        </p:nvGrpSpPr>
        <p:grpSpPr>
          <a:xfrm>
            <a:off x="7162017" y="3788889"/>
            <a:ext cx="2585945" cy="384945"/>
            <a:chOff x="7162017" y="3788889"/>
            <a:chExt cx="2585945" cy="384945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88EC63C2-935D-C067-63AF-235B7C305CCF}"/>
                </a:ext>
              </a:extLst>
            </p:cNvPr>
            <p:cNvSpPr/>
            <p:nvPr/>
          </p:nvSpPr>
          <p:spPr>
            <a:xfrm>
              <a:off x="7162017" y="3788889"/>
              <a:ext cx="998375" cy="3826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DF3F0FC4-6FEB-3932-DD64-B6FA5DBE4AE9}"/>
                </a:ext>
              </a:extLst>
            </p:cNvPr>
            <p:cNvSpPr/>
            <p:nvPr/>
          </p:nvSpPr>
          <p:spPr>
            <a:xfrm>
              <a:off x="8749587" y="3791223"/>
              <a:ext cx="998375" cy="3826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Ellipse 31">
            <a:extLst>
              <a:ext uri="{FF2B5EF4-FFF2-40B4-BE49-F238E27FC236}">
                <a16:creationId xmlns:a16="http://schemas.microsoft.com/office/drawing/2014/main" id="{D511CC37-0275-77B6-3F2B-17D1E9A1A016}"/>
              </a:ext>
            </a:extLst>
          </p:cNvPr>
          <p:cNvSpPr/>
          <p:nvPr/>
        </p:nvSpPr>
        <p:spPr>
          <a:xfrm>
            <a:off x="1866893" y="5187020"/>
            <a:ext cx="1893343" cy="8965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9F04A16F-E2FA-2723-343C-E62A82A4BCA8}"/>
              </a:ext>
            </a:extLst>
          </p:cNvPr>
          <p:cNvSpPr txBox="1">
            <a:spLocks/>
          </p:cNvSpPr>
          <p:nvPr/>
        </p:nvSpPr>
        <p:spPr>
          <a:xfrm>
            <a:off x="0" y="36215"/>
            <a:ext cx="121920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b="1" dirty="0"/>
              <a:t>II. FOCUS SUR ARTICLE 73 §1</a:t>
            </a:r>
            <a:r>
              <a:rPr lang="fr-BE" b="1" baseline="30000" dirty="0"/>
              <a:t>er</a:t>
            </a:r>
            <a:r>
              <a:rPr lang="fr-BE" b="1" dirty="0"/>
              <a:t> ET RECOMMANDATIONS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4C7834-22FB-E69D-B834-476C5B2A7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58" y="811342"/>
            <a:ext cx="5324483" cy="2435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882CE9-CBDB-89C9-1E8B-601D494DF951}"/>
              </a:ext>
            </a:extLst>
          </p:cNvPr>
          <p:cNvSpPr txBox="1"/>
          <p:nvPr/>
        </p:nvSpPr>
        <p:spPr>
          <a:xfrm>
            <a:off x="407436" y="3294295"/>
            <a:ext cx="117845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entury Gothic" panose="020B0502020202020204" pitchFamily="34" charset="0"/>
              </a:rPr>
              <a:t>Obligation?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latin typeface="Century Gothic" panose="020B0502020202020204" pitchFamily="34" charset="0"/>
              </a:rPr>
              <a:t>Article 23? </a:t>
            </a:r>
            <a:r>
              <a:rPr lang="fr-BE" dirty="0">
                <a:latin typeface="Century Gothic" panose="020B0502020202020204" pitchFamily="34" charset="0"/>
                <a:sym typeface="Wingdings" panose="05000000000000000000" pitchFamily="2" charset="2"/>
              </a:rPr>
              <a:t> oui (si nature des travaux urbanistiques le justifie)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latin typeface="Century Gothic" panose="020B0502020202020204" pitchFamily="34" charset="0"/>
                <a:sym typeface="Wingdings" panose="05000000000000000000" pitchFamily="2" charset="2"/>
              </a:rPr>
              <a:t>Article 24?  oui</a:t>
            </a:r>
          </a:p>
          <a:p>
            <a:endParaRPr lang="fr-B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fr-BE" dirty="0">
                <a:latin typeface="Century Gothic" panose="020B0502020202020204" pitchFamily="34" charset="0"/>
                <a:sym typeface="Wingdings" panose="05000000000000000000" pitchFamily="2" charset="2"/>
              </a:rPr>
              <a:t>Dérogation possible?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latin typeface="Century Gothic" panose="020B0502020202020204" pitchFamily="34" charset="0"/>
                <a:sym typeface="Wingdings" panose="05000000000000000000" pitchFamily="2" charset="2"/>
              </a:rPr>
              <a:t> oui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fr-BE" dirty="0">
                <a:latin typeface="Century Gothic" panose="020B0502020202020204" pitchFamily="34" charset="0"/>
                <a:sym typeface="Wingdings" panose="05000000000000000000" pitchFamily="2" charset="2"/>
              </a:rPr>
              <a:t>Voie dérogatoire?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latin typeface="Century Gothic" panose="020B0502020202020204" pitchFamily="34" charset="0"/>
                <a:sym typeface="Wingdings" panose="05000000000000000000" pitchFamily="2" charset="2"/>
              </a:rPr>
              <a:t>Article 23  article 29 ou article 73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latin typeface="Century Gothic" panose="020B0502020202020204" pitchFamily="34" charset="0"/>
                <a:sym typeface="Wingdings" panose="05000000000000000000" pitchFamily="2" charset="2"/>
              </a:rPr>
              <a:t>Article 24?  article 29 (si « en cours » ou si attestation date de moins de 5 ans) ou article 73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C738B9F-EA45-4579-E91F-4FBB9A9E665B}"/>
              </a:ext>
            </a:extLst>
          </p:cNvPr>
          <p:cNvSpPr/>
          <p:nvPr/>
        </p:nvSpPr>
        <p:spPr>
          <a:xfrm>
            <a:off x="3501617" y="5473014"/>
            <a:ext cx="1224387" cy="364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A410A5A-5854-0285-6283-B396E95B9BD1}"/>
              </a:ext>
            </a:extLst>
          </p:cNvPr>
          <p:cNvSpPr/>
          <p:nvPr/>
        </p:nvSpPr>
        <p:spPr>
          <a:xfrm>
            <a:off x="9871152" y="5680274"/>
            <a:ext cx="1072249" cy="518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28FAB3F-A4FB-97D0-AA42-5B204FF1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15"/>
            <a:ext cx="12192000" cy="849772"/>
          </a:xfrm>
        </p:spPr>
        <p:txBody>
          <a:bodyPr>
            <a:normAutofit/>
          </a:bodyPr>
          <a:lstStyle/>
          <a:p>
            <a:r>
              <a:rPr lang="fr-BE" b="1" dirty="0"/>
              <a:t>II. FOCUS SUR ARTICLE 73 §1</a:t>
            </a:r>
            <a:r>
              <a:rPr lang="fr-BE" b="1" baseline="30000" dirty="0"/>
              <a:t>er</a:t>
            </a:r>
            <a:r>
              <a:rPr lang="fr-BE" b="1" dirty="0"/>
              <a:t> ET RECOMMANDATIONS</a:t>
            </a:r>
            <a:endParaRPr lang="fr-FR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99A167-4724-3A9A-9749-CBC353728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284" y="932093"/>
            <a:ext cx="8011643" cy="563006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21B3B8F-74C6-B0CE-A1EE-3EA7065F3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55" r="86056" b="52301"/>
          <a:stretch/>
        </p:blipFill>
        <p:spPr>
          <a:xfrm>
            <a:off x="320502" y="3747123"/>
            <a:ext cx="3672074" cy="17724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ABB234-9614-D67B-D858-41DBBDA8B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7" y="1304787"/>
            <a:ext cx="3515881" cy="2191236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10FC7E65-A0B4-054B-5F40-427B89781098}"/>
              </a:ext>
            </a:extLst>
          </p:cNvPr>
          <p:cNvSpPr/>
          <p:nvPr/>
        </p:nvSpPr>
        <p:spPr>
          <a:xfrm>
            <a:off x="2532478" y="3747123"/>
            <a:ext cx="1440390" cy="600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30274BF-3292-2EE8-6CBD-813E1638BFF5}"/>
              </a:ext>
            </a:extLst>
          </p:cNvPr>
          <p:cNvSpPr txBox="1"/>
          <p:nvPr/>
        </p:nvSpPr>
        <p:spPr>
          <a:xfrm>
            <a:off x="1038284" y="34290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UNIQUEMENT POUR: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1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9F04A16F-E2FA-2723-343C-E62A82A4BCA8}"/>
              </a:ext>
            </a:extLst>
          </p:cNvPr>
          <p:cNvSpPr txBox="1">
            <a:spLocks/>
          </p:cNvSpPr>
          <p:nvPr/>
        </p:nvSpPr>
        <p:spPr>
          <a:xfrm>
            <a:off x="0" y="36215"/>
            <a:ext cx="121920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b="1" dirty="0"/>
              <a:t>II. FOCUS SUR ARTICLE 73 §1</a:t>
            </a:r>
            <a:r>
              <a:rPr lang="fr-BE" b="1" baseline="30000" dirty="0"/>
              <a:t>er</a:t>
            </a:r>
            <a:r>
              <a:rPr lang="fr-BE" b="1" dirty="0"/>
              <a:t> ET RECOMMANDATIONS</a:t>
            </a:r>
            <a:endParaRPr lang="fr-FR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16D20A-30E4-F986-9697-7751B8797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811"/>
          <a:stretch/>
        </p:blipFill>
        <p:spPr>
          <a:xfrm>
            <a:off x="2192940" y="1261594"/>
            <a:ext cx="9348781" cy="37519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C8AC199-20F5-BDE9-A211-A730888EE00C}"/>
              </a:ext>
            </a:extLst>
          </p:cNvPr>
          <p:cNvSpPr txBox="1"/>
          <p:nvPr/>
        </p:nvSpPr>
        <p:spPr>
          <a:xfrm>
            <a:off x="206207" y="892262"/>
            <a:ext cx="329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entury Gothic" panose="020B0502020202020204" pitchFamily="34" charset="0"/>
              </a:rPr>
              <a:t>GLOSSAIRE V05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EE232-0E67-EF81-08EF-DC1BBB3BC954}"/>
              </a:ext>
            </a:extLst>
          </p:cNvPr>
          <p:cNvSpPr/>
          <p:nvPr/>
        </p:nvSpPr>
        <p:spPr>
          <a:xfrm>
            <a:off x="2553478" y="4392538"/>
            <a:ext cx="9097347" cy="746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44BA3F-DDA5-BAD4-3D65-A90A6886506B}"/>
              </a:ext>
            </a:extLst>
          </p:cNvPr>
          <p:cNvSpPr txBox="1"/>
          <p:nvPr/>
        </p:nvSpPr>
        <p:spPr>
          <a:xfrm>
            <a:off x="2464216" y="5196284"/>
            <a:ext cx="97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  <a:latin typeface="Century Gothic" panose="020B0502020202020204" pitchFamily="34" charset="0"/>
              </a:rPr>
              <a:t>N’INTERVIENT PAS DANS LE STATUT DU TERRAIN DANS LA BDES </a:t>
            </a:r>
            <a:r>
              <a:rPr lang="fr-BE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ET NE GENERE AUCUNE OBLIGATION DECRET SOLS</a:t>
            </a:r>
            <a:endParaRPr lang="fr-F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6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9F04A16F-E2FA-2723-343C-E62A82A4BCA8}"/>
              </a:ext>
            </a:extLst>
          </p:cNvPr>
          <p:cNvSpPr txBox="1">
            <a:spLocks/>
          </p:cNvSpPr>
          <p:nvPr/>
        </p:nvSpPr>
        <p:spPr>
          <a:xfrm>
            <a:off x="0" y="36215"/>
            <a:ext cx="121920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b="1" dirty="0"/>
              <a:t>II. FOCUS SUR ARTICLE 73 §1</a:t>
            </a:r>
            <a:r>
              <a:rPr lang="fr-BE" b="1" baseline="30000" dirty="0"/>
              <a:t>er</a:t>
            </a:r>
            <a:r>
              <a:rPr lang="fr-BE" b="1" dirty="0"/>
              <a:t> ET RECOMMANDATIONS</a:t>
            </a:r>
            <a:endParaRPr lang="fr-FR" b="1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E399F0C6-C1E0-1987-9F6D-4656E29DB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94" y="1568128"/>
            <a:ext cx="10972637" cy="51785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1800" b="1" dirty="0"/>
              <a:t>DILEMME de l’expert:</a:t>
            </a:r>
          </a:p>
          <a:p>
            <a:pPr marL="0" indent="0" algn="just">
              <a:buNone/>
            </a:pPr>
            <a:endParaRPr lang="fr-BE" sz="1800" b="1" dirty="0"/>
          </a:p>
          <a:p>
            <a:pPr marL="0" indent="0" algn="just">
              <a:buNone/>
            </a:pPr>
            <a:r>
              <a:rPr lang="fr-BE" sz="1800" dirty="0"/>
              <a:t>Critères de dérogation art. 73 sont rencontrés mais il y a des SPP sur le terrain ≠ AR </a:t>
            </a:r>
          </a:p>
          <a:p>
            <a:pPr marL="0" indent="0" algn="ctr">
              <a:buNone/>
            </a:pPr>
            <a:r>
              <a:rPr lang="fr-BE" sz="1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BE" sz="1800" dirty="0">
                <a:sym typeface="Wingdings" panose="05000000000000000000" pitchFamily="2" charset="2"/>
              </a:rPr>
              <a:t> </a:t>
            </a:r>
            <a:r>
              <a:rPr lang="fr-BE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EO ou DEROGATION?</a:t>
            </a:r>
          </a:p>
          <a:p>
            <a:pPr marL="0" indent="0" algn="just">
              <a:buNone/>
            </a:pPr>
            <a:endParaRPr lang="fr-BE" sz="1800" dirty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BE" sz="1800" b="1" dirty="0">
                <a:sym typeface="Wingdings" panose="05000000000000000000" pitchFamily="2" charset="2"/>
              </a:rPr>
              <a:t>Administrativement</a:t>
            </a:r>
            <a:r>
              <a:rPr lang="fr-BE" sz="1800" dirty="0">
                <a:sym typeface="Wingdings" panose="05000000000000000000" pitchFamily="2" charset="2"/>
              </a:rPr>
              <a:t>: Aucune raison de refuser la dérogation  Octroi </a:t>
            </a:r>
          </a:p>
          <a:p>
            <a:pPr marL="0" indent="0" algn="just">
              <a:buNone/>
            </a:pPr>
            <a:endParaRPr lang="fr-BE" sz="1800" dirty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BE" sz="1800" b="1" dirty="0">
                <a:sym typeface="Wingdings" panose="05000000000000000000" pitchFamily="2" charset="2"/>
              </a:rPr>
              <a:t>Implications humaines et environnementales</a:t>
            </a:r>
            <a:r>
              <a:rPr lang="fr-BE" sz="1800" dirty="0">
                <a:sym typeface="Wingdings" panose="05000000000000000000" pitchFamily="2" charset="2"/>
              </a:rPr>
              <a:t>: </a:t>
            </a:r>
            <a:r>
              <a:rPr lang="fr-FR" sz="1800" dirty="0">
                <a:effectLst/>
                <a:ea typeface="Calibri" panose="020F0502020204030204" pitchFamily="34" charset="0"/>
              </a:rPr>
              <a:t>approche responsable et pragmatique des experts sols </a:t>
            </a:r>
            <a:r>
              <a:rPr lang="fr-FR" sz="1800" dirty="0"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ea typeface="Calibri" panose="020F0502020204030204" pitchFamily="34" charset="0"/>
              </a:rPr>
              <a:t> recours à l’EO recommandé avec justesse au titulaire d’obligation.</a:t>
            </a:r>
          </a:p>
        </p:txBody>
      </p:sp>
    </p:spTree>
    <p:extLst>
      <p:ext uri="{BB962C8B-B14F-4D97-AF65-F5344CB8AC3E}">
        <p14:creationId xmlns:p14="http://schemas.microsoft.com/office/powerpoint/2010/main" val="34134904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9cc2d-2a6f-4cb0-a557-0b5d5f8a5efa" xsi:nil="true"/>
    <lcf76f155ced4ddcb4097134ff3c332f xmlns="d672a81e-fae3-4387-9878-06f19f3af53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8555769AB92478237C291B009A8BE" ma:contentTypeVersion="9" ma:contentTypeDescription="Create a new document." ma:contentTypeScope="" ma:versionID="92d6c1867f9980cf00077cc292e49c27">
  <xsd:schema xmlns:xsd="http://www.w3.org/2001/XMLSchema" xmlns:xs="http://www.w3.org/2001/XMLSchema" xmlns:p="http://schemas.microsoft.com/office/2006/metadata/properties" xmlns:ns2="d672a81e-fae3-4387-9878-06f19f3af537" xmlns:ns3="1269cc2d-2a6f-4cb0-a557-0b5d5f8a5efa" targetNamespace="http://schemas.microsoft.com/office/2006/metadata/properties" ma:root="true" ma:fieldsID="e8082887a087b74d684cf5d17f212136" ns2:_="" ns3:_="">
    <xsd:import namespace="d672a81e-fae3-4387-9878-06f19f3af537"/>
    <xsd:import namespace="1269cc2d-2a6f-4cb0-a557-0b5d5f8a5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2a81e-fae3-4387-9878-06f19f3af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9cc2d-2a6f-4cb0-a557-0b5d5f8a5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d3d2e86-b7c2-4265-b357-5ca8675d480c}" ma:internalName="TaxCatchAll" ma:showField="CatchAllData" ma:web="1269cc2d-2a6f-4cb0-a557-0b5d5f8a5e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F28203-880C-4938-A71C-CFF759EDEE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F74D19-1FB2-44FB-90B5-E242FA7DDE12}">
  <ds:schemaRefs>
    <ds:schemaRef ds:uri="http://schemas.openxmlformats.org/package/2006/metadata/core-properties"/>
    <ds:schemaRef ds:uri="1269cc2d-2a6f-4cb0-a557-0b5d5f8a5efa"/>
    <ds:schemaRef ds:uri="d672a81e-fae3-4387-9878-06f19f3af537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0B6741-A2FE-4CF4-8B01-313BFA1A74D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712</Words>
  <Application>Microsoft Office PowerPoint</Application>
  <PresentationFormat>Grand écran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Thème Office</vt:lpstr>
      <vt:lpstr>DEROGER AUX OBLIGATIONS DU DECRET SOLS FOCUS SUR L’ARTICLE 73 §1er  DE l’AGW DU 06 DECEMBRE 2018 </vt:lpstr>
      <vt:lpstr>Présentation PowerPoint</vt:lpstr>
      <vt:lpstr>I. CADRE LEGAL</vt:lpstr>
      <vt:lpstr>I. CADRE LEGAL</vt:lpstr>
      <vt:lpstr>Présentation PowerPoint</vt:lpstr>
      <vt:lpstr>Présentation PowerPoint</vt:lpstr>
      <vt:lpstr>II. FOCUS SUR ARTICLE 73 §1er ET RECOMMANDATIONS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KHRONIS Marie</dc:creator>
  <cp:lastModifiedBy>COLAU Gil</cp:lastModifiedBy>
  <cp:revision>5</cp:revision>
  <dcterms:created xsi:type="dcterms:W3CDTF">2023-05-24T13:40:52Z</dcterms:created>
  <dcterms:modified xsi:type="dcterms:W3CDTF">2023-06-06T13:15:49Z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2023-05-24T13:40:52Z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688f3b8f-1308-4641-b379-73e8e43b0822</vt:lpwstr>
  </property>
  <property fmtid="{D5CDD505-2E9C-101B-9397-08002B2CF9AE}" pid="8" name="MSIP_Label_97a477d1-147d-4e34-b5e3-7b26d2f44870_ContentBits">
    <vt:lpwstr>0</vt:lpwstr>
  </property>
  <property fmtid="{D5CDD505-2E9C-101B-9397-08002B2CF9AE}" pid="9" name="ContentTypeId">
    <vt:lpwstr>0x0101003098555769AB92478237C291B009A8BE</vt:lpwstr>
  </property>
  <property fmtid="{D5CDD505-2E9C-101B-9397-08002B2CF9AE}" pid="10" name="_MarkAsFinal">
    <vt:bool>true</vt:bool>
  </property>
</Properties>
</file>