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</p:sldMasterIdLst>
  <p:notesMasterIdLst>
    <p:notesMasterId r:id="rId28"/>
  </p:notesMasterIdLst>
  <p:handoutMasterIdLst>
    <p:handoutMasterId r:id="rId29"/>
  </p:handoutMasterIdLst>
  <p:sldIdLst>
    <p:sldId id="289" r:id="rId6"/>
    <p:sldId id="463" r:id="rId7"/>
    <p:sldId id="464" r:id="rId8"/>
    <p:sldId id="465" r:id="rId9"/>
    <p:sldId id="466" r:id="rId10"/>
    <p:sldId id="467" r:id="rId11"/>
    <p:sldId id="454" r:id="rId12"/>
    <p:sldId id="335" r:id="rId13"/>
    <p:sldId id="336" r:id="rId14"/>
    <p:sldId id="337" r:id="rId15"/>
    <p:sldId id="338" r:id="rId16"/>
    <p:sldId id="341" r:id="rId17"/>
    <p:sldId id="343" r:id="rId18"/>
    <p:sldId id="344" r:id="rId19"/>
    <p:sldId id="345" r:id="rId20"/>
    <p:sldId id="346" r:id="rId21"/>
    <p:sldId id="456" r:id="rId22"/>
    <p:sldId id="457" r:id="rId23"/>
    <p:sldId id="458" r:id="rId24"/>
    <p:sldId id="459" r:id="rId25"/>
    <p:sldId id="462" r:id="rId26"/>
    <p:sldId id="460" r:id="rId27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4D93FE-6D7D-446C-B662-871B9407F97A}">
          <p14:sldIdLst>
            <p14:sldId id="289"/>
            <p14:sldId id="463"/>
            <p14:sldId id="464"/>
            <p14:sldId id="465"/>
            <p14:sldId id="466"/>
            <p14:sldId id="467"/>
            <p14:sldId id="454"/>
            <p14:sldId id="335"/>
            <p14:sldId id="336"/>
            <p14:sldId id="337"/>
            <p14:sldId id="338"/>
            <p14:sldId id="341"/>
            <p14:sldId id="343"/>
            <p14:sldId id="344"/>
            <p14:sldId id="345"/>
            <p14:sldId id="346"/>
            <p14:sldId id="456"/>
            <p14:sldId id="457"/>
            <p14:sldId id="458"/>
            <p14:sldId id="459"/>
            <p14:sldId id="462"/>
            <p14:sldId id="4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47A6D9"/>
    <a:srgbClr val="F5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9" autoAdjust="0"/>
  </p:normalViewPr>
  <p:slideViewPr>
    <p:cSldViewPr snapToGrid="0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AC9A21-9D5B-3B47-B0BE-C2AE8C40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555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5C15962-8AE5-5740-AB31-8B502E33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1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5962-8AE5-5740-AB31-8B502E33C75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1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35"/>
            <a:ext cx="9144000" cy="6899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35566" y="4558432"/>
              <a:ext cx="1955800" cy="1105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5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title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F58437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709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BREM\N97H3 SRisk web\2 Communicatie - Informatie\2015_09_08 Presentatie S-Risk EN-Forc @ FAVV\figs\boys eating sandwich_iStock_1731677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12" y="3967568"/>
            <a:ext cx="1781333" cy="17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996278" y="4005729"/>
            <a:ext cx="1008000" cy="310239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nl-BE" sz="6600" cap="small" dirty="0" smtClean="0">
                <a:solidFill>
                  <a:srgbClr val="FFFFFF"/>
                </a:solidFill>
              </a:rPr>
              <a:t>Health</a:t>
            </a:r>
            <a:endParaRPr lang="nl-BE" sz="6600" cap="smal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"/>
            <a:ext cx="9144000" cy="685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12" y="3967568"/>
            <a:ext cx="1781333" cy="17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996278" y="4005729"/>
            <a:ext cx="1008000" cy="310239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nl-BE" sz="6600" cap="small" baseline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</a:t>
            </a:r>
            <a:endParaRPr lang="nl-BE" sz="6600" cap="small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594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12" y="3967568"/>
            <a:ext cx="1781333" cy="17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996278" y="4005729"/>
            <a:ext cx="1008000" cy="310239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nl-BE" sz="6600" cap="small" baseline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</a:t>
            </a:r>
            <a:endParaRPr lang="nl-BE" sz="6600" cap="small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8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C4C4C"/>
                </a:solidFill>
              </a:defRPr>
            </a:lvl1pPr>
            <a:lvl2pPr>
              <a:defRPr sz="1800">
                <a:solidFill>
                  <a:srgbClr val="4C4C4C"/>
                </a:solidFill>
              </a:defRPr>
            </a:lvl2pPr>
            <a:lvl3pPr>
              <a:defRPr sz="1800">
                <a:solidFill>
                  <a:srgbClr val="4C4C4C"/>
                </a:solidFill>
              </a:defRPr>
            </a:lvl3pPr>
            <a:lvl4pPr>
              <a:defRPr sz="1800">
                <a:solidFill>
                  <a:srgbClr val="4C4C4C"/>
                </a:solidFill>
              </a:defRPr>
            </a:lvl4pPr>
            <a:lvl5pPr>
              <a:defRPr sz="18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816992" y="6121766"/>
            <a:ext cx="115768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r>
              <a:rPr lang="en-US" dirty="0" smtClean="0"/>
              <a:t>30/10/2015 - </a:t>
            </a: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055"/>
            <a:ext cx="1092200" cy="320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78" y="5768518"/>
            <a:ext cx="1420037" cy="8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47A6D9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78" y="5768518"/>
            <a:ext cx="1420037" cy="824848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816992" y="6121766"/>
            <a:ext cx="115768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r>
              <a:rPr lang="en-US" dirty="0" smtClean="0"/>
              <a:t>30/10/2015 - </a:t>
            </a: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78" y="5768518"/>
            <a:ext cx="1420037" cy="82484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816992" y="6121766"/>
            <a:ext cx="115768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r>
              <a:rPr lang="en-US" dirty="0" smtClean="0"/>
              <a:t>30/10/2015 - </a:t>
            </a: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1" r:id="rId3"/>
    <p:sldLayoutId id="2147483666" r:id="rId4"/>
    <p:sldLayoutId id="2147483667" r:id="rId5"/>
    <p:sldLayoutId id="2147483650" r:id="rId6"/>
    <p:sldLayoutId id="2147483660" r:id="rId7"/>
    <p:sldLayoutId id="2147483661" r:id="rId8"/>
    <p:sldLayoutId id="2147483663" r:id="rId9"/>
    <p:sldLayoutId id="2147483664" r:id="rId10"/>
    <p:sldLayoutId id="2147483665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01988" y="4753774"/>
            <a:ext cx="5131294" cy="400110"/>
          </a:xfrm>
        </p:spPr>
        <p:txBody>
          <a:bodyPr/>
          <a:lstStyle/>
          <a:p>
            <a:r>
              <a:rPr lang="en-US" dirty="0" smtClean="0"/>
              <a:t>S-Risk</a:t>
            </a:r>
            <a:r>
              <a:rPr lang="en-US" baseline="30000" dirty="0" smtClean="0"/>
              <a:t>®</a:t>
            </a:r>
            <a:r>
              <a:rPr lang="en-US" dirty="0" smtClean="0"/>
              <a:t> - Advanced demo</a:t>
            </a:r>
            <a:endParaRPr lang="en-US" baseline="30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12" y="3967568"/>
            <a:ext cx="1781333" cy="17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spect="1"/>
          </p:cNvSpPr>
          <p:nvPr/>
        </p:nvSpPr>
        <p:spPr>
          <a:xfrm>
            <a:off x="996278" y="4005729"/>
            <a:ext cx="1008000" cy="310239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nl-BE" sz="6600" cap="small" baseline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</a:t>
            </a:r>
            <a:endParaRPr lang="nl-BE" sz="6600" cap="small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29875" y="4288692"/>
            <a:ext cx="475200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29875" y="5636845"/>
            <a:ext cx="475200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Y:\Unit_MRG\BREM\N97H3 SRisk web\4 Wetenschappelijke output\Logo\s-risk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66" y="2006110"/>
            <a:ext cx="2274092" cy="13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50"/>
    </mc:Choice>
    <mc:Fallback xmlns="">
      <p:transition advTm="51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Soil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3324225"/>
            <a:ext cx="1590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web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r>
              <a:rPr lang="nl-BE" dirty="0" smtClean="0"/>
              <a:t> – </a:t>
            </a:r>
            <a:r>
              <a:rPr lang="nl-BE" dirty="0" err="1" smtClean="0"/>
              <a:t>Soil</a:t>
            </a:r>
            <a:r>
              <a:rPr lang="nl-BE" dirty="0" smtClean="0"/>
              <a:t> tab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55" y="1518083"/>
            <a:ext cx="6836088" cy="45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Water</a:t>
            </a:r>
            <a:r>
              <a:rPr kumimoji="0" lang="nl-BE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3324225"/>
            <a:ext cx="1590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web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r>
              <a:rPr lang="nl-BE" dirty="0" smtClean="0"/>
              <a:t> – Water tab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2" y="1537851"/>
            <a:ext cx="7306695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Plants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3324225"/>
            <a:ext cx="1590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web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r>
              <a:rPr lang="nl-BE" dirty="0" smtClean="0"/>
              <a:t> – </a:t>
            </a:r>
            <a:r>
              <a:rPr lang="nl-BE" dirty="0" err="1" smtClean="0"/>
              <a:t>Plants</a:t>
            </a:r>
            <a:r>
              <a:rPr lang="nl-BE" dirty="0" smtClean="0"/>
              <a:t> tab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64" y="1491453"/>
            <a:ext cx="7086062" cy="51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Concentrations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3324225"/>
            <a:ext cx="1590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web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r>
              <a:rPr lang="nl-BE" dirty="0" smtClean="0"/>
              <a:t> – </a:t>
            </a:r>
            <a:r>
              <a:rPr lang="nl-BE" dirty="0" err="1" smtClean="0"/>
              <a:t>Concentrations</a:t>
            </a:r>
            <a:r>
              <a:rPr lang="nl-BE" dirty="0" smtClean="0"/>
              <a:t> tab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495" y="1464816"/>
            <a:ext cx="5731034" cy="53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3324225"/>
            <a:ext cx="1590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web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r>
              <a:rPr lang="nl-BE" dirty="0" smtClean="0"/>
              <a:t> – Exposure tab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173" y="1349406"/>
            <a:ext cx="4605973" cy="54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Risk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3324225"/>
            <a:ext cx="1590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web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r>
              <a:rPr lang="nl-BE" dirty="0" smtClean="0"/>
              <a:t> – Risk tab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190" y="1482570"/>
            <a:ext cx="6460182" cy="52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web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r>
              <a:rPr lang="nl-BE" dirty="0" smtClean="0"/>
              <a:t> – </a:t>
            </a:r>
            <a:r>
              <a:rPr lang="nl-BE" dirty="0" err="1" smtClean="0"/>
              <a:t>Concentration</a:t>
            </a:r>
            <a:r>
              <a:rPr lang="nl-BE" dirty="0" smtClean="0"/>
              <a:t> </a:t>
            </a:r>
            <a:r>
              <a:rPr lang="nl-BE" dirty="0" err="1" smtClean="0"/>
              <a:t>limits</a:t>
            </a:r>
            <a:r>
              <a:rPr lang="nl-BE" dirty="0" smtClean="0"/>
              <a:t> tab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26" y="2466840"/>
            <a:ext cx="7325748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Results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PDF Report</a:t>
            </a:r>
            <a:endParaRPr lang="nl-B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</a:t>
            </a:r>
            <a:r>
              <a:rPr lang="en-US" dirty="0" smtClean="0"/>
              <a:t>contamination</a:t>
            </a:r>
            <a:endParaRPr lang="nl-BE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529" y="1455938"/>
            <a:ext cx="5225109" cy="53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Results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PDF Report</a:t>
            </a:r>
            <a:endParaRPr lang="nl-B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074" y="1527807"/>
            <a:ext cx="6639852" cy="30388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859" y="4521455"/>
            <a:ext cx="6620799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Results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PDF Report</a:t>
            </a:r>
            <a:endParaRPr lang="nl-B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982" y="1518082"/>
            <a:ext cx="5524425" cy="50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25" y="1502422"/>
            <a:ext cx="8555024" cy="48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Application features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332288" y="1890713"/>
            <a:ext cx="4354512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100000"/>
              </a:lnSpc>
              <a:spcAft>
                <a:spcPct val="0"/>
              </a:spcAft>
              <a:buSzTx/>
              <a:tabLst/>
              <a:defRPr/>
            </a:pPr>
            <a:r>
              <a:rPr lang="nl-BE" dirty="0" err="1" smtClean="0"/>
              <a:t>Simulations</a:t>
            </a:r>
            <a:r>
              <a:rPr lang="nl-BE" dirty="0" smtClean="0"/>
              <a:t> of </a:t>
            </a:r>
            <a:r>
              <a:rPr lang="nl-BE" dirty="0" err="1" smtClean="0"/>
              <a:t>colleagues</a:t>
            </a:r>
            <a:r>
              <a:rPr lang="nl-BE" dirty="0" smtClean="0"/>
              <a:t> </a:t>
            </a:r>
            <a:r>
              <a:rPr lang="nl-BE" dirty="0" err="1" smtClean="0"/>
              <a:t>within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same</a:t>
            </a:r>
            <a:r>
              <a:rPr lang="nl-BE" dirty="0" smtClean="0"/>
              <a:t> company</a:t>
            </a:r>
            <a:endParaRPr lang="nl-BE" dirty="0"/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SzTx/>
              <a:tabLst/>
              <a:defRPr/>
            </a:pPr>
            <a:r>
              <a:rPr lang="nl-BE" dirty="0" smtClean="0"/>
              <a:t>Read-</a:t>
            </a:r>
            <a:r>
              <a:rPr lang="nl-BE" dirty="0" err="1" smtClean="0"/>
              <a:t>only</a:t>
            </a:r>
            <a:endParaRPr lang="nl-BE" dirty="0"/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SzTx/>
              <a:tabLst/>
              <a:defRPr/>
            </a:pPr>
            <a:r>
              <a:rPr lang="nl-BE" dirty="0" smtClean="0"/>
              <a:t>“Buddy” </a:t>
            </a:r>
            <a:r>
              <a:rPr lang="nl-BE" dirty="0" err="1" smtClean="0"/>
              <a:t>simulations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cloned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own</a:t>
            </a:r>
            <a:r>
              <a:rPr lang="nl-BE" dirty="0" smtClean="0"/>
              <a:t> account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“Copy </a:t>
            </a:r>
            <a:r>
              <a:rPr lang="nl-BE" dirty="0" err="1" smtClean="0"/>
              <a:t>simulation</a:t>
            </a:r>
            <a:r>
              <a:rPr lang="nl-BE" dirty="0" smtClean="0"/>
              <a:t>” button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21316" y="1793289"/>
            <a:ext cx="2062591" cy="28586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5" y="1839892"/>
            <a:ext cx="1822811" cy="26722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426781" y="1569125"/>
            <a:ext cx="692460" cy="2707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1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356"/>
    </mc:Choice>
    <mc:Fallback xmlns="">
      <p:transition advTm="27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8402E-6 L 0.1816 0.054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2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0" grpId="0" animBg="1"/>
      <p:bldP spid="10" grpId="1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Results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PDF Report</a:t>
            </a:r>
            <a:endParaRPr lang="nl-B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endParaRPr lang="nl-BE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3" y="2119612"/>
            <a:ext cx="6582694" cy="3648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2308194"/>
            <a:ext cx="1198485" cy="1411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6134470" y="2308194"/>
            <a:ext cx="239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No </a:t>
            </a:r>
            <a:r>
              <a:rPr lang="nl-BE" dirty="0" err="1" smtClean="0">
                <a:solidFill>
                  <a:srgbClr val="FF0000"/>
                </a:solidFill>
              </a:rPr>
              <a:t>intermediate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results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due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i="1" dirty="0" err="1" smtClean="0">
                <a:solidFill>
                  <a:srgbClr val="FF0000"/>
                </a:solidFill>
              </a:rPr>
              <a:t>entered</a:t>
            </a:r>
            <a:r>
              <a:rPr lang="nl-BE" dirty="0" smtClean="0">
                <a:solidFill>
                  <a:srgbClr val="FF0000"/>
                </a:solidFill>
              </a:rPr>
              <a:t> indoor air </a:t>
            </a:r>
            <a:r>
              <a:rPr lang="nl-BE" dirty="0" err="1" smtClean="0">
                <a:solidFill>
                  <a:srgbClr val="FF0000"/>
                </a:solidFill>
              </a:rPr>
              <a:t>concentration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Results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PDF Report</a:t>
            </a:r>
            <a:endParaRPr lang="nl-B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endParaRPr lang="nl-BE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79" y="1989479"/>
            <a:ext cx="7201906" cy="3886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2175029"/>
            <a:ext cx="1225119" cy="1509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6134470" y="2308194"/>
            <a:ext cx="239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Intermediate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results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due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i="1" dirty="0" err="1" smtClean="0">
                <a:solidFill>
                  <a:srgbClr val="FF0000"/>
                </a:solidFill>
              </a:rPr>
              <a:t>calculated</a:t>
            </a:r>
            <a:r>
              <a:rPr lang="nl-BE" dirty="0" smtClean="0">
                <a:solidFill>
                  <a:srgbClr val="FF0000"/>
                </a:solidFill>
              </a:rPr>
              <a:t> indoor air </a:t>
            </a:r>
            <a:r>
              <a:rPr lang="nl-BE" dirty="0" err="1" smtClean="0">
                <a:solidFill>
                  <a:srgbClr val="FF0000"/>
                </a:solidFill>
              </a:rPr>
              <a:t>concentrations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Results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PDF Report</a:t>
            </a:r>
            <a:endParaRPr lang="nl-B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endParaRPr lang="nl-BE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493" y="1473693"/>
            <a:ext cx="5698603" cy="52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25" y="1502422"/>
            <a:ext cx="8555024" cy="48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Application features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8044" y="4323424"/>
            <a:ext cx="2169129" cy="20951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5" y="4452358"/>
            <a:ext cx="1803659" cy="18596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2028393" y="3068436"/>
            <a:ext cx="3280524" cy="719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5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356"/>
    </mc:Choice>
    <mc:Fallback xmlns="">
      <p:transition advTm="27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4559E-6 L 0.2776 -0.353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-176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Application features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Three </a:t>
            </a:r>
            <a:r>
              <a:rPr lang="nl-BE" dirty="0" err="1" smtClean="0"/>
              <a:t>application</a:t>
            </a:r>
            <a:r>
              <a:rPr lang="nl-BE" dirty="0" smtClean="0"/>
              <a:t> types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3001649" y="2100205"/>
            <a:ext cx="3645549" cy="378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BE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Applications I &amp; III</a:t>
            </a:r>
            <a:endParaRPr lang="nl-BE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17" y="2729639"/>
            <a:ext cx="7851534" cy="330806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4390649" y="3603538"/>
            <a:ext cx="3450" cy="1570072"/>
          </a:xfrm>
          <a:prstGeom prst="straightConnector1">
            <a:avLst/>
          </a:prstGeom>
          <a:solidFill>
            <a:srgbClr val="34A3DC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1222295" y="3517426"/>
            <a:ext cx="3096346" cy="0"/>
          </a:xfrm>
          <a:prstGeom prst="straightConnector1">
            <a:avLst/>
          </a:prstGeom>
          <a:solidFill>
            <a:srgbClr val="34A3DC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150289" y="3165022"/>
            <a:ext cx="538930" cy="35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RI !</a:t>
            </a:r>
            <a:endParaRPr lang="nl-BE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518441" y="4345518"/>
            <a:ext cx="0" cy="828092"/>
          </a:xfrm>
          <a:prstGeom prst="straightConnector1">
            <a:avLst/>
          </a:prstGeom>
          <a:solidFill>
            <a:srgbClr val="34A3DC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718607" y="5173610"/>
            <a:ext cx="174714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Critical </a:t>
            </a:r>
            <a:r>
              <a:rPr lang="nl-BE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soil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br>
              <a:rPr lang="nl-BE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nl-BE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concentration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!</a:t>
            </a:r>
            <a:endParaRPr lang="nl-BE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150289" y="4277849"/>
            <a:ext cx="1368152" cy="9658"/>
          </a:xfrm>
          <a:prstGeom prst="straightConnector1">
            <a:avLst/>
          </a:prstGeom>
          <a:solidFill>
            <a:srgbClr val="34A3DC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4318641" y="4568316"/>
            <a:ext cx="939554" cy="655873"/>
            <a:chOff x="4283968" y="4911938"/>
            <a:chExt cx="939554" cy="655873"/>
          </a:xfrm>
        </p:grpSpPr>
        <p:sp>
          <p:nvSpPr>
            <p:cNvPr id="22" name="TextBox 21"/>
            <p:cNvSpPr txBox="1"/>
            <p:nvPr/>
          </p:nvSpPr>
          <p:spPr>
            <a:xfrm>
              <a:off x="4355976" y="4911938"/>
              <a:ext cx="86754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nl-BE" sz="20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User </a:t>
              </a:r>
            </a:p>
            <a:p>
              <a:pPr algn="ctr">
                <a:lnSpc>
                  <a:spcPts val="2000"/>
                </a:lnSpc>
              </a:pPr>
              <a:r>
                <a:rPr lang="nl-BE" sz="20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Input?</a:t>
              </a:r>
              <a:endParaRPr lang="nl-BE" sz="20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283968" y="5423795"/>
              <a:ext cx="144016" cy="14401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65670" y="2100988"/>
            <a:ext cx="2704587" cy="378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BE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Application II</a:t>
            </a:r>
            <a:endParaRPr lang="nl-BE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95587" y="3938694"/>
            <a:ext cx="898072" cy="420380"/>
            <a:chOff x="1060914" y="4282316"/>
            <a:chExt cx="898072" cy="420380"/>
          </a:xfrm>
        </p:grpSpPr>
        <p:sp>
          <p:nvSpPr>
            <p:cNvPr id="26" name="TextBox 25"/>
            <p:cNvSpPr txBox="1"/>
            <p:nvPr/>
          </p:nvSpPr>
          <p:spPr>
            <a:xfrm>
              <a:off x="1187621" y="4282316"/>
              <a:ext cx="771365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nl-BE" sz="20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RI = 1</a:t>
              </a:r>
              <a:endParaRPr lang="nl-BE" sz="20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060914" y="4559561"/>
              <a:ext cx="155124" cy="14313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63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356"/>
    </mc:Choice>
    <mc:Fallback xmlns="">
      <p:transition advTm="27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  <p:bldP spid="1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25" y="1502422"/>
            <a:ext cx="8555024" cy="48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Application features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6819545" y="1464822"/>
            <a:ext cx="2093636" cy="57704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65521" y="1988598"/>
            <a:ext cx="6847660" cy="41976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65521" y="2139511"/>
            <a:ext cx="757578" cy="2707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9924" y="4522468"/>
            <a:ext cx="521416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231F20"/>
              </a:buClr>
            </a:pPr>
            <a:r>
              <a:rPr lang="nl-BE" dirty="0">
                <a:solidFill>
                  <a:srgbClr val="4C4C4C"/>
                </a:solidFill>
              </a:rPr>
              <a:t>TIER 1 / TIER 2:</a:t>
            </a:r>
          </a:p>
          <a:p>
            <a:pPr marL="285750" indent="-285750">
              <a:spcBef>
                <a:spcPct val="20000"/>
              </a:spcBef>
              <a:buClr>
                <a:srgbClr val="231F20"/>
              </a:buClr>
              <a:buFont typeface="Lucida Grande"/>
              <a:buChar char="»"/>
            </a:pPr>
            <a:r>
              <a:rPr lang="nl-BE" dirty="0">
                <a:solidFill>
                  <a:srgbClr val="4C4C4C"/>
                </a:solidFill>
              </a:rPr>
              <a:t>S</a:t>
            </a:r>
            <a:r>
              <a:rPr lang="nl-BE" dirty="0" smtClean="0">
                <a:solidFill>
                  <a:srgbClr val="4C4C4C"/>
                </a:solidFill>
              </a:rPr>
              <a:t>witch </a:t>
            </a:r>
            <a:r>
              <a:rPr lang="nl-BE" dirty="0" err="1" smtClean="0">
                <a:solidFill>
                  <a:srgbClr val="4C4C4C"/>
                </a:solidFill>
              </a:rPr>
              <a:t>between</a:t>
            </a:r>
            <a:r>
              <a:rPr lang="nl-BE" dirty="0" smtClean="0">
                <a:solidFill>
                  <a:srgbClr val="4C4C4C"/>
                </a:solidFill>
              </a:rPr>
              <a:t> compact and </a:t>
            </a:r>
            <a:r>
              <a:rPr lang="nl-BE" dirty="0" err="1" smtClean="0">
                <a:solidFill>
                  <a:srgbClr val="4C4C4C"/>
                </a:solidFill>
              </a:rPr>
              <a:t>extended</a:t>
            </a:r>
            <a:r>
              <a:rPr lang="nl-BE" dirty="0" smtClean="0">
                <a:solidFill>
                  <a:srgbClr val="4C4C4C"/>
                </a:solidFill>
              </a:rPr>
              <a:t> mode</a:t>
            </a:r>
            <a:endParaRPr lang="nl-BE" dirty="0">
              <a:solidFill>
                <a:srgbClr val="4C4C4C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231F20"/>
              </a:buClr>
              <a:buFont typeface="Lucida Grande"/>
              <a:buChar char="»"/>
            </a:pPr>
            <a:r>
              <a:rPr lang="nl-BE" dirty="0" err="1" smtClean="0">
                <a:solidFill>
                  <a:srgbClr val="4C4C4C"/>
                </a:solidFill>
              </a:rPr>
              <a:t>Additional</a:t>
            </a:r>
            <a:r>
              <a:rPr lang="nl-BE" dirty="0" smtClean="0">
                <a:solidFill>
                  <a:srgbClr val="4C4C4C"/>
                </a:solidFill>
              </a:rPr>
              <a:t> parameters </a:t>
            </a:r>
            <a:r>
              <a:rPr lang="nl-BE" dirty="0" err="1" smtClean="0">
                <a:solidFill>
                  <a:srgbClr val="4C4C4C"/>
                </a:solidFill>
              </a:rPr>
              <a:t>become</a:t>
            </a:r>
            <a:r>
              <a:rPr lang="nl-BE" dirty="0" smtClean="0">
                <a:solidFill>
                  <a:srgbClr val="4C4C4C"/>
                </a:solidFill>
              </a:rPr>
              <a:t> </a:t>
            </a:r>
            <a:r>
              <a:rPr lang="nl-BE" dirty="0" err="1" smtClean="0">
                <a:solidFill>
                  <a:srgbClr val="4C4C4C"/>
                </a:solidFill>
              </a:rPr>
              <a:t>available</a:t>
            </a:r>
            <a:endParaRPr lang="nl-BE" dirty="0">
              <a:solidFill>
                <a:srgbClr val="4C4C4C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231F20"/>
              </a:buClr>
              <a:buFont typeface="Lucida Grande"/>
              <a:buChar char="»"/>
            </a:pPr>
            <a:r>
              <a:rPr lang="nl-BE" dirty="0" err="1" smtClean="0">
                <a:solidFill>
                  <a:srgbClr val="4C4C4C"/>
                </a:solidFill>
              </a:rPr>
              <a:t>Some</a:t>
            </a:r>
            <a:r>
              <a:rPr lang="nl-BE" dirty="0" smtClean="0">
                <a:solidFill>
                  <a:srgbClr val="4C4C4C"/>
                </a:solidFill>
              </a:rPr>
              <a:t> </a:t>
            </a:r>
            <a:r>
              <a:rPr lang="nl-BE" dirty="0">
                <a:solidFill>
                  <a:srgbClr val="4C4C4C"/>
                </a:solidFill>
              </a:rPr>
              <a:t>parameters </a:t>
            </a:r>
            <a:r>
              <a:rPr lang="nl-BE" dirty="0" err="1" smtClean="0">
                <a:solidFill>
                  <a:srgbClr val="4C4C4C"/>
                </a:solidFill>
              </a:rPr>
              <a:t>become</a:t>
            </a:r>
            <a:r>
              <a:rPr lang="nl-BE" dirty="0" smtClean="0">
                <a:solidFill>
                  <a:srgbClr val="4C4C4C"/>
                </a:solidFill>
              </a:rPr>
              <a:t> </a:t>
            </a:r>
            <a:r>
              <a:rPr lang="nl-BE" dirty="0" err="1" smtClean="0">
                <a:solidFill>
                  <a:srgbClr val="4C4C4C"/>
                </a:solidFill>
              </a:rPr>
              <a:t>editable</a:t>
            </a:r>
            <a:r>
              <a:rPr lang="nl-BE" dirty="0" smtClean="0">
                <a:solidFill>
                  <a:srgbClr val="4C4C4C"/>
                </a:solidFill>
              </a:rPr>
              <a:t> </a:t>
            </a:r>
            <a:r>
              <a:rPr lang="nl-BE" dirty="0">
                <a:solidFill>
                  <a:srgbClr val="4C4C4C"/>
                </a:solidFill>
              </a:rPr>
              <a:t>(</a:t>
            </a:r>
            <a:r>
              <a:rPr lang="nl-BE" dirty="0" err="1" smtClean="0">
                <a:solidFill>
                  <a:srgbClr val="4C4C4C"/>
                </a:solidFill>
              </a:rPr>
              <a:t>comment</a:t>
            </a:r>
            <a:r>
              <a:rPr lang="nl-BE" dirty="0" smtClean="0">
                <a:solidFill>
                  <a:srgbClr val="4C4C4C"/>
                </a:solidFill>
              </a:rPr>
              <a:t> </a:t>
            </a:r>
            <a:r>
              <a:rPr lang="nl-BE" dirty="0" err="1" smtClean="0">
                <a:solidFill>
                  <a:srgbClr val="4C4C4C"/>
                </a:solidFill>
              </a:rPr>
              <a:t>mostly</a:t>
            </a:r>
            <a:r>
              <a:rPr lang="nl-BE" dirty="0" smtClean="0">
                <a:solidFill>
                  <a:srgbClr val="4C4C4C"/>
                </a:solidFill>
              </a:rPr>
              <a:t> </a:t>
            </a:r>
            <a:r>
              <a:rPr lang="nl-BE" dirty="0" err="1" smtClean="0">
                <a:solidFill>
                  <a:srgbClr val="4C4C4C"/>
                </a:solidFill>
              </a:rPr>
              <a:t>mandatory</a:t>
            </a:r>
            <a:r>
              <a:rPr lang="nl-BE" dirty="0" smtClean="0">
                <a:solidFill>
                  <a:srgbClr val="4C4C4C"/>
                </a:solidFill>
              </a:rPr>
              <a:t>)</a:t>
            </a:r>
            <a:endParaRPr lang="nl-BE" dirty="0">
              <a:solidFill>
                <a:srgbClr val="4C4C4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4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356"/>
    </mc:Choice>
    <mc:Fallback xmlns="">
      <p:transition advTm="27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0" grpId="0" animBg="1"/>
      <p:bldP spid="10" grpId="1" animBg="1"/>
      <p:bldP spid="11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Application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“Customize”:</a:t>
            </a:r>
          </a:p>
          <a:p>
            <a:r>
              <a:rPr lang="en-US" sz="1600" dirty="0" smtClean="0"/>
              <a:t>For land use / chemical substance / soil layer</a:t>
            </a:r>
          </a:p>
          <a:p>
            <a:r>
              <a:rPr lang="en-US" sz="1600" dirty="0" smtClean="0"/>
              <a:t>Modification of name mandatory</a:t>
            </a:r>
          </a:p>
          <a:p>
            <a:r>
              <a:rPr lang="en-US" sz="1600" dirty="0" smtClean="0"/>
              <a:t>Determines if parameters are adaptable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(also in other tabs)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Saving data in DB:</a:t>
            </a:r>
          </a:p>
          <a:p>
            <a:r>
              <a:rPr lang="en-US" sz="1600" dirty="0" smtClean="0"/>
              <a:t>When switching between tabs</a:t>
            </a:r>
          </a:p>
          <a:p>
            <a:r>
              <a:rPr lang="en-US" sz="1600" dirty="0" smtClean="0"/>
              <a:t>“Save” button at the top right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Justification:</a:t>
            </a:r>
          </a:p>
          <a:p>
            <a:r>
              <a:rPr lang="en-US" sz="1600" dirty="0" smtClean="0"/>
              <a:t>Icon next to input fields/buttons</a:t>
            </a:r>
          </a:p>
          <a:p>
            <a:r>
              <a:rPr lang="en-US" sz="1600" dirty="0" smtClean="0"/>
              <a:t>Useful explanation: user responsibility</a:t>
            </a:r>
          </a:p>
          <a:p>
            <a:r>
              <a:rPr lang="en-US" sz="1600" dirty="0" smtClean="0"/>
              <a:t>Mandatory for a number of parameters</a:t>
            </a:r>
            <a:endParaRPr lang="en-US" sz="1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25" y="1904238"/>
            <a:ext cx="863487" cy="34818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782" y="3826276"/>
            <a:ext cx="397292" cy="33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364" y="4656462"/>
            <a:ext cx="310469" cy="31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08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Conceptual site model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Application II – Tier 2 modus</a:t>
            </a:r>
          </a:p>
          <a:p>
            <a:r>
              <a:rPr lang="en-GB" dirty="0" smtClean="0"/>
              <a:t>Residential with vegetable garden</a:t>
            </a:r>
          </a:p>
          <a:p>
            <a:r>
              <a:rPr lang="en-GB" dirty="0" smtClean="0"/>
              <a:t>Risks: threshold &amp; non-threshold effects (both systemic)</a:t>
            </a:r>
          </a:p>
          <a:p>
            <a:r>
              <a:rPr lang="en-GB" dirty="0" smtClean="0"/>
              <a:t>Adding benzene as a new (“blank”) chemical</a:t>
            </a:r>
          </a:p>
          <a:p>
            <a:r>
              <a:rPr lang="en-GB" dirty="0" smtClean="0"/>
              <a:t>Adding specific measurements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Residential area with benzene contamination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5917" y="5584913"/>
            <a:ext cx="2478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83366"/>
              </p:ext>
            </p:extLst>
          </p:nvPr>
        </p:nvGraphicFramePr>
        <p:xfrm>
          <a:off x="751647" y="3709961"/>
          <a:ext cx="5724000" cy="21945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029027"/>
                <a:gridCol w="1694973"/>
              </a:tblGrid>
              <a:tr h="113030"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Layer 1 – standard sandy</a:t>
                      </a:r>
                      <a:r>
                        <a:rPr lang="en-GB" sz="1600" baseline="0" noProof="0" dirty="0" smtClean="0">
                          <a:solidFill>
                            <a:srgbClr val="4C4C4C"/>
                          </a:solidFill>
                        </a:rPr>
                        <a:t> loam</a:t>
                      </a:r>
                      <a:endParaRPr lang="en-GB" sz="1600" b="1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0</a:t>
                      </a:r>
                      <a:r>
                        <a:rPr lang="en-GB" sz="1600" baseline="0" noProof="0" dirty="0" smtClean="0">
                          <a:solidFill>
                            <a:srgbClr val="4C4C4C"/>
                          </a:solidFill>
                        </a:rPr>
                        <a:t> – 1.5 m </a:t>
                      </a:r>
                      <a:endParaRPr lang="en-GB" sz="1600" b="1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</a:tr>
              <a:tr h="182250">
                <a:tc>
                  <a:txBody>
                    <a:bodyPr/>
                    <a:lstStyle/>
                    <a:p>
                      <a:pPr algn="r"/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benzene</a:t>
                      </a:r>
                      <a:endParaRPr lang="en-GB" sz="1600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0.5 mg/kg</a:t>
                      </a:r>
                      <a:endParaRPr lang="en-GB" sz="1600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</a:tr>
              <a:tr h="182250">
                <a:tc>
                  <a:txBody>
                    <a:bodyPr/>
                    <a:lstStyle/>
                    <a:p>
                      <a:pPr algn="l"/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Layer 2 – standard s</a:t>
                      </a:r>
                      <a:r>
                        <a:rPr lang="en-GB" sz="1600" baseline="0" noProof="0" dirty="0" smtClean="0">
                          <a:solidFill>
                            <a:srgbClr val="4C4C4C"/>
                          </a:solidFill>
                        </a:rPr>
                        <a:t>and</a:t>
                      </a:r>
                      <a:endParaRPr lang="en-GB" sz="1600" b="1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1.5 – 3 m</a:t>
                      </a:r>
                      <a:endParaRPr lang="en-GB" sz="1600" b="1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</a:tr>
              <a:tr h="18225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benzene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1.2 mg/kg</a:t>
                      </a:r>
                      <a:endParaRPr lang="en-GB" sz="1600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</a:tr>
              <a:tr h="182250">
                <a:tc>
                  <a:txBody>
                    <a:bodyPr/>
                    <a:lstStyle/>
                    <a:p>
                      <a:pPr algn="l"/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Groundwater</a:t>
                      </a:r>
                      <a:endParaRPr lang="en-GB" sz="1600" b="1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3m</a:t>
                      </a:r>
                      <a:endParaRPr lang="en-GB" sz="1600" b="1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</a:tr>
              <a:tr h="18225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benzene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250 µg/l</a:t>
                      </a:r>
                      <a:endParaRPr lang="en-GB" sz="1600" b="0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</a:tr>
              <a:tr h="1822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Specific</a:t>
                      </a:r>
                      <a:r>
                        <a:rPr lang="en-GB" sz="1600" baseline="0" noProof="0" dirty="0" smtClean="0">
                          <a:solidFill>
                            <a:srgbClr val="4C4C4C"/>
                          </a:solidFill>
                        </a:rPr>
                        <a:t> measurements of benzene in</a:t>
                      </a:r>
                      <a:endParaRPr lang="en-GB" sz="1600" noProof="0" dirty="0" smtClean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endParaRPr lang="en-GB" sz="1600" b="0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</a:tr>
              <a:tr h="18225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vegetable garden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>
                          <a:solidFill>
                            <a:srgbClr val="4C4C4C"/>
                          </a:solidFill>
                        </a:rPr>
                        <a:t>0.9 mg/kg</a:t>
                      </a:r>
                      <a:endParaRPr lang="en-GB" sz="1600" b="0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</a:tr>
              <a:tr h="18225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olidFill>
                            <a:srgbClr val="4C4C4C"/>
                          </a:solidFill>
                        </a:rPr>
                        <a:t>indoor air (total)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>
                          <a:solidFill>
                            <a:srgbClr val="4C4C4C"/>
                          </a:solidFill>
                        </a:rPr>
                        <a:t>2.1E-3 mg/m³</a:t>
                      </a:r>
                      <a:endParaRPr lang="en-GB" sz="1600" b="0" noProof="0" dirty="0">
                        <a:solidFill>
                          <a:srgbClr val="4C4C4C"/>
                        </a:solidFill>
                      </a:endParaRPr>
                    </a:p>
                  </a:txBody>
                  <a:tcPr marL="72000" marR="72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3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S-Risk web </a:t>
            </a:r>
            <a:r>
              <a:rPr lang="nl-BE" dirty="0" err="1" smtClean="0"/>
              <a:t>application</a:t>
            </a:r>
            <a:endParaRPr lang="nl-BE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r>
              <a:rPr lang="nl-BE" dirty="0" smtClean="0"/>
              <a:t> – Scenario tab</a:t>
            </a:r>
            <a:endParaRPr lang="nl-BE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9" y="2284186"/>
            <a:ext cx="8068802" cy="3248479"/>
          </a:xfrm>
        </p:spPr>
      </p:pic>
    </p:spTree>
    <p:extLst>
      <p:ext uri="{BB962C8B-B14F-4D97-AF65-F5344CB8AC3E}">
        <p14:creationId xmlns:p14="http://schemas.microsoft.com/office/powerpoint/2010/main" val="28969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Modelconfiguratie – Chemical tab</a:t>
            </a:r>
            <a:endParaRPr kumimoji="0" lang="nl-BE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web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Residential area with benzene contamination</a:t>
            </a:r>
            <a:r>
              <a:rPr lang="nl-BE" dirty="0" smtClean="0"/>
              <a:t> – Chemical tab</a:t>
            </a:r>
            <a:endParaRPr lang="nl-B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95" y="1562469"/>
            <a:ext cx="6625047" cy="46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9|3.8|3.4|6.1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9|3.8|3.4|6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9|3.8|3.4|6.1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9|3.8|3.4|6.1|1.8"/>
</p:tagLst>
</file>

<file path=ppt/theme/theme1.xml><?xml version="1.0" encoding="utf-8"?>
<a:theme xmlns:a="http://schemas.openxmlformats.org/drawingml/2006/main" name="Office Theme">
  <a:themeElements>
    <a:clrScheme name="Vito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FFCB05"/>
      </a:accent4>
      <a:accent5>
        <a:srgbClr val="A70532"/>
      </a:accent5>
      <a:accent6>
        <a:srgbClr val="6DCFF6"/>
      </a:accent6>
      <a:hlink>
        <a:srgbClr val="0000FF"/>
      </a:hlink>
      <a:folHlink>
        <a:srgbClr val="871F78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VITO2015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71F78"/>
      </a:folHlink>
    </a:clrScheme>
    <a:fontScheme name="VITO2015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3F04FA08C9F4D9A8712DC20874754" ma:contentTypeVersion="1" ma:contentTypeDescription="Create a new document." ma:contentTypeScope="" ma:versionID="c82870397e1e338e8898819e67341d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556128-1877-4A33-ABCB-2A13197FD6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00DA7-B7E0-484A-8EC0-1364E1641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4DCB3A-A474-4221-8DA3-4FA93F65602F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445</Words>
  <Application>Microsoft Office PowerPoint</Application>
  <PresentationFormat>On-screen Show (4:3)</PresentationFormat>
  <Paragraphs>105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Default Theme</vt:lpstr>
      <vt:lpstr>S-Risk® - Advanced demo</vt:lpstr>
      <vt:lpstr>Application features</vt:lpstr>
      <vt:lpstr>Application features</vt:lpstr>
      <vt:lpstr>Application features</vt:lpstr>
      <vt:lpstr>Application features</vt:lpstr>
      <vt:lpstr>Application features</vt:lpstr>
      <vt:lpstr>Conceptual site model</vt:lpstr>
      <vt:lpstr>S-Risk web application</vt:lpstr>
      <vt:lpstr>S-Risk web application</vt:lpstr>
      <vt:lpstr>S-Risk web application</vt:lpstr>
      <vt:lpstr>S-Risk web application</vt:lpstr>
      <vt:lpstr>S-Risk web application</vt:lpstr>
      <vt:lpstr>S-Risk web application</vt:lpstr>
      <vt:lpstr>S-Risk web application</vt:lpstr>
      <vt:lpstr>S-Risk web application</vt:lpstr>
      <vt:lpstr>S-Risk web application</vt:lpstr>
      <vt:lpstr>PDF Report</vt:lpstr>
      <vt:lpstr>PDF Report</vt:lpstr>
      <vt:lpstr>PDF Report</vt:lpstr>
      <vt:lpstr>PDF Report</vt:lpstr>
      <vt:lpstr>PDF Report</vt:lpstr>
      <vt:lpstr>PDF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RCA</dc:creator>
  <cp:lastModifiedBy>Arnout Standaert</cp:lastModifiedBy>
  <cp:revision>409</cp:revision>
  <cp:lastPrinted>2015-11-24T14:41:40Z</cp:lastPrinted>
  <dcterms:created xsi:type="dcterms:W3CDTF">2015-01-21T09:14:30Z</dcterms:created>
  <dcterms:modified xsi:type="dcterms:W3CDTF">2017-06-08T07:03:50Z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0x01010092E3F04FA08C9F4D9A8712DC20874754</vt:lpwstr>
  </property>
</Properties>
</file>