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23"/>
  </p:notesMasterIdLst>
  <p:handoutMasterIdLst>
    <p:handoutMasterId r:id="rId24"/>
  </p:handoutMasterIdLst>
  <p:sldIdLst>
    <p:sldId id="289" r:id="rId6"/>
    <p:sldId id="460" r:id="rId7"/>
    <p:sldId id="461" r:id="rId8"/>
    <p:sldId id="462" r:id="rId9"/>
    <p:sldId id="464" r:id="rId10"/>
    <p:sldId id="465" r:id="rId11"/>
    <p:sldId id="466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4D93FE-6D7D-446C-B662-871B9407F97A}">
          <p14:sldIdLst>
            <p14:sldId id="289"/>
            <p14:sldId id="460"/>
            <p14:sldId id="461"/>
            <p14:sldId id="462"/>
            <p14:sldId id="464"/>
            <p14:sldId id="465"/>
            <p14:sldId id="466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47A6D9"/>
    <a:srgbClr val="F5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255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AC9A21-9D5B-3B47-B0BE-C2AE8C402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55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C15962-8AE5-5740-AB31-8B502E33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1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5962-8AE5-5740-AB31-8B502E33C75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5962-8AE5-5740-AB31-8B502E33C7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35"/>
            <a:ext cx="9144000" cy="689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title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09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BREM\N97H3 SRisk web\2 Communicatie - Informatie\2015_09_08 Presentatie S-Risk EN-Forc @ FAVV\figs\boys eating sandwich_iStock_1731677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dirty="0" smtClean="0">
                <a:solidFill>
                  <a:srgbClr val="FFFFFF"/>
                </a:solidFill>
              </a:rPr>
              <a:t>Health</a:t>
            </a:r>
            <a:endParaRPr lang="nl-BE" sz="6600" cap="sm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"/>
            <a:ext cx="9144000" cy="685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594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C4C4C"/>
                </a:solidFill>
              </a:defRPr>
            </a:lvl1pPr>
            <a:lvl2pPr>
              <a:defRPr sz="1800">
                <a:solidFill>
                  <a:srgbClr val="4C4C4C"/>
                </a:solidFill>
              </a:defRPr>
            </a:lvl2pPr>
            <a:lvl3pPr>
              <a:defRPr sz="1800">
                <a:solidFill>
                  <a:srgbClr val="4C4C4C"/>
                </a:solidFill>
              </a:defRPr>
            </a:lvl3pPr>
            <a:lvl4pPr>
              <a:defRPr sz="1800">
                <a:solidFill>
                  <a:srgbClr val="4C4C4C"/>
                </a:solidFill>
              </a:defRPr>
            </a:lvl4pPr>
            <a:lvl5pPr>
              <a:defRPr sz="18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055"/>
            <a:ext cx="1092200" cy="32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8" y="5768518"/>
            <a:ext cx="1420037" cy="82484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6992" y="6121766"/>
            <a:ext cx="115768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30/10/2015 - </a:t>
            </a: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1" r:id="rId3"/>
    <p:sldLayoutId id="2147483666" r:id="rId4"/>
    <p:sldLayoutId id="2147483667" r:id="rId5"/>
    <p:sldLayoutId id="2147483650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s-risk.be/about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-risk.be/event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s-risk.be/help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s-risk.be/document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s-risk.be/registration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s-risk.be/demo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-risk.be/contact" TargetMode="External"/><Relationship Id="rId2" Type="http://schemas.openxmlformats.org/officeDocument/2006/relationships/hyperlink" Target="mailto:info@s-risk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2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0.png"/><Relationship Id="rId23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0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0.png"/><Relationship Id="rId22" Type="http://schemas.openxmlformats.org/officeDocument/2006/relationships/image" Target="../media/image23.png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hyperlink" Target="https://www.s-risk.b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s-risk.be/hom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29874" y="4753774"/>
            <a:ext cx="5003407" cy="400110"/>
          </a:xfrm>
        </p:spPr>
        <p:txBody>
          <a:bodyPr/>
          <a:lstStyle/>
          <a:p>
            <a:r>
              <a:rPr lang="en-US" dirty="0" smtClean="0"/>
              <a:t>S-Risk</a:t>
            </a:r>
            <a:r>
              <a:rPr lang="en-US" baseline="30000" dirty="0" smtClean="0"/>
              <a:t>®</a:t>
            </a:r>
            <a:r>
              <a:rPr lang="en-US" dirty="0" smtClean="0"/>
              <a:t> - web interface </a:t>
            </a:r>
            <a:endParaRPr lang="en-US" baseline="30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12" y="3967568"/>
            <a:ext cx="1781333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spect="1"/>
          </p:cNvSpPr>
          <p:nvPr/>
        </p:nvSpPr>
        <p:spPr>
          <a:xfrm>
            <a:off x="996278" y="4005729"/>
            <a:ext cx="1008000" cy="310239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nl-BE" sz="6600" cap="small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Health</a:t>
            </a:r>
            <a:endParaRPr lang="nl-BE" sz="6600" cap="sm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29875" y="4288692"/>
            <a:ext cx="47520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29875" y="5636845"/>
            <a:ext cx="47520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Y:\Unit_MRG\BREM\N97H3 SRisk web\4 Wetenschappelijke output\Logo\s-risk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6" y="2006110"/>
            <a:ext cx="2274092" cy="1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50"/>
    </mc:Choice>
    <mc:Fallback xmlns="">
      <p:transition advTm="51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r>
              <a:rPr lang="en-GB" dirty="0" smtClean="0">
                <a:hlinkClick r:id="rId2"/>
              </a:rPr>
              <a:t>About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background information on </a:t>
            </a:r>
            <a:r>
              <a:rPr lang="en-GB" dirty="0" smtClean="0"/>
              <a:t>S-Risk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Register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sp>
        <p:nvSpPr>
          <p:cNvPr id="5" name="AutoShape 4" descr="http://www.iconarchive.com/download/i42697/oxygen-icons.org/oxygen/Actions-help-about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732" y="4671875"/>
            <a:ext cx="1254709" cy="12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hlinkClick r:id="rId2"/>
              </a:rPr>
              <a:t>Events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trainings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Register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3" descr="C:\Users\fierenst\AppData\Local\Microsoft\Windows\Temporary Internet Files\Content.IE5\F36L949E\training_icon[1]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01" y="4555843"/>
            <a:ext cx="1464866" cy="1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r>
              <a:rPr lang="en-GB" dirty="0"/>
              <a:t>S-Risk </a:t>
            </a:r>
            <a:r>
              <a:rPr lang="en-GB" dirty="0" smtClean="0"/>
              <a:t>Application </a:t>
            </a:r>
            <a:r>
              <a:rPr lang="en-GB" dirty="0" smtClean="0">
                <a:sym typeface="Wingdings" panose="05000000000000000000" pitchFamily="2" charset="2"/>
              </a:rPr>
              <a:t> access to S-Risk model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Register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6146" name="Picture 2" descr="http://www.clipartlord.com/wp-content/uploads/2014/02/desktop-computer13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9992" y="4715275"/>
            <a:ext cx="1580225" cy="12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hlinkClick r:id="rId2"/>
              </a:rPr>
              <a:t>Help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FAQs, release notes, news flashes, helpdesk schedule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Documents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Register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4" descr="C:\Users\fierenst\AppData\Local\Microsoft\Windows\Temporary Internet Files\Content.IE5\K441FKG9\helpplease[1]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929" y="4367814"/>
            <a:ext cx="1216739" cy="14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hlinkClick r:id="rId2"/>
              </a:rPr>
              <a:t>Documents</a:t>
            </a:r>
            <a:r>
              <a:rPr lang="en-GB" dirty="0" smtClean="0"/>
              <a:t> </a:t>
            </a:r>
            <a:r>
              <a:rPr lang="en-GB" dirty="0">
                <a:sym typeface="Wingdings" panose="05000000000000000000" pitchFamily="2" charset="2"/>
              </a:rPr>
              <a:t> TGD, </a:t>
            </a:r>
            <a:r>
              <a:rPr lang="en-GB" dirty="0" smtClean="0">
                <a:sym typeface="Wingdings" panose="05000000000000000000" pitchFamily="2" charset="2"/>
              </a:rPr>
              <a:t>user manual &amp; substance data sheets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Register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8" descr="C:\Users\fierenst\AppData\Local\Microsoft\Windows\Temporary Internet Files\Content.IE5\R6X04ZVG\document-27664_640[1]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466" y="4503938"/>
            <a:ext cx="1294799" cy="13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0889"/>
            <a:ext cx="8340571" cy="4035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r>
              <a:rPr lang="en-GB" dirty="0" smtClean="0">
                <a:hlinkClick r:id="rId2"/>
              </a:rPr>
              <a:t>Register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account information, license agreement &amp; registration platform</a:t>
            </a:r>
            <a:endParaRPr lang="en-GB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24" descr="C:\Users\fierenst\AppData\Local\Microsoft\Windows\Temporary Internet Files\Content.IE5\CE0APT1R\primer-empleado[1]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555" y="4785645"/>
            <a:ext cx="1523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Home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Register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hlinkClick r:id="rId2"/>
              </a:rPr>
              <a:t>Demo </a:t>
            </a:r>
            <a:r>
              <a:rPr lang="en-GB" dirty="0" smtClean="0">
                <a:hlinkClick r:id="rId2"/>
              </a:rPr>
              <a:t>licenses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1 month free access, once per company</a:t>
            </a:r>
            <a:endParaRPr lang="nl-BE" dirty="0" smtClean="0"/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2" descr="http://www.precisionseedingsolutions.com.au/wp-content/uploads/2013/06/Demo1-300x300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2853" y="4609675"/>
            <a:ext cx="1278385" cy="12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png;base64,iVBORw0KGgoAAAANSUhEUgAAAOEAAADhCAMAAAAJbSJIAAAAclBMVEX///8AZoAAXHgAVnTA0NYAVHMAYn0AX3sAWncAZH+lvMYAWHYAXHnr8fPW4eXa5OhqlqZLg5f3+vrl7O/w9PaXtL+wxc5BfpMpcop/pLK7zdSPrroudIvK2N5ajJ7X4uafusRnlKUATW5Xip15oK5HgZUmf7SjAAAGSElEQVR4nO2d63aiMBSFBUSg4K22Hadqp9f3f8WxXqacZGMChIQ1a38/u5CVDeTcNtbJhBBCCCGEEEIIIYQQQgghhPyfzHfz0EsYlmVWxcvQixiSQxlFUXIIvYzheEqLo8IofQq9kKHYJdGZZBd6KcOwKqMr+Sr0YoZgHUc/xOvQy3HO/T6L6mTb+9BLcss8mkWSWfRfJcZlXEQqRfUn9LLcMU01faeQOg29sAY2r3eAGznuDgs8JsZXb4tuxTTNdOJt4/G7skFgFJW/Pa7bnmkM1lr8ajr8LW8UGEXVm8+V29JO4VcGjv4ha7wyAWmj8H57W+Axa4wwMWKFX+jQTaGmQfDJ2ca3AhNYISrDFjlIg/pf8oV3DbeBCmcf+oHPiX5c9VXpf0ye/au4BVb4oh33CtLgMQOi7Jg8BtDRjKXC3yANnm7WFNza8jOAkEawQjWxvehPY1GeNxyqUmP9GQiHlcJfepaYFdegqXca40qMWKHo2h+2QEIt8and4ukM0YN3KQ1AhXF9I21m+mOYyYS51k9SZGNJjEih2EaHEuwzdZ+u9EBUlCOZMwKFef0OPoF0AJqInR5Si5HMGXWFIp09ojR4B85zmZ7KM41izqgpFFf+EzRLDc38AWTMfAyJUVWY1tf/AdJgo1OxzMCGBeWfb6TCIq8PlGAWEEM1UZ89oMS4D95OCYWi97FY8DqRmd18SQJQVzjb1tI0fOhEV/Wd6cVHcHUX2oCrKRSl1gFU1NKgOFdrSssLQ1PYxPijUEQFlAZl8P9Tne/xtQK/8AiuTNjE+E+huEHmBF6bC6ei5X02XhvPXBWW9UWsjM+a6Hxly4vKvJAG3EWhqFNgIS3ihdIQy5YXleoBDbizwvqDZtEMvakhU7a8pnbLL98KRbCwaGhBQ2w+IlhiPCoUrdw1RNaplDuE5sLKXUaJMdCccRqLtSHrLDfuspMA2fLC0VUQA26a1Asx83AQzYUvEmXLC8ePqO8amuf6BkIX3pzt/kmUGRONkEMYcPVH6w1kCeXGgFXXkJkd3e6wBhywztSqs9kePaNsWWDlBJwzIutM7RzQXE4iW158zkCJ0eJ6gySno3SQ5ufCFwtQTCppEFQCCCWzA1s8SGJEIVLGvQ1oiDFFJUpY9GpD6t2AQyEyea0fgRqGRm60IfDkw2NOg2gaegOZ2cMbcCBEKlsFzYVvIrrNyRLUuj4NuJvW2Qk0fDGARjoSb4kRzgxlygJzYTOVNpZT8WTAoRBZCesMLc4G5TKFMuDMMxX0gNmhPOphDDgUIpUgAVx6W5RwFcKAg7NNEejRXLgFwuaB1zMd9M0Us3WG5sLtJL6K6+XZgEPWmVJw9buD38jSz6sBh+O3KJrRXLg1suX1aMDBHLw3xfcuZGEMOFhHGZvXbihtdCtfuTMoRJYyDVq8S2pLAAPObJ0twD3uITEXAuD7HU4To4V11j+IKgKUXkw/wqUBh0KkeZjbE58GXGvrzA3eDLgu1pkbPBlw3awzN1gYcEXvxIisM/O1dYWFAVf1nDMi68y8P9xhsd/TXgachXXWZmbYBbPP08eA62eduWFQAw6ESIuXfZyj1E7ITOhowIHQ1dY6c4Osf50ZcHMQIttbZ26wMeDaZ42FPiLxlQZ1jAZckXRIGgc1iJh77+EwGXBpp15KqefN85MhuW3AJR07qV39SplnYAMjZ3oiU5ed+6jPquH8La0zNzQacHGPLurjsqXNs2gfNMzWs1491P4UTpQKHvgJfoD+yGzfR+Dk/vt7u0oX5nxgYU8pSsZT51pEPVvEeax10vC7a36IlT5ifVxd7wZx+a7u4xEpnKzeHcxNtVOMSaG+OheMSuEgUCEVUiEVUiEVUiEVUiEVUiEVUiEVUiEVUiEVUiEVUiEVUiEVUiEVUiEVUiEVUiEVUmEYhbO8NJG3eBN3fArjF/MbPcsWr4uPTqH2cwKYN+u7ODqFpd1bdXPrtznHp9DyjNZf7hudwtjyjNZfa6BCR1AhFepQIRW6hgqpUIcKqdA1VEiFOlRIha6hQirUoUIqdA0VUqEOFVKha6iQCnVGp9DeDLM849gUbqz/z55zhamnX9Sx/q/drhXm3n7capclVrxbnu/d7nTZKH7SmhBCCCGEEEIIIYQQQgghhDTxF3GofriRnDre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1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Web portal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 about S-Risk? </a:t>
            </a:r>
            <a:r>
              <a:rPr lang="en-GB" dirty="0" smtClean="0">
                <a:sym typeface="Wingdings" panose="05000000000000000000" pitchFamily="2" charset="2"/>
              </a:rPr>
              <a:t> contact the S-Risk team via: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info@s-risk.be</a:t>
            </a:r>
            <a:endParaRPr lang="en-GB" dirty="0" smtClean="0"/>
          </a:p>
          <a:p>
            <a:pPr lvl="1"/>
            <a:r>
              <a:rPr lang="en-GB" dirty="0" smtClean="0"/>
              <a:t>Online </a:t>
            </a:r>
            <a:r>
              <a:rPr lang="en-GB" dirty="0" smtClean="0">
                <a:hlinkClick r:id="rId3"/>
              </a:rPr>
              <a:t>contact form</a:t>
            </a:r>
            <a:endParaRPr lang="en-GB" dirty="0" smtClean="0"/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 smtClean="0"/>
              <a:t>channels</a:t>
            </a:r>
            <a:r>
              <a:rPr lang="nl-BE" dirty="0" smtClean="0"/>
              <a:t> of S-Risk</a:t>
            </a:r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444" y="4546266"/>
            <a:ext cx="1410237" cy="139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S-Risk </a:t>
            </a:r>
            <a:r>
              <a:rPr lang="nl-BE" dirty="0" err="1" smtClean="0"/>
              <a:t>application</a:t>
            </a:r>
            <a:r>
              <a:rPr lang="nl-BE" dirty="0" smtClean="0"/>
              <a:t> &amp; </a:t>
            </a:r>
            <a:r>
              <a:rPr lang="nl-BE" dirty="0" err="1" smtClean="0"/>
              <a:t>technical</a:t>
            </a:r>
            <a:r>
              <a:rPr lang="nl-BE" dirty="0" smtClean="0"/>
              <a:t> set-up</a:t>
            </a:r>
            <a:endParaRPr lang="nl-BE" dirty="0"/>
          </a:p>
          <a:p>
            <a:r>
              <a:rPr lang="nl-BE" dirty="0" smtClean="0"/>
              <a:t>Web portal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76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</a:t>
            </a:r>
            <a:r>
              <a:rPr lang="nl-BE" dirty="0" err="1" smtClean="0"/>
              <a:t>application</a:t>
            </a:r>
            <a:r>
              <a:rPr lang="nl-BE" dirty="0" smtClean="0"/>
              <a:t> &amp; </a:t>
            </a:r>
            <a:r>
              <a:rPr lang="nl-BE" dirty="0" err="1" smtClean="0"/>
              <a:t>technical</a:t>
            </a:r>
            <a:r>
              <a:rPr lang="nl-BE" dirty="0" smtClean="0"/>
              <a:t> set-up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 </a:t>
            </a:r>
            <a:r>
              <a:rPr lang="nl-BE" dirty="0" err="1" smtClean="0"/>
              <a:t>distribution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endParaRPr lang="nl-BE" dirty="0"/>
          </a:p>
          <a:p>
            <a:r>
              <a:rPr lang="nl-BE" dirty="0" smtClean="0"/>
              <a:t>No </a:t>
            </a:r>
            <a:r>
              <a:rPr lang="nl-BE" dirty="0" err="1" smtClean="0"/>
              <a:t>installation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r>
              <a:rPr lang="nl-BE" dirty="0" smtClean="0"/>
              <a:t> – runs on </a:t>
            </a:r>
            <a:r>
              <a:rPr lang="nl-BE" dirty="0" err="1" smtClean="0"/>
              <a:t>any</a:t>
            </a:r>
            <a:r>
              <a:rPr lang="nl-BE" dirty="0" smtClean="0"/>
              <a:t> browser</a:t>
            </a:r>
          </a:p>
          <a:p>
            <a:r>
              <a:rPr lang="nl-BE" dirty="0" smtClean="0"/>
              <a:t>Operating system &amp; hardware independent</a:t>
            </a:r>
          </a:p>
          <a:p>
            <a:r>
              <a:rPr lang="nl-BE" dirty="0" smtClean="0"/>
              <a:t>Always up-to-date</a:t>
            </a:r>
          </a:p>
          <a:p>
            <a:r>
              <a:rPr lang="nl-BE" dirty="0" smtClean="0"/>
              <a:t>Central data storage &amp; </a:t>
            </a:r>
            <a:r>
              <a:rPr lang="nl-BE" dirty="0" err="1" smtClean="0"/>
              <a:t>backup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Internet </a:t>
            </a:r>
            <a:r>
              <a:rPr lang="nl-BE" dirty="0" err="1" smtClean="0"/>
              <a:t>connection</a:t>
            </a:r>
            <a:r>
              <a:rPr lang="nl-BE" dirty="0" smtClean="0"/>
              <a:t> </a:t>
            </a:r>
            <a:r>
              <a:rPr lang="nl-BE" dirty="0" err="1" smtClean="0"/>
              <a:t>necessary</a:t>
            </a:r>
            <a:endParaRPr lang="nl-BE" dirty="0" smtClean="0"/>
          </a:p>
          <a:p>
            <a:r>
              <a:rPr lang="nl-BE" dirty="0" err="1" smtClean="0"/>
              <a:t>Less</a:t>
            </a:r>
            <a:r>
              <a:rPr lang="nl-BE" dirty="0" smtClean="0"/>
              <a:t> direct feedback of </a:t>
            </a:r>
            <a:r>
              <a:rPr lang="nl-BE" dirty="0" err="1" smtClean="0"/>
              <a:t>results</a:t>
            </a:r>
            <a:endParaRPr lang="nl-BE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a web </a:t>
            </a:r>
            <a:r>
              <a:rPr lang="nl-BE" dirty="0" err="1" smtClean="0"/>
              <a:t>application</a:t>
            </a:r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91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515183" y="1806168"/>
            <a:ext cx="2455187" cy="4157737"/>
          </a:xfrm>
          <a:prstGeom prst="roundRect">
            <a:avLst>
              <a:gd name="adj" fmla="val 273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36000" rIns="216000" rtlCol="0" anchor="t" anchorCtr="0"/>
          <a:lstStyle/>
          <a:p>
            <a:r>
              <a:rPr lang="nl-BE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www</a:t>
            </a:r>
            <a:endParaRPr lang="nl-BE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305442" y="1806168"/>
            <a:ext cx="5259438" cy="4157737"/>
          </a:xfrm>
          <a:prstGeom prst="roundRect">
            <a:avLst>
              <a:gd name="adj" fmla="val 27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36000" rIns="216000" rtlCol="0" anchor="t" anchorCtr="0"/>
          <a:lstStyle/>
          <a:p>
            <a:pPr algn="r"/>
            <a:r>
              <a:rPr lang="nl-BE" sz="3200" b="1" dirty="0" err="1" smtClean="0">
                <a:solidFill>
                  <a:srgbClr val="5C9E38"/>
                </a:solidFill>
              </a:rPr>
              <a:t>vito</a:t>
            </a:r>
            <a:r>
              <a:rPr lang="nl-BE" sz="3200" b="1" dirty="0" smtClean="0">
                <a:solidFill>
                  <a:srgbClr val="5C9E38"/>
                </a:solidFill>
              </a:rPr>
              <a:t> </a:t>
            </a:r>
            <a:endParaRPr lang="nl-BE" b="1" dirty="0">
              <a:solidFill>
                <a:srgbClr val="5C9E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</a:t>
            </a:r>
            <a:r>
              <a:rPr lang="nl-BE" dirty="0" err="1"/>
              <a:t>application</a:t>
            </a:r>
            <a:r>
              <a:rPr lang="nl-BE" dirty="0"/>
              <a:t> &amp; </a:t>
            </a:r>
            <a:r>
              <a:rPr lang="nl-BE" dirty="0" err="1"/>
              <a:t>technical</a:t>
            </a:r>
            <a:r>
              <a:rPr lang="nl-BE" dirty="0"/>
              <a:t> set-up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How does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technically</a:t>
            </a:r>
            <a:r>
              <a:rPr lang="nl-BE" dirty="0" smtClean="0"/>
              <a:t>?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602988" y="1860163"/>
            <a:ext cx="1594583" cy="1960920"/>
            <a:chOff x="3427728" y="1203191"/>
            <a:chExt cx="1594583" cy="1960920"/>
          </a:xfrm>
        </p:grpSpPr>
        <p:grpSp>
          <p:nvGrpSpPr>
            <p:cNvPr id="8" name="Group 7"/>
            <p:cNvGrpSpPr/>
            <p:nvPr/>
          </p:nvGrpSpPr>
          <p:grpSpPr>
            <a:xfrm>
              <a:off x="3427728" y="1203191"/>
              <a:ext cx="1594583" cy="1960920"/>
              <a:chOff x="3669630" y="331861"/>
              <a:chExt cx="2231876" cy="2744625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3669630" y="331861"/>
                <a:ext cx="2231876" cy="2744625"/>
              </a:xfrm>
              <a:prstGeom prst="roundRect">
                <a:avLst>
                  <a:gd name="adj" fmla="val 5770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l-BE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web server</a:t>
                </a:r>
              </a:p>
            </p:txBody>
          </p:sp>
          <p:pic>
            <p:nvPicPr>
              <p:cNvPr id="11" name="Picture 10" descr="server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9107" y="1186306"/>
                <a:ext cx="1021128" cy="1566146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616501" y="1675841"/>
              <a:ext cx="72808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WWW</a:t>
              </a:r>
              <a:endParaRPr lang="en-U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34192" y="2631017"/>
            <a:ext cx="3288704" cy="2811159"/>
            <a:chOff x="4335825" y="1134631"/>
            <a:chExt cx="4603076" cy="393467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132181" y="1134631"/>
              <a:ext cx="2806720" cy="3934670"/>
            </a:xfrm>
            <a:prstGeom prst="roundRect">
              <a:avLst>
                <a:gd name="adj" fmla="val 5770"/>
              </a:avLst>
            </a:prstGeom>
            <a:solidFill>
              <a:schemeClr val="tx2">
                <a:lumMod val="25000"/>
                <a:lumOff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BE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database server</a:t>
              </a:r>
              <a:endParaRPr kumimoji="0" lang="nl-BE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25" name="Picture 24" descr="db_log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014" y="1840734"/>
              <a:ext cx="695621" cy="771981"/>
            </a:xfrm>
            <a:prstGeom prst="rect">
              <a:avLst/>
            </a:prstGeom>
          </p:spPr>
        </p:pic>
        <p:pic>
          <p:nvPicPr>
            <p:cNvPr id="26" name="Picture 25" descr="tabl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629" y="1715710"/>
              <a:ext cx="444158" cy="49704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 rot="1275113" flipV="1">
              <a:off x="4335825" y="1796993"/>
              <a:ext cx="2406842" cy="455580"/>
              <a:chOff x="-401979" y="3584146"/>
              <a:chExt cx="2989799" cy="585749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9" name="Right Arrow 28"/>
              <p:cNvSpPr/>
              <p:nvPr/>
            </p:nvSpPr>
            <p:spPr bwMode="auto">
              <a:xfrm>
                <a:off x="-401979" y="3881864"/>
                <a:ext cx="2913701" cy="288031"/>
              </a:xfrm>
              <a:prstGeom prst="rightArrow">
                <a:avLst>
                  <a:gd name="adj1" fmla="val 45591"/>
                  <a:gd name="adj2" fmla="val 105115"/>
                </a:avLst>
              </a:prstGeom>
              <a:grp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 bwMode="auto">
              <a:xfrm flipH="1">
                <a:off x="-395413" y="3584146"/>
                <a:ext cx="2983233" cy="288031"/>
              </a:xfrm>
              <a:prstGeom prst="rightArrow">
                <a:avLst>
                  <a:gd name="adj1" fmla="val 45591"/>
                  <a:gd name="adj2" fmla="val 105115"/>
                </a:avLst>
              </a:prstGeom>
              <a:grp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8" name="Picture 2" descr="Y:\Unit_MRG\BREM\N97H3 SRisk web\2 Communicatie - Informatie\2013_12_02 VITO lunchtalk\figs\20131202 S-Risk DB Schema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665" y="2812330"/>
              <a:ext cx="2550287" cy="190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3382042" y="4096653"/>
            <a:ext cx="2131282" cy="1790980"/>
            <a:chOff x="3206782" y="4277700"/>
            <a:chExt cx="2131282" cy="179098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3206782" y="4277700"/>
              <a:ext cx="2131282" cy="1790980"/>
            </a:xfrm>
            <a:prstGeom prst="roundRect">
              <a:avLst>
                <a:gd name="adj" fmla="val 5770"/>
              </a:avLst>
            </a:prstGeom>
            <a:solidFill>
              <a:schemeClr val="tx2">
                <a:lumMod val="25000"/>
                <a:lumOff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nl-BE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calculation</a:t>
              </a:r>
              <a:r>
                <a:rPr lang="nl-BE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servers</a:t>
              </a:r>
            </a:p>
            <a:p>
              <a:endPara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15956" y="5199143"/>
              <a:ext cx="479643" cy="724969"/>
              <a:chOff x="3694103" y="4849136"/>
              <a:chExt cx="671339" cy="1014711"/>
            </a:xfrm>
          </p:grpSpPr>
          <p:pic>
            <p:nvPicPr>
              <p:cNvPr id="49" name="Picture 48" descr="server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4954" y="5096227"/>
                <a:ext cx="500488" cy="767620"/>
              </a:xfrm>
              <a:prstGeom prst="rect">
                <a:avLst/>
              </a:prstGeom>
            </p:spPr>
          </p:pic>
          <p:pic>
            <p:nvPicPr>
              <p:cNvPr id="50" name="Picture 15" descr="D:\PASTA\20130819 WP3 Pre-meeting Basel\figs\matlab-logo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103" y="4849136"/>
                <a:ext cx="497372" cy="447004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4597391" y="5199143"/>
              <a:ext cx="479643" cy="724969"/>
              <a:chOff x="3694103" y="4849136"/>
              <a:chExt cx="671339" cy="1014711"/>
            </a:xfrm>
          </p:grpSpPr>
          <p:pic>
            <p:nvPicPr>
              <p:cNvPr id="47" name="Picture 46" descr="server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4954" y="5096227"/>
                <a:ext cx="500488" cy="767620"/>
              </a:xfrm>
              <a:prstGeom prst="rect">
                <a:avLst/>
              </a:prstGeom>
            </p:spPr>
          </p:pic>
          <p:pic>
            <p:nvPicPr>
              <p:cNvPr id="48" name="Picture 15" descr="D:\PASTA\20130819 WP3 Pre-meeting Basel\figs\matlab-logo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103" y="4849136"/>
                <a:ext cx="497372" cy="447004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394780" y="5186572"/>
              <a:ext cx="479643" cy="724969"/>
              <a:chOff x="3694103" y="4849136"/>
              <a:chExt cx="671339" cy="1014711"/>
            </a:xfrm>
          </p:grpSpPr>
          <p:pic>
            <p:nvPicPr>
              <p:cNvPr id="45" name="Picture 44" descr="server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4954" y="5096227"/>
                <a:ext cx="500488" cy="767620"/>
              </a:xfrm>
              <a:prstGeom prst="rect">
                <a:avLst/>
              </a:prstGeom>
            </p:spPr>
          </p:pic>
          <p:pic>
            <p:nvPicPr>
              <p:cNvPr id="46" name="Picture 15" descr="D:\PASTA\20130819 WP3 Pre-meeting Basel\figs\matlab-logo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4103" y="4849136"/>
                <a:ext cx="497372" cy="4470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4" name="Group 73"/>
          <p:cNvGrpSpPr/>
          <p:nvPr/>
        </p:nvGrpSpPr>
        <p:grpSpPr>
          <a:xfrm rot="19096600">
            <a:off x="2971986" y="3425960"/>
            <a:ext cx="633768" cy="417477"/>
            <a:chOff x="1157950" y="5363863"/>
            <a:chExt cx="633768" cy="417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166034" y="5363863"/>
                  <a:ext cx="6256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𝑥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1,3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034" y="5363863"/>
                  <a:ext cx="625684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88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157950" y="5519730"/>
                  <a:ext cx="62805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𝑎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0,4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950" y="5519730"/>
                  <a:ext cx="628057" cy="2616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83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776204" y="2655036"/>
            <a:ext cx="1935219" cy="2563796"/>
            <a:chOff x="800969" y="2655036"/>
            <a:chExt cx="1935219" cy="2563796"/>
          </a:xfrm>
        </p:grpSpPr>
        <p:grpSp>
          <p:nvGrpSpPr>
            <p:cNvPr id="12" name="Group 11"/>
            <p:cNvGrpSpPr/>
            <p:nvPr/>
          </p:nvGrpSpPr>
          <p:grpSpPr>
            <a:xfrm>
              <a:off x="800969" y="2655036"/>
              <a:ext cx="1935219" cy="2563796"/>
              <a:chOff x="744481" y="1630387"/>
              <a:chExt cx="2708652" cy="3588445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744481" y="1630387"/>
                <a:ext cx="2708652" cy="3588445"/>
              </a:xfrm>
              <a:prstGeom prst="roundRect">
                <a:avLst>
                  <a:gd name="adj" fmla="val 5770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1400" b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</a:rPr>
                  <a:t>browser</a:t>
                </a:r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545" y="3489081"/>
                <a:ext cx="2527445" cy="1529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user.png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6134" y="2206031"/>
                <a:ext cx="892016" cy="847416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 rot="15300000" flipV="1">
                <a:off x="1258040" y="3096968"/>
                <a:ext cx="739764" cy="373357"/>
                <a:chOff x="1259632" y="3573016"/>
                <a:chExt cx="1368152" cy="576064"/>
              </a:xfrm>
              <a:solidFill>
                <a:schemeClr val="tx2">
                  <a:lumMod val="50000"/>
                  <a:lumOff val="50000"/>
                </a:schemeClr>
              </a:solidFill>
            </p:grpSpPr>
            <p:sp>
              <p:nvSpPr>
                <p:cNvPr id="17" name="Right Arrow 16"/>
                <p:cNvSpPr/>
                <p:nvPr/>
              </p:nvSpPr>
              <p:spPr bwMode="auto">
                <a:xfrm>
                  <a:off x="1403648" y="3573016"/>
                  <a:ext cx="1224136" cy="288032"/>
                </a:xfrm>
                <a:prstGeom prst="rightArrow">
                  <a:avLst>
                    <a:gd name="adj1" fmla="val 45591"/>
                    <a:gd name="adj2" fmla="val 105115"/>
                  </a:avLst>
                </a:prstGeom>
                <a:grp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 bwMode="auto">
                <a:xfrm flipH="1">
                  <a:off x="1259632" y="3861048"/>
                  <a:ext cx="1224136" cy="288032"/>
                </a:xfrm>
                <a:prstGeom prst="rightArrow">
                  <a:avLst>
                    <a:gd name="adj1" fmla="val 45591"/>
                    <a:gd name="adj2" fmla="val 105115"/>
                  </a:avLst>
                </a:prstGeom>
                <a:grp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1681844" y="4612052"/>
              <a:ext cx="617767" cy="444803"/>
              <a:chOff x="1681844" y="4612052"/>
              <a:chExt cx="617767" cy="44480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81844" y="4612052"/>
                <a:ext cx="617527" cy="261610"/>
                <a:chOff x="1396009" y="4772069"/>
                <a:chExt cx="617527" cy="2616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1396009" y="4772069"/>
                      <a:ext cx="48301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BE" sz="11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nl-BE" sz="1100" b="0" i="1" smtClean="0">
                                <a:latin typeface="Cambria Math"/>
                              </a:rPr>
                              <m:t>= </m:t>
                            </m:r>
                          </m:oMath>
                        </m:oMathPara>
                      </a14:m>
                      <a:endParaRPr lang="nl-BE" sz="1100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6009" y="4772069"/>
                      <a:ext cx="483016" cy="261610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Rectangle 5"/>
                <p:cNvSpPr/>
                <p:nvPr/>
              </p:nvSpPr>
              <p:spPr>
                <a:xfrm>
                  <a:off x="1768578" y="4842079"/>
                  <a:ext cx="244958" cy="13429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10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685090" y="4795245"/>
                <a:ext cx="614521" cy="261610"/>
                <a:chOff x="1399015" y="4954370"/>
                <a:chExt cx="614521" cy="2616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1399015" y="4954370"/>
                      <a:ext cx="48538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BE" sz="11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sz="1100" b="0" i="1" smtClean="0">
                                <a:latin typeface="Cambria Math"/>
                              </a:rPr>
                              <m:t>= </m:t>
                            </m:r>
                          </m:oMath>
                        </m:oMathPara>
                      </a14:m>
                      <a:endParaRPr lang="nl-BE" sz="11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9015" y="4954370"/>
                      <a:ext cx="485389" cy="261610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Rectangle 69"/>
                <p:cNvSpPr/>
                <p:nvPr/>
              </p:nvSpPr>
              <p:spPr>
                <a:xfrm>
                  <a:off x="1768578" y="5024380"/>
                  <a:ext cx="244958" cy="13429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0000"/>
                      <a:lumOff val="1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100"/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 rot="1261554">
            <a:off x="5490680" y="2740776"/>
            <a:ext cx="633768" cy="417479"/>
            <a:chOff x="1157950" y="5363862"/>
            <a:chExt cx="633768" cy="417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166034" y="5363862"/>
                  <a:ext cx="6256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𝑥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1,3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034" y="5363862"/>
                  <a:ext cx="625684" cy="2616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157950" y="5519731"/>
                  <a:ext cx="62805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𝑎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0,4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950" y="5519731"/>
                  <a:ext cx="628057" cy="2616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418537"/>
                  </p:ext>
                </p:extLst>
              </p:nvPr>
            </p:nvGraphicFramePr>
            <p:xfrm>
              <a:off x="7370573" y="3633084"/>
              <a:ext cx="756000" cy="77724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61507"/>
                    <a:gridCol w="494493"/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sz="11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sz="1100" b="0" i="1" smtClean="0"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0,4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971066"/>
                  </p:ext>
                </p:extLst>
              </p:nvPr>
            </p:nvGraphicFramePr>
            <p:xfrm>
              <a:off x="7370573" y="3633084"/>
              <a:ext cx="756000" cy="77724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61507"/>
                    <a:gridCol w="494493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9302" t="-9524" r="-218605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6"/>
                          <a:stretch>
                            <a:fillRect l="-9302" t="-106977" r="-218605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0,4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89818" y="4356226"/>
                <a:ext cx="12002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𝑦</m:t>
                      </m:r>
                      <m:r>
                        <a:rPr lang="nl-BE" sz="1100" b="0" i="1" smtClean="0">
                          <a:latin typeface="Cambria Math"/>
                        </a:rPr>
                        <m:t>=</m:t>
                      </m:r>
                      <m:r>
                        <a:rPr lang="nl-BE" sz="1100" i="1" smtClean="0">
                          <a:latin typeface="Cambria Math"/>
                        </a:rPr>
                        <m:t>𝑎</m:t>
                      </m:r>
                      <m:r>
                        <a:rPr lang="nl-BE" sz="11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l-BE" sz="11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l-BE" sz="11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BE" sz="1100" b="0" i="1" smtClean="0">
                        <a:latin typeface="Cambria Math"/>
                        <a:ea typeface="Cambria Math"/>
                      </a:rPr>
                      <m:t>           =</m:t>
                    </m:r>
                    <m:r>
                      <a:rPr lang="nl-BE" sz="1100" i="1" smtClean="0">
                        <a:latin typeface="Cambria Math"/>
                        <a:ea typeface="Cambria Math"/>
                      </a:rPr>
                      <m:t>0,4×1,</m:t>
                    </m:r>
                  </m:oMath>
                </a14:m>
                <a:r>
                  <a:rPr lang="nl-BE" sz="1100" b="0" dirty="0" smtClean="0">
                    <a:latin typeface="Cambria Math" panose="02040503050406030204" pitchFamily="18" charset="0"/>
                    <a:ea typeface="Cambria Math"/>
                  </a:rPr>
                  <a:t>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nl-BE" sz="11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BE" sz="1100" b="0" i="1" smtClean="0">
                          <a:latin typeface="Cambria Math"/>
                          <a:ea typeface="Cambria Math"/>
                        </a:rPr>
                        <m:t>0,52</m:t>
                      </m:r>
                    </m:oMath>
                  </m:oMathPara>
                </a14:m>
                <a:r>
                  <a:rPr lang="nl-BE" sz="1100" b="0" dirty="0" smtClean="0">
                    <a:latin typeface="Cambria Math" panose="02040503050406030204" pitchFamily="18" charset="0"/>
                    <a:ea typeface="Cambria Math"/>
                  </a:rPr>
                  <a:t/>
                </a:r>
                <a:br>
                  <a:rPr lang="nl-BE" sz="1100" b="0" dirty="0" smtClean="0">
                    <a:latin typeface="Cambria Math" panose="02040503050406030204" pitchFamily="18" charset="0"/>
                    <a:ea typeface="Cambria Math"/>
                  </a:rPr>
                </a:br>
                <a:endParaRPr lang="nl-BE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18" y="4356226"/>
                <a:ext cx="1200265" cy="76944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 rot="17888924">
            <a:off x="2483377" y="3151937"/>
            <a:ext cx="1405098" cy="315572"/>
            <a:chOff x="2337231" y="3100175"/>
            <a:chExt cx="1704534" cy="315572"/>
          </a:xfrm>
        </p:grpSpPr>
        <p:sp>
          <p:nvSpPr>
            <p:cNvPr id="38" name="Right Arrow 37"/>
            <p:cNvSpPr/>
            <p:nvPr/>
          </p:nvSpPr>
          <p:spPr bwMode="auto">
            <a:xfrm rot="1275113" flipV="1">
              <a:off x="2344314" y="3255690"/>
              <a:ext cx="1606952" cy="160057"/>
            </a:xfrm>
            <a:prstGeom prst="rightArrow">
              <a:avLst>
                <a:gd name="adj1" fmla="val 45591"/>
                <a:gd name="adj2" fmla="val 105115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 rot="1275113" flipH="1" flipV="1">
              <a:off x="2337231" y="3100175"/>
              <a:ext cx="1704534" cy="160057"/>
            </a:xfrm>
            <a:prstGeom prst="rightArrow">
              <a:avLst>
                <a:gd name="adj1" fmla="val 45591"/>
                <a:gd name="adj2" fmla="val 105115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759522" y="2115043"/>
            <a:ext cx="5259414" cy="4106121"/>
            <a:chOff x="1923352" y="2429368"/>
            <a:chExt cx="5259414" cy="4106121"/>
          </a:xfrm>
        </p:grpSpPr>
        <p:grpSp>
          <p:nvGrpSpPr>
            <p:cNvPr id="4" name="Group 3"/>
            <p:cNvGrpSpPr/>
            <p:nvPr/>
          </p:nvGrpSpPr>
          <p:grpSpPr>
            <a:xfrm>
              <a:off x="1923352" y="2429368"/>
              <a:ext cx="5259414" cy="4106121"/>
              <a:chOff x="1923352" y="2429368"/>
              <a:chExt cx="5259414" cy="4106121"/>
            </a:xfrm>
          </p:grpSpPr>
          <p:sp>
            <p:nvSpPr>
              <p:cNvPr id="35" name="Circular Arrow 34"/>
              <p:cNvSpPr/>
              <p:nvPr/>
            </p:nvSpPr>
            <p:spPr bwMode="auto">
              <a:xfrm rot="11972200" flipV="1">
                <a:off x="2523822" y="2429368"/>
                <a:ext cx="4658944" cy="4106121"/>
              </a:xfrm>
              <a:prstGeom prst="circularArrow">
                <a:avLst>
                  <a:gd name="adj1" fmla="val 6198"/>
                  <a:gd name="adj2" fmla="val 1142319"/>
                  <a:gd name="adj3" fmla="val 19819856"/>
                  <a:gd name="adj4" fmla="val 13480089"/>
                  <a:gd name="adj5" fmla="val 8420"/>
                </a:avLst>
              </a:prstGeom>
              <a:solidFill>
                <a:schemeClr val="accent3">
                  <a:alpha val="8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923352" y="2837255"/>
                <a:ext cx="1076008" cy="1264323"/>
                <a:chOff x="6701645" y="2733063"/>
                <a:chExt cx="777704" cy="913811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6701645" y="2733063"/>
                  <a:ext cx="777704" cy="904875"/>
                  <a:chOff x="6701646" y="2733063"/>
                  <a:chExt cx="777704" cy="904875"/>
                </a:xfrm>
              </p:grpSpPr>
              <p:sp>
                <p:nvSpPr>
                  <p:cNvPr id="54" name="Document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6701646" y="2733063"/>
                    <a:ext cx="777704" cy="904875"/>
                  </a:xfrm>
                  <a:custGeom>
                    <a:avLst/>
                    <a:gdLst>
                      <a:gd name="T0" fmla="*/ 10757 w 21600"/>
                      <a:gd name="T1" fmla="*/ 21632 h 21600"/>
                      <a:gd name="T2" fmla="*/ 85 w 21600"/>
                      <a:gd name="T3" fmla="*/ 10849 h 21600"/>
                      <a:gd name="T4" fmla="*/ 10757 w 21600"/>
                      <a:gd name="T5" fmla="*/ 81 h 21600"/>
                      <a:gd name="T6" fmla="*/ 21706 w 21600"/>
                      <a:gd name="T7" fmla="*/ 10652 h 21600"/>
                      <a:gd name="T8" fmla="*/ 10757 w 21600"/>
                      <a:gd name="T9" fmla="*/ 21632 h 21600"/>
                      <a:gd name="T10" fmla="*/ 0 w 21600"/>
                      <a:gd name="T11" fmla="*/ 0 h 21600"/>
                      <a:gd name="T12" fmla="*/ 21600 w 21600"/>
                      <a:gd name="T13" fmla="*/ 0 h 21600"/>
                      <a:gd name="T14" fmla="*/ 21600 w 21600"/>
                      <a:gd name="T15" fmla="*/ 21600 h 21600"/>
                      <a:gd name="T16" fmla="*/ 977 w 21600"/>
                      <a:gd name="T17" fmla="*/ 818 h 21600"/>
                      <a:gd name="T18" fmla="*/ 20622 w 21600"/>
                      <a:gd name="T19" fmla="*/ 16429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0757" y="21632"/>
                        </a:moveTo>
                        <a:lnTo>
                          <a:pt x="5187" y="21632"/>
                        </a:lnTo>
                        <a:lnTo>
                          <a:pt x="85" y="17509"/>
                        </a:lnTo>
                        <a:lnTo>
                          <a:pt x="85" y="10849"/>
                        </a:lnTo>
                        <a:lnTo>
                          <a:pt x="85" y="81"/>
                        </a:lnTo>
                        <a:lnTo>
                          <a:pt x="10757" y="81"/>
                        </a:lnTo>
                        <a:lnTo>
                          <a:pt x="21706" y="81"/>
                        </a:lnTo>
                        <a:lnTo>
                          <a:pt x="21706" y="10652"/>
                        </a:lnTo>
                        <a:lnTo>
                          <a:pt x="21706" y="21632"/>
                        </a:lnTo>
                        <a:lnTo>
                          <a:pt x="10757" y="21632"/>
                        </a:lnTo>
                        <a:close/>
                      </a:path>
                      <a:path w="21600" h="21600">
                        <a:moveTo>
                          <a:pt x="85" y="17509"/>
                        </a:moveTo>
                        <a:lnTo>
                          <a:pt x="5187" y="17509"/>
                        </a:lnTo>
                        <a:lnTo>
                          <a:pt x="5187" y="21632"/>
                        </a:lnTo>
                        <a:lnTo>
                          <a:pt x="85" y="1750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127000" dist="38100" dir="2700000" sx="104000" sy="104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BE"/>
                  </a:p>
                </p:txBody>
              </p:sp>
              <p:pic>
                <p:nvPicPr>
                  <p:cNvPr id="5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8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29152" y="2812084"/>
                    <a:ext cx="736249" cy="704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3" name="Freeform 52"/>
                <p:cNvSpPr/>
                <p:nvPr/>
              </p:nvSpPr>
              <p:spPr>
                <a:xfrm>
                  <a:off x="6701645" y="3468281"/>
                  <a:ext cx="188119" cy="178593"/>
                </a:xfrm>
                <a:custGeom>
                  <a:avLst/>
                  <a:gdLst>
                    <a:gd name="connsiteX0" fmla="*/ 0 w 188119"/>
                    <a:gd name="connsiteY0" fmla="*/ 2381 h 178593"/>
                    <a:gd name="connsiteX1" fmla="*/ 188119 w 188119"/>
                    <a:gd name="connsiteY1" fmla="*/ 178593 h 178593"/>
                    <a:gd name="connsiteX2" fmla="*/ 188119 w 188119"/>
                    <a:gd name="connsiteY2" fmla="*/ 0 h 178593"/>
                    <a:gd name="connsiteX3" fmla="*/ 0 w 188119"/>
                    <a:gd name="connsiteY3" fmla="*/ 2381 h 178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119" h="178593">
                      <a:moveTo>
                        <a:pt x="0" y="2381"/>
                      </a:moveTo>
                      <a:lnTo>
                        <a:pt x="188119" y="178593"/>
                      </a:lnTo>
                      <a:lnTo>
                        <a:pt x="188119" y="0"/>
                      </a:ln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984882" y="2908195"/>
              <a:ext cx="710194" cy="600160"/>
              <a:chOff x="1984882" y="2908195"/>
              <a:chExt cx="710194" cy="60016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989498" y="2935448"/>
                <a:ext cx="705578" cy="560207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984882" y="2908195"/>
                <a:ext cx="710194" cy="600160"/>
                <a:chOff x="3028355" y="4463845"/>
                <a:chExt cx="710194" cy="6001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3028355" y="4463845"/>
                      <a:ext cx="625684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nl-BE" sz="11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nl-BE" sz="1100" b="0" i="1" smtClean="0">
                              <a:latin typeface="Cambria Math"/>
                            </a:rPr>
                            <m:t>= </m:t>
                          </m:r>
                        </m:oMath>
                      </a14:m>
                      <a:r>
                        <a:rPr lang="nl-BE" sz="1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1,3</a:t>
                      </a:r>
                      <a:endParaRPr lang="nl-BE" sz="1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28355" y="4463845"/>
                      <a:ext cx="625684" cy="261610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 t="-2381"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3032971" y="4634575"/>
                      <a:ext cx="62805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nl-BE" sz="11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nl-BE" sz="1100" b="0" i="1" smtClean="0">
                              <a:latin typeface="Cambria Math"/>
                            </a:rPr>
                            <m:t>= </m:t>
                          </m:r>
                        </m:oMath>
                      </a14:m>
                      <a:r>
                        <a:rPr lang="nl-BE" sz="1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</a:t>
                      </a:r>
                      <a:endParaRPr lang="nl-BE" sz="1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2971" y="4634575"/>
                      <a:ext cx="628057" cy="261610"/>
                    </a:xfrm>
                    <a:prstGeom prst="rect">
                      <a:avLst/>
                    </a:prstGeom>
                    <a:blipFill rotWithShape="1">
                      <a:blip r:embed="rId20"/>
                      <a:stretch>
                        <a:fillRect t="-2381"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3032971" y="4802395"/>
                      <a:ext cx="705578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nl-BE" sz="11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nl-BE" sz="1100" b="0" i="1" smtClean="0">
                              <a:latin typeface="Cambria Math"/>
                            </a:rPr>
                            <m:t>= </m:t>
                          </m:r>
                        </m:oMath>
                      </a14:m>
                      <a:r>
                        <a:rPr lang="nl-BE" sz="11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0,52</a:t>
                      </a:r>
                      <a:endParaRPr lang="nl-BE" sz="1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TextBox 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2971" y="4802395"/>
                      <a:ext cx="705578" cy="261610"/>
                    </a:xfrm>
                    <a:prstGeom prst="rect">
                      <a:avLst/>
                    </a:prstGeom>
                    <a:blipFill rotWithShape="1">
                      <a:blip r:embed="rId21"/>
                      <a:stretch>
                        <a:fillRect t="-2326" b="-139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02" name="Group 101"/>
          <p:cNvGrpSpPr/>
          <p:nvPr/>
        </p:nvGrpSpPr>
        <p:grpSpPr>
          <a:xfrm>
            <a:off x="4769126" y="1986764"/>
            <a:ext cx="371136" cy="838633"/>
            <a:chOff x="4670036" y="1440014"/>
            <a:chExt cx="371136" cy="838633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0036" y="1907512"/>
              <a:ext cx="371135" cy="37113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0037" y="1440014"/>
              <a:ext cx="371135" cy="373642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 rot="20830739">
            <a:off x="5522415" y="4235002"/>
            <a:ext cx="633768" cy="417479"/>
            <a:chOff x="1157950" y="5363862"/>
            <a:chExt cx="633768" cy="417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166034" y="5363862"/>
                  <a:ext cx="6256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𝑥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1,3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034" y="5363862"/>
                  <a:ext cx="625684" cy="2616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157950" y="5519731"/>
                  <a:ext cx="62805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1100" b="0" i="1" smtClean="0">
                          <a:latin typeface="Cambria Math"/>
                        </a:rPr>
                        <m:t>𝑎</m:t>
                      </m:r>
                      <m:r>
                        <a:rPr lang="nl-BE" sz="1100" b="0" i="1" smtClean="0">
                          <a:latin typeface="Cambria Math"/>
                        </a:rPr>
                        <m:t>= </m:t>
                      </m:r>
                    </m:oMath>
                  </a14:m>
                  <a:r>
                    <a:rPr lang="nl-BE" sz="11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0,4</a:t>
                  </a:r>
                  <a:endParaRPr lang="nl-BE" sz="11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950" y="5519731"/>
                  <a:ext cx="628057" cy="26161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 rot="20830739">
                <a:off x="5585149" y="4729802"/>
                <a:ext cx="705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1100" b="0" i="1" smtClean="0">
                        <a:latin typeface="Cambria Math"/>
                      </a:rPr>
                      <m:t>𝑦</m:t>
                    </m:r>
                    <m:r>
                      <a:rPr lang="nl-BE" sz="11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nl-BE" sz="1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0,52</a:t>
                </a:r>
                <a:endParaRPr lang="nl-BE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0739">
                <a:off x="5585149" y="4729802"/>
                <a:ext cx="705578" cy="2616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4630610"/>
                  </p:ext>
                </p:extLst>
              </p:nvPr>
            </p:nvGraphicFramePr>
            <p:xfrm>
              <a:off x="7370160" y="3631461"/>
              <a:ext cx="756000" cy="103632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61507"/>
                    <a:gridCol w="494493"/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sz="11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sz="1100" b="0" i="1" smtClean="0"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0,4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20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sz="1100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0,52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4592"/>
                  </p:ext>
                </p:extLst>
              </p:nvPr>
            </p:nvGraphicFramePr>
            <p:xfrm>
              <a:off x="7370160" y="3631461"/>
              <a:ext cx="756000" cy="103632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61507"/>
                    <a:gridCol w="494493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9302" t="-11628" r="-218605" b="-3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9302" t="-114286" r="-218605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0,4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/>
                            <a:t>...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9302" t="-316667" r="-218605" b="-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sz="11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0,52</a:t>
                          </a:r>
                          <a:endParaRPr lang="nl-BE" sz="1100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/>
          <p:nvPr/>
        </p:nvGrpSpPr>
        <p:grpSpPr>
          <a:xfrm>
            <a:off x="4273213" y="3634699"/>
            <a:ext cx="416251" cy="535189"/>
            <a:chOff x="4163789" y="2991841"/>
            <a:chExt cx="303533" cy="1413921"/>
          </a:xfrm>
        </p:grpSpPr>
        <p:sp>
          <p:nvSpPr>
            <p:cNvPr id="32" name="Right Arrow 31"/>
            <p:cNvSpPr/>
            <p:nvPr/>
          </p:nvSpPr>
          <p:spPr bwMode="auto">
            <a:xfrm rot="5617794" flipV="1">
              <a:off x="3721971" y="3660410"/>
              <a:ext cx="1330646" cy="160057"/>
            </a:xfrm>
            <a:prstGeom prst="rightArrow">
              <a:avLst>
                <a:gd name="adj1" fmla="val 45591"/>
                <a:gd name="adj2" fmla="val 105115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 rot="5627099" flipH="1" flipV="1">
              <a:off x="3573379" y="3582251"/>
              <a:ext cx="1340877" cy="160057"/>
            </a:xfrm>
            <a:prstGeom prst="rightArrow">
              <a:avLst>
                <a:gd name="adj1" fmla="val 45591"/>
                <a:gd name="adj2" fmla="val 105115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0029876" flipV="1">
            <a:off x="5396735" y="4537499"/>
            <a:ext cx="1014510" cy="320114"/>
            <a:chOff x="1259630" y="3573015"/>
            <a:chExt cx="1903749" cy="576066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20" name="Right Arrow 19"/>
            <p:cNvSpPr/>
            <p:nvPr/>
          </p:nvSpPr>
          <p:spPr bwMode="auto">
            <a:xfrm>
              <a:off x="1403646" y="3573015"/>
              <a:ext cx="1759733" cy="288033"/>
            </a:xfrm>
            <a:prstGeom prst="rightArrow">
              <a:avLst>
                <a:gd name="adj1" fmla="val 45591"/>
                <a:gd name="adj2" fmla="val 105115"/>
              </a:avLst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 flipH="1">
              <a:off x="1259630" y="3861048"/>
              <a:ext cx="1844357" cy="288033"/>
            </a:xfrm>
            <a:prstGeom prst="rightArrow">
              <a:avLst>
                <a:gd name="adj1" fmla="val 45591"/>
                <a:gd name="adj2" fmla="val 105115"/>
              </a:avLst>
            </a:prstGeom>
            <a:grp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66917" y="4643435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1,3</a:t>
            </a:r>
            <a:endParaRPr lang="nl-BE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66918" y="4829171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0,4</a:t>
            </a:r>
            <a:endParaRPr lang="nl-BE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</a:t>
            </a:r>
            <a:r>
              <a:rPr lang="nl-BE" dirty="0" err="1"/>
              <a:t>application</a:t>
            </a:r>
            <a:r>
              <a:rPr lang="nl-BE" dirty="0"/>
              <a:t> &amp; </a:t>
            </a:r>
            <a:r>
              <a:rPr lang="nl-BE" dirty="0" err="1"/>
              <a:t>technical</a:t>
            </a:r>
            <a:r>
              <a:rPr lang="nl-BE" dirty="0"/>
              <a:t>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4440768"/>
          </a:xfrm>
        </p:spPr>
        <p:txBody>
          <a:bodyPr/>
          <a:lstStyle/>
          <a:p>
            <a:r>
              <a:rPr lang="nl-BE" dirty="0" smtClean="0"/>
              <a:t>~90 company </a:t>
            </a:r>
            <a:r>
              <a:rPr lang="nl-BE" dirty="0" err="1" smtClean="0"/>
              <a:t>licenses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smtClean="0"/>
              <a:t>100 </a:t>
            </a:r>
            <a:r>
              <a:rPr lang="nl-BE" dirty="0" err="1" smtClean="0"/>
              <a:t>individual</a:t>
            </a:r>
            <a:r>
              <a:rPr lang="nl-BE" dirty="0" smtClean="0"/>
              <a:t> accounts</a:t>
            </a:r>
          </a:p>
          <a:p>
            <a:r>
              <a:rPr lang="nl-BE" dirty="0" smtClean="0"/>
              <a:t>&gt;15 000 </a:t>
            </a:r>
            <a:r>
              <a:rPr lang="nl-BE" dirty="0" err="1"/>
              <a:t>simulations</a:t>
            </a:r>
            <a:r>
              <a:rPr lang="nl-BE" dirty="0"/>
              <a:t> </a:t>
            </a:r>
            <a:r>
              <a:rPr lang="nl-BE" dirty="0" smtClean="0"/>
              <a:t>(= close </a:t>
            </a:r>
            <a:r>
              <a:rPr lang="nl-BE" dirty="0" err="1" smtClean="0"/>
              <a:t>to</a:t>
            </a:r>
            <a:r>
              <a:rPr lang="nl-BE" dirty="0" smtClean="0"/>
              <a:t> 80 000 </a:t>
            </a:r>
            <a:r>
              <a:rPr lang="nl-BE" dirty="0" err="1"/>
              <a:t>simulation</a:t>
            </a:r>
            <a:r>
              <a:rPr lang="nl-BE" dirty="0"/>
              <a:t> runs </a:t>
            </a:r>
            <a:r>
              <a:rPr lang="nl-BE" dirty="0" err="1"/>
              <a:t>executed</a:t>
            </a:r>
            <a:r>
              <a:rPr lang="nl-BE" dirty="0"/>
              <a:t>)</a:t>
            </a:r>
          </a:p>
          <a:p>
            <a:r>
              <a:rPr lang="nl-BE" dirty="0" smtClean="0"/>
              <a:t>Server monitoring: </a:t>
            </a:r>
            <a:r>
              <a:rPr lang="nl-BE" dirty="0" err="1" smtClean="0"/>
              <a:t>queueing</a:t>
            </a:r>
            <a:r>
              <a:rPr lang="nl-BE" dirty="0" smtClean="0"/>
              <a:t> &amp; </a:t>
            </a:r>
            <a:r>
              <a:rPr lang="nl-BE" dirty="0" err="1" smtClean="0"/>
              <a:t>calculation</a:t>
            </a:r>
            <a:r>
              <a:rPr lang="nl-BE" dirty="0" smtClean="0"/>
              <a:t> </a:t>
            </a:r>
            <a:r>
              <a:rPr lang="nl-BE" dirty="0" err="1" smtClean="0"/>
              <a:t>times</a:t>
            </a:r>
            <a:r>
              <a:rPr lang="nl-BE" dirty="0" smtClean="0"/>
              <a:t>:</a:t>
            </a:r>
          </a:p>
          <a:p>
            <a:endParaRPr lang="nl-BE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statistics</a:t>
            </a:r>
            <a:endParaRPr lang="nl-BE" dirty="0"/>
          </a:p>
          <a:p>
            <a:endParaRPr lang="nl-BE" dirty="0"/>
          </a:p>
        </p:txBody>
      </p:sp>
      <p:sp>
        <p:nvSpPr>
          <p:cNvPr id="6" name="AutoShape 2" descr="data:image/png;base64,iVBORw0KGgoAAAANSUhEUgAAA4IAAAJeCAYAAADhgruBAAAABHNCSVQICAgIfAhkiAAAAAlwSFlzAAALEgAACxIB0t1+/AAAIABJREFUeJzs3X+cbWVd9//XG47ED8HDpAECBRqYmCagWGq3kxWRGVKWP0rzNjK7fSTWnT6A+vZluLvv8tCtfbXSfmh6qKDQzCQVQWIqzSQQFEEEDCxQDso5CIYoyOf7x15zzj7DzOw9M3vN3jPr9TyP/ThrXWtd67r2uvZeaz57XetaqSokSZIkSd2xx7grIEmSJElaWwaCkiRJktQxBoKSJEmS1DEGgpIkSZLUMQaCkiRJktQxBoKSJEmS1DETGQgm2TPJVUkubOZnktzapF2V5KRx11GSJEmS1qtN467AIl4DXAfs38wX8MaqeuP4qiRJkiRJG8PEXRFMchjwHOBtQOaS+6YlSZIkSaswcYEg8HvA64AH+9IKeHWSTyZ5e5LN46maJEmSJK1/ExUIJnkucEdVXcXuVwDfChwJPBn4IvCGMVRPkiRJkjaEVNW467BTkt8GXgo8AOwNHAD8TVX9XN86RwAXVtUTF8g/OW9GkiRJksagqgbeVjdRVwSr6ter6vCqOhJ4EfAPVfVzSQ7pW+0ngGuW2IavVbzOOuussdfBl+2ynl62zWS+bJfJfNkuk/myXSb3ZdtM5mvS22VYkzpqKPS6hs69k3OSfE8zfzPwyrHVSpIkSZLWuYkNBKtqFphtpl861spIkiRJUoumtkwBsP307WtS3kR1DdX4TU9Pj7sKWoDtMrlsm8lku0wm22Uy2S6Ty7aZTG20y9SWKXbct4Md9+3YGRC2baIGi1mtJLWR3o8kSZKkjW8uEAQ4cO8DV3VVMAk1xGAxBoKSJEmSNGaj6hpqIChJkiRJHTNsIOg9gpIkSZLUMQaCkiRJktQxBoKSJEmS1DEGgpIkSZLUMQaCkiRJktQxBoKSJEmS1DEGgpIkSZLUMQaCkiRJktQxBoKSJEmS1DEGgpIkSZLUMQaCkiRJktQxBoKSJEmS1DEGgpIkSZLUMQaCkiRJktQxBoKSJEmS1DETGQgm2TPJVUkubOanklyS5IYkFyfZPO46SpIkSdJ6NZGBIPAa4DqgmvkzgEuq6mjg0mZekiRJkrQCExcIJjkMeA7wNiBN8snA1mZ6K3DKGKomSZIkSRvCxAWCwO8BrwMe7Es7qKq2NdPbgIPWvFaSJEmStEFMVCCY5LnAHVV1FbuuBu6mqopdXUYlSZIkScu0adwVmOfpwMlJngPsDRyQ5M+BbUkOrqrbkxwC3LHYBmZmZnZOT09PMz093W6NJUmSJGlMZmdnmZ2dXXa+9C6wTZ4kzwJeW1U/nuQc4M6q2pLkDGBzVT1kwJgkNanvR5IkSZLaloSqWrB3Zb+J6hq6gLmo7vXADye5AXh2My9JkiRJWoGJvSK4El4RlCRJktRlG+WKoCRJkiRpxAwEJUmSJKljDAQlSZIkqWMMBCVJkiSpYwwEJUmSJKljDAQlSZIkqWMMBCVJkiSpYwwEJUmSJKljDAQlSZIkqWMMBCVJkiSpYwwEJUmSJKljDAQlSZIkqWMMBCVJkiSpYwwEJUmSJKljDAQlSZIkqWMMBCVJkiSpYwwEJUmSJKljDAQlSZIkqWMMBCVJkiSpYwwEJUmSJKljJioQTLJ3ko8nuTrJdUl+p0mfSXJrkqua10njrqskSZIkrVepqnHXYTdJ9q2qe5NsAj4CvBb4QeCeqnrjgLw1ae9HkiRJktZKEqoqg9abqCuCAFV1bzO5F7AnsKOZH/hmJEmSJEmDTVwgmGSPJFcD24DLquraZtGrk3wyyduTbB5jFSVJkiRpXds07grMV1UPAk9O8gjgQ0mmgbcC/6tZ5beANwCnLpR/ZmZm5/T09DTT09Mt1laSJEmSxmd2dpbZ2dll55u4ewT7JflN4GtV9X/70o4ALqyqJy6wvvcISpIkSeqsdXmPYJJHznX7TLIP8MPAVUkO7lvtJ4BrxlE/SZIkSdoIJq1r6CHA1iR70AtS/7yqLk1ybpInAwXcDLxynJWUJEmSpPVsoruGLpddQyVJkiR12brsGipJkiRJap+BoCRJkiR1jIGgJEmSJHWMgaAkSZIkdYyBoCRJkiR1jIGgJEmSJHWMgaAkSZIkdYyBoCRJkiR1jIGgJEmSJHWMgaAkSZIkdYyBoCRJkiR1jIGgJEmSJHWMgaAkSZIkdYyBoCRJkiR1jIGgJEmSJHWMgaAkSZIkdYyBoCRJkiR1jIGgJEmSJHWMgaAkSZIkdcxEBYJJ9k7y8SRXJ7kuye806VNJLklyQ5KLk2wed10lSZIkab1KVY27DrtJsm9V3ZtkE/AR4LXAycCXq+qcJKcDB1bVGQvkrUl7P5IkSZK0VpJQVRm03kRdEQSoqnubyb2APYEd9ALBrU36VuCUMVRNkiRJkjaETaPcWJJfG2K1r1bVHy+xjT2ATwCPBd5aVdcmOaiqtjWrbAMOWn1tJUmSJKmbRhoI0uvG+UdLLA/wS8CigWBVPQg8OckjgA8l+YF5yyvJov0/Z2Zmdk5PT08zPT09VMUlSZIkab2ZnZ1ldnZ22flGeo9gkt+tqtetdp2+dX8T+BrwC8B0Vd2e5BDgsqr6rgXW9x5BSZIkSZ017D2CEzVYTJJHAg9U1V1J9gE+BJwN/AhwZ1VtSXIGsNnBYiRJkiRpd2MdLCbJryR5RHrenuSqJD8yRNZDgH9IcjXwceDCqroUeD3ww0luAJ7dzEuSJEmSVqCVK4JJPlVVT2qCv18CfhP486o6duSF7V6uVwQlSZIkdda4Hx8xV/CP0QsAP91SOZIkSZKkZWorELwyycXAc4CLkhwAPNhSWZIkSZKkZWira+iewJOBzzUDv3wrcGhVfWrkhe1erl1DJUmSJHXWWEYNTXJIVX1xteusonwDQUmSJEmdNa57BN8/onUkSZIkSS0Z9RXBbwL3Dljt7qo6dGSF7l6+VwQlSZIkddawVwQ3jbLQqtpzlNuTJEmSJI1eW6OGSpIkSZImlIGgJEmSJHWMgaAkSZIkdUxrgWCS70/y8mb6UUmObKssSZIkSdLw2nqg/AxwPPC4qjo6yaHABVX1jJEXtnu5jhoqSZIkqbPG9RzBOT8BPA/4L4Cqug3Yv6WyJEmSJEnL0FYg+PWqenBuJsl+LZUjSZIkSVqmtgLBdyX5Y2Bzkl8ELgXe1lJZkiRJkqRlaOUeQYAkJwInNrMfqqpLWilo9zK9R1CSJElSZw17j2BrgWBTiUcAm4ACqKrtrRWGgaAkSZKkbhs2ENzUUuGvBM4Gvg7M3StYwGPaKE+SJEmSNLy2Hh9xE/C9VfXlkW986XK9IihJkiSps8b9+Ih/B7623ExJDk9yWZJrk3w6yWlN+kySW5Nc1bxOGnmNJUmSJKkj2roieBzwTuBjwDea5Kqq0wbkOxg4uKquTvJw4ErgFOAFwD1V9cYB+b0iKEmSJKmzxnqPIPAnwIeBa+jdIxiaAWOWUlW3A7c3019N8hng0GbxwDcjSZIkSRqsrSuCV1XVsavcxhHAPwJPAH4NeDnwFeAK4Neq6q4F8nhFUJIkSVJnjfsewQ8meWWSQ5JMzb2Gzdx0C3038Jqq+irwVuBI4MnAF4E3tFJrSZIkSeqAtrqG/gy9rqBnzEs/clDGJA8D/gb4i6p6L0BV3dG3/G3AhYvln5mZ2Tk9PT3N9PT0MqotSZIkSevH7Owss7Ozy87X6gPllytJgK3AnVX1q33ph1TVF5vpXwWeWlU/s0B+u4ZKkiRJ6qxhu4aONBBM8oNVdWmS57PA4DBV9Z4B+Z8J/BPwqb78vw68mF630AJuBl5ZVdsWyG8gKEmSJKmzxjVq6H8DLgV+nIVHCV0yEKyqj7DwfYsfXH3VJElanaktvdvdt5++fcw1kSRpddoaNfQxVfXvg9JaKNcrgpKkVkxtmWLHfTsAOHDvAw0GJUkTadyjhr57gbR3tVSWJEmSJGkZRto1NMnjgWOAzUl+kl0Pkj8A2HuUZUmStJa2n77drqGSpA1j1PcIHk3v/sBHNP/PuQd4xYjLkiRpTRkASpI2irbuEXx6Vf3LyDc8uFzvEZQkSZLUWWN5fMS4GQhKkiRJ6rJxDxYjSZIkSZpQBoKSJEmS1DGjHiwGgCS/Rm+00LlLkgV8Bbiyqq5uo0xJkiRJ0nDaGizmPOApwIX0gsEfA64BvgN4d1VtGXmheI+gJEmSpG4b62AxSf4Z+NGq+moz/3DgA8BJ9K4KPn7khWIgKEmSJKnbxj1YzKOAb/TN3w8cVFX3Ave1VKYkSZIkaQit3CMI/CXw8STvpdc19MeB85LsB1zXUpmSJEmSpCG09hzBJE8FnkFvoJiPVtUVrRS0e5l2DZUkSZLUWWN/oHySPYGD6V11LICq+o9WCttVpoGgJEmSpM4aNhBs6/ERrwbOAu4Avtm36IltlCdJkiRJGl5bo4Z+Djihqu4c+caXLtcrgpIkSZI6a9yjhv4HcHdL25YkSZIkrUJbo4beDFyW5P3seoxEVdUbWypPkiRJkjSkNq8IfhjYC3g4sH/zWlKSw5NcluTaJJ9OclqTPpXkkiQ3JLk4yeaW6i1JkiRJG15ro4auRJKDgYOr6uokDweuBE4BXg58uarOSXI6cGBVnbFAfu8RlCRJktRZY3l8RJI3VdVrkly4wOKqqpOXub33An/QvJ5VVduaYHG2qr5rgfUNBCVJkiR11rgeH3Fu8/8bVruhJEcAxwIfBw6qqm3Nom3AQavdviRJkiR11UgDwaq6svl/Nsm+wOFV9dnlbqfpFvo3wGuq6p5kV0BbVZXEy36SJEmStEJtPVD+ZOB3gW8BjkhyLHD2MF1DkzyMXhD451X13iZ5W5KDq+r2JIfQe1D9gmZmZnZOT09PMz09veL3IUmSJEmTbHZ2ltnZ2WXna+uB8p8Ang1cVlXHNmmfrqrvHpAvwFbgzqr61b70c5q0LUnOADY7WIwkSZIk7W5c9wjOub+q7urv0gk8OES+ZwAvAT6V5Kom7Uzg9cAFSU4FbgFeMMK6SpIkSVKntBUIXpvkZ4FNSY4CTgP+ZVCmqvoIiz/b8IdGWD9JkiRJ6qy2Hij/auAJwNeB84G7gV9pqSxJkiRJ0jJM1APlV8t7BCVJkiR12VjvEUxy2QLJVVXPbqM8SZIkSdLw2rpH8HV903sDzwceaKksSZIkSdIyrFnX0CT/VlVPbbkMu4ZKkiRJ6qxxdw2d6pvdA3gKcEAbZUmSJEmSlqetrqGfAOYuzT1A79l/p7ZUliRJkiRpGRw1VJIkSZI2iGG7hrbyHMEk+yX5zSR/2swfleS5bZQlSZIkSVqeth4o/w7gG8DTm/kvAP+npbIkSZIkScvQViD42KraQi8YpKr+q6VyJEmSJEnL1FYg+PUk+8zNJHks8PWWypIkSZIkLUNbo4bOABcBhyU5D3gG8N9bKkuSJEmStAytjRqa5JHA9zaz/1pVX26loN3LdNRQSZIkSZ017KihrQSCSZ5F7zmCcxUogKr6p5EXtnu5BoKSJEmSOmvcgeDfs+uB8nsDJwBXVtWzR17Y7uUaCEqSJEnqrGEDwVbuEayq3Z4ZmORw4E1tlCVJkiRJWp62Rg2d71bg8WtUliRJkiRpCa1cEUzy+32zewBPBq5soyxJkiRJ0vK09fiIK9l1j+ADwHlV9dFhMib5M+DHgDuq6olN2gzwC8CXmtXOrKqLRlpjSZIkSeqItgaL2Qd4LL1A88aq+q9l5P1+4KvAuX2B4FnAPVX1xgF5HSxGkiRJUmcNO1jMSO8RTPKwJOcA/wmcC/wZcEuSNzXLBt4nWFX/DOxYaPOjrKskSZIkddWoB4v5XWAKOLKqjquq4+hdGdwX+AvgXavY9quTfDLJ25NsHkFdJUmSJKmTRto1NMlNwNFV9eC89D2BLwPPqaqPDbGdI4AL+7qGfhu77g/8LeCQqjp1gXx2DZUkSZLUWeN6juCD84NAgKr6ZpIvDRMELqSq7pibTvI24MLF1p2Zmdk5PT09zfT09EqKlCRJkqSJNzs7y+zs7LLzjfqK4N8B76mqrfPSXwr8VFU9b8jtHMHuVwQPqaovNtO/Cjy1qn5mgXxeEZQkSZLUWcNeERx1IHgY8B7ga+x6buDx9O4R/ImqunWIbZwPPAt4JLANOAuYpvcswgJuBl5ZVdsWyGsgKEmSJKmzxhIINgUHeDbwBHqB23VVdelIC1m8bANBSZIkSZ01tkBwnAwEJUmSJHXZWJ4jKEmSJEmafAaCkiRJktQxBoKSJEmS1DEGgpIkSZLUMQaCkiRJktQxBoKSJEmS1DEGgpIkSZLUMQaCkiRJktQxBoKSJEmS1DEGgpIkSZLUMQaCkiRJkjRGU1ummNoytaZlGghKkiRJ0phMbZlix3072HHfjjUNBg0EJUmSJKljUlXjrsPIJKmN9H4kSZIkbXxzVwK3n7591dtKQlVl4HobKXAyEJQkSZLUZcMGgnYNlSRJkqSOMRCUJEmSpI4xEJQkSZKkjpm4QDDJnyXZluSavrSpJJckuSHJxUk2j7OOkiRJkrSeTVwgCLwDOGle2hnAJVV1NHBpMy9JkiRJWoGJCwSr6p+BHfOSTwa2NtNbgVPWtFKSJEmStIFMXCC4iIOqalszvQ04aJyVkSRJkqT1bL0Egjs1Dwr0YYGSJEmStEKbxl2BIW1LcnBV3Z7kEOCOxVacmZnZOT09Pc309HT7tZMkSZKkMZidnWV2dnbZ+dK7wDZZkhwBXFhVT2zmzwHurKotSc4ANlfVQwaMSVKT+H4kSZIkaS0koaoycL1JC5ySnA88C3gkvfsB/1/g74ALgG8HbgFeUFV3LZDXQFCSJElSZ63bQHA1DAQlSZIkddmwgeC6GyxGkiRJkrQ6BoKSJEmS1DEGgpIkSZLUMQaCkiRJktQxBoKSJEmS1DEGgpIkSZLUMQaCkiRJktQxBoKSJEmS1DEGgpIkSZLUMQaCkiRJktQxBoKSJEmS1DEGgpIkSZLUMQaCkiRJktQxBoKSJEmS1DEGgpIkSZLUMQaCkiRJktQxBoKSJEmS1DEGgpIkDWFqyxRTW6bGXQ1JkkbCQFCSpAGmtkyx474d7Lhvh8GgJGlDMBCUJEmSpI5JVY27DkNLcgtwN/BN4P6qOmHe8lpP70eStH7MXQncfvr2MddEkqTFJaGqMnC99RQ4JbkZOL6qFjwLGwhKkiRJ6rJhA8H12DV04JuSJEmSJC1uvQWCBXw4yRVJXjHuykiSJEnSerRp3BVYpmdU1ReTPAq4JMn1VfXP/SvMzMzsnJ6enmZ6enptayhJkiRJa2R2dpbZ2dll51tX9wj2S3IW8NWqekNfmvcISpIkSeqsDXePYJJ9k+zfTO8HnAhcM95aSZIkSdL6s566hh4E/G0S6NX7L6vq4vFWSZIkSZLWn3XbNXQhdg2VJEmS1GUbrmuoJEmSJGk0DAQlSZIkqWMMBCVJkiSpYwwEJUmSJKljDAQlSZIkqWMMBCVJkiSpYwwEJUmSJKljDAQlSZIkqWMMBCVJkiSpYwwEJUmSJKljDAS1oU1tmWJqy9S4qyFJkiQtahx/sxoIasOa2jLFjvt2sOO+HQaDkiRJmkjj+pvVQFCSJEmSOiZVNe46jEyS2kjvR6s396vK9tO3j7kmkiRJ0sJG+TdrEqoqA9fbSIGTgaAkSZKkLhs2ELRrqCRJkiR1jIGgJEmSpFY5kvvkMRCUJEmS1BpHcp9MBoKSJEmS1DHrKhBMclKS65PcmOT0cddnI5qdnR13FbQA22Vy2TaTyXaZTLbLZLJdJtdGaZvtp2/nwL0P5MC9D9wQI7lvlHZZN4Fgkj2BPwBOAo4BXpzk8eOt1cazUT7YG43tMrlsm8lku0wm22Uy2S6TayO1zfbTt2+IIBA2TrtsGncFluEE4KaqugUgyV8BzwM+A5CzU5wFOXvXSKl11uBHSfSvP9+g/CvNOyjfHmf34vMHz3pwt2Vz/asfsj3ykHUnwR5n70Gx8H5Y6f4ZZhuL5Z/7FWqp57Qslretz8I4TNpnfrV5l8q/0vZsw1xdVvJe2/z8LXZcAQb+crua/Tv/WL1Wz/yc2jLFXffdtXN+896bB5a51P4ddPwdxfetzqqd08P+mr5Yuy5V5lLH7Ek9z4z6OzNo/y61j1ZT7s7li+znSTqWDWOl+3fQ92XQcXSl55qVnmdGde5f6Ls+6LOwVH2We54Zpq5LnSuW+tt1pftoUHlz68BDzxsr/fuz3zD7cjn5F9s/MNx7XciSx6Mh+02umyuCwKHAf/bN39qk9YJAgHmftYEH3FUsX2neYfJV82/uQwMDPiTz1p0Eg06WK90/g9ZdKv+O+3awx9l7LHqz8krbe7Wfs7U0iZ/51eZdbL3VvJdR6y9vJe+1rc/fUscVYMmb+kdZp5ydNRlEYO79Vt+/QWUO/MNyiePvqL5v/dPD7KOl2nWxMgcGOBN4nmnjO7PU/h20j1ZT7pyF9vMkHcuGsdL9u5zvy3KP+avNt9B6ozr3L/a+Bn0WlqrPcs8zg+o66Fyx2N+uK91Hw5S32OAzK/37c7F1VvIdm59/rk4Ltekw73UhA49H+0DOzsBfDSfrqL605Yfk1Xug4mKvgVtcIv9K8w6Tb+dk1c58O3Ys/iGZv+5qXmefffZItlM14I2udP8M2Mag/P312rFjx/B5W/gsjKNdJvIzv9q8i+RfaXu20Ta71WUl77Wlz9+g4wo89Hsyiv37kLx984uVN4p2Wez9LlXmMJ/BxY6/I/u+zdvOoH20ZLsuUubAY/YS73PU35dhX219Zxbbv8Pso1V9VxfZz2txLFuzdlli/y7n76OVnP9XlW+BvKM69y/1Xa+q3dpmqX2wqvPMgLoOPFcs8rfrSvfRMOX1r9P/mVrp35/L3ZdLfWfm5++v0/zv9zDvdcXHoyFkVBtqW5LvBWaq6qRm/kzgwaraAn1XBfvUWTUwjF8o37D5V5p3UL6cnQeb6d0C9SayP3ChbPPXnQTN+1hwP6x0/wyzjSXy76izamruF5I6qx7ys+Riedv6LIzDpH3mV5t3qfwrbc82zNVlJe+1zc/fEscVaL4zyy13ucfe5ri36PdylJpyNvcl3TWozAGfwSWPv6P4vjX7Z247S7ZJX94F23XA52/RYzaTe54Z9Xdm0Gd+qX20qu/q3CYW2s+TdCwbxir276C/j5Y8jq70XLPS88yozv2LfNeX/CwsVZ/lnmeGPGYveq4Y8LfrSv9uWLK8vnUect5Y6d+f87YxcF8uJ/9i+6dZNvC9LlLGUsej4c4V6ygQ3AR8FvhB4AvA5cCLq+ozY62YJEmSJK0z62awmKp6IMkvAx8C9gTebhAoSZIkScu3bq4ISpIkSZJGY+L6+6snySlJHkzyuBFv98wkNya5PsmJfekvTPLJJJ9O8vpF8v5ss86nknw0yZP6lp3UbPPGJKf3pf90kmuTfDPJcX3pRyT5WpKrmtdbRvk+29RG2ySZSnJZknuS/P68ZXsl+ZMkn03ymSQ/uUD+zrdNS+3yw0muaPbrFUl+oG/ZRUmubvbh25M8bIH8tks77XJC3374VJIX9i07Psk1zX590yL5bZfkN5rj/Sebep8wou0udo7xODaENtplwPnF49iQWmqbpc4xHsuGsJbtkmT/vv1zVZIvJfm9BfKvn3apKl8T+AL+GngfvQFyRrXNY4CrgYcBRwA30bvJ9FuBzwPf2qz3TuDZC+T/PuARzfRJwL8203s22zqi2fbVwOObZd8FHA1cBhzXt60jgGvGvZ8nqG32BZ4BvBL4/XnLzgb+V9/8t9o2a9YuTwYObqafANzat+zhfdPvBl5iu6xZu+wD7NFMHwx8Gdizmb8cOKGZ/gBwku2y4Pv/F+BhzfwUcMgItrvgOaZZ5nFsfO2y1PnF49h422apc4zHsglsl3nrXQE8cz23i1cEJ1CShwNPA34Z6P+lezrJhX3zf5DkZc30c5pfWa9I8ub+9fo8Dzi/qu6vqlvofRifBjwGuLGq7mzWuxR4/vzMVfWxqvpKM/tx4LBm+gTgpqq6paruB/6qKYuqur6qbljZnpg8bbVNVd1bVR8Fvr5AsS8Hfqdv3Tvnr9D1tmmxXa6uqtub2euAfeZ+Ma+qrzbbeRiwF71gZH5+26WddvlaVc09lXcf4CtV9c0khwD7V9XlzbJzgVMWyN/pdqEJnpv3SFVtr6ovws6rELPN/r8oycFN+myS/6/5RfqaJE9dYLsLnWPmfp33ODZYK+2y1PnF49jQ2mqbBc8xHsuGtqbt0r9OkqOBb6uqjyyQf920i4HgZHoecFFV/Qfwpf5LxPMUUEn2Bv6I3q9FTwEeycJPb3k0cGvf/K1N2o3A45J8R3qjs54CHD6gjqfS+4UK4FDgP+dt99AB+QGObL6Is0meOcT6k6CttunPt1OSuWHu/3eSK5NckOTbBtSxi23TdrtA78eRK+dOOABJPgRsA75WVRcNyG+7jLBd0useei1wLfA/m+RD2f0YdxuD92sX2+Vi4PD0umn+YZL/BjuDgd8Hnt/s/3cA/6fJU8A+VXUs8CrgzxbY7kLnmEM9jg2trXahb92H8Dg2lLbbBnY/x3gsG85at0u/F9EL5AaZ6HYxEJxMLwbe1Uy/q5lfTOhdTv73qvp8k3Y+iz9X5CGq6i7gf9DrwvVPwM3ANxctsNdX+ueBub7NKxlx6AvA4c0X8X8C5yXZfwXbWWtr2jb0RvY9DPhoVR0PfAz4v4sW2N22abVdkjwBeD29rlU7VdWPAIcA35LmitYi+W2XEbdLVV1eVU8AjgPelOQRy61cV9ulqv4LOB74ReBLwF83n9/H0esG9eEkVwG/we5/pJzf5P9n4IAkBwxZpMexIYyhXebK9Tg2QNtts9g5ZlhdbZsxt8sL57azmPXQLuvm8RFdkWQK+AHgu5MUvf7EBbwOeIDdg/e9m//nf7AW+4P2Nna/0ndYk0ZV/T3w900dfrEpa6H6PQn4U3q/2O9YZLuHs/svWQ9RVd8AvtGD0JrPAAAgAElEQVRMfyLJ54CjgE8slW+cWm6bxdwJ3FtV72nm303v16WF6tfJtmm7XZIcBrwHeGlV3Tx/eVV9Pcnf0OsCuXWB/LZLi9+Xqrq+2RffSW8fHta3eOcxboH6dbJd5jRda/8R+Mck1wAvA64Erq2qpw+7mXnzi51jPI4NqaV2GaZcj2MDtNU2i5xjbsNj2VDWuF3mln0PsKmqrlpsg+ulXbwiOHl+Cji3qo6oqiOr6tuBm5N8P3ALcEx6o69tBn6Q3of3s8BjknxHs40XsvCJ4H3Ai5r8R9L7IF0OMNdNJ8mB9K4Ovm1+5iTfTu9L8ZKquqlv0RXAUemNbLRXU/77Fih/5x91SR6ZZM9m+jFNXf598O4ZqzbbZs5uf/hWVQEXZtdIYj9Iryvc7pm63TattUuT5/3A6VX1sb70/dK7h4P0ulM/F3jICcF2aa1djmj2O826R9G7z/l24O4kT0sS4KXAexfI3+V2IcnRSY7qSzqWXpt8FnhUku9t1ntYkmP61nthk/5M4K6qumfephc8x3gcG06L7bKziHnleRwbUltts9g5prnPzWPZAGvdLn1eDJy3RL3WT7vUBIz642u3kYb+AThxXtqrgT9sprcANwAfover6s816c8FPtN8yN4K/MUi2/91ejfwXw/8SF/6efROzNcCL1gk75/S+2X3quZ1ed+yH6X3xbsJOLMv/Sfo9Yf+GnA78MEm/fnAp5vtXAn82Lj3/QS0zS3N/r0H+A/gu5r0b6f3a9cngUuAw2ybtWkX4P8Bvtq3X6+id9/aQfR+RPkk8Cngd6E3OqLtsibt8pK+fXE5faPp0esmdE2zX9+8SN062y5NnY8DPkrveP/JZv9PNcu+h97x5urmfZ3apF8G/B69X6E/BTxlkW0vdo7xODbedrmFXeeX/6TXDfvb8Dg21rZhkXNMs8xj2WS1y6P6ln8OOHqJeq2bdvGB8htEkv2q11eaJH8I3FBVCz53RmvLtplMtstksl0mU5LLgF+rqonuJtY1tsvksm0mk+2yO7uGbhyvSG9EoWuBA4A/HneFtJNtM5lsl8lku0iStAa8IihJkiRJHeMVQUmSJEnqGANBSZIkSeoYA0FJkiRJ6hgDQUmSJEnqGANBSZIkSeoYA0FJkiRJ6hgDQUmSJEnqGANBSZIkSeoYA0FJkiRJ6hgDQUmSJEnqGANBSZIkSeoYA0FJkiRJ6hgDQUmSJEnqGANBSZIkSeoYA0FJkiRJ6hgDQUmSJEnqGANBSZIkSeoYA0FJkiRJ6hgDQUmSJEnqGANBSZIkSeoYA0FJkiRJ6hgDQUmSJEnqGANBSZIkSeoYA0FJkiRJ6hgDQUmSJEnqGANBSZIkSeoYA0FJkiRJ6hgDQUmSJEnqGANBSZIkSeoYA0FJkiRJ6hgDQUmSJEnqmFYDwSRnJrk2yTVJzkvyLUmmklyS5IYkFyfZPG/9G5Ncn+TEvvTjm23cmORNbdZZkiRJkja61gLBJEcArwCOq6onAnsCLwLOAC6pqqOBS5t5khwDvBA4BjgJeEuSNJt7K3BqVR0FHJXkpLbqLUmSJEkbXZtXBO8G7gf2TbIJ2Bf4AnAysLVZZytwSjP9POD8qrq/qm4BbgKeluQQYP+qurxZ79y+PJIkSZKkZWotEKyq7cAbgP+gFwDeVVWXAAdV1bZmtW3AQc30o4Fb+zZxK3DoAum3NemSJEmSpBXY1NaGkzwW+BXgCOArwLuSvKR/naqqJDXCMke2LUmSJElaj6oqg9Zps2voU4B/qao7q+oB4D3A9wG3JzkYoOn2eUez/m3A4X35D6N3JfC2Zro//bbFCq0qX6t4nXXWWWOvgy/bZT29bJvJfNkuk/myXSbzZbtM7su2mczXpLfLsNoMBK8HvjfJPs2gLz8EXAdcCLysWedlwHub6fcBL0qyV5IjgaOAy6vqduDuJE9rtvPSvjySJEmSpGVqrWtoVX0yybnAFcCDwCeAPwH2By5IcipwC/CCZv3rklxAL1h8AHhV7QppXwW8E9gH+EBVXdRWvSVJkiRpo2stEASoqnOAc+Ylb6d3dXCh9X8b+O0F0q8EnjjyCuohpqenx10FLcB2mVy2zWSyXSaT7TKZbJfJZdtMpo3SLllOP9JJl6Q20vuRJEmSpOVIQo15sBhJkiRJ0gQyEJQkSZKkjjEQlCRJkqSOMRCUJEmSpI4xEJQkSZKkjjEQlCRJkqSOMRCUJEmSpI4xEJQkSZKkjjEQlJYwNdV7SZIkSRuJgaC0iKkp2LGj9zIYlCRJ0kZiIChJkiRJHZOqGncdRiZJbaT3o/GbuxK4fft46yFJkiQNIwlVlYHrbaTAyUBQkiRJUpcNGwjaNVSSJEmSOsZAUJIkSZI6xkBQkiRJkjrGQFCSJEmSOsZAUJIkSZI6xkBQkiRJkjrGQFCSJEmSOsZAUJIkSZI6ptVAMMnjklzV9/pKktOSTCW5JMkNSS5Osrkvz5lJbkxyfZIT+9KPT3JNs+xNbdZbkiRJkjayVgPBqvpsVR1bVccCxwP3An8LnAFcUlVHA5c28yQ5BnghcAxwEvCWJGk291bg1Ko6CjgqyUlt1l2SJEmSNqq17Br6Q8BNVfWfwMnA1iZ9K3BKM/084Pyqur+qbgFuAp6W5BBg/6q6vFnv3L48kiRJkqRlWMtA8EXA+c30QVW1rZneBhzUTD8auLUvz63AoQuk39akS5IkSZKWaU0CwSR7AT8OvGv+sqoqoNaiHpIkSZIk2LRG5fwocGVVfamZ35bk4Kq6ven2eUeTfhtweF++w+hdCbytme5Pv22hgmZmZnZOT09PMz09PYr6S5IkSdLEmZ2dZXZ2dtn50rsg164kfwV8sKq2NvPnAHdW1ZYkZwCbq+qMZrCY84AT6HX9/DDwnVVVST4OnAZcDrwfeHNVXTSvnFqL9yNJkiRJkygJVZWB67UdOCXZD/g8cGRV3dOkTQEXAN8O3AK8oKruapb9OvDzwAPAa6rqQ0368cA7gX2AD1TVaQuUZSAoSZIkqbMmJhBcSwaCkiRJkrps2EBwLUcNlSRJkiRNAANBSZIkSeoYA0FJkiRJ6hgDQUmSJEnqGANBSZIkSeoYA0FJkiRJ6hgDQUmSJEnqGANBSZIkSeoYA0FJkiRJ6hgDQUmSJEnqGANBSZIkSeoYA0FJkiRJ6hgDQUmSJEnqGANBSZIkSeoYA0FJkiRJ6hgDQUmSJEnqGANBSZIkSeoYA0FJkiRJ6hgDQUmSJEnqGANBSZIkSeoYA0FJkiRJ6hgDQUmSJEnqGANBSZIkSeqY1gPBJJuTvDvJZ5Jcl+RpSaaSXJLkhiQXJ9nct/6ZSW5Mcn2SE/vSj09yTbPsTW3XW5IkSZI2qrW4Ivgm4ANV9XjgScD1wBnAJVV1NHBpM0+SY4AXAscAJwFvSZJmO28FTq2qo4Cjkpy0BnWXJEmSpA2n1UAwySOA76+qPwOoqgeq6ivAycDWZrWtwCnN9POA86vq/qq6BbgJeFqSQ4D9q+ryZr1z+/JIkiRJkpah7SuCRwJfSvKOJJ9I8qdJ9gMOqqptzTrbgIOa6UcDt/blvxU4dIH025p0SZIkSdIytR0IbgKOA95SVccB/0XTDXROVRVQLddDkiRJktTY1PL2bwVurap/a+bfDZwJ3J7k4Kq6ven2eUez/Dbg8L78hzXbuK2Z7k+/baECZ2Zmdk5PT08zPT29+nchSZIkSRNodnaW2dnZZedL74Jce5L8E/ALVXVDkhlg32bRnVW1JckZwOaqOqMZLOY84AR6XT8/DHxnVVWSjwOnAZcD7wfeXFUXzSur2n4/kiRJkjSpklBVGbRe21cEAV4N/GWSvYDPAS8H9gQuSHIqcAvwAoCqui7JBcB1wAPAq/oiu1cB7wT2oTcK6W5BoCRJkiRpOK1fEVxLXhGUJEmS1GXDXhFci+cISpIkSZImiIGgJEmSJHWMgaAkSZIkdYyBoCRJkiR1jIGgJEmSJHWMgaAkSZIkdYyBoCRJkiR1jIGgJEmSJK1jU1O913JsaqcqkiRJkqS2TU3Bjh27poflFUFJkiRJ6phU1bjrMDJJaiO9H0mSJEkaZO5K4PbtkISqyqA8BoKSJEmStEEMGwgueY9gknuGKOv2qjpq6JpJkiRJksZq0GAxn6uqJy+1QpKrR1gfSZIkSVLLBg0W85NDbGOYdSRJkiRJE2KoewSTPBz4WlV9M8njgMcBH6yq+9uu4HJ4j6AkSZKkLhvpYDFJPgE8EzgQ+Cjwb8A3qupnV1vRUTIQlCRJktRlwwaCwz5HMFV1L71uoG+pqp8Gvns1FZQkSZIkjcfQD5RP8n3AzwLvX25eSZIkSdLkGDaY+xXgTOBvq+raJI8FLmuvWpIkSZKktvhAeUmSJEnaIEZyj2CSmSEKGriOJEmSJGlyLHlFMMmtwBuBpSLKX6yqx426YivhFUFJkiRJXTaqUUPfBuwPPHyJ158MqMgtST6V5KoklzdpU0kuSXJDkouTbO5b/8wkNya5PsmJfenHJ7mmWfamQW9MkiRJkrSw1u8RTHIzcHxVbe9LOwf4clWdk+R04MCqOiPJMcB5wFOBQ4EPA0dVVTVB5C9X1eVJPgC8uaoumleWVwQlSZIkddaonyO4WvMrcjKwtZneCpzSTD8POL+q7q+qW4CbgKclOQTYv6oub9Y7ty+PJEmSJGkZ1iIQLODDSa5I8oom7aCq2tZMbwMOaqYfDdzal/dWelcG56ff1qRLkiRJkpZp0xqU8Yyq+mKSRwGXJLm+f2HT7XNk/TlnZmZ2Tk9PTzM9PT2qTUuSJEnSRJmdnWV2dnbZ+Ya6RzDJ44C3AAdX1ROSPAk4uar+97IKS84Cvgq8Apiuqtubbp+XVdV3JTkDoKpe36x/EXAW8Plmncc36S8GnlVVvzRv+94jKEmSJKmzRn2P4J8Cvw58o5m/BnjxEJXYN8n+zfR+wIlN3vcBL2tWexnw3mb6fcCLkuyV5EjgKODyqroduDvJ05IEeGlfHkmSJEnSMgzbNXTfqvp4Lwbb2Z3z/iHyHQT8bZNvE/CXVXVxkiuAC5KcCtwCvKDZ7nVJLgCuAx4AXtV3ie9VwDuBfYAPzB8xVJIkSZI0nGG7hn4QeDXwrqo6NslPAadW1Y+2XcHlsGuoJEmSpC4btmvosIHgY+k9OP7pwA7gZuBnm0c8TAwDQUmSJEldNtJAsG+j+wF7VNU9q6lcWwwEJUmSpMkzNdX7f/v28dajC4YNBIe6RzDJgcDPAUcAm5p7/qqqTltNJSVJkiRtbFNTsGPHrmmDwckw7GAxHwA+BnwKeBAIvQfFS5IkSZLWmWHvEfxEVR23BvVZFbuGSpIkSZPHrqFrZ9SDxbwWuBu4EPj6XHpVTVRTGghKkiRJ6rKR3iMI3Af8LvAb9LqGQq9r6GNWVj1JkiRJ0rgMe0XwZuCpVfXl9qu0cl4RlCRJktRlw14R3GPI7d0IfG11VZIkSZIkTYJhu4beC1yd5DJ23SPo4yMkSZIkaR0aNhB8b/PqZx9MSZIkSVqHhrpHcL3wHkFJkiRJXTaSUUOTvKuqfjrJNQssrqp60oprKEmSJEkaiyWvCCZ5dFV9Icl3APOjyqqqz7dau2XyiqAkSZKkLhvJqKFV9YVm8lVVdUv/C3jVCOopSZIkSVpjwz4+4sQF0p4zyopIkiRJktbGoHsE/we9K3+PnXef4P7AR9usmCRJkiSpHYPuEXwEcCDweuB0dt0neE9V3dl+9ZbHewQlSZIkddmw9wj6+AhJkiRJ2iBGMliMJEmSJGnjMRCUJEmSpI4xEJQkSZKkjhkqEEzy/CQ3Jrk7yT3N6+4h8+6Z5KokFzbzU0kuSXJDkouTbO5b98ymnOuTnNiXfnySa5plb1rum5QkSZIk7TLsFcFzgJOr6oCq2r95HTBk3tcA1wFzo7icAVxSVUcDlzbzJDkGeCFwDHAS8JYkczc5vhU4taqOAo5KctKQZUuSJEmS5hk2ELy9qj6z3I0nOYzeg+ffxq5HT5wMbG2mtwKnNNPPA86vqvur6hbgJuBpSQ4B9q+qy5v1zu3LI0mSJElapiUfKN/niiR/DbwX+EaTVlX1ngH5fg94HdB/9fCgqtrWTG8DDmqmHw38a996twKHAvc303Nua9IlSZIkSSswbCD4COBrwInz0hcNBJM8F7ijqq5KMr3QOlVVSXzwnyRJkiStoaECwar67yvY9tOBk5M8B9gbOCDJnwPbkhxcVbc33T7vaNa/DTi8L/9h9K4E3tZM96fftlihMzMzO6enp6eZnp5eQdUlSZIkafLNzs4yOzu77HypGnxBLsnhwJuBZzZJ/wS8pqpuXTzXbvmfBby2qn48yTnAnVW1JckZwOaqOqMZLOY84AR6XT8/DHxnc9Xw48BpwOXA+4E3V9VFC5RTw7wfSZIkSdqIklBVGbTesIPFvAN4H737+B4NXNikLcdchPZ64IeT3AA8u5mnqq4DLqA3wugHgVf1RXWvojfgzI3ATQsFgZIkSZKk4Qx7RfCTVfU9g9LGzSuCkiRJkrps1FcE70zy0ubh8JuSvAT48uqqKEmSJEkah2EDwZ8HXgDcDnwR+Gng5W1VSpIkSZLUnqG6hq4Xdg2VJEmS1GXDdg1d8vERSU5vRvf8/QUWV1WdtuIaSpIkjdHUVO//7dvHWw9pI5v7ns3x+zY5Bj1H8Lrm/yvZNeonQObNS5IkrRtTU7Bjx65p/ziVRq//e9af5vdtMiwZCFbVhc3kvVV1Qf+yJC9orVaSJEmSpNYM+/iIq6rq2EFp4+Y9gpIkaVhTU3DXXbB5s1copLbssQfM/XmewIMPjrc+XTCqewR/FHgOcGiSN9PrEgqwP3D/qmspSZI0RlW9rmt2V5PasXnzru6hmzePty7a3aB7BL9A7/7A5zX/zwWCdwO/2mK9JEmSJK1z27c7MNOkGrZr6F5V9Y01qM+q2DVUkiQth3+gStpohu0aOmwgeDTw28AxwD5NclXVY1ZVyxEzEJQkSZLUZcMGgnsMub13AH8EPABMA1uBv1xx7SRJkiRJYzNsILhPVX2Y3hXEz1fVDPBj7VVLkiRJktSWQYPFzLkvyZ7ATUl+md4gMvu1Vy1JkiRJUluGvUfwBOAzwGbgt4ADgHOq6l/brd7yeI+gJEmSpC4b6WAx64WBoCRJkqQuG9UD5S9cYnFV1cnLrpkkSZIkaawG3SP4hjWphSRJkiRpzdg1VJIkSZI2iJF0De3b2M0LJE/cA+UlSZIkSYMN+/iIp/ZN7w38FPCto6+OJEmSJKltK+4amuQTVXXciOuzKnYNlSRJktRlo+4aejwwF2HtATwF2HPl1ZMkSZIkjcuwXUPfwK5A8AHgFuAFS2VIsjfwj8C3AHsBf1dVZyaZAv4a+I657VTVXU2eM4GfB74JnFZVFzfpxwPvpNct9QNV9Zoh6y1JkiRJG97U1PLWb3XU0CT7VtW9STYBHwFeC5wMfLmqzklyOnBgVZ2R5Bjg/2/v3qM+qevDjr8/D6ASBXcfVEBAweOiosYoBrQ1zVobxSQVrIlI4+UkntDWWj217QmYnmbtMY3WnuNd0yZeoBUSE9McryAa1lute0BuoggYV2UjaHieVag3YD/9Y2Z2Z2d/l/ndb+/XOc955jfz+858f/Od+c58Zr4z30sonkc8AfgUsC0zMyJ2Aa/MzF0R8XHgbZl5WYfl2TRUkiRJ0kpZX4fNzerTBpnrfZuGrrWZcUT8l4jYUvu8NSJe3y9dZv6oHLwfRVPSTYpA8KJy/EXAOeXw2cClmXlPZu4GbgXOjIjjgaMyc1f5vYtraSRJkiRJA2oVCAK/WjXfBMjMTeDX+iWKiLWIuBa4A7gyM28Ejs3MO8qv3AEcWw4/HLitlvw2ijuDzfF7yvGSJEmStPI2NmDr1uKvbecObZ8RXIuIB2TmTwAi4kiKu3w9ZeY+4Bci4sHA5RHxzMb0jAjbckqSJEnSCDY2iv/Rt1FooW0g+AHg0xHxXiCA36ZootlKZv4gIj4GnA7cERHHZebtZbPP75Vf2wOcVEt2IsWdwD3lcH38nm7L2rFjx/7h7du3s3379rbZlCRJkqSFsnPnTnbu3DlwutYvi4mI5wL/hOLtoVdk5uV9vv8Q4N7M3FveQbwceB3wHODOzHxjRFwAbGm8LOYMDrws5tHlXcMvAa8CdgEfw5fFSJIkSdIh2vYjOLG3hkbEEyleBrNW/v3PzHxT2X3EB4FHcGj3Ea+l6D7iXuDVVbBZ6z7iSIruI17VZZkGgpIkSZJW1lgCwYi4mwP9BzZlZh49ZP4mwkBQkiRJ0iprGwj2fEYwMx80vixJkiRJkuZB25fFABARDwMeUH3OzG+PPUeSJEmSpIlq26H88yLiFuCbwGconu37xATzJUmSJEmakLYdyr8eeDpwc2aeAjwL+NLEciVJkiRJmpi2geA9mfn3FB3LH5aZVwJPnWC+JEmSJEkT0vYZwc2IOAr4HPCBiPgecPfksiVJkiRJmpRW/QhGxAOBn1DcQfwt4GjgA5l552SzNxi7j5AkSZK0ysbVj+A24NjM/Hxj/DOA72bmN0bO6RgZCEqSJElaZW0DwX7PCL4F+GGH8T8sp0mSJEmSFky/QPDYzLy+ObIcd8pksiRJkiRJmqR+geCWHtMe0GOaJEmSJGlO9QsEr4qI85sjI+J3gasnkyVJkiRJ0iT1e1nMccD/Bn7GgcDvdOD+wPMz87sTz+EAfFmMJEmSpFU2lreGljMK4JnAE4AEbszMvxlLLsfMQFCSJEnSKhtbILhIDAQlSVJb6+vF/42N2eZDksZpXN1HSJIkLZ31ddjcLP6qgFCSVomBoCRJkiStGJuGSpKklWTTUEnLyGcEJUmSJGnF+IygJEmSJKkjA0FJkiRJWjEGgpIkSZK0YgwEJUmSJGnFTDQQjIiTIuLKiLgxIr4SEa8qx69HxBURcXNEfDIittTSXBgRt0TETRHx7Nr40yPihnLaWyeZb0mSJElaZpO+I3gP8G8z8/HA04B/HRGPAy4ArsjMU4FPl5+JiNOAc4HTgLOAd0VE9cabdwMvz8xtwLaIOGvCeZckSZKkpTTRQDAzb8/Ma8vhu4GvAScAzwMuKr92EXBOOXw2cGlm3pOZu4FbgTMj4njgqMzcVX7v4loaSZIkSdIApvaMYEScDDwZ+BJwbGbeUU66Azi2HH44cFst2W0UgWNz/J5yvCRJkiRpQIdPYyER8SDgQ8CrM/OuA609ITMzIsbWC/yOHTv2D2/fvp3t27ePa9aSJEmSNFd27tzJzp07B04XmWOLwTovIOII4KPAJzLzLeW4m4DtmXl72ezzysx8bERcAJCZbyi/dxnwB8C3yu88rhx/HvDLmfkvG8vKSf8eSZIkSZpXEUFmRr/vTfqtoQG8B/hqFQSWPgy8rBx+GfDXtfEvioj7RcQpwDZgV2beDvwwIs4s5/mSWhpJkiRJ0gAmekcwIp4BfBa4HqgWdCGwC/gg8AhgN/DCzNxbpnkt8DvAvRRNSS8vx58OvB84Evh4Zr6qw/K8IyhJkiRpZbW9IzjxpqHTZCAoSZIkaZXNRdNQSZIkSdL8MRCUJEmSpBVjIChJkiRJK8ZAUJIkSZJWjIGgJEmSJC2Y9fXib1gGgpIkSZK0QNbXYXOz+Bs2GLT7CEmSJElaIGtrUIU9EbBv34Fpdh8hSZIkSUtoy5bOw4PwjqAkSZIkLZiqSejGxsHjvSMoSZIkSerIQFBqGPUNTJIkSdIkjeNlMQaCUs04dipJkiRp3hkIaml5Z0+SJEmLYtrnrodPb1HS9FR39qrh5kO03WxsdH/wVpIkSZqEYc9dR2EgKDUYAErSYvECnqRVM46bF3YfoaXliYEkLb/6VfStW63zJS2ucZ27tu0+wjuCWlqj7EQGkZIkSZqmaZ93ekdQS2mUQM6ry5K0WAat873YJ2mZ2aG8VpZdQEgaN99CPL+GCQI9RkhadOM4LhkISg0bGxBR/Hm1WJKBw/yybCStonHVfT4jqKUz6luU1tehamE8rdf3SpJGs3dvu+/ZTZAkFXxGUGrwGUFJTQYO82tt7cDFO+tsSYtqnM86z8UzghHx3oi4IyJuqI1bj4grIuLmiPhkRGypTbswIm6JiJsi4tm18adHxA3ltLdOMs/SxkZxMuEJhaTKxob1wbzasqX/dyRpntWbeq6ttWvuWR2XRnlWcNLPCL4POKsx7gLgisw8Ffh0+ZmIOA04FzitTPOuiKgi2XcDL8/MbcC2iGjOUxorT/okVXxRzPyL8OKdpOWQ2f7Zv1GfFZxoIJiZnwM2G6OfB1xUDl8EnFMOnw1cmpn3ZOZu4FbgzIg4HjgqM3eV37u4lkaSpInxZSTzrSofnwqRtMiq1mjRtzHneM3iraHHZuYd5fAdwLHl8MOB22rfuw04ocP4PeV4SZIkSVpYVauTjY3Bm7rXW0EM0yJipm8NzcyMCK/jSZLmkm+YnG+Wj7Q61srbV/v2zTYf41R/QWHVddkg1tYOHh503cwiELwjIo7LzNvLZp/fK8fvAU6qfe9EijuBe8rh+vg93Wa+Y8eO/cPbt29n+/bt48m1JGklGWBI0mzV3w48TMCzKAZ9A3K9WXxmsmPH6wZa3sS7j4iIk4GPZOYTy8//FbgzM98YERcAWzLzgvJlMZcAZ1A0/fwU8OjyruGXgFcBu4CPAW/LzMs6LMvuIyRJWhF29yOthuadsmU63e90F7BtfVYPkCMOBMhtu4+Y6B3BiLgU+GXgIRHxHeA/AW8APhgRLwd2Ay8EyMyvRsQHga8C9wKvqEV1rwDeDxwJfLxTEChJkjQIm5VK86/5oq6tW2eTj2nau7fd9/btG63JrB3KS5KkhTVsMFe/Cu/dRGl+NZ+jW7ZmofXfVxm0TmrWg3PRobwkSdIkDdPv65pnP9LCqLpW2Lp1+YJAOPD7hjVKN0czfWuoJEnSKLrDCa4AABS5SURBVMbRvNO7gdJ8cx+dDANBLTWf/5Ck5VVvUlX1w9XGqM/VSNKkRAx23jpKNzoGglpaw54gSJKWnwGgtDiW/cL+xsZoF6eGXS8GgloIy14BSJIGZ4fy0vJbhQv76+sHdwMxrZfiGAjOgAetwQxbAXiCoFXj9q5V4zYvaRllFncIewWDneo/XxYz51bhqsY8cf1qVcyqbvE5K81KfZtfW4MtW6zzpWW0Chf2q99Y70aiV494nY75B6e/s9VyfYGyFsagD8+urw9+ZURSe2trxYEqs9g/l31/s06ZX5nDvTp9UOvrxbZu9xPSdFXnf6tUB0ffXgDHsIxl6oB9UTqUX/arGuPUvDrStoPNejo7CtaqmHbdUgWCdcu6v1mnzJ9xdMI8yvKWsWNraV7VjzfLWAcPU5/1ahq6udmuQ3mbhs7Asm28kubDtOuWffumc8VS6ifCpqHSsqq/SGUVtK3POk2vxrU9NhsIaq5tbAx3orkK7cmlWWs20Rm0+fYisU6Zb4MGgcOUZf0ZHO8GSrOxrMeZWR1jDAQ110ZpC76MFYU0rzwx1qIY5cVKHlek6VuVC3Gz+G0+I6i5NuwzgpKmYxUOzuAzgvNqmO2v2crE0wZJyybCZwS1BDY2Or+QQtJ8MCDSLA2z/UUc3HGz5suqXFzSdLg99eYdQS0Ed2RJs2aficujU1l6nJm9Zbjz7nY0P5ZhexpW2zuC9oSjhbCxsVo7sLRI1teLE+tl7t+pemtd5nL/zlWxb9+hQeDm5nT6IlQ7e/fOOgeDczvSorFp6JzwCtJ4uT6l6ag33a5OfpZxv6s/q9zs60nSeNQfB6kuugxanwx7574ZuC1jPbZqVuUlM3WDXoAwEJwDg7zBbNU2aDhwUBimM/llPSmV5sEq9e3kc2XLbZATxlU8Dk/Tli3DX2ypX5haW2sfDHbqzHuY84dVDDwmbdT1uUrlcPB2fGerNAaCc6Bt84dFC3DGURmOerdh797FWFfSMljmZzD27fMZwWXnhcb5sOjB1CLmeV65v02egeCMLesV9XHtvM110yZorg4ie/cW6Ze5uZo0S4t+wjaocQSAixBMDtoKY9YWdRusHyfbnAcs6u8cxrC/cdi7ifW6bNQ8aD6s0v5SqW/Hm5vHAP0rFgPBOdMr0Fm1ky4oTkTqlfqWLe3SVevKZ3mkyVqVumgc6k1K601N58miPfM57TsG43pWtHl86rc9rNqdkWHPderrdNBnDJd9nS6iYc97V21/GYWB4Iw1+8lrG+jMu1GC1nEFu/WgehHfPiZpeXR6gH+QZ5jGsew2deo8BqfLyGNSd8OexM/y2d16K6SI+b7jv2gM4trzGcEpG1fAsm9fu3nVA8ZFuMIxTP6aB4BR1E9oPLmRNE6D1v+zap0wyEn1WocOpea9VcW0W8pUJ/rV8Djn20t10bgaVn/TatrcvLubOb2LPNNWBbxbtkxvOxymye4qtqAb1kIFghFxFvAW4DDgTzPzjeOa96DPbYzrtnPbYKfbs4SLsqG3Xb/Nu3hVkDxMxdNsVipJw6qf/A9T/zeb/nnXYHymffwbRwA46LNszbdhTvNEfNqGPYmfVJA+jFkvfxLq9d4wzcaHKdP6dl+fT9tgcNUM84zgwnQoHxGHAe8AzgJOA86LiMd1+u76+mABVnWArq7itNGp2eHaWjGvQZZddTw6aAekm5vFssbdcenOnTvHM6Oaep9A/dZvvWlsValvbh546UtEu+YfVbpmPgYxT51kT6JcKoPsL831P0ja6vvVOm1blvXv1ocHaQY0aD4HMcmyGcXa2uDb/DIZZ7k0n+0b9DmxZhC4devkg8Bqm9/YKJbX5u7Ivn2H7ldbt443X+PeX5r79iT39XFqlkWvfbV5Ibh+PByXeavHNjaGO5GvzjWGUR1X5q3enJeyaTZnHuRCRv18t+367XYDZJgL/MOcN/QziXKp53OQeKKeplrPbZuGztnm3tMZwK2ZuTsz7wH+DDi7mhhBwr6BgqNOLxOprvb2S9spYGk+YN9NvbC65WvQW+Hjet5gnBt2Pciu1K/YdbKx0T7QG3RavVltt/Jp7kz1t472y0+nv3kM0KtgrFlp9FvvzZPhQdM212mn+XbKa6+T7n4Ve6d8jvs5krZl02bZ3bajtvOu/7W9+NIMrgfZfofNb325kzrpGtc+0+b39PoNndK3PYmv11WD1Cn1k66I4vjQ5qS609X3cV5ohPHXZc19u+3xf9htt9f+Mui+Wlftq4Ou63HtP+M+qR32eNhv3bZZz73KqNdyK9V5Sptl9juXa6vT8qqybZZNv/wMc5xpo1NQVk/f7eJjcx011283vQK+Qbel5vhx6LfPNJfd7+Jst2NFm7qss3Ui6FvzL1IgeALwndrn28pxRFT3Pg9eG/2uGnSb3uZAMmyTwzYb4DB3+ebtJTP93tjZbT0M0p1Gp3n0W2dra93Xb6+yGea3VOnm6ep0VS7d1vEoFWSvA9OwadvuZ53Stz3oT0N9ecOsp1F+S9s3EXbSa/sdJU/N1+ZXJ8DT2FeqCyHV3ySX2eaErJtmkFMZpk5pc+LVKQisL3Pa+0wbvbbdXhdHh91227yJetR9tVP59lrmPDZB7FWfD3oi3G16r3OIQY/Xbcts0IBimONXMyBtrq+2+Rn0ONOmzu4lovPFx2HrwH7LqzfN7/TdcdRXgwTJvZZfBfW9Ls722i+GPf9sa5ECwalXd6M8XzbsHbr6MgeZx7K0hR71zuY8PhM4T3map7xodXVqiTHuZu6d1C+EVH/9ltnmRHsSzTxH2Vd7HQ9GOXGYtyZzvcxjgNTWMr9RtGp1NSnLvO50sPrFsvo2NY56qk1QPU6Tqa+STPrubZELUltGxNOAHZl5Vvn5QmBf9cKY4q5g87f02xr20byLeLDsMY/7+sx/H8U7bbpNqzSXn7VxG8AxtWl3wiFl2iuPs9Zr/XZbP/XfWC/P6DCu0+/utcxqXVXtpo/p8J1u6Xut537bUa9tYdp6bbdttqVh1k+VjhHSDrOfttkWpqlaB4P81mp7H6Rc6nVI9XnY9Tto2mHyW6XrVu+NU6c6tM0ye62jXmmb+9sgZVNPW1/+Zp+81nXKd9u6rJnXavq81GUw+rZbqc9jlG2hbR3aXGY2xjXzMGy9O0vD7jP9zhuqad1+d7fzpMqgx4p6+kHTDlKX1Y8P1XDSeX/rdSzpd5wZZVu6E9hSpu9Uj91Xfm7mudO+1uZYcSdQf0i5ucxNDpR1fV2Pep4Dh9aFw+xnzbLotn6qadX3mnVvv3q3W5lukLneN4xdpEDwcODrwLOAvwN2Aedl5tdGm2/3O42ZPWsGIrqe3WZmu62mufxMomrT2ymSL6dVe8Zmm2h/lrqs357rp9Pv77VOeizzoKNrv/JsLOugVyS02Ba6bUett4VpKbfbQ37PgOunsnXAtNV62hwk7bD7abd0bfM7C/Xtd5Btp76P1H/3COu31fIHXVa3dIPs46Mol1NvTL93wHpl/7ZLizq4vr+Vv7P1+qqOMaPUIbXf26oebGxH1b6+ZdR8TMo49vHaOhp0W0hgL8X2MOj+esh20OfYP1TdOUuNY2mV/77ruNMxhsHOqwY+TxrxXLBT2rk9P+uU30G3pVHr/WG23UH2mcZ5ThVZDbWPTms/q9f3tW247XG4GY+03v4WJhAEiIjncqD7iPdk5h/NOEuSJEmStHAWKhCUJEmSJI1u7pp5qBAR50TEvoh4zJjne2FE3BIRN0XEs2vjz42I6yLiKxHxhi5pf6v8zvUR8YWI+PnatLPKed4SEb9XG/+bEXFjRNwXEU+pjT85In4cEdeUf+8a5++cpEmUTUSsR8SVEXFXRLy9Me1+EfE/IuLrEfG1iPhnHdKvfNlMqFx+JSKuKtfrVRHxzNq0yyLi2nIdvicijuiQ3nKZTLmcUVsP10fEubVpp0fEDeV6fWuX9JZLxO+X9f11Zb7PGNN8ux1jrMdamES59Dm+WI+1NKGy6XWMsS5rYZrlEhFH1dbPNRHx/Yh4c4f0i1MumenfHP4Bfw58mOIFOeOa52nAtcARwMnArRTtiY8BvgUcU37v/cA/7pD+6cCDy+GzgP9bDh9Wzuvkct7XAo8rpz0WOBW4EnhKbV4nAzfMej3PUdn8HPAPgX8BvL0x7XXAf659PsaymVq5/AJwXDn8eOC22rQH1Yb/Enix5TK1cjkSWCuHjwP+Hjis/LwLOKMc/jhwluXS8ff/H+CI8vM6cPwY5tvxGFNOsx6bXbn0Or5Yj822bHodY6zL5rBcGt+7CnjGIpeLdwTnUEQ8CDgTeCVQv9K9PSI+Uvv8joh4WTn8q+VV1qsi4m3179WcDVyamfdk5m6KjfFM4FHALZlZvU7z08ALmokz84uZ+YPy45eAE8vhM4BbM3N3Zt4D/Fm5LDLzpsy8ebg1MX8mVTaZ+aPM/ALw0w6L/W3gj2rfvbP5hVUvmwmWy7WZeXv58avAkdUV88y8u5zPEcD9KIKRZnrLZTLl8uPMrB6OPxL4QWbeFxHHA0dl5q5y2sXAOR3Sr3S5UAbP5W8kMzcy87uw/y7EznL9XxYRx5Xjd0bEW8or0jdExC92mG+nY0x1dd56rL+JlEuv44v1WGuTKpuOxxjrstamWi7170TEqcDDMvPzHdIvTLkYCM6ns4HLMvPbwPfrt4gbEsiIeADwxxRXi54KPITO/S4+HLit9vm2ctwtwGMi4pFRvJ31HOCkPnl8OcUVKoATgO805ntCn/QAp5Q74s6IeEaL78+DSZVNPd1+EVG93fD1EXF1RHwwIh7WJ4+rWDaTLhcoLo5cXR1wACLicuAO4MeZeVmf9JbLGMsliuahNwI3Aq8pR5/AwXXcHvqv11Usl08CJ0XRTPOdEfGPYH8w8HbgBeX6fx/wh2WaBI7MzCcDrwDe22G+nY4xJ1iPtTapcqH23UNYj7Uy6bKBg48x1mXtTLtc6l5EEcj1M9flYiA4n84D/qIc/ovyczdBcTv5bzPzW+W4S6H9624zcy/wryiacH0W+CYHOjw5dIFFW+nfAaq2zcO8cejvgJPKHfE1wCURcdQQ85m2qZYNcDjFlaQvZObpwBeB/9Z1gatbNhMtl4h4PPAGiqZV+2Xmc4DjgftHeUerS3rLZczlkpm7MvPxwFOAt0bEgwfN3KqWS2b+P+B04Hzg+8Cfl9vvYyiaQX0qIq4Bfp+DT1IuLdN/Djg6Io5uuUjrsRZmUC7Vcq3H+ph02XQ7xrS1qmUz43I5t5pPN4tQLoePa0Yaj4hYB54JPCEikqI9cQL/AbiXg4P3B5T/mxtWtxPaPRx8p+/EchyZ+VHgo2Uezi+X1Sl/Pw/8CcUV+80u8z2Jg69kHSIzfwb8rBz+ckR8A9gGfLlXulmacNl0cyfwo8z8q/LzX1JcXeqUv5Usm0mXS0ScCPwV8JLM/GZzemb+NCI+RNEE8qIO6S2XCe4vmXlTuS4eTbEOT6xN3l/HdcjfSpZLpWxa+xngMxFxA/Ay4Grgxsz8B21n0/jc7RhjPdbShMqlzXKtx/qYVNl0OcbswbqslSmXSzXtScDhmXlNtxkuSrl4R3D+/AZwcWaenJmnZOYjgG9GxC8Bu4HTonj72hbgWRQb79eBR0XEI8t5nEvnA8GHgReV6U+h2JB2AVTNdCJiK8XdwT9tJo6IR1DsFC/OzFtrk64CtkXxZqP7lcv/cIfl7z+pi4iHRMRh5fCjyrz8bf/VM1OTLJvKQSe+mZnAR+LAm8SeRdEU7uBEq102EyuXMs3HgN/LzC/Wxj8wimc4iKI59a8DhxwQLJeJlcvJ5Xqn/O42iuecbwd+GBFnRkQALwH+ukP6VS4XIuLUiNhWG/VkijL5OvDQiHha+b0jIuK02vfOLcc/A9ibmXc1Zt3xGGM91s4Ey2X/IhrLsx5raVJl0+0YUz7nZl3Wx7TLpeY84JIe+Vqccsk5eOuPfwe9aehvgGc3xv0b4J3l8BuBm4HLKa6qvrQc/+vA18qN7N3A/+oy/9dSPMB/E/Cc2vhLKA7MNwIv7JL2Tyiu7F5T/u2qTXsuxY53K3BhbfzzKdpD/xi4HfhEOf4FwFfK+VwN/Nqs1/0clM3ucv3eBXwbeGw5/hEUV7uuA64ATrRsplMuwH8E7q6t12sonls7luIiynXA9cCboHg7ouUylXJ5cW1d7KL2Nj2KZkI3lOv1bV3ytrLlUub5KcAXKOr768r1v15OexJFfXNt+bteXo6/EngzxVXo64Gndpl3t2OM9dhsy2U3B44v36Fohv0wrMdmWjZ0OcaU06zL5qtcHlqb/g3g1B75WphysUP5JRERD8yirTQR8U7g5szs2O+MpsuymU+Wy3yyXOZTRFwJ/LvMnOtmYqvGcplfls18slwOZtPQ5fG7UbxR6EbgaOC/zzpD2s+ymU+Wy3yyXCRJmgLvCEqSJEnSivGOoCRJkiStGANBSZIkSVoxBoKSJEmStGIMBCVJkiRpxRgISpLUQ0TcV77J9CsRcW1EvKbs5LlXmkdGxHnTyqMkSYMyEJQkqbcfZeaTM/MJwK9QdAj8B33SnAL884nnTJKkIRkISpLUUmZ+HzgfeCVARJwcEZ+NiKvLv6eXX30D8EvlncRXR8RaRLwpInZFxHURcf6sfoMkSWA/gpIk9RQRd2XmUY1xm8CpwN3Avsz8aURsAy7JzF+MiF8G/n1m/tPy++cDD83MP4yI+wOfB34zM3dP9cdIklQ6fNYZkCRpgd0PeEdEPAm4D9hWjm8+Q/hs4IkR8Rvl56OBRwO7p5FJSZKaDAQlSRpARDwKuC8zvx8RO4DvZuZLIuIw4Cc9kr4yM6+YSiYlSerDZwQlSWopIh4K/DHw9nLU0cDt5fBLgcPK4buAenPSy4FXRMTh5XxOjYifm3yOJUnqzDuCkiT1dmREXAMcAdwLXAy8uZz2LuBDEfFS4DKKZwYBrgPui4hrgfcBbwNOBr5cdj3xPeD5U/sFkiQ1+LIYSZIkSVoxNg2VJEmSpBVjIChJkiRJK8ZAUJIkSZJWjIGgJEmSJK0YA0FJkiRJWjEGgpIkSZK0YgwEJUmSJGnFGAhKkiRJ0or5/1uZzEZ2dsn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5" descr="data:image/png;base64,iVBORw0KGgoAAAANSUhEUgAAA4wAAAJmCAYAAAAXYg7yAAAABHNCSVQICAgIfAhkiAAAAAlwSFlzAAALEgAACxIB0t1+/AAAIABJREFUeJzs3Xm8XWV96P/PF4IGAoQhQBsE0TIkEAUUbbVUzxXrhFYKem+UqzgiV2gV2+rv/mhNImK19fZWBGcRqyAOCJQCrROHOtQKIgiYE0AmFSpJGDIQSCDf+8daJ9lnn7XP2Xvn7OGc/Xm/Xut19n6e9aznWevZa/ieNUVmIkmSJElSve163QBJkiRJUn8yYJQkSZIkVTJglCRJkiRVMmCUJEmSJFUyYJQkSZIkVTJglCRJkiRVMmCUJEmSJFWalgFjRBwUEY9GxJfK7wdExOaIWFsznNHrdkqSJEnSdDar1w1o07nAT4CsS981M+vTJEmSJEltmHZnGCNiMfAg8F0g6rKn3fxIkiRJUr+aVgFWROwKLANOZ3ywCHB3RPwqIs6LiD272zpJkiRJmlmmVcAInAl8LjPvZezlqCuBo4D9gWcDuwAXdL95kiRJkjRzTJt7GCPiCOAY4MjRpNG8zFwPXF9+vT8iTgPui4g5Zd7oNLy/UZIkSdJAy8yqqzUrTaczjC8EDgDuiYj7gL8AToiI6yYoM27+MtNhG4clS5b0vA0O9st0GeyX/h3sm/4c7Jf+HOyX/hzsl/4d+rlvWjWdAsbPAE8HDgeOAD4F/Avw0oh4bkQcEhHblfcung1cnZlre9dcSZIkSZoaI6tGWHDOAhacs4CRVSNdq3faBIyZuSEz7y+H3wLrgEczczVFIHkVsAa4CdgAvK53rZUkSZKkqTGyaoSF5y5kxeoVrFi9goXnLuxa0Dht7mGsl5nLaj5fBFzUw+YMlKGhoV43QRXsl/5kv/Qv+6Y/2S/9yX7pT/ZL/5rqvjnuouMq00ZO63zQGO1cxzpdRUQO0vxKkiRJmv4WnLOAFatXjEk7ZM9D2goYI4KcoQ+9kSRJkqSBc+niS5tK6wTPMEqSJElSnxtZNbLl0tRLF1/KgnkL2ppOq2cYDRglSZIkaUB4SaokSZIkaUoYMEqSJEmSKhkwSpIkSZIqGTBKkiRJkioZMEqSJEmSKhkwSpIkSZIqGTBKkiRJkioZMEqSJEmSKhkwSpIkSZIqGTBKkiRJkioZMEqSJEmSKhkwSpIkSZIqGTBKkiRJkioZMEqSJEmSKk27gDEiDoqIRyPiSzVpx0TESESsj4jvRcT+vWyjJEmSJM0E0y5gBM4FfgIkQETMAy4GzgB2B64Dvtqz1kmSJEnSDDGtAsaIWAw8CHwXiDL5eODmzLw4MzcCS4HDI+Lg3rRSkiRJkmaGaRMwRsSuwDLgdLYGiwCHATeOfsnMR4DbgUVdbaAkSZIkzTDTJmAEzgQ+l5n3UlyOmmX6HGBN3bhrgJ272DZJkiRJmnFm9boBzYiII4BjgCNHk9h6lnEdsGtdkbnA2qppLV26dMvnoaEhhoaGprClkiRJktQ/hoeHGR4ebrt8ZObkY/VYRLwLOIutQeDOwPbAcuBTwEmZeXQ57hxgJXBEZt5aN52cDvMrSZIkSZ0QEWRmTD5mOf50CKAiYkdgl9GvwF8CBwCnlN9vB94CXAl8ADg6M59fMR0DRkmSJEkDq9WAcVpckpqZG4ANo98jYh2wITNXl99PAM4Bvgz8GFjci3ZKkiRJ0kwyLc4wThXPMEqSJEkaZK2eYZxOT0mVJEmSJHWRAaMkSZIkqZIBoyRJkiSpkgGjJEmSJKmSAaMkSZIkqZIBoyRJkiSpkgGjJEmSJKmSAaMkSZIkqZIBoyRJkiSpkgGjJEmSJKmSAaMkSZIkqZIBoyRJkiSpkgGjJEmSJKmSAaMkSZIkqZIBoyRJkiSpkgGjJEmSJKmSAaMkSZIkqZIBoyRJkiSpkgGjJEmSJKnStAoYI+LLEXFfRKyJiDsi4owy/YCI2BwRa2uGM3rdXkmSJEmaziIze92GpkXEYcAvM/PRiDgEuAY4CVgB3AFsnxPMUERMlC1JkiRJM1pEkJnR7PizOtmYqZaZt9QlPQ6srPm+HfBE91okSZIkSTPXtLokFSAiPhER64FbgA9m5vU12XdHxK8i4ryI2LNHTZQkSZKkGWFanWEEyMx3RsSpwAuBb0TE9RTB41HADcA84FzgAuBl9eWXLl265fPQ0BBDQ0Odb7QkSZIk9cDw8DDDw8Ntl59W9zDWi4hPAo9m5ul16fsA9wG7ZOb6mnTvYZQkSZI0sFq9h3HaXZJaZwdg/QT5033+JEmSJKlnps0ZxojYCzgGuBx4FHgx8LXybwAPA7cBuwOfAOZl5jF10/AMoyRJkqSBNZPPMCZwCvBrYDVwJvCGzLwWeDpwFbAGuAnYALyuR+2UJEmSpBlh2pxhnAqeYZQkSZI0yGbyGUZJkiRJUhcZMEqSJEmSKhkwSpIkSZIqzerERCNijzaKPegNhpIkSZLUPzoSMAKrWhw/gYOAOzrQFkmSJElSGzoVMAKcADzY5LhXdrAdkiRJkqQ2dCpgvAf498xc3czIEXEnsKlDbZEkSZIktcH3MEqSJEnSgJgW72GMiB16Ua8kSZIkqXkdDxgj4l0R8Zqa7+cBj0bErRFxSKfrlyRJkiS1pxtnGP8cWAkQES8AXgu8HvgZ8H+6UL8kSZIkqQ2dfErqqPlsfV3Gq4BvZOZXI+LnwA+6UL8kSZIkqQ3dOMO4Btin/PzHwHfLz48Ds7tQvyRJkiSpDd04w/gt4LMRcT1wIHBVmX4ocGcX6pckSZIktaEbZxhPo7j0dB7wmpp3Mz4buLAL9UuSJEmS2uB7GCVJkiRpQEyL9zBKkiRJkvpfRwLGiHgkIvZqYfz7I+KATrRFkiRJktSeTj30Zjbwqoh4qIlxA9iZJoLXiPgycAwwB1gFfD4zzyrzjgHOBfYD/hN4U2be017zJUmSJEkduYcxIja3UezAzLxjohEi4jDgl5n5aEQcAlwDnAT8FPgl8BbgcuCDwB9l5vPqynsPoyRJkqSB1eo9jB05w5iZHbnUNTNvqUvaBKwEjgduysyLASJiKbAqIg7OzFs70RZJkiRJmumm3UNvIuITEbEeuAU4KzOvBw4DbhwdJzMfAW4HFvWmlZIkSZI0/XXqHsaOycx3RsSpwAuBb0TE9RT3NK6sG3UNxb2RYyxdunTL56GhIYaGhjrWVkmSJEnqpeHhYYaHh9suP63fwxgRnwQepXhwzg6ZeWpN3k3A+zPzkpo072GUJEmSNLAG7T2MOwCjl6cePpoYEXOA3yvTJUmSJEltmDYBY0TsFRGLI2JORGwfES8FXgtcBlwCLIqI4yNiNrAEuMEH3kiSJElS+7oSMEbEjhHx2oh4X0TsXqYdGBF7tjCZBE4Bfg2sBs4E3pCZ12bmKuAE4CzgAeAoYPGUzoQkSZIkDZiO38MYEQcC36F4AM1uwMGZeUdEfBTYLTPf1tEGjG2L9zBKkiRJGlj9eA/jPwLfBvYBNtSk/zPwoi7UL0mSJElqQzdeq/F84A8y84mIMYHsr4D5XahfkiRJktSGbj305kkVafsBD3epfkmSJElSi7oRMH4LeE9tQkTMBT4AXNGF+iVJkiRJbejGQ2/2Ba4uvz4NuAE4EPgt8ILMvL+jDRjbFh96I0mSJGlgtfrQm44HjAARsRPFay6eTXFW86fABZm5YcKCU98OA0ZJkiRJA6svA8Z+YcAoSZIkaZC1GjB24ympRMQ+wB8Ce1N332RmfqIbbZAkSZIktaYb9zC+DjiPIlB8EBhTYWb+bkcbMLYtnmGUJEmSNLD67pLUiLgb+CLwgcx8vKOVTd4WA0ZJkiRJA6vVgLEbr9WYC5zf62BRkiRJktSabgSMFwHHdqEeSZIkSdIU6sYlqbOBy4ANwE3Aptr8zPxARxswti1ekipJkiRpYPXjPYx/DvwjsAq4n60PvQkgM/MZHW3A2LYYMEqSJEkaWP0YMN4PfDgz/6GjFTXXFgNGSZIkSQOrHx96sz3FJamSJEmSpGmkGwHj+cCJXahHkiRJkjSFZnWhjh2Bt0XES4Gfs/WhN6P3MP55F9ogSZIkSWpRN84wHgr8jCJQXAA8o25oSkQ8KSI+HxF3RcSaiPhZRLyszDsgIjZHxNqa4YwOzIskSZIkDYyOn2HMzKEpmtQs4B7gBZl5T0QcC3wtIhbVjLOrT7WRJEmSpKnR8aekdlJE3AgspTiDeQewQ2Y+McH4xpOSJEmSBlarT0ntyBnGiLgcODEz15Sfk+KexXqZmX/SZh37AAcDt9Qk3x0RCXwb+KvMXN3OtCVJkiRJnbuHcTVFkDj6eaKhZRGxA3ABcH5m3gqsBI4C9geeDexS5kuSJEmS2jTtLkmNiO2AC4GdgVdXXYJann28D9glM9fXpOeSJUu2jDc0NMTQ0FDH2yxJkiRJvTA8PMzw8PCW78uWLWvpktSOB4wRcR7wrsxcW5c+B/h4Zr6lhWkFcB7FmcRXZOZjDcYbDRjn1tbrPYySJEmSBlmr9zB247Uab6J4F2O9nYCTWpzWJylezfEntcFiRDw3Ig6JiO0iYk/gbODq+iBVkqROGlk1woJzFrDgnAWMrBrpdXMkSdpmHTvDGBF7UDzoZiXFuxjvr8neHnglcFZmzm9yek8F7gQeBWovQ30HsBn4ELA3sAb4FvDezLy/bhqeYZQkdcTIqhEWnrtwTNryU5ezYN6CHrVIkqTxWj3D2MmAcfMkoySwJDM/2JEGVDBglCR1yoJzFrBi9YoxaYfseQgjp3mmUZLUP/ritRqlF5V/vwecADxYk7cRuDszf9PB+iVJkiRJ26AbD705ALgnMyc749hxnmGUJHWKl6RKkqaDvrkktR8ZMEqSOmlk1QjHXXQcAJcuvtRgUZLUdwwYJ2DAKEmSJGmQ9eNrNSRJkiRJ05ABoyRJkiSpkgGjJEmSJKlSJ1+rAUBEXE3xzkWA0WtlsxweA24DvpiZ13e6LZIkSZKk5nXjDONy4FnAfOBXwK/Lz88Gfgu8APjPiHhxF9oiSZIkSWpSx88wAuuB8zPz3aMJERHA/wEyM4+MiI8BZwLf6UJ7JEmSJElN6PhrNSJiNfAHmXlbXfohwH9k5h4RsQj4UWbu2uG2+FoNSZIkSQOrH1+rEcCiivSFbL2ncROwuQttkSRJkiQ1qRuXpH4R+HxEHAT8pEx7LvBe4Pzy+wuBm7rQFkmSJElSk7pxSeos4C+BdwH7lMn/BXwM+GhmPhER+wObM/PXHW6Ll6RKkiRJGlitXpLa8YBxTGURcwEy8+GuVTq2fgNGSZIkSQOrrwPGXjNglCRJkjTI+u6hNxGxZ0R8KiJui4iHI2JtzbCm0/VLkiRJktrTjYfefA44EvgMcB/gKT5JkiRJmga68dCbNcBLMvPH2zidJwGfBI4B9gB+CfzvzPzXMv8Y4FxgP+A/gTdl5j110/CSVEmSJEkDq+8uSQVWAuumYDqzgHuAF2TmrsBfA1+LiP0jYh7wTeAMYHfgOuCrU1CnJEmSJA2sbpxhXAy8luKM39opnvaNwDJgHvDGzDy6TN8JWAUckZm31ozvGUZJkiRJA6vVM4zduIfxDOAA4P6IuBvYVJOXmfnMdiYaEfsABwM3A6cCN9ZM9JGIuB1YBNxaPQVJkiRJ0kS6ETBePEFeW6f7ImIH4ALg/My8NSLmUFz6WmsNsHM705ckSZIkdSFgzMylUzm9iNgO+BLwKHBambwO2LVu1LnAuEtgly7d2pyhoSGGhoamsnmSJEmS1DeGh4cZHh5uu3zH72GcShERwHnA/sArMvOxMv3twEk19zCOnnH0HkZJkiRJKrV6D2NHAsaIWAs8LTNXlZ8byfKJp81O91PA4cCLM3N9Tfo84HbgLcCVwAeAozPz+XXlDRglSZIkDax+eejNn7H1VRp/NhUTjIinAidTXIr6X8XJRgBOzsyvRMQJwDnAl4EfA4unol5JkiRJGlTT6pLUbeUZRkmSJEmDrNUzjNt1sjGjImLHiHhtRLwvInYv0w6MiD26Ub8kSZIkqXUdf0pqRBwIfIfiFRe7AV8HHgROKb+/rdNtkCRJkiS1rhtnGP8R+DawD7ChJv2fgRd1oX5JkiRJUhs6foYReD7wB5n5RM2DagB+BczvQv2SJEmSpDZ05R5G4EkVafsBD3epfkmSJElSi7oRMH4LeE9tQkTMpXhX4hVdqF+SJEmS1IaOv1YjIvYFri6/Pg24ATgQ+C3wgsy8v6MNGNsWX6shSZIkaWC1+lqNrryHMSJ2AhYDz6Y4q/lT4ILM3DBhwalvhwGjJEmSpIHVlwFjvzBglCRJkjTIWg0Yu/EexuMnys/Mb3a6DZIkSZKk1nXjHsbNE+VnZree1OoZRkmSJEkDrdUzjB0P1jJzu9oBeDLw+8D3gRd0un5JkiRJUnt6dg9jRDwf+GRmHt7FOj3DKEmSJGlg9d0Zxgk8RPF6DUmSJElSH+rGQ2+eVZ8EzAfeB/ys0/VLkiRJktrT8YARuK5B+o+Bt3ShfkmSJElSG7oRMD697vtmYGVmbuhC3ZIkSZKkNvXsoTe94ENvJEmSJA2yvnzoTUS8IiKuiIjlEbFfmfb2iDimhWmcFhHXRcSjEfGFmvQDImJzRKytGc7oxHxIkiRJ0iDpeMAYEScCXwNuA54G7FBmbQ+8t4VJ/QY4EzivQf6umblLOZzVbnslSZIkSYVunGF8H/D2zHw3sKkm/cfAkc1OJDMvyczLgNUNRunlK0IkSZIkacbpRpB1IPCjivR1wK5tTK/R9bZ3R8SvIuK8iNizjelKkiRJkmp0I2C8FzikIv2PgF+2Mb36p9asBI4C9geeDewCXNDGdCVJkiRJNbrxWo3PAB+LiLdRnB3cPyJeAPw9sLSN6Y05w5iZ64Hry6/3R8RpwH0RMafMG2Pp0q1VDg0NMTQ01EYTJEmSJKn/DQ8PMzw83Hb5rrxWIyLOAk4HZpdJjwEfzcy/aWNaZwJPycw3N8jfB7gPmJuZa+vyfK2GJEmSpIHV6ms1unGGkcw8IyI+BBxKcRnsL+qDuclExPYUT1idBWwfEU8GngCeBTxM8RTW3YGzgatbnb4kSZIkaayunGGcChGxFHh/XfJS4FbgQ8DewBrgW8B7M/P+iml4hlGSJEnSwGr1DGPHA8aIuJziQTWjjRpTYWb+SUcbMLYtBoySJEmSBlY/XpK6mrEB4w7A4cBTgEu6UL8kSZIkqQ0dDxgz801V6RHxDxT3HkqSJEmS+lDP7mGMiEOAH2TmXl2s00tSJUmSJA2sVi9J3a6TjZnEwT2sW5IkSZI0iY5fkhoRH2fsg24CmA+8HDiv0/VLkiRJktrTjaekDjM2YNwMrAS+B5yXmY93tAFj2+IlqZIkSZIGVt+9VqOfGDBKkiRJGmT9+FoNImIucCDwOHBHZq7tRr2SJEmSpPZ19KE3EfHUiPgXincxXgv8DHggIr4WEb9TM97sTrZDkiRJktS6jl2SGhH7UgSJm4FPAMvLrEOBU4FNwBHAHwKLMvPDHWnI2DZ5SaokSZKkaWNk1QjHXXQcAJcuvpQF8xZs0/T65h7GiPgMcBjw4szcUJe3E/BtimDyOcAbMvPrHWnI2HoNGCVJkiRNCyOrRlh47sIxactPXb5NQWM/vYfxFcAZ9cEiQGY+ApxBcXbxL7oRLEqSJEnSdDJ6ZnGytE7qZMC4F3D7BPm/BDZn5rkdbIMkSZIkqU2dDBjvBw6aIP9A4L86WL8kSZIkTVuXLr60qbRO6vQ9jIdS3MP4aF3ejsB3gFsy8+SONKC6Td7DKEmSJGnamMkPvdkXuI7i3YvnsvUpqYcB7wS2B47KzN90pAHVbTJglCRJkjSw+iZgLBvzNIpg8aXAaKMS+Ffg1My8q2OVV7fHgFGSJEnSwOqrgHFLJRF7sPV+xtsy84GOV1rdDgNGSZIkSQOrn16rsUVmPpCZ/1kObQWLEXFaRFwXEY9GxBfq8o6JiJGIWB8R34uI/aem5ZIkSZI0uLoSME6R3wBnAufVJkbEPOBiivc67k5x3+RXu946SZIkSZphZvW6Ac3KzEsAIuIo4Ck1WccDN2fmxWX+UmBVRBycmbd2vaGSJEmSNENMpzOMo+qvtz0MuHH0S2Y+AtwOLOpmoyRJkiRpppmOAWP9U2vmAGvq0tYAO3enOZIkSZI0M02bS1Jr1J9hXAfsWpc2F1hbVXjp0qVbPg8NDTE0NDSFTZMkSZKk/jE8PMzw8HDb5bvyWo2pFBFnAk/JzDeX398OnJSZR5ff5wArgSPq72H0tRqSJEmSBllfvlZjKkTE9hExm+Ks6PYR8eSI2B64BFgUEceX+UuAG3zgjSRJkiRtm2kTMAJ/AzwCvA/4n8AG4IzMXAWcAJwFPAAcBSzuVSMlSZIkaaaYdpekbgsvSZUkSZI0yGbsJamSJEmSpO4yYJQkSZIkVTJglCRJkiRVMmCUJEmSJFUyYJQkSZIkVTJglCRJkiRVMmCUJEmSJFUyYJQkSZIkVTJglCRJkiRVMmCUJEmSJFUyYJQkSZIkVTJglCRJkiRVMmCUJEmSJFUyYJQkSZIkVTJglCRJkiRVMmCUJGkKjKwaYcE5C1hwzgJGVo30ujmSJE2JyMxet6FrIiIHaX4lSd0xsmqEhecuHJO2/NTlLJi3oEctkiSpWkSQmdHs+J5hlCRpGx130XFNpUmSNN0YMEqSJEmSKs2ogDEihiNiQ0SsLYflvW6TJGnmu3TxpU2lSZI03cyogBFI4NTM3KUcFk5aQpKkbbRg3gKWn7qcQ/Y8hEP2PMT7FyVJM8aMeuhNRFwNfDkzP98g34feSJIkSRpYPvQG/jYiVkbEDyLihb1ujCRJkiRNV7N63YAp9j7gFmAj8Drg8og4IjPvGB1h6dKlW0YeGhpiaGioy02UJEmSpO4YHh5meHi47fIz6pLUehFxFXBFZp5TfveSVEmSJEkDy0tSJUmSJElTYsYEjBExNyJeGhGzI2JWRJwI/BHwr71umyRJkiRNRzPpHsYdgDOBBcATwHLg1Zl5e09bJUmSJEnT1Iy+h7Ge9zBKkiRJGmTewyhJkiRJmhIGjJIkSZKkSgaMkiRJkqRKBoySJEmSpEoGjJIkSZKkSgaMkiRJkqRKBoySJEmSpEoGjJIkSZKkSgaMGmgjq0ZYcM4CFpyzgJFVI71ujiRJkjROL49ZIzO7WmEvRUQO0vxqYiOrRlh47sIxactPXc6CeQt61CJJkiRprKk+Zo0IMjOaHd8zjBpYx110XFNpkiRJUq/0+pjVgFGSJEmSVMmAUQPr0sWXNpUmSZIk9Uqvj1m9h1EDbWTVyJZT+pcuvtT7FyVJktR3pvKYtdV7GA0YJUmSJPWU/8TvHgPGCRgwSpIkSf3FJ9d3l09JlSRJkjRt9PopoJqYAaMkSZIkqdKMCRgjYo+IuCQi1kXEXRHxul63aaYaHh7udRNUwX7pT/ZL/7Jv+pP90p/sl/40U/ql108B7YSZ0jcAs3rdgCl0LvAosDdwJHBFRNyYmb+IZfEx4M9ZArFs7OW6S1+4lCVDSyoneOVtV3Lshcc2rPA585/DT97+k7bKAuSS6vspdz5rZ9Y/vr5huVOfcyqf/elnAbhk8SW84qBXAPDp6z7NKVecUllmh+124NLFl24Zd1sMDw8zNDS0zdM57crTOPfacxvmL9prETe986Zx6cuGl7H0mqVN1XHqc07lnFecs+X7RMsIYIfYgZ+/8+cNb7qerHyjPt3pgzux4YkNDctNxXX6U9Uvk83jFa+/ouHv6JUXvpIrbruiYdlG69szPvEMbl5584TtalTvcz/7XK6999oJy8L43wKM3x7Umj9nPr/5y99MOt3JNNMv9cv8U8d+incc9Y5x403U3om2ZZP1adWyGTXZenrsQcfyL6//l8q8ifq11fbuPnt39p6z95Q+CKGqb0ZWjfDyC17Ob9b8hiSJDJ4y9ylceeKVlfVOtmyh2K5sfP/Gyrw9PrwHDz72YMOyQbB5yebKvNq6gyBJZm03i8sWXzbptv7K267k1Re9msc3Pz4ur1HfTDav83eZz3ff+N2+2ZZNtm1otI5X3UtVKwh+ceovKudzsvUFYK8d9+L+995fmTfZ/h+qtw97/93erNywsnL8iY5VWjFV/TKyaoQXfuGF3P/I+GWwHdux/277c9WJV1Uu3xMvPpELb76w4bR33H7HLfvaqt/xZOUbbQv3/ei+3Lv+3oblGpUfOn+Ia+6+puX66tX+rnbdYVfWbFoDwEG7H8TrH3j9mH6pXU/rfyu18//6Ra/nghMuGFPPROv4ZL+jkVUj/P5nf581G9c0LH/jf90IjD12nX3mbB7b/FhlmaM+cxTXnXxd5W9hsuPsRXstYtPmTcD4Y7kD/u8B3L3m7oZlmzkmm2g5j5ponak9Xjr2oGN553PeyZ9e9KfA2OUDk29XGtU/4Ta7iIl+lkvyyIYTrjEjzjBGxBzgeOBvMvORzPwhcBnwhi3BIkDFsdbSa5aybHjZuPRmAr5r772W5372uW2VheqDv2Z2Fudeey4bN29k4+aNHHvhsVx525WT7sg3bd60Zdx+0MxO9eaVN/OMTzxjTForwSIUy+q0K08Dmjuw25SbWHjuQlasXsGK1StYeO5CRlaNNF2+qk8nCxaBMfX0UjPz2Oh3NFmwCNXrWzPBYqN6mw0WYexvASYOvgDuXX8v+35036amvS2qlvkpV5zCp6/79Ji0ydrbaFvWTJ/WL5tRzaynV9x2Ba+88JXj0ifr11bb++CjD45bJ6faaKBw10N3sWnzJh7f/DibchN3PnRnZb3NLFsotitP+sCTxqVPFiwCJMl2y8bvquvrTop/Vj2++fFJt/Wj+6iqYBGq+6aZeb137b19sy1rZttQtY5PFixCsayr5rOZ9QVg5YaV7P13e49Lb2b/D+O3DxMFi9D4WKUXRpdvVbAIsJnN3PXQXZXLd7JgDxizr63/HTdTvmpb2GywWF9+smCxUX316n9Xo8EiwG0P3sbZnL3le/16WvtbqZ//C2++kBMvPrFh2XoT/Y5G+7VRsDhISCNGAAAgAElEQVRavv7YdaJgEWD9pvWVv4VmjrNvXnlz5bHcZMEiTH5MNtFybkb98dIVt13BsRceO275QHPblar6J91mF4cUR8Sy+FkzbZ4RASNwMPB4Zt5ek3YjcBijweIEqgKQ0Sh/MlU7pGbLVmlmZ1FVXzMHLaPj9oNmdqrAuAPOVoLF+rqaXUb1Rs82tlt+smCxvp5e2pbf0WTB4qj6PmwmWGxUb7PB4qhmf3ejmj1I2BaNlnk7v7eq9aPZ6VQtm2aXV1XfN9Ov7ba3U+vKZNOtz2+ljzblpnFpkwWLo0aDwVbqnmhb38x+oL5vWpnXftiWNbttqF/HW2l7/bitbF+qArxW9v+1/TFRsDiq1W1lp2zL8p0s2KtS+ztutnx9P7a6HxgtP1mw2Ki+VvMfZOt2pGo9HU2rmv/atGbW8Ua/o3bW+T+96E8nDBYnmn47x7Kj05gsWGxUZ62JlnMzmjleGp3HZrcrVf94btIRzYw0UwLGnYH6f2usBXZpqnQWj5etHTZurL58qNNlK44LJrVx48amy23cuHFcna0Oy5Yt2+ZpND2fdcuoneUzOo22ygIrVqxovvw29OloPdOhX6p+R93o0/p6W+7Tmrrb7c+p7peG7WhnOW3LNqUXZdsst63rSqO+WbFiRUv1tvT76/LynWhb39Q+ahvW0+m0Laufz8l+AxPNZ9d+D3Xl+2Vb1szQteXb7nKqWFbt7me2Zf1utf4Jx52oPVP0O2qlX0e1cuxa/1to+ji7YhpTcUw22bKcbJ1ppg2j2/CuHi9PYKYEjOuAXevS5lIEjWePH71O8P7MjNqBWTR3s1/wH9tQdtO4ssFDTZWtNYtXEJzc7Lj1dfZiIJrol2IZ3VBX7v0tL5/g7LJsc8uo3jwWNl2+uk8bX6NRUU+P+6Xt3xHBZU2VrVvfCG5oqlxFvQT/0XTZou6za8qOP+Uzfvx7erbMg5PrxmumveO3Zc32ac2yaWM9vayi7OT92m57O7SuMI+Jr0Wsq7elbUrwSMW8Vl+XN77sxpaX0wTb+qb2UePX0+bntT+2Zc1tG+rW8Ul/AxPMZ9PrS1HvvRVtbn7/X7N9IJj8FFjFsUpP+mXblu+Xmi67db7f33L5um0hwT0t1jl6zPHdduqr+F1M/LsKlk+4npa/lcr5D77U0jre4HfUUr+OKo5d1zU1bv1vodnj7IppEPyynTon3R7W7bMn6dPJj5fKbXgL++H6Y4Zmt9lNHYPNlIDxVmBWRBxYk3Y4cHMuyXcxcdD4/lySZ9Yn5pK8Cib9Qf5HLsnnt1l2Uy7JcTe15JLcHSbdaZwNbCyHV+SSvCqX5Gdhwh/HptFxJ5l2VzTRLwA31N+MW/ZVK0Hj2WVdNLGMAB4BFgIrymFhLsmRJss36tO5jD8DXm9LPb3U5DKq/B3lkjwOJt0Ijlvfyj6ebIOVVfWW61+zQeOW30JZ9kkwYRB2Ty7JpzY57bZVLPMETi7Ta8ebrL2NtmXN9OmYZVNTtpn19LKy7+vLTtavrbZ3JXXr5FQrp7sQuJNiWT9e/r2zqt4mly3AI7kk51TUtw9MGjRuzCX55Iqyo3WP/h959LfxOJNs62v2UdU3MVavp83M66/pn21ZM9uGcet4zW9gonVtI9W/h2bWF4B7c0mOu0G6yf0/1G0fymlNFDRWHqv0Qs3y/a8GozxB4/XtjTBp0Fe7rx3zO26y/LhtYfkbaTZorD3meDFMGjRWbnvr6q//Xa2u+bw8l+ShNePWbhfG7Esq5v9LZVp92UYa/o5q+vWBicoz/th1F5gwaFxH9W9hdBs20Xm0G6g+ljsQJgwaN1fVWVd/w+XcjIrjpcso5mfM8inHbWa7UnXM0Mw2e9xxdiOROcXnLHskIr5C0WlvA54F/AvwvMxc3tOGSZIkSdI0NVPOMAK8E9iR4r+1XwZOMViUJEmSpPbNmDOMkiRJkqSpNZPOMM5oETEcEQ9ExPiXeU1tPadHxH0R8XBEfL62vohYGBHfi4iHIuK2iGj4zOGIODYifhARD5bT+2xE7FyT/+SIOK+s576IOL2u/GciYiQinoiIk+ry3lSmr60ZXjCVy6FZ3eiXiFgUEf8WESsjovIN3hGxOCKWR8S6iLg9Io5uMJ79MnV1nBQR15XL6lcR8ZGI2L4m/8vlMlwTEXdExBkTTGsg+qVsTzf6ZnG5PB6OiFUR8c2ImF+Tv0dEXFKuL3dFxOsmmNaM75uIODoifhTFtn11Ob9HdaiuhvuYMt9t2dZ2dKVfYpJ9jNuysbrYL5PtY9yOjW1Hv/TLurpl8XhEVN6DOK36JTMd+nwADqB4GMsI8JoO1vNSihvRFwK7AVcDf1vmzaJ4uNC7KV73+d8obkY+qMG0Xge8BJhdTutK4JM1+X8LXEPxNNsFwH3AS2vy3wm8CLgWeGPdtN8E/PsA9cvBwJuBPwE2V+T/MXAX8Nzy++8C8+2XjvfLKcAfluvGfOA64H01+YcBs8vPh5Tr1ssGtV+63Df7AXuXn+dQ3KZwUU3+V8php7IPHwIOHcS+oXjC+EPA/6DYts8utynP6EBdDfcxZb7bst70y2T7GLdlvemXyfYxbsf6sF/qxp1D8caGo6d7v/Sscx1a6KTiqaD/DJwBXF6XNwy8te4H8v2a7y+heELUQ8C55Q/vrQ3quRD4YM33/wbcV35eBKytG//fgA80OQ9/Cvy85vtvgBfXfF8GfKWi3PcbrATfb6bemdAvNWUOpHpn/iPgzW3Og/2yjf1SU/Z04J8b5B1C8QTJZw1qv/Sqbyje0/tF4P+W3+cAjwEH1ozzRWoCl0HqG+Ao4MFJxnkL8AuKJyD+K7B/Td5m4M8onjq4Evg7yttdKqbTcB9Tfndb1oN+qSlTuY+pG2egt2W96Jeaslv2MW7H+rNfKvJOAm5vYT76tl+8JHV6eCPwVeBrwEsjYu+avKTBY4UjYh7wdeB9wB4UB1vPazQ+cChwY833nwP7RMTuDcbfjiKQbMYLgZvLdu1O8Z/j+roOa3JaCRxZXj6zIiL+uvZygC7qVr80VM73s4G9o7hM+FcR8fGImN3kJOyX0hT0y5ZlWTPNT0TEeuAWigPl61ud1gzqF+hi35SXJz1E8Zj9/cuyUJxNeTwzb68Z/UaaX54zrW9WAE9ExPkR8bL67X1EvBr43xQHMvMoDky+UjeN4yi2Q88CXk1xYFal4T7Gbdk43eyXSbkt26KX/VK7j3E7Nla/9Eu9k4B/anI6Y6bVd/3Sy/8IODT134ajgQ3ALuX3G4B31+RfDbyl5vubKP+jQHFw9sO66d1TO35d3u3AS2q+70DxX5f9y8+/BP6q/PwSiv9uXdXEPPwxxX90Diy/71dO90l149xZUbbqvyZPA55afl5EsQP7/2Zqv9SMM+6/vxSXQ2wGfgLsA+wJ/ICa/+LbL53tl3K8t5Tj7lGRF8AQsIryUrtB65ce98184FvAx8rvf0TNWa0y7e3A1QPcNwuALwC/onj/4GVsvaT3qrp+2Q5YD+xXft/M2P3G/wK+06CeifYxbst61C8140x4hhG3ZT3pl3K8MfsY3I71Zb/U5T2V4l23T22y/X3dL55h7H8nAd/KzLXl96+Xac2YT3HpSK3677XWUVwHPmpu+XdtZm6i+O/LsRTXUJ9OcZZgoukREX8AXACckFv/Ezb6ktb6utbShMy8MzPvLj/fDHwAeE0zZadQN/tlIhvKvx/PzN9m5mrgHyheANuQ/VKprX6J4uFPHwJenpnjXlqcheGyLQ0fSlBOa6b2C/RoncnMe4G/oQg6Yfx2DppYnjO5bzJzJDPfnJn7URxYzAf+scx+KvCx8qEMD7L1peG1L57/Vc3ne8ryVRruY3BbVtWObvVLs+1xW0b3+6XBPsbt2Ph29EO/1HoDxT89756s7dOhXwwY+1hE7Aj8d+BF5dOR7gP+Ajg8Ip5Zjrae4lr2Ub9T8/le4Ck104va7xVuAY6o+X448NvMfBAgM2/KzKHMnJeZLwd+j+K/wY3afyTFf3jelJlXj6aX07uvoq5Gp/SbEdtQtrWKut8vDZXLsqVg036Zun6JiJcBnwFemZm3TNLEHcr6G01rRvYL9MU6swPFw3ageHjXrIg4sCZ/wuU5k/umXmauoLgXavR2g3uAkzNz95phTmb+uKbY/nWff9Ng8g33MW7LJtbhfmnVwG7L6nW6XybYx7gdm0AP+6XWG8s2TGja9Et2+ZSxQ/MDxX/wVlMcGO1dDvtQPOzho+U4H6S4lGtHistJbmPrZVzzKO7feTXF05xOAzbS+JLUl1L8OBcCu1M8hOJDNfnPoHiS007AX1JcorpDg2ktAn4LvLZB/t+W09+trO8+xl+qNBv4IfC28vPoe0NfDuxTfl4A3AT8zUztl7LMbIr7fzYDTwaeXJO3jCJw36vst+8Dy+yXjq8vLyrrG/f0s7IvFlMEQNtTrFsPA88ZtH7pUd+8nq2XGj21rOfsmvyvUDyAZSeKS2UfAhYOaN8cArwH2Lf8vl/Z1k+X348r23Vo+X1u7bKg2CZ9u5z//YDlwNsa1DXZPsZtWQ/6pRy/ch+D27Jeri8N9zFlvtuxPuyXcpznU5whnDNJu6dNv3StMx3a6Jzimuu/r0h/LcV/3LejuM/j3ygOpr4PLKHmMboUG/faJwv+CDhxgjpPp3hk9sPA56kJCCmeGvUAxenwK4CnTzCd8yiu3V5bM9xUk/+kcvoPl/W9u678cLkCP1H+3Qy8oMz7+7LMOoqgdSmw/UztF4pXEYwug9HlcUdN/qxyGqP/jfpHaq55t1861i/fowhaapflFWXevHJZPVhO6yfAnwzi+tKjvvkgxeVF64A7gQ9TvhagzN8duKTMvwtYPMB9M5/iQUS/Ltvxa+CTwM414/xPioctPEzxn/rP1eRtpgjgf0lxb9vfA9tNUN9E+xi3ZT3oFybYx+C2rJf90nAfU+a7HevDfinH+RTwxSbaPW36ZTQK1QCIiO0oDqJen5nX9Lo9Ktgv/cl+6V/2Tf+I4kXvB2bmHb1ui7ayX/qT/dKf7JfJeQ/jDBcRL4mI3SLiycD/Xyb/eKIy6jz7pT/ZL/3LvpEkqTcMGGe+51E8ynwlxRNOj8vMx3rbJGG/9Cv7pX/ZN/3Jy5T6k/3Sn+yX/mS/TMJLUiVJkiRJlTzDKEmSJEmqZMAoSZIkSapkwChJkiRJqmTAKEmSJEmqZMAoSZIkSapkwChJkiRJqmTAKEmSJEmqZMAoSZIkSapkwChJkiRJqmTAKEmSJEmqZMAoSZIkSapkwChJkiRJqmTAKEmSJEmqZMAoSZIkSapkwChJkiRJqmTAKEmSJEmqZMAoSZIkSapkwChJkiRJqmTAKEmSJEmqZMAoSZIkSapkwChJkiRJqmTAKEmSJEmqZMAoSZIkSapkwChJkiRJqmTAKEmSJEmqZMAoSZIkSapkwChJkiRJqmTAKEmSJEmq1PWAMSKeEhGXR8TqiLgvIj4eEduXecdExEhErI+I70XE/nVlPxIRq8rhw3V5B0TE1WXZ5RFxTDfnS5IkSZJmml6cYTwbWAX8LnAE8ELgnRExD/gmcAawO3Ad8NXRQhHxDuDVwDPL4VVl2qivAD8F9iin8Y1ympIkSZKkNkRmdrfCiBXAuzLzX8vvfwfsClwPvDEzjy7Td6IILI/IzFsj4kfAeZn5uTL/zcDJmfm8iDgY+DmwZ2auL/OvAS7MzE93dQYlSZIkaYboxRnGfwNeHxE7RsS+wMuBq4BDgRtHR8rMR4DbgcPKpDH5FAHiaN5hwB2jwWLpxpp8SZIkSVKLZvWgzqXAd4A1wPbA+Zl5WUS8ClhZN+4aYJfy887Aw3V5OzfIG83ftzYhIrp7OlWSJEmS+kxmRrPjdvUMY0QExRnGrwM7AfOAPSLiI8A6iktTa80F1paf6/PnlmlVeQC7UQSNY2SmwzYOS5Ys6XkbHOyX6TLYL/072Df9Odgv/TnYL/052C/9O/Rz37Sq25ekzgOeDZyTmZsy8wHgfOAVwC3A4aMjRsQc4PfKdMq/R9RM63Dg5pq8p0fEznX5tyBJkiRJaku3A8ZVwH3A/4qI7SNiN+AkivsNLwEWRcTxETEbWALckJm3lmX/CXhPRMwv7318D0WwSTnODcCSiJgdEccDi4CLuzhvkiRJkjSjdDVgzOIc6PHAqyiCx9uAx4DTM3MVcAJwFvAAcBSwuKbsp4HLgZsoHnhzeWZ+pmbyi8syD5TTOCEzV3d6ngbR0NBQr5ugCvZLf7Jf+pd905/sl/5kv/Qn+6V/zaS+6fprNXopInKQ5leSJEmSakUE2a8PvZEkSZIkTR8GjJIkSZKkSgaMkiRJkqRKBoySJEmSpEoGjJIkSZKkSgaMkiRJkqRKBoySJEmSpEoGjNI2GBmBBQuKYWSk162RJEmSplYM0ovsIyIHaX7VWSMjsHDh2LTly4vgUZIkSepHEUFmRrPje4ZRatNxxzWXJkmSJE1XBoySJEmSpEoGjFKbLr20uTRJkiRpujJglNq0YEFxz+IhhxSD9y9KkiRppvGhN5IkSZI0IHzojSRJkiRpShgwSpIkSZIqGTBKkiRJkioZMEqSJEmSKhkwSpIkSZIqGTBKkiRJkioZMEqSJEmSKnU1YIyIdRGxtmZ4PCLOrsk/JiJGImJ9RHwvIvavK/+RiFhVDh+uyzsgIq4uyy6PiGO6NV+SJEmSNBN1NWDMzJ0zc5fM3AX4HWAD8DWAiJgHXAycAewOXAd8dbRsRLwDeDXwzHJ4VZk26ivAT4E9yml8o5ymJEmSJKkNvbwk9TXAbzPzB+X344GbM/PizNwILAUOj4iDy/yTgI9m5r2ZeS/wUeBNAOU4RwJLMvOxzPwm8HPghK7NjSRJkiTNML0MGE8C/qnm+2HAjaNfMvMR4PYyHeDQ2nyKgPCwmrJ3ZOb6mvwba/IlSZIkSS3qScAYEU8FXgB8sSZ5DrCmbtQ1wC7l552Bh+vydm6QV19WkiRJktSiWT2q9w3A9zPz7pq0dcCudePNBdY2yJ9bpjUquxvjA1CWLl265fPQ0BBDQ0OttVySJEmSponh4WGGh4fbLh+ZOXWtabbSiFuBD2Xm+TVpbwdOysyjy+9zgJXAEZl5a0T8EPhCZn6uzH8r8NbMfH55D+ONwF6Zua7M/z7wpcz8TE0d2Yv5lSRJkqR+EBFkZjQ7ftcvSY2I5wPzga/XZV0CLIqI4yNiNrAEuCEzby3z/wl4T0TMj4h9gfcA5wOU49wALImI2RFxPLCI4qmrkiRJkqQ29OKS1DcCF9c9oIbMXBURJwDnAF8Gfgwsrsn/dEQ8HbipTPps7dnDctzzgQeAu4ETMnN1x+ZCkiRJkma4nlyS2itekipJkiRpkPX9JamSJEmSpOnBgFGSJEmSVMmAUZIkSZJUyYBRkiRJklTJgFGSJEmSVMmAUZIkSZJUyYBRkiRJklTJgFGSJEmSVMmAUZIkSZJUyYBRkiRJklTJgFGSJEmSVMmAUZIkSZJUyYBRkiRJklTJgFGSJEmSVMmAUZIkSZJUyYBRkiRJklTJgFGSJEmSVMmAUZIkSZJUyYBRkiRJklTJgFGSJEmSVMmAUZIkSZJUyYBRkiRJklSpJwFjRCyOiOURsS4ibo+Io8v0YyJiJCLWR8T3ImL/unIfiYhV5fDhurwDIuLqsuzyiDimm/MkSZIkSTPNrIkyI+LjQDY5rSjHXZaZqyeY5h8DHwb+e2b+JCJ+t0iOecA3gbcAlwMfBL4KPK8s9w7g1cAzy0l9OyLuzMxPl9+/AvwQeBlwLPCNiDgoM1c12X5JkiRJUo3IbBwPRsRm4D+Ajc1MC/hD4JDMvGOCaf4I+GxmfqEu/WTgjZk5erZxJ2AVcERm3lqWOy8zP1fmvxk4OTOfFxEHAz8H9szM9WX+NcCFNQElEZETza8kSZIkzWQRQWZGs+NPeIaxdHxm/rbJytdOkr898Gzgsoi4DZgNXAr8FXAYcOPouJn5SETcXqbfChxam08RIB5Wfj4MuGM0WCzdWJMvSZIkSWrRZPcwvgV4uIXpnQLcP0H+PsAOwAnA0cARwJHAXwNzgDV1468Bdik/71zXljVlWlVefVlJkiRJUosmPMOYmee3MrHMvGCSUTaUfz8+etYyIv6BImD8d2DXuvHnAqNnLdfV5c8t06ryAHZjfADK0qVLt3weGhpiaGhokiZLkiRJ0vQ0PDzM8PBw2+UnvIdxzIgRewNk5v3l92cC/wO4JTMvbLrCiHuAMzLzS+X34ykCxk8CJ9XcwzgHWMnWexh/CHyh5h7GtwJvzcznl/cw3gjslZnryvzvA1/KzM/U1O09jJIkSZIGVqv3MLbyWo2vAa8sK5kHXAMcB3wqIv6yhel8AfiziNgrInYHTqd4KuolwKKIOD4iZgNLgBsy89ay3D8B74mI+RGxL/Ae4HyAcpwbgCURMbsMQhcBF7fQLkmSJElSjVYCxmcA/1l+fg1we2YeBrwBOLmF6ZwJXEvxIJtfAD8Fzipff3ECcBbwAHAUsHi0UPm008uBmygeeHN57dnDctyjyrJnASdM9HoPSZIkSdLEWrkk9RFgQWbeExHfAH6emR+IiP2BWzNzdicbOhW8JFWSJEnSIOvkJam3AyeUAeJLgG+V6XsDD7UwHUmSJEnSNNBKwLgU+AhwF/DjzPxxmf4y4PqpbZYkSZIkqdeaviQVICJ+B5hP8TCazWXa7wMPZ+ZIZ5o4dbwkVZIkSdIga/WS1JYCxunOgFGSJEnSIJvSexgj4r0RsVMLlb87IuY2O74kSZIkqX9Ndg/jh4GdW5jemcCe/6+9Ow+3pKoPvf/9QQ8oLZMgSTN1E6VPAwoazeiNHXECktjCTYLeXHFI1Ct6E3hzk9wolyaaqK88RqNJAIcgekNMREgMbUxyob1GX5/EgUHs0wTpRhnCPE8N9O/9o2rT1fvU3rvqnH3O2efs7+d56jn71KpVtapWTavWqlXTT44kSZIkaVgmJ2Fiohgmp/ES4ZIG02yKiCcbzu9p7ZMgSZIkSRq2yUlYu3bn/8XvNa3mMajA+Act05TAPS3jSJIkSZKGbP36urGXtppH3wJjZm5oNTdJkiRJ0qLR5juMkiRJkqQF4tLaysTaaseeLDBKkiRJ0iI0MQGbN8OaNcWweTPAllbz8DuMkiRJkjQmhvodRkmSJEnS+LLAKEmSJEmq1bjAGIXTIuLaiHgkIg4vx/9eRPzK7CVRkiRJkjQf2tQw/ibwbuDjXeNvAd4xtBRJkiRJkkZCmwLjfwN+IzM/DDxRGf9t4OihpkqSJEmSNO/aFBgPBa6pGf848LThJEeSJEmSNCraFBi3Aj9eM/544HvDSY4kSZIkaVQsaTHtB4GPRcTTKAqaPxMRrwd+B3jTbCROkiRJkjR/os2H7CPiN4AzgYPLUbcAZ2XmJ2chbUMXEdlmfSVJkiRpMYkIMjMaTz+dAlREHADslpm3tY48jywwSpIkSRpnbQuMbd5hfEpm3jHdwmJEbCq/4/hAOWyuhB0XEZMR8VBEXB4Rh3bF/UBE3FkO7+8KWxURV5RxN0fEcdNJnyRJkiSp0LjAGBH7RsSHI+KaiLgtIu6oDLe3WGYCp2XmM8phbTn//YGLgXcB+wLfBD5XWf5bgVcDzyuHXyzHdVwEfAvYr5zH58t5SpIkSZKmoU2nN5+m+N7ip4HbKQp+HW3bedZVgZ4EfDczLwaIiA3AnRFxRGZeB5wKnJOZt5Th5wBvAc6LiCOA5wMvy8zHgC9ExG8CJwPntUybJEmSJIl2BcafB9Zl5reGsNz3lU1KtwDvysyvAEcBV3UmyMyHI+L6cvx1wJHVcODqMozy7w2Z+VAl/KpKuCRJkiSppTYFxq1M853HLr8LXAtsB14LfDEijgX2BO7omvZ+4Bnl7xXAfV1hK3qEdcIP6l74hg0bnvq9bt061q1bN41VkCRJkqTRt2nTJjZt2jTt+I17SY2IlwLvBs4ArsnMJ6e91F3n+yXgMuDZwNLMPK0Sdg3wvzLzkoi4l6LJ6TfLsBcCl2fmXhHxGuC9mXlUJe7HgCcz8zcr4+wlVZIkSdLYms1eUrcAy4FvA49HxI7KMIzC47XAMZ1/ImJP4MfK8Z3wYyvTHwN8txJ2eESs6Aq/FkmSJEnStLRpknoRsBfwTqZ2etNIROwN/BTwFeAJ4FeB/1TO817ggxFxErAROAu4suzwBuBC4IyI2EjRac4ZwEcAMvO6iLgSOCsizgROoOig5+K2aZQkSZIkFdoUGF8I/GRmXjOD5S0F3gNMAE8Cm4FXZ+b1ABFxMvAx4LPAN4BTOhEz87yIOBzoLP/jmXl+Zd6nABcAdwM3Aidn5l0zSKskSZIkjbU27zB+G3hnZn5tdpM0e3yHUZIkSRo9k5Owfn3x+9JLYWJiftOzmLV9h7FNgfFVwAbgTIpPWjxeDc/Mu5snc35YYJQkSZJGy+QkrF2767jNmy00zpbZLDDu6BOcmbl704XOFwuMkiRJ0miZmIAtW3Ydt2ZNUZDU8LUtMLZ5h/Gl00iPJEmSJGmBalzDuBhYwyhJkiSNFpukzq2hNkmNiBcAV2Xmk+XvnjLz282TOT8sMEqSJEmjx05v5s6wC4w7gB/JzNt9h1GSJEmSFrZhv8N4OHBn5bckSZIkaUz0LTBm5rbKvzuAmzJzl5rGiAjgkOEnTZIkSZI0n3ZrMe02YP+a8c8Etg4lNZIkSZKkkdGmwNjLnsCjQ5iPJEmSJGmEDPwOY0R8tPLvH0XEw13xfwK4atgJkyRJkiTNr4EFRuC5ld9rge2V/7cD3wLOGWaiJEmSJEnzr+9nNXaZMOIC4L9n5v2zmqJZ5Gc1JEmSJI2zoX6HcbGxwChJkiRpnLUtMA6j0xtJkiRJ0iJkgVGSJEmSVMsCoyRJkiSplgVGSZIkSVKtJp/VeEpE7AkcAzyLrsJmZn5hiOmSJEmSJFQgKq4AACAASURBVM2zxgXGiHgZ8FfAfj0msbZSkiRJkhaRNoW8jwB/DxwM7J6Zu1WH2UmeJEmSJGm+tCnorQLek5m3zPRjhhHxnIh4NCI+Uxl3XERMRsRDEXF5RBzaFecDEXFnOby/K2xVRFxRxt0cEcfNJH2SJEmSpHYFxq8DE0Na7p8C/wokQETsD1wMvAvYF/gm8LnOxBHxVuDVwPPK4RfLcR0XAd+iaC77LuDz5TwlSZIkSdMUTSsLI+Ik4A+BDwFXA49XwzPz2w3ncwrwGuB7wLMz879GxFuA12fmi8tpng7cCRybmddFxNeBT2XmJ8rwNwJvycyfjogjyvQ8MzMfKsO/AvxlZp7XteyZVo5KkiRJ0oIVEWRmNJ2+TS+pny//nlcTlsDug2YQEXsBZwM/D7ylEnQUcNVTM8t8OCKuL8dfBxxZDacoIB5ViXtDp7BYuqoSLkmSJEmahjYFxsOHsLz3AJ/IzFsiIimbpAJ7And0TXs/8Izy9wrgvq6wFT3COuEHDSG9kiRJkjS2GhcYM3PbTBYUEccCxwHP74wqB4AHgb26ouwNPNAjfO9yXK+4+1AUGqfYsGHDU7/XrVvHunXrGq6BJEmSJC0smzZtYtOmTdOO3/gdRoCIOAb4bYomoglcC5yTmdc0iPubFO9AdgqBKyiasW4GzgVOrbzD2Klx7LzD+DXgLyrvML4ZeHNm/kz5DuNVwAGZ+WAZ/lXgM5l5flcafIdRkiRJ0thq+w5j415SI+KXKHoiPRjYCPwDcBjwnTJskPMpmrUeAxxLUUi8DHgFcAlwdEScFBF7AGcBV2bmdWXcC4EzImJlRBwEnAFcAFBOcyVwVkTsUXbOczRFr6uSJEmSpGlq8w7je4E/zMyzqiMj4g8o3k38u36RM/MR4JFKvAeBRzLzrvL/k4GPAZ8FvgGcUol7XkQcDnRqMj/eVXt4CkUB8m7gRuDkznwlSZIkSdPT5rMajwJHZ+b1XeOPAK7JzOWzkL6hskmqJEmSpHE2a01SKd4pfGHN+BcAt7WYjyRJkiRpAWhTYDwfOC8i3h0RP18OZ1J8l/H8AXElSZIWlMlJmJgohsnJ+U6NtPh0jrHVq+Hwwz3WRlWbJqkB/BZFL6k/Wo6+Bfgg8CcLoa2nTVIlSVITk5Owdu2u4zZvLm5oJc1c3THW4bE2u9o2SW31WY3KQvYCyMzabx2OKguMkiSpiYkJ2LJl13Fr1lj7IQ1L3THW4bE2u9oWGNv0kvqUhVZQlCRJmqnt2+c7BdJ48FgbLX1rGCPiGuDnMvOe8ncvmZnPG3rqhswaRkmS1ESv5nI2lZOGo1+T1FWrYOvWOU3OWBl2DePFwPbK714shUmSpEVjYqK4ad22bdfx69fbVE4ahomJ4gHMMcdMrVFcPvIf6xsv03qHcaGyhlGSJDXle4zS7LODqbk3a99hjIjLI2KfmvF7R8TlTecjSZK0EFx6abNxkqavU9O4Zk0xWFgcPW0+q7ED+JHMvL1r/IHAzZk5rQ505pI1jJIkqY3JyaIZKhSFRW9kJS10Q+8lNSJeAHRmeExE3FUJ3h14FXBzq1RKkiQtAH5IXNK4a1Ir+M3K7y/XhD8C/PfhJEeSJEmSNCqaFBgPL//eAPwEcGclbDtwe2Y+MeyESZIkSZLml72kSpIkSdKYGPo7jF0zXwq8CDgUWFYNy8wL28xLkiRJkjTa2vSSOgF8EVhN8TmOJygKnE8Aj2XmM2YrkcNiDaMkSZKkcTZr32EEPgx8G9gbeAg4EnghcCVwcptESpIkSZJGX5smqS8CXpKZD5XfZNw9M78dEf8D+CjwvFlJoSRJkiRpXrSpYQyKT2gA3AEcVP6+GXjOMBMlSZIkSZp/bWoYr6WoRfw+8K/A70bEk8BbgOtnIW2SJEmSpHnUpsD4h8DTy99nAn8PXEHxXcZfHXK6JEmSJEnzbEbfYYyIZwL3ZOaO4SVp9thLqiRJkqRxMzkJ69cXv7dsmSBzclZ6SZ0iM+9qU1iMiM9GxK0RcX9E3BAR76qEHRcRkxHxUERcHhGHdsX9QETcWQ7v7wpbFRFXlHE3R8RxM1kvSZIkSVoMJidh7VrYsqUYYJIIJprG71vDGBFfBJKiw5t+MjN/aeDCIo4Cvp+Zj0bEGuArwKnAtyjejXwTxbce3wv8p8z86TLeW4HTgZeWs/on4E8y87wy/P8Dvga8CzgR+CTwnMy8s2v51jBKkiRJGhsTE52C4i62ZDYrNA6qYbyrxTBQZl6bmY9WRj1O0ePqScA1mXlxZm4HNgDHRMQR5XSnAudk5i2ZeQtwDvAGgHKa5wNnZeZjmfkF4Gr8NqQkSZIkzUjfTm8y8w3DXmBE/BlFAXA58I7yW46nAldVlvtwRFwPHAVcBxxZDacoEB5V/j4KuCEzH6qEX1UJlyRJkqSxdOmlRZPULuubxp/RO4zTkZlvB1YALwPeGxE/AewJ3N816f3AM8rfK4D7usJW9AjrjitJkiRJY2liAjZvhjVrigEmyGSyafzGn9Xo8T7jUy8ENnmHsTJtApsi4m+A1wIPAnt1TbY38ED5uzt873JcXRjAPkwtgAKwYcOGp36vW7eOdevWNU22JEmSJC0omzZtYtOmTZxySvH/2WdPfaGxn8af1YiIC9i1wLgUOAY4GLgkM9/YasnFPD8B/AdwI3BqZr64HL8nxbuNx2bmdRHxNeAvMvMTZfibgTdn5s+U7zBeBRyQmQ+W4V8FPpOZ53ctz05vJEmSJI2tiCAzG39Wo3ENY6/3GSPiQ0xtElo33QHAcRS9oD5K0ST1l8u/W4EPRsRJwEbgLODKzLyujH4hcEZEbKQosJ4BfKRM13URcSVwVkScCZwAHA1c3HTdJEmSJElTNa5h7DmD4vMY/5KZBwyYbn/g8xS1kkHRmc17M/PvyvDjgI8BhwHfAN6QmT+oxP8A8Ovlvx/PzN+rhB0GXAD8JEVt5WmZeXlNGqxhlCRJkjS22tYwDqPA+IvApwYVGEeBBUZJkiRJ42zWmqRGxEepdHJDUUu4Ejge+FTjFEqSJEmSFoQ2nd5sYtcC4w6Kjmkup6hhfGLoqRsyaxglSZIkjbM5b5K6kFhglCRJkjTO2hYYd2sx4x+NiENqxh8SEQc2nY8kSZIkaWFoXGAEPgu8omb8K4HPDCc5kiRJkqRR0abA+OPAv9SM/yrwouEkR5IkSZI0KtoUGJcAy2vGL+8xXpIkSZK0gLUpMP4r8Paa8acB/zac5EiSJEmSRkXj7zACvw9cERHPpfiURgAvBZ4PvGwW0iZJkiRJmketPqsREccAvwMcW476DvDBzLxqFtI2dH5WQ5IkSdI48zuMfVhglCRJkjTO2hYY+zZJjYj9ms4oM+9uOq0kSZIkafQNeofxzobzSWD3GaZFkiRpZExOwvr1xe9LL4WJiflNjyTNh0EFxpfOSSokSZJGyOQkrF278/+1a2HzZguNksaP7zBKkiR1mZiALVt2HbdmTVGQlKSFbKjvMPZZyI8Ay6rjMvMH05mXJEmSJGk0Na5hjIi9gY8CvwIspfgOY0dm5si/w2gNoyRJaqK7SSrYJFXS4tC2hnG3FvM+BzgGWA88CrwW+G3gh8ApbRIpSZI0yiYmigLimjXFYGFR0rhqU8N4E/C6zPy/EXE/8ILMvD4iXgu8KTNfPpsJHQZrGCVJkiSNs9msYdwH2Fb+vg94Zvn7G8DPtpiPJEmSJGkBaFNg/D5wePl7EnhtRATwGuDuYSdMkiRJkjS/2hQYP03xDiPA+4C3Ao9TvNv4gSGnS5IkSZI0zxoXGDPzQ5n5kfL35cAE8KvAsZn50SbziIhlEfHJiNgWEfdHxHci4lWV8OMiYjIiHoqIyyPi0K74H4iIO8vh/V1hqyLiijLu5og4rum6SZIkSZKmalPDuIvMvDEzL87Mq1tEWwL8APi5zNwLeDfw1xFxaETsD3wBeBewL/BN4HOdiBHxVuDVwPPK4RfLcR0XAd8C9ivn8flynpIkSZKkaRjYS2pEHA/8OfC8zLy/K2wf4CrgtzLzkmklIOIq4Gxgf+D1mfnicvzTgTspajCvi4ivA5/KzE+U4W8E3pKZPx0RRwBXA8/MzIfK8K8Af5mZ51WWZS+pkiRJksbWbPSS+k7gg92FRYDMvBd4P8X7jK1FxIHAEcB3gaMoCp+deT8MXF+OBziyGk5RQOyEHQXc0Ckslq6qhEuSJEmSWlrSYJrnAaf3Cb+ComlpKxGxFPjfwAVlDeKewB1dk90PPKP8vYLicx7VsBU9wjrhB3Uvd8OGDU/9XrduHevWrWubdEmSJElaEDZt2sSmTZumHb9JgXF/YEef8GTnNxkbiYjdgM8AjwLvKEc/COzVNenewAM9wvcux/WKuw9FoXEX1QKjJEmSJC1m3ZVkZ599dqv4TZqk3sTOz2nUeS5wc9MFlt9u/CRwAHByZj5ZBl1bXU5Z4/hj5fhO+LGVWR1D0ZS1E3Z4RKzoCr8WSZIkSdK0NCkwXgb8QdkJzS7KQt17ymma+nOKT3L8UmY+Vhl/CXB0RJwUEXsAZwFXZuZ1ZfiFwBkRsTIiDgLOAC4AKKe5EjgrIvaIiJOAo4GLW6RLkiRJklTRpJfUA4FvUzRL/VNgcxl0JEVz0gBekJn/MXBhEYcBWymaoj5ZCXpLZl5UfjvxY8BhwDeAN2TmDyrxPwD8evnvxzPz97rmfQHwk8CNwGnl9yKry7eXVEmSJEljq20vqQMLjOVMVwF/BrySooAIxbuLX6YomG1tndJ5YIFRkiRJ0jiblQJjZeb7Ac+mKDT+e2be3T6J88cCoyRJkqRxNqsFxoXOAqMkSZKkcda2wNik0xtJkiRJ0gIyOQkTE8UwOTn9+VjDKEmSJEmLyOQkrF2767jNm4vCo01S+7DAKEmSJGmxO/xw2NrVLenq1XDDDRYY+7LAKEmSJGmxW74ctm/fddyyZfDYY77DKEmSJEljbeXKZuOasMAoSZIkSYvIl77UbFwTFhillobV45QkSZI06nyHUWqhX49TkiRJ0ihYvRq2bdt13Jo1xb2s7zBKDU2npnD9+mbjJEmSpGFqeu86OTm1sDgTS4Y3K2nh6K4pXLvWmkJJkiSNpjb3rr0qMy69dHrLtoZRY2m6NYV1B9p0Dz5J0tzw3XNJC91MW7mtXj39ihELjFILExPF05w1a4rBWklJGm2dp/JbthTD2rUWGiUtbnWVGRs3Tn9+Fhg1lmZSUzgxsXPa9eu98ZCkUea755IWgzb3rsOu4LDAqLG1ejUsWwarVrU7kHxaLUmLm01YJY2atoXAzvmrcz6bCT+robEz009jTEwUBcWqTjfFksbP5OTOGqtLL7WZ+qjZuBFOPHHXcf3O+X4+SdJi0O/a5Gc1pAFsniRpWGxxMNomJ6cWFi+7rH/hz2uEpIVu2NcmC4xSSx/6ULNxkhY/CxejrS4vzjhj7tMhSXNp2NcmC4waOzP9NEbdzYY3IJI0erZvbzauys8nSRpF8/lutQVGjR0/jSFpWCxcjLa6bgsGdWXgNULSqKlrYnr44b0LjnXXoe3bp1/QnNMCY0S8IyK+GRGPRsRfdIUdFxGTEfFQRFweEYd2hX8gIu4sh/d3ha2KiCvKuJsj4ri5WB8tXDPpOcobRElV0+1xWbNv+fJm47oNs3dBSZqpuuakW7f2fjex8+Br1apm0w8y1zWMNwPvAT5VHRkR+wMXA+8C9gW+CXyuEv5W4NXA88rhF8txHRcB3wL2K+fx+XKe0tD59FkS7Hziu3Vr8eR227b5TpG6+c65pMWu17uJExP1D8im8y7jnBYYM/OSzPxb4K6uoJOA72bmxZm5HdgAHBMRR5ThpwLnZOYtmXkLcA7wBoBymucDZ2XmY5n5BeBq4ORZXyGNLZ8+S7LDm9HnO+eSFrrJycHvXs+2+XqHsfu7H0cBV3X+ycyHgevL8QBHVsMpCoRHVeLekJkPVcKvqoRLkiRJWqQmJ4t3+pYvL14TWCyfN6q2ZOml32tRr33t1HGnn94+HfNVYOx+5XxP4P6ucfcDzyh/rwDu6wpb0SOsO64kSUPn+8yjr675qXkkLS51rwcslm/iDmq1smpV75Zuk5OwYcPU8e98Z/t0LGkfZSi6axgfBPbqGrc38ECP8L3Lcb3i7sPUAigAGypbbt26daxbt65hkiVJ2qnzPnPngn7ppTZRHyWTk3DiibuOu+wy80habE44oX78+vULv9A4qCnqn/5p77Behc3HHx/QVXSN+Sowdqf0Wor3FAGIiD2BHyvHd8KPpegMB+AY4LuVsMMjYkVmPlgJ/0zdgjfUFbUlSZqG+fgelpqpu1k644zeN5fdJid9GCAtBDfdNN8pmD2DPgP0jnfADTe0m+fKlcEtt7SLM9ef1dg9IvagKKjuHhHLI2J34BLg6Ig4qQw/C7gyM68ro14InBERKyPiIOAM4AKAcporgbMiYo+IOAk4mqLXVUmSpFY2bpz6zTMfDEgLy2Jofj7oM0A339w7rNf6/5//0z4dc/0O45nAw8DvAr8GPAK8KzPvpOjV9A+Bu4EXAqd0ImXmecAXgWsoOrz5YmaeX5nvKWWcu8t5nJyZ3T2xSpKkMTHdd0zrmrICHH/8zNMkafgOOmjquJUrF0ergEHnrAMO6B02MVE0wx+GyEF1nYtIROQ4ra8kSeNscrIo6N1yS3FTuXHj4JvIiYmiVrHbsmXw2GOzk05J09fp9KZqMX0j+7zz4G1vqw9btap/D6p157M1a2DLliAzu/uU6Wm+ekmVRkLnO4q+hyRJi9O2bUXHEVu3zqxpaV0thqT51+mAbM2aYlhMhUWAt74VDj64PmxQk9VhscCosdV5IuU7KpK0ONV1fDOom/peTcA2bpx5eiRpOvbcs378oCarw/r8kwVGLQrTqSmczo2EJGlx69RWrFpVNENdvXrx1VhIi8k4VADUfVN2t90G95A6rNpXC4wjyGaS7YzDiUKaKc8rGkd1N1lNnq5PTBRNWB97rLghs7Aoja5xqAA444yp43bsKDro6tX6oXPdX7++OO91rv3F+WwzETQ+s1lgHDEWftqb7oliWNX00qibr/PKxo3F+xXLl9ucT3OvrrdT30OUtNjU3fPWXfernwuiKCtublpotMA4YsbhKcmwPfTQ9OPa5EjjYD7OKxs3Fjfr27cXw4knwiGHLO4HYNbijpa6ffzmm2f3gcnGjcU1JaIonLofSLOv7mF/XeuChaxfhcbjj08dV3f+e81r6mfdZPkWGLWgbdwIN900dfygmsLOk5dq73mShqfuwnTTTYu31YStQ0ZPv09gzMYDk85Dks7N2y23uB9Ic2FiAs49d9dxJ544PsfekiWzvwwLjCPGZpLt1N2ULlkyuKbQmlyNk1E7ryzGY81zyuiJxl8YG44eT+/dD6RZNjlZ/53CxXTs9VuXuk9u1F3jL7mkftZNlm+BccQs9m/JzIUnnhifp0pSE/NxXulxYZJGQpNWKDYvlhaGxVQwnI4vfWnquLrr/gkn7BwHkwBrM2l0hovMHGaaR1pE5Dit7zg477z6p0pr1vS/yHeaj1VZOJeGa+nS4gFOt8V4rHlOGT2rVxevHVQtXQpXX90/XzpNS6ua5GVdvKZxJU3fxESnI5ddLaZjr+4as2pVUViczjpGBJnZuB2GNYxa0P74j+vH93t3BazJlebCIYdMHXfQQR5rmhvLl08dd/jh/fe/up5VAY4/fvDyTjgBLrusKJQCrFzptUWaC3UtBi67bHEde3X3rVu3zt06WsOoBa3XU6XVqwd/zFTS7BqnWre6c9Gglg6aXdPZ/3pdU5YtG/wgUnNjcnJnE8RLL12c5xO1N539Ypz3JWsYNVZ6vYeybNncpkPSVNbkaz4Nc//rfCLD9xrn12Lojdj9aHZ0tmdn+w6yGPaluWQNoxa86b5vImlubNy4swfJSy4pmu4tNnXnocsuW5zrupjV1UpCkZdeZ+bfQq/JH6dWF6Nuoe9LM2UN4yLk06j+qr0+NX2K7DaV5sZ55xU32tu3F8OJJxaFq8XmLW9pNk6jrVMruWpV0VJl9eri/zPOmDrtuPfMOB/qmgW3aSo8OVnk6fLlxfusba7/nfuG1at3vgvb9v7Bz+9ovu2sgd1MBI0fVVhgHHFtq8zHsSB03nk7t9HppzcrLNoMQZp9vb6N1et7dQvZzTc3G6fRNzFRdCbx2GPFu/Bta3/G8To8V+q+rdn0e5uda/+2bcXDq61bm1//q/cN27YVcb1/mH8zOdZG7fvEc6G6H1OUFTc3LTRaYBxxbZ5GLbSC0DAuqt2f1Xjb2+Dss/vHqdt+xxwz2ttKWojG6cn5kiXNxmlhanpzudCuwwtNXf8ETfss6HU+anKe6jdNm/PcOBZSZstMj7VxfMe+x77aaA+0wDjiHnig2ThYWE0dhnVRrau92LCh/by2b/fCLs2VSy6Z7xQM39/+bbNx/WzcWDSVW758tJvtbtxY3KRH7OwMZpQN4+Fk05vLYV6HJydhv/2K7RzR/2HouNRqzkaBa/v2mcVvYxwLKbNlpsfaOPeQOi2ZOTZDsboLy5IlmbDrsGRJ/bRr1kydds2auU1vU8NKa/c8msxr8+bpxZPUTt2xdu65852q2XPZZZnLlhXDZZe1j1t3rm87n9lWl04o8noU1e2Ds5nWAw+curwDD2w/n17XqQ0bmk07qvkxDNM9znpt05Urpx93sW/rUTaT+8hxO2Y6euzHE9mgDGUN44h74olm42B8mjpUn6Tus0/9NP2eGHae8O2++9SwXrW3ktqre5r+1rfOd6pmzwknFO+9PfZY+95RX/3qqeOeeGL2OwlqWzNVl04Y3dYsc93y5rbbmo0b5Ljj6sdv2DB13EJqXTRTk5NTO9FqWqP6uc/Vj7/zzsFxq+eyVauKjm/a1BB2OttZurSoLV62bLRbESwEM7nnHadjZlgsMM6SYTUPOeigZuNgYX2ofroHendT1nvvrZ8uB3w9ZWKi/kX5228fnAZJzbX9NtZi0fYa0OtBIMxeJ0FtXw3YuLF3Ou+5Z3bSOI4mJ+GWW+Y7FaNpJjf6dYVt6H1P1a1zLG/dWtxvtf3e37ZtO4+fxx9fnD1Gz2Wz+omJ4nM3y5YVw7nnFvvCYm+WPRO+wzgH2hwEdRfh6R44558/ddw//3P9Mru/EQVw/PGj+V5Dd83DuecWHc8M2r5Nn9ovXz54mja1t5LUz3Ofu/NdsyOOWBgdn7S9+e5XcB3Vh21z3fLm3HObjeunXx7UFXo+9KGp4x54YPSu+6Nqtgs2/fKzV439QtT5Fm219ve885rHb/uQrbu2+W1va37OHZcWeUPVpN3qQhiA/YBLgAeBbcBra6Z5qg3vmjXF0K/Ncme6Aw6Y2ua3X7v5unbVnXcP2rzH06vNfF2aey1zIbTRrnsnptf2Xbas2XoO2sannTbzbTST95UWkqbHS2axzavbv03czrJWrcpcujRz992L+Sxd2n/7bt6cuc8+O5f7nOfs/L3bboPzpm0aF4tx2X9nW693+pq+W7N5c+bBB/ePOxv5s3lz/fm03ztAg86/o2jz5szVq4u0r1pVbMvZPt67z4Nt9bue1+0Lq1fP/f4zX2by7ln1HqwznHZa82VX83X33Ztv11WrFt5xMx1Ll07/nqouXwdt30H7/erVg5e5Zs3U/Nl33+brPJde97r69XzmMweXZQ46qO+2avQO48AJFsoAXFQOTwd+FrgXOLIIy48UG2VH45253wvOgw6CpoW3XheSvfbqH2/VqqkXvKbLHHQANXHFFVfMfCY5+EbrJS+ZGmfQibfJPHoddNVt1OuGonrB6B523733ur7oRb3jLV8+k62407DyZfPm4gTUdr/tt206Q6+L89FHD47btLOHNsvud6ydeOL0t2FVk3zp3na9tnHb7dNr/nVDr4tzv4cr/fI0s9iG00lv5yZ/6dJiWLVqdm7uZ3rMNC0s9jo/NNl/I3ovv3PDc/DBOx+wNOkoZ7odeNTdcDeN28awzmVNziu90lx98NQ9HHZY72U22ScOOKB3/D33bH+sNnmQOoy8GeY15lnPan9eyBx8Pqpuv7p5DdqHe53P+u0P/eL3u/a3yZvqelevW895ztR86ffAonr/87rX1S+r13XxRS/qn8ZB6/miF9U/pHza03rHedrTem+fQcvbbbfeaR2UL3vt1X9dm+p3zFSvjyee2P8hbr9rab/9qOE90oWZY1JgBPYEHgOeXRn3aeB9PFVY7D3U9WDWtGBSl0FtbiK6DSos9kpDkxtCKHbEmTrrrLNmPI+m26i7wNdm23aG6gl80MWiXx432cZLl05d1yYXjLp4bQ0jX5oWwOpuSJtuz+6LeJObul7LrdYstt0X9t138PTDKDQOypde+1X3hX4627bf/Jvsg4Nuzuq2a0eTC1zbhwDDLjjW5U21lnvJkuLv6tX1y23T4gGmxu/1RL57mE5hs1+hcdD1rS5fmp57h1GbNYxzWZPzLtQ/RG1SOKgrNLa5PtUVGpsUFuu28x57DJ5+jz1mvEnn7Bqzzz71x1vT81G/fbnJPUD3+ewlL2m3zE78pvH6PUBost777nvbU9PWne8715K6h+Xdhcbly/svq1ehsc3D2+o+3K+wWB2694emx1qngqUav+m5oW2Lqjq9jpkm18fOMd5029ady1asaBY3c3wKjM8HHuoadwbwd0133G5NbwTqTsJNa/vqltv2gOvsJE3Tu2rV1GW2NYyLRt3nQppso7Y1jNV5NL1x7h46TbRmO09neiM8jHwZ0GzhqaHuwUPb/JhOvO7lTndfaBN3pgbly7C3U5v5j0LcboOaZw7jWOnozptBF+bu5c60wDiTuIO2U7+Hg03S3X2j3bRwO4z8Gca5bD723TbXtZnuD9XPa013eW0NI1/a3B9170dttk/dercp1Mx0uW3j9TM4/o6B0w4Ky2x+jzTTfO0MLDxaqQAAEO5JREFUbc6f3U3l2557q/vTdJdZ1a9gXtXrmGm6fTKLz740mb7uoW+L/Y9Bw2Lp9GYFcH/XuAeAZ0x3hk17zXr00ekuYXhuvrn5tF/60uylo43pdi4zk57j3va26cedC6PQpXObfUmaDTfdNHia2TpWBs23O/ySS2YnHU002U69NLm+dXeu8vjjzec/Cuey+TCXnaaNQwdtw96PxnW/bGrU75Fmapj5X7etZmv7Nb3vzZz2Inp8b2DKAua/hnCmA/U1jL9NUcM4sEkq/HoCXcOahiXzHUOOe0frpybw/YRXNZjuVTXLm6/hsYbr9nhXvO9PY/t8uIz75DTiZpmfZLGfTCdP69+dnTpsXkD5Urcvvbth3Hd3xft2i7zoXm7Tbdu9LzSNW5efwx567Vfd56Um6e3etk332yzzvjvuhxvG7T5OSbh3multsg/O1rGyeRrL/VrDbXRJTdym++/D09hO/c73Ta5R3fv+DxqmdTbzp83QNF/qjvFrG8R7pCZem210U038u1vE/0ElXpP96J9GIE+a7nu99qM7W8StO8cMOr47w4e7ljvd68w/NZy+7h60Ogw6D19bmbbufN+Z/6drwj5didvkHulrQ8jXzvCqbHadyNx5H9YZmtzz9tqfmuZn9zKrQ922enJAPlaHSxpuH7L5fdn3a5ZTl+dThvHp9Ib6dxg/A/xR8btvofE3es83H26wof+5R9zfaBC3dtmQd7Y8ECYGrOeDTXeIucuzPL7huh3fFW+i5bb5SMs8Scj7ICfLYaJr+WcOiHtpzbp+vU0+LoB86fmC9IBjrd/xcn2D5d42zeOsM3yvK+7NM1nXIW/36nrsoObc0GDfO7PP/AfFnXKsVeL+83TiMvhYrU1vw31wVo6VBmmuXS7kdwbE+84M8mV7y+30eK+8bLmdz2y5bWY9f6aRn03OK9/rEfd7bdexxTa6s0+a72m7jRvsR7XrOI/5MgF5V9v9qOU+ON19+CM16W1Q8VAfH3J7mzT22WbVNFTvEafkLcX1ZAc11xLICytxL6yJ1y+tU67BNdv3hj7xvwP5WDkcX4l3X584j3bvB5V4x0M+0SJvJhquZ3Zvtx7buFWcmnlcWol7abk+ddun6f1yr+3U7xre+B6n8YqN+kDRQ+pfUvSS+mKKKta1M59vPtRnQ9fe/HZl8mM9duiBOxa9LwJn0rtA070Tt9qB5zbP8njqT6ZPdh8wXfEmute/blyPuINOFPc0SPdEj3RPKSxW4vQrND7RL80jlC9Jg4tbJS9uYNebgr5xy+U+Xpm++vvGGeRpz5Mi/QuNc1JYbJk33eeEgftrTb505+2OXsdag228vV/cHsdKz+Okz76QkLcOOr6HtI07Nz3byzRsL//vu1x23qR1julG5+CaPK3ePPXc7yvbacoNxjTXtZpPvQrzu5xna+IP3E7zcMz0Oz80KkhV1vOxQetYTvvDyjKegLy93Df6Hi8D0n0hfa5xXftRZx+qffg0KkPXcf54eYz33cZd++DxkA9U1vuBBsdpJ3413v0N4g0qNN7XJ+4jNdM/NGrHyoDjpdX1sOt8sr3punbtx40K05W43Q/uLu11zNSs55OVtLY5RmsL5rN0rDx1rmfnfdqO8nwzaP/txK/my5SHI/2GKGa08EXEvsCngJcDdwK/l5l/Nb+pkiRJkqSFa9EUGCVJkiRJw7VYekmVJEmSJA2ZBcYFIiI2RcTdEbFslpdzekTcGhH3RcQnq8uLiLURcXlE3BsR/x4RPTspjogTI+JfIuKecn4fj4gVlfDlEfGpcjm3RsTpXfHPj4jJiHgyIk7tCntDOf6ByvBzw9wOTc1FvkTE0RHx5Yi4IyJ29JjmlIjYHBEPRsT1EfHiHtOZL8NbxqkR8c1yW/0wIj4QEbtXwj9bbsP7I+KGiHhXn3mNRb6U6ZmLvDml3B73RcSdEfGFiFhZCd8vIi4pj5dtEfHaPvNa9HkTES+OiK9HcW6/q1zfF87SsnpeY8pwz2U70zEn+RIDrjGey3Y1h/ky6BrjeWzXdIxKvjzYtS2eiIg/6TGvhZMv8/2CrUOTl11ZBTwMTAL/eRaX80rgP4C1wD7AFcD7yrAlwHXAbwEB/DzwIPCcHvN6LfAKYI9yXhuBP6+Evw/4CrA3MAHcCryyEv524KXAvwGv75r3G4D/O0b5cgTwRuCXKL7Q2x3+cmAb8BPl/z8KrDRfZj1f3gb8bHlsrAS+CfxuJfwoYI/y95ry2HrVuObLHOfNIcCzyt97Ap8F/qoSflE5PL3Mw3uBI8cxb4C9yvX/VYpz+x7lOeW5s7CsnteYMtxz2fzky6BrjOey+cmXQdcYz2MjmC9d0+5J8V34Fy/0fJm3zHVokUnwv4C/A94FfLErbBPw5q4d5KuV/18BbCkPpD8td7w391jOXwLvrfz/88Ct5e+jgQe6pv8y8AcN1+E1wNWV/28GXlb5/2zgopp4X+1xEHy1yXIXQ75U4jyb+ov514E3TnMdzJcZ5ksl7unA3/UIWwPcBLxgXPNlvvIGWAF8Gvjj8v+6zzB9mkrBZZzyBngh0Le3XeBNwPeAu4F/AA6thO0A3gl8H7gD+H8p+0eomU/Pa0z5v+eyeciXSpzaa0zXNGN9LpuPfKnEfeoa43lsNPOlJuxU4PoW6zGy+WKT1IXh9cDngL8GXhkRz6qEZTlMERH7A38D/C6wH8XN1k/3mh44Eriq8v/VwIFR9EBbZzeKgmQTLwG+W6ZrX4onx93LOqrhvBJ4ftl8ZktEvLvaHGAOzVW+9FSu948Dz4qimfAPI+KjEbFHw1mYL6Uh5MtT27Iyzz+LiIeAaylulL/ddl6LKF9gDvOmbJ50L3A/cGgZF4ralCcy8/rK5FfRfHsutrzZAjwZERdExKu6z/cR8Wrgf1LcyOxPcWNyUdc81lOch14AvJrixqxOz2uM57Ip5jJfBvJc9pT5zJfqNcbz2K5GJV+6nQpc2HA+u8xr5PJlPp8IODR62vBi4BHgGeX/VwK/VQm/AnhT5f83UD5RoLg5+1rX/H5Qnb4r7HrgFZX/l1I8dTm0/P194H+Uv19B8XTrSw3W4eUUT3SeXf5/SDnfZV3TbK2JW/fUZDVwWPn7aIoL2O8t1nypTDPl6S9Fc4gdwL8CBwLPBP6FylN882V286Wc7k3ltPvVhAWwjuJzPz8xjvkyz3mzEvhH4CPl//+JSq1WOe43gCvGOG8mgL8Afgg8DvwtO5v0fqkrX3YDHgIOKf/fwa7Xjf8G1H6jmP7XGM9l85QvlWn61jDiuWxe8qWcbpdrDJ7HRjJfusIOA57obJuFni/WMI6+U4F/zMwHyv//phzXxEqKpiNV3f9XPUjRDrxj7/LvA5n5OMXTlxMp2lCfTlFL0G9+RMRPAf8bODl3Pgl7sPzbvawHaCAzt2bmjeXv7wJ/APznJnGHaC7zpZ9Hyr8fzczbMvMu4EPACf0imS+1ppUvUXT+9EfA8Zl5d3d4FjaVaenZKUE5r8WaLzBPx0xm3gKcSVHohKnnOWiwPRdz3mTmZGa+MTMPobixWAl8uAw+DPhI2SnDPcBd5fiDKrP4YeX3D8r4dXpeY/BcVpeOucqXpunxXMbc50uPa4znsanpGIV8qfqvFA89bxyU9oWQLxYYR1hEPA34FeClZe9ItwL/D3BMRDyvnOwhirbsHT9S+X0LcHBlflH9v8a1wLGV/48BbsvMewAy85rMXJeZ+2fm8cCPUTwN7pX+51M84XlDZl7RGV/O79aaZfWq0m8iZhC33YLmPl96Krdlq8Km+TK8fImIVwHnA7+QmdcOSOLScvm95rUo8wVG4phZStHZDhSddy2JiGdXwvtuz8WcN90ycwvFu1Cd1w1+ALwlM/etDHtm5jcq0Q7t+n1zj9n3vMZ4LutvlvOlrbE9l3Wb7Xzpc43xPNbHPOZL1evLNPS1YPIl57jK2KH5QPEE7y6KG6NnlcOBFJ09nFNO816KplxPo2hO8u/sbMa1P8X7O6+m6M3pHcB2ejdJfSXFzrkW2JeiE4o/qoQ/l6Inp6cDv03RRHVpj3kdDdwG/HKP8PeV89+nXN6tTG2qtAfwNeDXy99Rhh0PHFj+ngCuAc5crPlSxtmD4v2fHcByYHkl7GyKgvsBZb59FTjbfJn14+Wl5fKm9H5W5sUpFAWg3SmOrfuAF41bvsxT3ryOnU2NDiuX8yeV8IsoOmB5OkVT2XuBtWOaN2uAM4CDyv8PKdN6Xvn/+jJdR5b/713dFhTnpH8q1/8QYDPw6z2WNega47lsHvKlnL72GoPnsvk8XnpeY8pwz2MjmC/lND9DUUO454B0L5h8mbPMdJhG5hRtrj9YM/6XKZ6470bxnseXKW6mvgqcRaUbXYqTe7Vnwa8D/6XPMk+n6DL7PuCTVAqEFL1G3U1RHX4ZcHif+XyKou32A5Xhmkr4snL+95XL+62u+JvKA/jJ8u8O4OfKsA+WcR6kKLRuAHZfrPlC8SmCzjbobI8bKuFLynl0nkZ9mEqbd/Nl1vLlcopCS3VbXlaG7V9uq3vKef0r8EvjeLzMU968l6J50YPAVuD9lJ8FKMP3BS4pw7cBp4xx3qyk6IjopjIdNwF/DqyoTPNrFJ0t3EfxpP4TlbAdFAX471O82/ZBYLc+y+t3jfFcNg/5Qp9rDJ7L5jNfel5jynDPYyOYL+U05wKfbpDuBZMvnVKoxkBE7EZxE/W6zPzKfKdHBfNlNJkvo8u8GR1RfOj92Zl5w3ynRTuZL6PJfBlN5stgvsO4yEXEKyJin4hYDvx+Ofob/eJo9pkvo8l8GV3mjSRJ88MC4+L30xRdmd9B0cPp+sx8bH6TJMyXUWW+jC7zZjTZTGk0mS+jyXwZTebLADZJlSRJkiTVsoZRkiRJklTLAqMkSZIkqZYFRkmSJElSLQuMkiRJkqRaFhglSZIkSbUsMEqS1EJEXBARO8phe0TcFhGXR8TbI2JJi/msK+ex32ymV5KkmbDAKElSOwn8E/AjwGHAy4EvAmcDX42Ip7ecXww3eZIkDY8FRkmS2glge2benpm3ZubVmfnHwDrgBcDvAETEr0XEv0XE/WUt5F9HxMoybBVweTm/O8qaxk+VYRERvxMR10fEwxFxdUT8lzleR0mSAAuMkiQNRWZeC/wDcHI5ailwJvA84BeA/YGLyrAfVKY7kqK28jfL/98LvBF4O7AWeB9wXkScMMurIEnSFI3ftZAkSQNtBl4GkJl/URm/LSLeDnwvIlZm5i0RcU8Zdntm3g0QEXsCpwMvz8yvleE3RsRPAqcBG+dkLSRJKllglCRpeALYARARLwDOAo4B9mPnu4qHArf0iH8ksAfw5YjIyvilwNbZSLAkSf1YYJQkaXiOBG4oO775MvCPwK8BtwMHAF8FlvWJ33lV5Bcomq1WPT7cpEqSNJgFRkmS2svuERFxNPBK4D0U7x4+E/j9zLyxEl61vfy7e2Xc94DHgFWZuWnIaZYkqTULjJIktbdHRBxIUdg7ADgO+J/AN4FzgBUUBb93RsSfURQg39M1jxspCp6/EBF/DzycmQ9ExDnAORERFDWSK4CfAp7MzI/P/qpJkrSTvaRKktROUnRscytFoe+fKZqQngX8XGY+kpl3AKcC64FrKXpLPZ1KzWRm3lzG+UPgP4CPluPPBDYAvw18l6JZ62uAG2Z/1SRJ2lVkTmlVI0mSJEmSNYySJEmSpHoWGCVJkiRJtSwwSpIkSZJqWWCUJEmSJNWywChJkiRJqmWBUZIkSZJUywKjJEmSJKmWBUZJkiRJUq3/H5MhNLjI2N3O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213" y="2734407"/>
            <a:ext cx="8551982" cy="31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S-Risk </a:t>
            </a:r>
            <a:r>
              <a:rPr lang="nl-BE" dirty="0" err="1"/>
              <a:t>application</a:t>
            </a:r>
            <a:r>
              <a:rPr lang="nl-BE" dirty="0"/>
              <a:t> &amp; </a:t>
            </a:r>
            <a:r>
              <a:rPr lang="nl-BE" dirty="0" err="1"/>
              <a:t>technical</a:t>
            </a:r>
            <a:r>
              <a:rPr lang="nl-BE" dirty="0"/>
              <a:t> set-up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statistics</a:t>
            </a:r>
            <a:endParaRPr lang="nl-BE" dirty="0"/>
          </a:p>
        </p:txBody>
      </p:sp>
      <p:sp>
        <p:nvSpPr>
          <p:cNvPr id="6" name="AutoShape 2" descr="data:image/png;base64,iVBORw0KGgoAAAANSUhEUgAAA4IAAAJeCAYAAADhgruBAAAABHNCSVQICAgIfAhkiAAAAAlwSFlzAAALEgAACxIB0t1+/AAAIABJREFUeJzs3X+cbWVd9//XG47ED8HDpAECBRqYmCagWGq3kxWRGVKWP0rzNjK7fSTWnT6A+vZluLvv8tCtfbXSfmh6qKDQzCQVQWIqzSQQFEEEDCxQDso5CIYoyOf7x15zzj7DzOw9M3vN3jPr9TyP/ThrXWtd67r2uvZeaz57XetaqSokSZIkSd2xx7grIEmSJElaWwaCkiRJktQxBoKSJEmS1DEGgpIkSZLUMQaCkiRJktQxBoKSJEmS1DETGQgm2TPJVUkubOZnktzapF2V5KRx11GSJEmS1qtN467AIl4DXAfs38wX8MaqeuP4qiRJkiRJG8PEXRFMchjwHOBtQOaS+6YlSZIkSaswcYEg8HvA64AH+9IKeHWSTyZ5e5LN46maJEmSJK1/ExUIJnkucEdVXcXuVwDfChwJPBn4IvCGMVRPkiRJkjaEVNW467BTkt8GXgo8AOwNHAD8TVX9XN86RwAXVtUTF8g/OW9GkiRJksagqgbeVjdRVwSr6ter6vCqOhJ4EfAPVfVzSQ7pW+0ngGuW2IavVbzOOuussdfBl+2ynl62zWS+bJfJfNkuk/myXSb3ZdtM5mvS22VYkzpqKPS6hs69k3OSfE8zfzPwyrHVSpIkSZLWuYkNBKtqFphtpl861spIkiRJUoumtkwBsP307WtS3kR1DdX4TU9Pj7sKWoDtMrlsm8lku0wm22Uy2S6Ty7aZTG20y9SWKXbct4Md9+3YGRC2baIGi1mtJLWR3o8kSZKkjW8uEAQ4cO8DV3VVMAk1xGAxBoKSJEmSNGaj6hpqIChJkiRJHTNsIOg9gpIkSZLUMQaCkiRJktQxBoKSJEmS1DEGgpIkSZLUMQaCkiRJktQxBoKSJEmS1DEGgpIkSZLUMQaCkiRJktQxBoKSJEmS1DEGgpIkSZLUMQaCkiRJktQxBoKSJEmS1DEGgpIkSZLUMQaCkiRJktQxBoKSJEmS1DETGQgm2TPJVUkubOanklyS5IYkFyfZPO46SpIkSdJ6NZGBIPAa4DqgmvkzgEuq6mjg0mZekiRJkrQCExcIJjkMeA7wNiBN8snA1mZ6K3DKGKomSZIkSRvCxAWCwO8BrwMe7Es7qKq2NdPbgIPWvFaSJEmStEFMVCCY5LnAHVV1FbuuBu6mqopdXUYlSZIkScu0adwVmOfpwMlJngPsDRyQ5M+BbUkOrqrbkxwC3LHYBmZmZnZOT09PMz093W6NJUmSJGlMZmdnmZ2dXXa+9C6wTZ4kzwJeW1U/nuQc4M6q2pLkDGBzVT1kwJgkNanvR5IkSZLaloSqWrB3Zb+J6hq6gLmo7vXADye5AXh2My9JkiRJWoGJvSK4El4RlCRJktRlG+WKoCRJkiRpxAwEJUmSJKljDAQlSZIkqWMMBCVJkiSpYwwEJUmSJKljDAQlSZIkqWMMBCVJkiSpYwwEJUmSJKljDAQlSZIkqWMMBCVJkiSpYwwEJUmSJKljDAQlSZIkqWMMBCVJkiSpYwwEJUmSJKljDAQlSZIkqWMMBCVJkiSpYwwEJUmSJKljDAQlSZIkqWMMBCVJkiSpYwwEJUmSJKljJioQTLJ3ko8nuTrJdUl+p0mfSXJrkqua10njrqskSZIkrVepqnHXYTdJ9q2qe5NsAj4CvBb4QeCeqnrjgLw1ae9HkiRJktZKEqoqg9abqCuCAFV1bzO5F7AnsKOZH/hmJEmSJEmDTVwgmGSPJFcD24DLquraZtGrk3wyyduTbB5jFSVJkiRpXds07grMV1UPAk9O8gjgQ0mmgbcC/6tZ5beANwCnLpR/ZmZm5/T09DTT09Mt1laSJEmSxmd2dpbZ2dll55u4ewT7JflN4GtV9X/70o4ALqyqJy6wvvcISpIkSeqsdXmPYJJHznX7TLIP8MPAVUkO7lvtJ4BrxlE/SZIkSdoIJq1r6CHA1iR70AtS/7yqLk1ybpInAwXcDLxynJWUJEmSpPVsoruGLpddQyVJkiR12brsGipJkiRJap+BoCRJkiR1jIGgJEmSJHWMgaAkSZIkdYyBoCRJkiR1jIGgJEmSJHWMgaAkSZIkdYyBoCRJkiR1jIGgJEmSJHWMgaAkSZIkdYyBoCRJkiR1jIGgJEmSJHWMgaAkSZIkdYyBoCRJkiR1jIGgJEmSJHWMgaAkSZIkdYyBoCRJkiR1jIGgJEmSJHWMgaAkSZIkdcxEBYJJ9k7y8SRXJ7kuye806VNJLklyQ5KLk2wed10lSZIkab1KVY27DrtJsm9V3ZtkE/AR4LXAycCXq+qcJKcDB1bVGQvkrUl7P5IkSZK0VpJQVRm03kRdEQSoqnubyb2APYEd9ALBrU36VuCUMVRNkiRJkjaETaPcWJJfG2K1r1bVHy+xjT2ATwCPBd5aVdcmOaiqtjWrbAMOWn1tJUmSJKmbRhoI0uvG+UdLLA/wS8CigWBVPQg8OckjgA8l+YF5yyvJov0/Z2Zmdk5PT08zPT09VMUlSZIkab2ZnZ1ldnZ22flGeo9gkt+tqtetdp2+dX8T+BrwC8B0Vd2e5BDgsqr6rgXW9x5BSZIkSZ017D2CEzVYTJJHAg9U1V1J9gE+BJwN/AhwZ1VtSXIGsNnBYiRJkiRpd2MdLCbJryR5RHrenuSqJD8yRNZDgH9IcjXwceDCqroUeD3ww0luAJ7dzEuSJEmSVqCVK4JJPlVVT2qCv18CfhP486o6duSF7V6uVwQlSZIkdda4Hx8xV/CP0QsAP91SOZIkSZKkZWorELwyycXAc4CLkhwAPNhSWZIkSZKkZWira+iewJOBzzUDv3wrcGhVfWrkhe1erl1DJUmSJHXWWEYNTXJIVX1xteusonwDQUmSJEmdNa57BN8/onUkSZIkSS0Z9RXBbwL3Dljt7qo6dGSF7l6+VwQlSZIkddawVwQ3jbLQqtpzlNuTJEmSJI1eW6OGSpIkSZImlIGgJEmSJHWMgaAkSZIkdUxrgWCS70/y8mb6UUmObKssSZIkSdLw2nqg/AxwPPC4qjo6yaHABVX1jJEXtnu5jhoqSZIkqbPG9RzBOT8BPA/4L4Cqug3Yv6WyJEmSJEnL0FYg+PWqenBuJsl+LZUjSZIkSVqmtgLBdyX5Y2Bzkl8ELgXe1lJZkiRJkqRlaOUeQYAkJwInNrMfqqpLWilo9zK9R1CSJElSZw17j2BrgWBTiUcAm4ACqKrtrRWGgaAkSZKkbhs2ENzUUuGvBM4Gvg7M3StYwGPaKE+SJEmSNLy2Hh9xE/C9VfXlkW986XK9IihJkiSps8b9+Ih/B7623ExJDk9yWZJrk3w6yWlN+kySW5Nc1bxOGnmNJUmSJKkj2roieBzwTuBjwDea5Kqq0wbkOxg4uKquTvJw4ErgFOAFwD1V9cYB+b0iKEmSJKmzxnqPIPAnwIeBa+jdIxiaAWOWUlW3A7c3019N8hng0GbxwDcjSZIkSRqsrSuCV1XVsavcxhHAPwJPAH4NeDnwFeAK4Neq6q4F8nhFUJIkSVJnjfsewQ8meWWSQ5JMzb2Gzdx0C3038Jqq+irwVuBI4MnAF4E3tFJrSZIkSeqAtrqG/gy9rqBnzEs/clDGJA8D/gb4i6p6L0BV3dG3/G3AhYvln5mZ2Tk9PT3N9PT0MqotSZIkSevH7Owss7Ozy87X6gPllytJgK3AnVX1q33ph1TVF5vpXwWeWlU/s0B+u4ZKkiRJ6qxhu4aONBBM8oNVdWmS57PA4DBV9Z4B+Z8J/BPwqb78vw68mF630AJuBl5ZVdsWyG8gKEmSJKmzxjVq6H8DLgV+nIVHCV0yEKyqj7DwfYsfXH3VJElanaktvdvdt5++fcw1kSRpddoaNfQxVfXvg9JaKNcrgpKkVkxtmWLHfTsAOHDvAw0GJUkTadyjhr57gbR3tVSWJEmSJGkZRto1NMnjgWOAzUl+kl0Pkj8A2HuUZUmStJa2n77drqGSpA1j1PcIHk3v/sBHNP/PuQd4xYjLkiRpTRkASpI2irbuEXx6Vf3LyDc8uFzvEZQkSZLUWWN5fMS4GQhKkiRJ6rJxDxYjSZIkSZpQBoKSJEmS1DGjHiwGgCS/Rm+00LlLkgV8Bbiyqq5uo0xJkiRJ0nDaGizmPOApwIX0gsEfA64BvgN4d1VtGXmheI+gJEmSpG4b62AxSf4Z+NGq+moz/3DgA8BJ9K4KPn7khWIgKEmSJKnbxj1YzKOAb/TN3w8cVFX3Ave1VKYkSZIkaQit3CMI/CXw8STvpdc19MeB85LsB1zXUpmSJEmSpCG09hzBJE8FnkFvoJiPVtUVrRS0e5l2DZUkSZLUWWN/oHySPYGD6V11LICq+o9WCttVpoGgJEmSpM4aNhBs6/ERrwbOAu4Avtm36IltlCdJkiRJGl5bo4Z+Djihqu4c+caXLtcrgpIkSZI6a9yjhv4HcHdL25YkSZIkrUJbo4beDFyW5P3seoxEVdUbWypPkiRJkjSkNq8IfhjYC3g4sH/zWlKSw5NcluTaJJ9OclqTPpXkkiQ3JLk4yeaW6i1JkiRJG15ro4auRJKDgYOr6uokDweuBE4BXg58uarOSXI6cGBVnbFAfu8RlCRJktRZY3l8RJI3VdVrkly4wOKqqpOXub33An/QvJ5VVduaYHG2qr5rgfUNBCVJkiR11rgeH3Fu8/8bVruhJEcAxwIfBw6qqm3Nom3AQavdviRJkiR11UgDwaq6svl/Nsm+wOFV9dnlbqfpFvo3wGuq6p5kV0BbVZXEy36SJEmStEJtPVD+ZOB3gW8BjkhyLHD2MF1DkzyMXhD451X13iZ5W5KDq+r2JIfQe1D9gmZmZnZOT09PMz09veL3IUmSJEmTbHZ2ltnZ2WXna+uB8p8Ang1cVlXHNmmfrqrvHpAvwFbgzqr61b70c5q0LUnOADY7WIwkSZIk7W5c9wjOub+q7urv0gk8OES+ZwAvAT6V5Kom7Uzg9cAFSU4FbgFeMMK6SpIkSVKntBUIXpvkZ4FNSY4CTgP+ZVCmqvoIiz/b8IdGWD9JkiRJ6qy2Hij/auAJwNeB84G7gV9pqSxJkiRJ0jJM1APlV8t7BCVJkiR12VjvEUxy2QLJVVXPbqM8SZIkSdLw2rpH8HV903sDzwceaKksSZIkSdIyrFnX0CT/VlVPbbkMu4ZKkiRJ6qxxdw2d6pvdA3gKcEAbZUmSJEmSlqetrqGfAOYuzT1A79l/p7ZUliRJkiRpGRw1VJIkSZI2iGG7hrbyHMEk+yX5zSR/2swfleS5bZQlSZIkSVqeth4o/w7gG8DTm/kvAP+npbIkSZIkScvQViD42KraQi8YpKr+q6VyJEmSJEnL1FYg+PUk+8zNJHks8PWWypIkSZIkLUNbo4bOABcBhyU5D3gG8N9bKkuSJEmStAytjRqa5JHA9zaz/1pVX26loN3LdNRQSZIkSZ017KihrQSCSZ5F7zmCcxUogKr6p5EXtnu5BoKSJEmSOmvcgeDfs+uB8nsDJwBXVtWzR17Y7uUaCEqSJEnqrGEDwVbuEayq3Z4ZmORw4E1tlCVJkiRJWp62Rg2d71bg8WtUliRJkiRpCa1cEUzy+32zewBPBq5soyxJkiRJ0vK09fiIK9l1j+ADwHlV9dFhMib5M+DHgDuq6olN2gzwC8CXmtXOrKqLRlpjSZIkSeqItgaL2Qd4LL1A88aq+q9l5P1+4KvAuX2B4FnAPVX1xgF5HSxGkiRJUmcNO1jMSO8RTPKwJOcA/wmcC/wZcEuSNzXLBt4nWFX/DOxYaPOjrKskSZIkddWoB4v5XWAKOLKqjquq4+hdGdwX+AvgXavY9quTfDLJ25NsHkFdJUmSJKmTRto1NMlNwNFV9eC89D2BLwPPqaqPDbGdI4AL+7qGfhu77g/8LeCQqjp1gXx2DZUkSZLUWeN6juCD84NAgKr6ZpIvDRMELqSq7pibTvI24MLF1p2Zmdk5PT09zfT09EqKlCRJkqSJNzs7y+zs7LLzjfqK4N8B76mqrfPSXwr8VFU9b8jtHMHuVwQPqaovNtO/Cjy1qn5mgXxeEZQkSZLUWcNeERx1IHgY8B7ga+x6buDx9O4R/ImqunWIbZwPPAt4JLANOAuYpvcswgJuBl5ZVdsWyGsgKEmSJKmzxhIINgUHeDbwBHqB23VVdelIC1m8bANBSZIkSZ01tkBwnAwEJUmSJHXZWJ4jKEmSJEmafAaCkiRJktQxBoKSJEmS1DEGgpIkSZLUMQaCkiRJktQxBoKSJEmS1DEGgpIkSZLUMQaCkiRJktQxBoKSJEmS1DEGgpIkSZLUMQaCkiRJkjRGU1ummNoytaZlGghKkiRJ0phMbZlix3072HHfjjUNBg0EJUmSJKljUlXjrsPIJKmN9H4kSZIkbXxzVwK3n7591dtKQlVl4HobKXAyEJQkSZLUZcMGgnYNlSRJkqSOMRCUJEmSpI4xEJQkSZKkjpm4QDDJnyXZluSavrSpJJckuSHJxUk2j7OOkiRJkrSeTVwgCLwDOGle2hnAJVV1NHBpMy9JkiRJWoGJCwSr6p+BHfOSTwa2NtNbgVPWtFKSJEmStIFMXCC4iIOqalszvQ04aJyVkSRJkqT1bL0Egjs1Dwr0YYGSJEmStEKbxl2BIW1LcnBV3Z7kEOCOxVacmZnZOT09Pc309HT7tZMkSZKkMZidnWV2dnbZ+dK7wDZZkhwBXFhVT2zmzwHurKotSc4ANlfVQwaMSVKT+H4kSZIkaS0koaoycL1JC5ySnA88C3gkvfsB/1/g74ALgG8HbgFeUFV3LZDXQFCSJElSZ63bQHA1DAQlSZIkddmwgeC6GyxGkiRJkrQ6BoKSJEmS1DEGgpIkSZLUMQaCkiRJktQxBoKSJEmS1DEGgpIkSZLUMQaCkiRJktQxBoKSJEmS1DEGgpIkSZLUMQaCkiRJktQxBoKSJEmS1DEGgpIkSZLUMQaCkiRJktQxBoKSJEmS1DEGgpIkSZLUMQaCkiRJktQxBoKSJEmS1DEGgpIkDWFqyxRTW6bGXQ1JkkbCQFCSpAGmtkyx474d7Lhvh8GgJGlDMBCUJEmSpI5JVY27DkNLcgtwN/BN4P6qOmHe8lpP70eStH7MXQncfvr2MddEkqTFJaGqMnC99RQ4JbkZOL6qFjwLGwhKkiRJ6rJhA8H12DV04JuSJEmSJC1uvQWCBXw4yRVJXjHuykiSJEnSerRp3BVYpmdU1ReTPAq4JMn1VfXP/SvMzMzsnJ6enmZ6enptayhJkiRJa2R2dpbZ2dll51tX9wj2S3IW8NWqekNfmvcISpIkSeqsDXePYJJ9k+zfTO8HnAhcM95aSZIkSdL6s566hh4E/G0S6NX7L6vq4vFWSZIkSZLWn3XbNXQhdg2VJEmS1GUbrmuoJEmSJGk0DAQlSZIkqWMMBCVJkiSpYwwEJUmSJKljDAQlSZIkqWMMBCVJkiSpYwwEJUmSJKljDAQlSZIkqWMMBCVJkiSpYwwEJUmSJKljDAS1oU1tmWJqy9S4qyFJkiQtahx/sxoIasOa2jLFjvt2sOO+HQaDkiRJmkjj+pvVQFCSJEmSOiZVNe46jEyS2kjvR6s396vK9tO3j7kmkiRJ0sJG+TdrEqoqA9fbSIGTgaAkSZKkLhs2ELRrqCRJkiR1jIGgJEmSpFY5kvvkMRCUJEmS1BpHcp9MBoKSJEmS1DHrKhBMclKS65PcmOT0cddnI5qdnR13FbQA22Vy2TaTyXaZTLbLZLJdJtdGaZvtp2/nwL0P5MC9D9wQI7lvlHZZN4Fgkj2BPwBOAo4BXpzk8eOt1cazUT7YG43tMrlsm8lku0wm22Uy2S6TayO1zfbTt2+IIBA2TrtsGncFluEE4KaqugUgyV8BzwM+A5CzU5wFOXvXSKl11uBHSfSvP9+g/CvNOyjfHmf34vMHz3pwt2Vz/asfsj3ykHUnwR5n70Gx8H5Y6f4ZZhuL5Z/7FWqp57Qslretz8I4TNpnfrV5l8q/0vZsw1xdVvJe2/z8LXZcAQb+crua/Tv/WL1Wz/yc2jLFXffdtXN+896bB5a51P4ddPwdxfetzqqd08P+mr5Yuy5V5lLH7Ek9z4z6OzNo/y61j1ZT7s7li+znSTqWDWOl+3fQ92XQcXSl55qVnmdGde5f6Ls+6LOwVH2We54Zpq5LnSuW+tt1pftoUHlz68BDzxsr/fuz3zD7cjn5F9s/MNx7XciSx6Mh+02umyuCwKHAf/bN39qk9YJAgHmftYEH3FUsX2neYfJV82/uQwMDPiTz1p0Eg06WK90/g9ZdKv+O+3awx9l7LHqz8krbe7Wfs7U0iZ/51eZdbL3VvJdR6y9vJe+1rc/fUscVYMmb+kdZp5ydNRlEYO79Vt+/QWUO/MNyiePvqL5v/dPD7KOl2nWxMgcGOBN4nmnjO7PU/h20j1ZT7pyF9vMkHcuGsdL9u5zvy3KP+avNt9B6ozr3L/a+Bn0WlqrPcs8zg+o66Fyx2N+uK91Hw5S32OAzK/37c7F1VvIdm59/rk4Ltekw73UhA49H+0DOzsBfDSfrqL605Yfk1Xug4mKvgVtcIv9K8w6Tb+dk1c58O3Ys/iGZv+5qXmefffZItlM14I2udP8M2Mag/P312rFjx/B5W/gsjKNdJvIzv9q8i+RfaXu20Ta71WUl77Wlz9+g4wo89Hsyiv37kLx984uVN4p2Wez9LlXmMJ/BxY6/I/u+zdvOoH20ZLsuUubAY/YS73PU35dhX219Zxbbv8Pso1V9VxfZz2txLFuzdlli/y7n76OVnP9XlW+BvKM69y/1Xa+q3dpmqX2wqvPMgLoOPFcs8rfrSvfRMOX1r9P/mVrp35/L3ZdLfWfm5++v0/zv9zDvdcXHoyFkVBtqW5LvBWaq6qRm/kzgwaraAn1XBfvUWTUwjF8o37D5V5p3UL6cnQeb6d0C9SayP3ChbPPXnQTN+1hwP6x0/wyzjSXy76izamruF5I6qx7ys+Riedv6LIzDpH3mV5t3qfwrbc82zNVlJe+1zc/fEscVaL4zyy13ucfe5ri36PdylJpyNvcl3TWozAGfwSWPv6P4vjX7Z247S7ZJX94F23XA52/RYzaTe54Z9Xdm0Gd+qX20qu/q3CYW2s+TdCwbxir276C/j5Y8jq70XLPS88yozv2LfNeX/CwsVZ/lnmeGPGYveq4Y8LfrSv9uWLK8vnUect5Y6d+f87YxcF8uJ/9i+6dZNvC9LlLGUsej4c4V6ygQ3AR8FvhB4AvA5cCLq+ozY62YJEmSJK0z62awmKp6IMkvAx8C9gTebhAoSZIkScu3bq4ISpIkSZJGY+L6+6snySlJHkzyuBFv98wkNya5PsmJfekvTPLJJJ9O8vpF8v5ss86nknw0yZP6lp3UbPPGJKf3pf90kmuTfDPJcX3pRyT5WpKrmtdbRvk+29RG2ySZSnJZknuS/P68ZXsl+ZMkn03ymSQ/uUD+zrdNS+3yw0muaPbrFUl+oG/ZRUmubvbh25M8bIH8tks77XJC3374VJIX9i07Psk1zX590yL5bZfkN5rj/Sebep8wou0udo7xODaENtplwPnF49iQWmqbpc4xHsuGsJbtkmT/vv1zVZIvJfm9BfKvn3apKl8T+AL+GngfvQFyRrXNY4CrgYcBRwA30bvJ9FuBzwPf2qz3TuDZC+T/PuARzfRJwL8203s22zqi2fbVwOObZd8FHA1cBhzXt60jgGvGvZ8nqG32BZ4BvBL4/XnLzgb+V9/8t9o2a9YuTwYObqafANzat+zhfdPvBl5iu6xZu+wD7NFMHwx8Gdizmb8cOKGZ/gBwku2y4Pv/F+BhzfwUcMgItrvgOaZZ5nFsfO2y1PnF49h422apc4zHsglsl3nrXQE8cz23i1cEJ1CShwNPA34Z6P+lezrJhX3zf5DkZc30c5pfWa9I8ub+9fo8Dzi/qu6vqlvofRifBjwGuLGq7mzWuxR4/vzMVfWxqvpKM/tx4LBm+gTgpqq6paruB/6qKYuqur6qbljZnpg8bbVNVd1bVR8Fvr5AsS8Hfqdv3Tvnr9D1tmmxXa6uqtub2euAfeZ+Ma+qrzbbeRiwF71gZH5+26WddvlaVc09lXcf4CtV9c0khwD7V9XlzbJzgVMWyN/pdqEJnpv3SFVtr6ovws6rELPN/r8oycFN+myS/6/5RfqaJE9dYLsLnWPmfp33ODZYK+2y1PnF49jQ2mqbBc8xHsuGtqbt0r9OkqOBb6uqjyyQf920i4HgZHoecFFV/Qfwpf5LxPMUUEn2Bv6I3q9FTwEeycJPb3k0cGvf/K1N2o3A45J8R3qjs54CHD6gjqfS+4UK4FDgP+dt99AB+QGObL6Is0meOcT6k6CttunPt1OSuWHu/3eSK5NckOTbBtSxi23TdrtA78eRK+dOOABJPgRsA75WVRcNyG+7jLBd0useei1wLfA/m+RD2f0YdxuD92sX2+Vi4PD0umn+YZL/BjuDgd8Hnt/s/3cA/6fJU8A+VXUs8CrgzxbY7kLnmEM9jg2trXahb92H8Dg2lLbbBnY/x3gsG85at0u/F9EL5AaZ6HYxEJxMLwbe1Uy/q5lfTOhdTv73qvp8k3Y+iz9X5CGq6i7gf9DrwvVPwM3ANxctsNdX+ueBub7NKxlx6AvA4c0X8X8C5yXZfwXbWWtr2jb0RvY9DPhoVR0PfAz4v4sW2N22abVdkjwBeD29rlU7VdWPAIcA35LmitYi+W2XEbdLVV1eVU8AjgPelOQRy61cV9ulqv4LOB74ReBLwF83n9/H0esG9eEkVwG/we5/pJzf5P9n4IAkBwxZpMexIYyhXebK9Tg2QNtts9g5ZlhdbZsxt8sL57azmPXQLuvm8RFdkWQK+AHgu5MUvf7EBbwOeIDdg/e9m//nf7AW+4P2Nna/0ndYk0ZV/T3w900dfrEpa6H6PQn4U3q/2O9YZLuHs/svWQ9RVd8AvtGD0JrPAAAgAElEQVRMfyLJ54CjgE8slW+cWm6bxdwJ3FtV72nm303v16WF6tfJtmm7XZIcBrwHeGlV3Tx/eVV9Pcnf0OsCuXWB/LZLi9+Xqrq+2RffSW8fHta3eOcxboH6dbJd5jRda/8R+Mck1wAvA64Erq2qpw+7mXnzi51jPI4NqaV2GaZcj2MDtNU2i5xjbsNj2VDWuF3mln0PsKmqrlpsg+ulXbwiOHl+Cji3qo6oqiOr6tuBm5N8P3ALcEx6o69tBn6Q3of3s8BjknxHs40XsvCJ4H3Ai5r8R9L7IF0OMNdNJ8mB9K4Ovm1+5iTfTu9L8ZKquqlv0RXAUemNbLRXU/77Fih/5x91SR6ZZM9m+jFNXf598O4ZqzbbZs5uf/hWVQEXZtdIYj9Iryvc7pm63TattUuT5/3A6VX1sb70/dK7h4P0ulM/F3jICcF2aa1djmj2O826R9G7z/l24O4kT0sS4KXAexfI3+V2IcnRSY7qSzqWXpt8FnhUku9t1ntYkmP61nthk/5M4K6qumfephc8x3gcG06L7bKziHnleRwbUltts9g5prnPzWPZAGvdLn1eDJy3RL3WT7vUBIz642u3kYb+AThxXtqrgT9sprcANwAfover6s816c8FPtN8yN4K/MUi2/91ejfwXw/8SF/6efROzNcCL1gk75/S+2X3quZ1ed+yH6X3xbsJOLMv/Sfo9Yf+GnA78MEm/fnAp5vtXAn82Lj3/QS0zS3N/r0H+A/gu5r0b6f3a9cngUuAw2ybtWkX4P8Bvtq3X6+id9/aQfR+RPkk8Cngd6E3OqLtsibt8pK+fXE5faPp0esmdE2zX9+8SN062y5NnY8DPkrveP/JZv9PNcu+h97x5urmfZ3apF8G/B69X6E/BTxlkW0vdo7xODbedrmFXeeX/6TXDfvb8Dg21rZhkXNMs8xj2WS1y6P6ln8OOHqJeq2bdvGB8htEkv2q11eaJH8I3FBVCz53RmvLtplMtstksl0mU5LLgF+rqonuJtY1tsvksm0mk+2yO7uGbhyvSG9EoWuBA4A/HneFtJNtM5lsl8lku0iStAa8IihJkiRJHeMVQUmSJEnqGANBSZIkSeoYA0FJkiRJ6hgDQUmSJEnqGANBSZIkSeoYA0FJkiRJ6hgDQUmSJEnqGANBSZIkSeoYA0FJkiRJ6hgDQUmSJEnqGANBSZIkSeoYA0FJkiRJ6hgDQUmSJEnqGANBSZIkSeoYA0FJkiRJ6hgDQUmSJEnqGANBSZIkSeoYA0FJkiRJ6hgDQUmSJEnqGANBSZIkSeoYA0FJkiRJ6hgDQUmSJEnqGANBSZIkSeoYA0FJkiRJ6hgDQUmSJEnqGANBSZIkSeoYA0FJkiRJ6hgDQUmSJEnqGANBSZIkSeoYA0FJkiRJ6hgDQUmSJEnqmFYDwSRnJrk2yTVJzkvyLUmmklyS5IYkFyfZPG/9G5Ncn+TEvvTjm23cmORNbdZZkiRJkja61gLBJEcArwCOq6onAnsCLwLOAC6pqqOBS5t5khwDvBA4BjgJeEuSNJt7K3BqVR0FHJXkpLbqLUmSJEkbXZtXBO8G7gf2TbIJ2Bf4AnAysLVZZytwSjP9POD8qrq/qm4BbgKeluQQYP+qurxZ79y+PJIkSZKkZWotEKyq7cAbgP+gFwDeVVWXAAdV1bZmtW3AQc30o4Fb+zZxK3DoAum3NemSJEmSpBXY1NaGkzwW+BXgCOArwLuSvKR/naqqJDXCMke2LUmSJElaj6oqg9Zps2voU4B/qao7q+oB4D3A9wG3JzkYoOn2eUez/m3A4X35D6N3JfC2Zro//bbFCq0qX6t4nXXWWWOvgy/bZT29bJvJfNkuk/myXSbzZbtM7su2mczXpLfLsNoMBK8HvjfJPs2gLz8EXAdcCLysWedlwHub6fcBL0qyV5IjgaOAy6vqduDuJE9rtvPSvjySJEmSpGVqrWtoVX0yybnAFcCDwCeAPwH2By5IcipwC/CCZv3rklxAL1h8AHhV7QppXwW8E9gH+EBVXdRWvSVJkiRpo2stEASoqnOAc+Ylb6d3dXCh9X8b+O0F0q8EnjjyCuohpqenx10FLcB2mVy2zWSyXSaT7TKZbJfJZdtMpo3SLllOP9JJl6Q20vuRJEmSpOVIQo15sBhJkiRJ0gQyEJQkSZKkjjEQlCRJkqSOMRCUJEmSpI4xEJQkSZKkjjEQlCRJkqSOMRCUJEmSpI4xEJQkSZKkjjEQlJYwNdV7SZIkSRuJgaC0iKkp2LGj9zIYlCRJ0kZiIChJkiRJHZOqGncdRiZJbaT3o/GbuxK4fft46yFJkiQNIwlVlYHrbaTAyUBQkiRJUpcNGwjaNVSSJEmSOsZAUJIkSZI6xkBQkiRJkjrGQFCSJEmSOsZAUJIkSZI6xkBQkiRJkjrGQFCSJEmSOsZAUJIkSZI6ptVAMMnjklzV9/pKktOSTCW5JMkNSS5Osrkvz5lJbkxyfZIT+9KPT3JNs+xNbdZbkiRJkjayVgPBqvpsVR1bVccCxwP3An8LnAFcUlVHA5c28yQ5BnghcAxwEvCWJGk291bg1Ko6CjgqyUlt1l2SJEmSNqq17Br6Q8BNVfWfwMnA1iZ9K3BKM/084Pyqur+qbgFuAp6W5BBg/6q6vFnv3L48kiRJkqRlWMtA8EXA+c30QVW1rZneBhzUTD8auLUvz63AoQuk39akS5IkSZKWaU0CwSR7AT8OvGv+sqoqoNaiHpIkSZIk2LRG5fwocGVVfamZ35bk4Kq6ven2eUeTfhtweF++w+hdCbytme5Pv22hgmZmZnZOT09PMz09PYr6S5IkSdLEmZ2dZXZ2dtn50rsg164kfwV8sKq2NvPnAHdW1ZYkZwCbq+qMZrCY84AT6HX9/DDwnVVVST4OnAZcDrwfeHNVXTSvnFqL9yNJkiRJkygJVZWB67UdOCXZD/g8cGRV3dOkTQEXAN8O3AK8oKruapb9OvDzwAPAa6rqQ0368cA7gX2AD1TVaQuUZSAoSZIkqbMmJhBcSwaCkiRJkrps2EBwLUcNlSRJkiRNAANBSZIkSeoYA0FJkiRJ6hgDQUmSJEnqGANBSZIkSeoYA0FJkiRJ6hgDQUmSJEnqGANBSZIkSeoYA0FJkiRJ6hgDQUmSJEnqGANBSZIkSeoYA0FJkiRJ6hgDQUmSJEnqGANBSZIkSeoYA0FJkiRJ6hgDQUmSJEnqGANBSZIkSeoYA0FJkiRJ6hgDQUmSJEnqGANBSZIkSeoYA0FJkiRJ6hgDQUmSJEnqGANBSZIkSeqY1gPBJJuTvDvJZ5Jcl+RpSaaSXJLkhiQXJ9nct/6ZSW5Mcn2SE/vSj09yTbPsTW3XW5IkSZI2qrW4Ivgm4ANV9XjgScD1wBnAJVV1NHBpM0+SY4AXAscAJwFvSZJmO28FTq2qo4Cjkpy0BnWXJEmSpA2n1UAwySOA76+qPwOoqgeq6ivAycDWZrWtwCnN9POA86vq/qq6BbgJeFqSQ4D9q+ryZr1z+/JIkiRJkpah7SuCRwJfSvKOJJ9I8qdJ9gMOqqptzTrbgIOa6UcDt/blvxU4dIH025p0SZIkSdIytR0IbgKOA95SVccB/0XTDXROVRVQLddDkiRJktTY1PL2bwVurap/a+bfDZwJ3J7k4Kq6ven2eUez/Dbg8L78hzXbuK2Z7k+/baECZ2Zmdk5PT08zPT29+nchSZIkSRNodnaW2dnZZedL74Jce5L8E/ALVXVDkhlg32bRnVW1JckZwOaqOqMZLOY84AR6XT8/DHxnVVWSjwOnAZcD7wfeXFUXzSur2n4/kiRJkjSpklBVGbRe21cEAV4N/GWSvYDPAS8H9gQuSHIqcAvwAoCqui7JBcB1wAPAq/oiu1cB7wT2oTcK6W5BoCRJkiRpOK1fEVxLXhGUJEmS1GXDXhFci+cISpIkSZImiIGgJEmSJHWMgaAkSZIkdYyBoCRJkiR1jIGgJEmSJHWMgaAkSZIkdYyBoCRJkiR1jIGgJEmSJK1jU1O913JsaqcqkiRJkqS2TU3Bjh27poflFUFJkiRJ6phU1bjrMDJJaiO9H0mSJEkaZO5K4PbtkISqyqA8BoKSJEmStEEMGwgueY9gknuGKOv2qjpq6JpJkiRJksZq0GAxn6uqJy+1QpKrR1gfSZIkSVLLBg0W85NDbGOYdSRJkiRJE2KoewSTPBz4WlV9M8njgMcBH6yq+9uu4HJ4j6AkSZKkLhvpYDFJPgE8EzgQ+Cjwb8A3qupnV1vRUTIQlCRJktRlwwaCwz5HMFV1L71uoG+pqp8Gvns1FZQkSZIkjcfQD5RP8n3AzwLvX25eSZIkSdLkGDaY+xXgTOBvq+raJI8FLmuvWpIkSZKktvhAeUmSJEnaIEZyj2CSmSEKGriOJEmSJGlyLHlFMMmtwBuBpSLKX6yqx426YivhFUFJkiRJXTaqUUPfBuwPPHyJ158MqMgtST6V5KoklzdpU0kuSXJDkouTbO5b/8wkNya5PsmJfenHJ7mmWfamQW9MkiRJkrSw1u8RTHIzcHxVbe9LOwf4clWdk+R04MCqOiPJMcB5wFOBQ4EPA0dVVTVB5C9X1eVJPgC8uaoumleWVwQlSZIkddaonyO4WvMrcjKwtZneCpzSTD8POL+q7q+qW4CbgKclOQTYv6oub9Y7ty+PJEmSJGkZ1iIQLODDSa5I8oom7aCq2tZMbwMOaqYfDdzal/dWelcG56ff1qRLkiRJkpZp0xqU8Yyq+mKSRwGXJLm+f2HT7XNk/TlnZmZ2Tk9PTzM9PT2qTUuSJEnSRJmdnWV2dnbZ+Ya6RzDJ44C3AAdX1ROSPAk4uar+97IKS84Cvgq8Apiuqtubbp+XVdV3JTkDoKpe36x/EXAW8Plmncc36S8GnlVVvzRv+94jKEmSJKmzRn2P4J8Cvw58o5m/BnjxEJXYN8n+zfR+wIlN3vcBL2tWexnw3mb6fcCLkuyV5EjgKODyqroduDvJ05IEeGlfHkmSJEnSMgzbNXTfqvp4Lwbb2Z3z/iHyHQT8bZNvE/CXVXVxkiuAC5KcCtwCvKDZ7nVJLgCuAx4AXtV3ie9VwDuBfYAPzB8xVJIkSZI0nGG7hn4QeDXwrqo6NslPAadW1Y+2XcHlsGuoJEmSpC4btmvosIHgY+k9OP7pwA7gZuBnm0c8TAwDQUmSJEldNtJAsG+j+wF7VNU9q6lcWwwEJUmSpMkzNdX7f/v28dajC4YNBIe6RzDJgcDPAUcAm5p7/qqqTltNJSVJkiRtbFNTsGPHrmmDwckw7GAxHwA+BnwKeBAIvQfFS5IkSZLWmWHvEfxEVR23BvVZFbuGSpIkSZPHrqFrZ9SDxbwWuBu4EPj6XHpVTVRTGghKkiRJ6rKR3iMI3Af8LvAb9LqGQq9r6GNWVj1JkiRJ0rgMe0XwZuCpVfXl9qu0cl4RlCRJktRlw14R3GPI7d0IfG11VZIkSZIkTYJhu4beC1yd5DJ23SPo4yMkSZIkaR0aNhB8b/PqZx9MSZIkSVqHhrpHcL3wHkFJkiRJXTaSUUOTvKuqfjrJNQssrqp60oprKEmSJEkaiyWvCCZ5dFV9Icl3APOjyqqqz7dau2XyiqAkSZKkLhvJqKFV9YVm8lVVdUv/C3jVCOopSZIkSVpjwz4+4sQF0p4zyopIkiRJktbGoHsE/we9K3+PnXef4P7AR9usmCRJkiSpHYPuEXwEcCDweuB0dt0neE9V3dl+9ZbHewQlSZIkddmw9wj6+AhJkiRJ2iBGMliMJEmSJGnjMRCUJEmSpI4xEJQkSZKkjhkqEEzy/CQ3Jrk7yT3N6+4h8+6Z5KokFzbzU0kuSXJDkouTbO5b98ymnOuTnNiXfnySa5plb1rum5QkSZIk7TLsFcFzgJOr6oCq2r95HTBk3tcA1wFzo7icAVxSVUcDlzbzJDkGeCFwDHAS8JYkczc5vhU4taqOAo5KctKQZUuSJEmS5hk2ELy9qj6z3I0nOYzeg+ffxq5HT5wMbG2mtwKnNNPPA86vqvur6hbgJuBpSQ4B9q+qy5v1zu3LI0mSJElapiUfKN/niiR/DbwX+EaTVlX1ngH5fg94HdB/9fCgqtrWTG8DDmqmHw38a996twKHAvc303Nua9IlSZIkSSswbCD4COBrwInz0hcNBJM8F7ijqq5KMr3QOlVVSXzwnyRJkiStoaECwar67yvY9tOBk5M8B9gbOCDJnwPbkhxcVbc33T7vaNa/DTi8L/9h9K4E3tZM96fftlihMzMzO6enp6eZnp5eQdUlSZIkafLNzs4yOzu77HypGnxBLsnhwJuBZzZJ/wS8pqpuXTzXbvmfBby2qn48yTnAnVW1JckZwOaqOqMZLOY84AR6XT8/DHxnc9Xw48BpwOXA+4E3V9VFC5RTw7wfSZIkSdqIklBVGbTesIPFvAN4H737+B4NXNikLcdchPZ64IeT3AA8u5mnqq4DLqA3wugHgVf1RXWvojfgzI3ATQsFgZIkSZKk4Qx7RfCTVfU9g9LGzSuCkiRJkrps1FcE70zy0ubh8JuSvAT48uqqKEmSJEkah2EDwZ8HXgDcDnwR+Gng5W1VSpIkSZLUnqG6hq4Xdg2VJEmS1GXDdg1d8vERSU5vRvf8/QUWV1WdtuIaSpIkjdHUVO//7dvHWw9pI5v7ns3x+zY5Bj1H8Lrm/yvZNeonQObNS5IkrRtTU7Bjx65p/ziVRq//e9af5vdtMiwZCFbVhc3kvVV1Qf+yJC9orVaSJEmSpNYM+/iIq6rq2EFp4+Y9gpIkaVhTU3DXXbB5s1copLbssQfM/XmewIMPjrc+XTCqewR/FHgOcGiSN9PrEgqwP3D/qmspSZI0RlW9rmt2V5PasXnzru6hmzePty7a3aB7BL9A7/7A5zX/zwWCdwO/2mK9JEmSJK1z27c7MNOkGrZr6F5V9Y01qM+q2DVUkiQth3+gStpohu0aOmwgeDTw28AxwD5NclXVY1ZVyxEzEJQkSZLUZcMGgnsMub13AH8EPABMA1uBv1xx7SRJkiRJYzNsILhPVX2Y3hXEz1fVDPBj7VVLkiRJktSWQYPFzLkvyZ7ATUl+md4gMvu1Vy1JkiRJUluGvUfwBOAzwGbgt4ADgHOq6l/brd7yeI+gJEmSpC4b6WAx64WBoCRJkqQuG9UD5S9cYnFV1cnLrpkkSZIkaawG3SP4hjWphSRJkiRpzdg1VJIkSZI2iJF0De3b2M0LJE/cA+UlSZIkSYMN+/iIp/ZN7w38FPCto6+OJEmSJKltK+4amuQTVXXciOuzKnYNlSRJktRlo+4aejwwF2HtATwF2HPl1ZMkSZIkjcuwXUPfwK5A8AHgFuAFS2VIsjfwj8C3AHsBf1dVZyaZAv4a+I657VTVXU2eM4GfB74JnFZVFzfpxwPvpNct9QNV9Zoh6y1JkiRJG97U1PLWb3XU0CT7VtW9STYBHwFeC5wMfLmqzklyOnBgVZ2R5Bjg/2/v3qM+qevDjr8/D6ASBXcfVEBAweOiosYoBrQ1zVobxSQVrIlI4+UkntDWWj217QmYnmbtMY3WnuNd0yZeoBUSE9McryAa1lute0BuoggYV2UjaHieVag3YD/9Y2Z2Z2d/l/ndb+/XOc955jfz+858f/Od+c58Zr4z30sonkc8AfgUsC0zMyJ2Aa/MzF0R8XHgbZl5WYfl2TRUkiRJ0kpZX4fNzerTBpnrfZuGrrWZcUT8l4jYUvu8NSJe3y9dZv6oHLwfRVPSTYpA8KJy/EXAOeXw2cClmXlPZu4GbgXOjIjjgaMyc1f5vYtraSRJkiRJA2oVCAK/WjXfBMjMTeDX+iWKiLWIuBa4A7gyM28Ejs3MO8qv3AEcWw4/HLitlvw2ijuDzfF7yvGSJEmStPI2NmDr1uKvbecObZ8RXIuIB2TmTwAi4kiKu3w9ZeY+4Bci4sHA5RHxzMb0jAjbckqSJEnSCDY2iv/Rt1FooW0g+AHg0xHxXiCA36ZootlKZv4gIj4GnA7cERHHZebtZbPP75Vf2wOcVEt2IsWdwD3lcH38nm7L2rFjx/7h7du3s3379rbZlCRJkqSFsnPnTnbu3DlwutYvi4mI5wL/hOLtoVdk5uV9vv8Q4N7M3FveQbwceB3wHODOzHxjRFwAbGm8LOYMDrws5tHlXcMvAa8CdgEfw5fFSJIkSdIh2vYjOLG3hkbEEyleBrNW/v3PzHxT2X3EB4FHcGj3Ea+l6D7iXuDVVbBZ6z7iSIruI17VZZkGgpIkSZJW1lgCwYi4mwP9BzZlZh49ZP4mwkBQkiRJ0iprGwj2fEYwMx80vixJkiRJkuZB25fFABARDwMeUH3OzG+PPUeSJEmSpIlq26H88yLiFuCbwGconu37xATzJUmSJEmakLYdyr8eeDpwc2aeAjwL+NLEciVJkiRJmpi2geA9mfn3FB3LH5aZVwJPnWC+JEmSJEkT0vYZwc2IOAr4HPCBiPgecPfksiVJkiRJmpRW/QhGxAOBn1DcQfwt4GjgA5l552SzNxi7j5AkSZK0ysbVj+A24NjM/Hxj/DOA72bmN0bO6RgZCEqSJElaZW0DwX7PCL4F+GGH8T8sp0mSJEmSFky/QPDYzLy+ObIcd8pksiRJkiRJmqR+geCWHtMe0GOaJEmSJGlO9QsEr4qI85sjI+J3gasnkyVJkiRJ0iT1e1nMccD/Bn7GgcDvdOD+wPMz87sTz+EAfFmMJEmSpFU2lreGljMK4JnAE4AEbszMvxlLLsfMQFCSJEnSKhtbILhIDAQlSVJb6+vF/42N2eZDksZpXN1HSJIkLZ31ddjcLP6qgFCSVomBoCRJkiStGJuGSpKklWTTUEnLyGcEJUmSJGnF+IygJEmSJKkjA0FJkiRJWjEGgpIkSZK0YgwEJUmSJGnFTDQQjIiTIuLKiLgxIr4SEa8qx69HxBURcXNEfDIittTSXBgRt0TETRHx7Nr40yPihnLaWyeZb0mSJElaZpO+I3gP8G8z8/HA04B/HRGPAy4ArsjMU4FPl5+JiNOAc4HTgLOAd0VE9cabdwMvz8xtwLaIOGvCeZckSZKkpTTRQDAzb8/Ma8vhu4GvAScAzwMuKr92EXBOOXw2cGlm3pOZu4FbgTMj4njgqMzcVX7v4loaSZIkSdIApvaMYEScDDwZ+BJwbGbeUU66Azi2HH44cFst2W0UgWNz/J5yvCRJkiRpQIdPYyER8SDgQ8CrM/OuA609ITMzIsbWC/yOHTv2D2/fvp3t27ePa9aSJEmSNFd27tzJzp07B04XmWOLwTovIOII4KPAJzLzLeW4m4DtmXl72ezzysx8bERcAJCZbyi/dxnwB8C3yu88rhx/HvDLmfkvG8vKSf8eSZIkSZpXEUFmRr/vTfqtoQG8B/hqFQSWPgy8rBx+GfDXtfEvioj7RcQpwDZgV2beDvwwIs4s5/mSWhpJkiRJ0gAmekcwIp4BfBa4HqgWdCGwC/gg8AhgN/DCzNxbpnkt8DvAvRRNSS8vx58OvB84Evh4Zr6qw/K8IyhJkiRpZbW9IzjxpqHTZCAoSZIkaZXNRdNQSZIkSdL8MRCUJEmSpBVjIChJkiRJK8ZAUJIkSZJWjIGgJEmSJC2Y9fXib1gGgpIkSZK0QNbXYXOz+Bs2GLT7CEmSJElaIGtrUIU9EbBv34Fpdh8hSZIkSUtoy5bOw4PwjqAkSZIkLZiqSejGxsHjvSMoSZIkSerIQFBqGPUNTJIkSdIkjeNlMQaCUs04dipJkiRp3hkIaml5Z0+SJEmLYtrnrodPb1HS9FR39qrh5kO03WxsdH/wVpIkSZqEYc9dR2EgKDUYAErSYvECnqRVM46bF3YfoaXliYEkLb/6VfStW63zJS2ucZ27tu0+wjuCWlqj7EQGkZIkSZqmaZ93ekdQS2mUQM6ry5K0WAat873YJ2mZ2aG8VpZdQEgaN99CPL+GCQI9RkhadOM4LhkISg0bGxBR/Hm1WJKBw/yybCStonHVfT4jqKUz6luU1tehamE8rdf3SpJGs3dvu+/ZTZAkFXxGUGrwGUFJTQYO82tt7cDFO+tsSYtqnM86z8UzghHx3oi4IyJuqI1bj4grIuLmiPhkRGypTbswIm6JiJsi4tm18adHxA3ltLdOMs/SxkZxMuEJhaTKxob1wbzasqX/dyRpntWbeq6ttWvuWR2XRnlWcNLPCL4POKsx7gLgisw8Ffh0+ZmIOA04FzitTPOuiKgi2XcDL8/MbcC2iGjOUxorT/okVXxRzPyL8OKdpOWQ2f7Zv1GfFZxoIJiZnwM2G6OfB1xUDl8EnFMOnw1cmpn3ZOZu4FbgzIg4HjgqM3eV37u4lkaSpInxZSTzrSofnwqRtMiq1mjRtzHneM3iraHHZuYd5fAdwLHl8MOB22rfuw04ocP4PeV4SZIkSVpYVauTjY3Bm7rXW0EM0yJipm8NzcyMCK/jSZLmkm+YnG+Wj7Q61srbV/v2zTYf41R/QWHVddkg1tYOHh503cwiELwjIo7LzNvLZp/fK8fvAU6qfe9EijuBe8rh+vg93Wa+Y8eO/cPbt29n+/bt48m1JGklGWBI0mzV3w48TMCzKAZ9A3K9WXxmsmPH6wZa3sS7j4iIk4GPZOYTy8//FbgzM98YERcAWzLzgvJlMZcAZ1A0/fwU8OjyruGXgFcBu4CPAW/LzMs6LMvuIyRJWhF29yOthuadsmU63e90F7BtfVYPkCMOBMhtu4+Y6B3BiLgU+GXgIRHxHeA/AW8APhgRLwd2Ay8EyMyvRsQHga8C9wKvqEV1rwDeDxwJfLxTEChJkjQIm5VK86/5oq6tW2eTj2nau7fd9/btG63JrB3KS5KkhTVsMFe/Cu/dRGl+NZ+jW7ZmofXfVxm0TmrWg3PRobwkSdIkDdPv65pnP9LCqLpW2Lp1+YJAOPD7hjVKN0czfWuoJEnSKLrDCa4AABS5SURBVMbRvNO7gdJ8cx+dDANBLTWf/5Ck5VVvUlX1w9XGqM/VSNKkRAx23jpKNzoGglpaw54gSJKWnwGgtDiW/cL+xsZoF6eGXS8GgloIy14BSJIGZ4fy0vJbhQv76+sHdwMxrZfiGAjOgAetwQxbAXiCoFXj9q5V4zYvaRllFncIewWDneo/XxYz51bhqsY8cf1qVcyqbvE5K81KfZtfW4MtW6zzpWW0Chf2q99Y70aiV494nY75B6e/s9VyfYGyFsagD8+urw9+ZURSe2trxYEqs9g/l31/s06ZX5nDvTp9UOvrxbZu9xPSdFXnf6tUB0ffXgDHsIxl6oB9UTqUX/arGuPUvDrStoPNejo7CtaqmHbdUgWCdcu6v1mnzJ9xdMI8yvKWsWNraV7VjzfLWAcPU5/1ahq6udmuQ3mbhs7Asm28kubDtOuWffumc8VS6ifCpqHSsqq/SGUVtK3POk2vxrU9NhsIaq5tbAx3orkK7cmlWWs20Rm0+fYisU6Zb4MGgcOUZf0ZHO8GSrOxrMeZWR1jDAQ110ZpC76MFYU0rzwx1qIY5cVKHlek6VuVC3Gz+G0+I6i5NuwzgpKmYxUOzuAzgvNqmO2v2crE0wZJyybCZwS1BDY2Or+QQtJ8MCDSLA2z/UUc3HGz5suqXFzSdLg99eYdQS0Ed2RJs2aficujU1l6nJm9Zbjz7nY0P5ZhexpW2zuC9oSjhbCxsVo7sLRI1teLE+tl7t+pemtd5nL/zlWxb9+hQeDm5nT6IlQ7e/fOOgeDczvSorFp6JzwCtJ4uT6l6ag33a5OfpZxv6s/q9zs60nSeNQfB6kuugxanwx7574ZuC1jPbZqVuUlM3WDXoAwEJwDg7zBbNU2aDhwUBimM/llPSmV5sEq9e3kc2XLbZATxlU8Dk/Tli3DX2ypX5haW2sfDHbqzHuY84dVDDwmbdT1uUrlcPB2fGerNAaCc6Bt84dFC3DGURmOerdh797FWFfSMljmZzD27fMZwWXnhcb5sOjB1CLmeV65v02egeCMLesV9XHtvM110yZorg4ie/cW6Ze5uZo0S4t+wjaocQSAixBMDtoKY9YWdRusHyfbnAcs6u8cxrC/cdi7ifW6bNQ8aD6s0v5SqW/Hm5vHAP0rFgPBOdMr0Fm1ky4oTkTqlfqWLe3SVevKZ3mkyVqVumgc6k1K601N58miPfM57TsG43pWtHl86rc9rNqdkWHPderrdNBnDJd9nS6iYc97V21/GYWB4Iw1+8lrG+jMu1GC1nEFu/WgehHfPiZpeXR6gH+QZ5jGsew2deo8BqfLyGNSd8OexM/y2d16K6SI+b7jv2gM4trzGcEpG1fAsm9fu3nVA8ZFuMIxTP6aB4BR1E9oPLmRNE6D1v+zap0wyEn1WocOpea9VcW0W8pUJ/rV8Djn20t10bgaVn/TatrcvLubOb2LPNNWBbxbtkxvOxymye4qtqAb1kIFghFxFvAW4DDgTzPzjeOa96DPbYzrtnPbYKfbs4SLsqG3Xb/Nu3hVkDxMxdNsVipJw6qf/A9T/zeb/nnXYHymffwbRwA46LNszbdhTvNEfNqGPYmfVJA+jFkvfxLq9d4wzcaHKdP6dl+fT9tgcNUM84zgwnQoHxGHAe8AzgJOA86LiMd1+u76+mABVnWArq7itNGp2eHaWjGvQZZddTw6aAekm5vFssbdcenOnTvHM6Oaep9A/dZvvWlsValvbh546UtEu+YfVbpmPgYxT51kT6JcKoPsL831P0ja6vvVOm1blvXv1ocHaQY0aD4HMcmyGcXa2uDb/DIZZ7k0n+0b9DmxZhC4devkg8Bqm9/YKJbX5u7Ivn2H7ldbt443X+PeX5r79iT39XFqlkWvfbV5Ibh+PByXeavHNjaGO5GvzjWGUR1X5q3enJeyaTZnHuRCRv18t+367XYDZJgL/MOcN/QziXKp53OQeKKeplrPbZuGztnm3tMZwK2ZuTsz7wH+DDi7mhhBwr6BgqNOLxOprvb2S9spYGk+YN9NvbC65WvQW+Hjet5gnBt2Pciu1K/YdbKx0T7QG3RavVltt/Jp7kz1t472y0+nv3kM0KtgrFlp9FvvzZPhQdM212mn+XbKa6+T7n4Ve6d8jvs5krZl02bZ3bajtvOu/7W9+NIMrgfZfofNb325kzrpGtc+0+b39PoNndK3PYmv11WD1Cn1k66I4vjQ5qS609X3cV5ohPHXZc19u+3xf9htt9f+Mui+Wlftq4Ou63HtP+M+qR32eNhv3bZZz73KqNdyK9V5Sptl9juXa6vT8qqybZZNv/wMc5xpo1NQVk/f7eJjcx011283vQK+Qbel5vhx6LfPNJfd7+Jst2NFm7qss3Ui6FvzL1IgeALwndrn28pxRFT3Pg9eG/2uGnSb3uZAMmyTwzYb4DB3+ebtJTP93tjZbT0M0p1Gp3n0W2dra93Xb6+yGea3VOnm6ep0VS7d1vEoFWSvA9OwadvuZ53Stz3oT0N9ecOsp1F+S9s3EXbSa/sdJU/N1+ZXJ8DT2FeqCyHV3ySX2eaErJtmkFMZpk5pc+LVKQisL3Pa+0wbvbbdXhdHh91227yJetR9tVP59lrmPDZB7FWfD3oi3G16r3OIQY/Xbcts0IBimONXMyBtrq+2+Rn0ONOmzu4lovPFx2HrwH7LqzfN7/TdcdRXgwTJvZZfBfW9Ls722i+GPf9sa5ECwalXd6M8XzbsHbr6MgeZx7K0hR71zuY8PhM4T3map7xodXVqiTHuZu6d1C+EVH/9ltnmRHsSzTxH2Vd7HQ9GOXGYtyZzvcxjgNTWMr9RtGp1NSnLvO50sPrFsvo2NY56qk1QPU6Tqa+STPrubZELUltGxNOAHZl5Vvn5QmBf9cKY4q5g87f02xr20byLeLDsMY/7+sx/H8U7bbpNqzSXn7VxG8AxtWl3wiFl2iuPs9Zr/XZbP/XfWC/P6DCu0+/utcxqXVXtpo/p8J1u6Xut537bUa9tYdp6bbdttqVh1k+VjhHSDrOfttkWpqlaB4P81mp7H6Rc6nVI9XnY9Tto2mHyW6XrVu+NU6c6tM0ye62jXmmb+9sgZVNPW1/+Zp+81nXKd9u6rJnXavq81GUw+rZbqc9jlG2hbR3aXGY2xjXzMGy9O0vD7jP9zhuqad1+d7fzpMqgx4p6+kHTDlKX1Y8P1XDSeX/rdSzpd5wZZVu6E9hSpu9Uj91Xfm7mudO+1uZYcSdQf0i5ucxNDpR1fV2Pep4Dh9aFw+xnzbLotn6qadX3mnVvv3q3W5lukLneN4xdpEDwcODrwLOAvwN2Aedl5tdGm2/3O42ZPWsGIrqe3WZmu62mufxMomrT2ymSL6dVe8Zmm2h/lrqs357rp9Pv77VOeizzoKNrv/JsLOugVyS02Ba6bUett4VpKbfbQ37PgOunsnXAtNV62hwk7bD7abd0bfM7C/Xtd5Btp76P1H/3COu31fIHXVa3dIPs46Mol1NvTL93wHpl/7ZLizq4vr+Vv7P1+qqOMaPUIbXf26oebGxH1b6+ZdR8TMo49vHaOhp0W0hgL8X2MOj+esh20OfYP1TdOUuNY2mV/77ruNMxhsHOqwY+TxrxXLBT2rk9P+uU30G3pVHr/WG23UH2mcZ5ThVZDbWPTms/q9f3tW247XG4GY+03v4WJhAEiIjncqD7iPdk5h/NOEuSJEmStHAWKhCUJEmSJI1u7pp5qBAR50TEvoh4zJjne2FE3BIRN0XEs2vjz42I6yLiKxHxhi5pf6v8zvUR8YWI+PnatLPKed4SEb9XG/+bEXFjRNwXEU+pjT85In4cEdeUf+8a5++cpEmUTUSsR8SVEXFXRLy9Me1+EfE/IuLrEfG1iPhnHdKvfNlMqFx+JSKuKtfrVRHxzNq0yyLi2nIdvicijuiQ3nKZTLmcUVsP10fEubVpp0fEDeV6fWuX9JZLxO+X9f11Zb7PGNN8ux1jrMdamES59Dm+WI+1NKGy6XWMsS5rYZrlEhFH1dbPNRHx/Yh4c4f0i1MumenfHP4Bfw58mOIFOeOa52nAtcARwMnArRTtiY8BvgUcU37v/cA/7pD+6cCDy+GzgP9bDh9Wzuvkct7XAo8rpz0WOBW4EnhKbV4nAzfMej3PUdn8HPAPgX8BvL0x7XXAf659PsaymVq5/AJwXDn8eOC22rQH1Yb/Enix5TK1cjkSWCuHjwP+Hjis/LwLOKMc/jhwluXS8ff/H+CI8vM6cPwY5tvxGFNOsx6bXbn0Or5Yj822bHodY6zL5rBcGt+7CnjGIpeLdwTnUEQ8CDgTeCVQv9K9PSI+Uvv8joh4WTn8q+VV1qsi4m3179WcDVyamfdk5m6KjfFM4FHALZlZvU7z08ALmokz84uZ+YPy45eAE8vhM4BbM3N3Zt4D/Fm5LDLzpsy8ebg1MX8mVTaZ+aPM/ALw0w6L/W3gj2rfvbP5hVUvmwmWy7WZeXv58avAkdUV88y8u5zPEcD9KIKRZnrLZTLl8uPMrB6OPxL4QWbeFxHHA0dl5q5y2sXAOR3Sr3S5UAbP5W8kMzcy87uw/y7EznL9XxYRx5Xjd0bEW8or0jdExC92mG+nY0x1dd56rL+JlEuv44v1WGuTKpuOxxjrstamWi7170TEqcDDMvPzHdIvTLkYCM6ns4HLMvPbwPfrt4gbEsiIeADwxxRXi54KPITO/S4+HLit9vm2ctwtwGMi4pFRvJ31HOCkPnl8OcUVKoATgO805ntCn/QAp5Q74s6IeEaL78+DSZVNPd1+EVG93fD1EXF1RHwwIh7WJ4+rWDaTLhcoLo5cXR1wACLicuAO4MeZeVmf9JbLGMsliuahNwI3Aq8pR5/AwXXcHvqv11Usl08CJ0XRTPOdEfGPYH8w8HbgBeX6fx/wh2WaBI7MzCcDrwDe22G+nY4xJ1iPtTapcqH23UNYj7Uy6bKBg48x1mXtTLtc6l5EEcj1M9flYiA4n84D/qIc/ovyczdBcTv5bzPzW+W4S6H9624zcy/wryiacH0W+CYHOjw5dIFFW+nfAaq2zcO8cejvgJPKHfE1wCURcdQQ85m2qZYNcDjFlaQvZObpwBeB/9Z1gatbNhMtl4h4PPAGiqZV+2Xmc4DjgftHeUerS3rLZczlkpm7MvPxwFOAt0bEgwfN3KqWS2b+P+B04Hzg+8Cfl9vvYyiaQX0qIq4Bfp+DT1IuLdN/Djg6Io5uuUjrsRZmUC7Vcq3H+ph02XQ7xrS1qmUz43I5t5pPN4tQLoePa0Yaj4hYB54JPCEikqI9cQL/AbiXg4P3B5T/mxtWtxPaPRx8p+/EchyZ+VHgo2Uezi+X1Sl/Pw/8CcUV+80u8z2Jg69kHSIzfwb8rBz+ckR8A9gGfLlXulmacNl0cyfwo8z8q/LzX1JcXeqUv5Usm0mXS0ScCPwV8JLM/GZzemb+NCI+RNEE8qIO6S2XCe4vmXlTuS4eTbEOT6xN3l/HdcjfSpZLpWxa+xngMxFxA/Ay4Grgxsz8B21n0/jc7RhjPdbShMqlzXKtx/qYVNl0OcbswbqslSmXSzXtScDhmXlNtxkuSrl4R3D+/AZwcWaenJmnZOYjgG9GxC8Bu4HTonj72hbgWRQb79eBR0XEI8t5nEvnA8GHgReV6U+h2JB2AVTNdCJiK8XdwT9tJo6IR1DsFC/OzFtrk64CtkXxZqP7lcv/cIfl7z+pi4iHRMRh5fCjyrz8bf/VM1OTLJvKQSe+mZnAR+LAm8SeRdEU7uBEq102EyuXMs3HgN/LzC/Wxj8wimc4iKI59a8DhxwQLJeJlcvJ5Xqn/O42iuecbwd+GBFnRkQALwH+ukP6VS4XIuLUiNhWG/VkijL5OvDQiHha+b0jIuK02vfOLcc/A9ibmXc1Zt3xGGM91s4Ey2X/IhrLsx5raVJl0+0YUz7nZl3Wx7TLpeY84JIe+Vqccsk5eOuPfwe9aehvgGc3xv0b4J3l8BuBm4HLKa6qvrQc/+vA18qN7N3A/+oy/9dSPMB/E/Cc2vhLKA7MNwIv7JL2Tyiu7F5T/u2qTXsuxY53K3BhbfzzKdpD/xi4HfhEOf4FwFfK+VwN/Nqs1/0clM3ucv3eBXwbeGw5/hEUV7uuA64ATrRsplMuwH8E7q6t12sonls7luIiynXA9cCboHg7ouUylXJ5cW1d7KL2Nj2KZkI3lOv1bV3ytrLlUub5KcAXKOr768r1v15OexJFfXNt+bteXo6/EngzxVXo64Gndpl3t2OM9dhsy2U3B44v36Fohv0wrMdmWjZ0OcaU06zL5qtcHlqb/g3g1B75WphysUP5JRERD8yirTQR8U7g5szs2O+MpsuymU+Wy3yyXOZTRFwJ/LvMnOtmYqvGcplfls18slwOZtPQ5fG7UbxR6EbgaOC/zzpD2s+ymU+Wy3yyXCRJmgLvCEqSJEnSivGOoCRJkiStGANBSZIkSVoxBoKSJEmStGIMBCVJkiRpxRgISpLUQ0TcV77J9CsRcW1EvKbs5LlXmkdGxHnTyqMkSYMyEJQkqbcfZeaTM/MJwK9QdAj8B33SnAL884nnTJKkIRkISpLUUmZ+HzgfeCVARJwcEZ+NiKvLv6eXX30D8EvlncRXR8RaRLwpInZFxHURcf6sfoMkSWA/gpIk9RQRd2XmUY1xm8CpwN3Avsz8aURsAy7JzF+MiF8G/n1m/tPy++cDD83MP4yI+wOfB34zM3dP9cdIklQ6fNYZkCRpgd0PeEdEPAm4D9hWjm8+Q/hs4IkR8Rvl56OBRwO7p5FJSZKaDAQlSRpARDwKuC8zvx8RO4DvZuZLIuIw4Cc9kr4yM6+YSiYlSerDZwQlSWopIh4K/DHw9nLU0cDt5fBLgcPK4buAenPSy4FXRMTh5XxOjYifm3yOJUnqzDuCkiT1dmREXAMcAdwLXAy8uZz2LuBDEfFS4DKKZwYBrgPui4hrgfcBbwNOBr5cdj3xPeD5U/sFkiQ1+LIYSZIkSVoxNg2VJEmSpBVjIChJkiRJK8ZAUJIkSZJWjIGgJEmSJK0YA0FJkiRJWjEGgpIkSZK0YgwEJUmSJGnFGAhKkiRJ0or5/1uZzEZ2dsnV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5" descr="data:image/png;base64,iVBORw0KGgoAAAANSUhEUgAAA4wAAAJmCAYAAAAXYg7yAAAABHNCSVQICAgIfAhkiAAAAAlwSFlzAAALEgAACxIB0t1+/AAAIABJREFUeJzs3Xm8XWV96P/PF4IGAoQhQBsE0TIkEAUUbbVUzxXrhFYKem+UqzgiV2gV2+rv/mhNImK19fZWBGcRqyAOCJQCrROHOtQKIgiYE0AmFSpJGDIQSCDf+8daJ9lnn7XP2Xvn7OGc/Xm/Xut19n6e9aznWevZa/ieNUVmIkmSJElSve163QBJkiRJUn8yYJQkSZIkVTJglCRJkiRVMmCUJEmSJFUyYJQkSZIkVTJglCRJkiRVMmCUJEmSJFWalgFjRBwUEY9GxJfK7wdExOaIWFsznNHrdkqSJEnSdDar1w1o07nAT4CsS981M+vTJEmSJEltmHZnGCNiMfAg8F0g6rKn3fxIkiRJUr+aVgFWROwKLANOZ3ywCHB3RPwqIs6LiD272zpJkiRJmlmmVcAInAl8LjPvZezlqCuBo4D9gWcDuwAXdL95kiRJkjRzTJt7GCPiCOAY4MjRpNG8zFwPXF9+vT8iTgPui4g5Zd7oNLy/UZIkSdJAy8yqqzUrTaczjC8EDgDuiYj7gL8AToiI6yYoM27+MtNhG4clS5b0vA0O9st0GeyX/h3sm/4c7Jf+HOyX/hzsl/4d+rlvWjWdAsbPAE8HDgeOAD4F/Avw0oh4bkQcEhHblfcung1cnZlre9dcSZIkSZoaI6tGWHDOAhacs4CRVSNdq3faBIyZuSEz7y+H3wLrgEczczVFIHkVsAa4CdgAvK53rZUkSZKkqTGyaoSF5y5kxeoVrFi9goXnLuxa0Dht7mGsl5nLaj5fBFzUw+YMlKGhoV43QRXsl/5kv/Qv+6Y/2S/9yX7pT/ZL/5rqvjnuouMq00ZO63zQGO1cxzpdRUQO0vxKkiRJmv4WnLOAFatXjEk7ZM9D2goYI4KcoQ+9kSRJkqSBc+niS5tK6wTPMEqSJElSnxtZNbLl0tRLF1/KgnkL2ppOq2cYDRglSZIkaUB4SaokSZIkaUoYMEqSJEmSKhkwSpIkSZIqGTBKkiRJkioZMEqSJEmSKhkwSpIkSZIqGTBKkiRJkioZMEqSJEmSKhkwSpIkSZIqGTBKkiRJkioZMEqSJEmSKhkwSpIkSZIqGTBKkiRJkioZMEqSJEmSKk27gDEiDoqIRyPiSzVpx0TESESsj4jvRcT+vWyjJEmSJM0E0y5gBM4FfgIkQETMAy4GzgB2B64Dvtqz1kmSJEnSDDGtAsaIWAw8CHwXiDL5eODmzLw4MzcCS4HDI+Lg3rRSkiRJkmaGaRMwRsSuwDLgdLYGiwCHATeOfsnMR4DbgUVdbaAkSZIkzTDTJmAEzgQ+l5n3UlyOmmX6HGBN3bhrgJ272DZJkiRJmnFm9boBzYiII4BjgCNHk9h6lnEdsGtdkbnA2qppLV26dMvnoaEhhoaGprClkiRJktQ/hoeHGR4ebrt8ZObkY/VYRLwLOIutQeDOwPbAcuBTwEmZeXQ57hxgJXBEZt5aN52cDvMrSZIkSZ0QEWRmTD5mOf50CKAiYkdgl9GvwF8CBwCnlN9vB94CXAl8ADg6M59fMR0DRkmSJEkDq9WAcVpckpqZG4ANo98jYh2wITNXl99PAM4Bvgz8GFjci3ZKkiRJ0kwyLc4wThXPMEqSJEkaZK2eYZxOT0mVJEmSJHWRAaMkSZIkqZIBoyRJkiSpkgGjJEmSJKmSAaMkSZIkqZIBoyRJkiSpkgGjJEmSJKmSAaMkSZIkqZIBoyRJkiSpkgGjJEmSJKmSAaMkSZIkqZIBoyRJkiSpkgGjJEmSJKmSAaMkSZIkqZIBoyRJkiSpkgGjJEmSJKmSAaMkSZIkqZIBoyRJkiSpkgGjJEmSJKnStAoYI+LLEXFfRKyJiDsi4owy/YCI2BwRa2uGM3rdXkmSJEmaziIze92GpkXEYcAvM/PRiDgEuAY4CVgB3AFsnxPMUERMlC1JkiRJM1pEkJnR7PizOtmYqZaZt9QlPQ6srPm+HfBE91okSZIkSTPXtLokFSAiPhER64FbgA9m5vU12XdHxK8i4ryI2LNHTZQkSZKkGWFanWEEyMx3RsSpwAuBb0TE9RTB41HADcA84FzgAuBl9eWXLl265fPQ0BBDQ0Odb7QkSZIk9cDw8DDDw8Ntl59W9zDWi4hPAo9m5ul16fsA9wG7ZOb6mnTvYZQkSZI0sFq9h3HaXZJaZwdg/QT5033+JEmSJKlnps0ZxojYCzgGuBx4FHgx8LXybwAPA7cBuwOfAOZl5jF10/AMoyRJkqSBNZPPMCZwCvBrYDVwJvCGzLwWeDpwFbAGuAnYALyuR+2UJEmSpBlh2pxhnAqeYZQkSZI0yGbyGUZJkiRJUhcZMEqSJEmSKhkwSpIkSZIqzerERCNijzaKPegNhpIkSZLUPzoSMAKrWhw/gYOAOzrQFkmSJElSGzoVMAKcADzY5LhXdrAdkiRJkqQ2dCpgvAf498xc3czIEXEnsKlDbZEkSZIktcH3MEqSJEnSgJgW72GMiB16Ua8kSZIkqXkdDxgj4l0R8Zqa7+cBj0bErRFxSKfrlyRJkiS1pxtnGP8cWAkQES8AXgu8HvgZ8H+6UL8kSZIkqQ2dfErqqPlsfV3Gq4BvZOZXI+LnwA+6UL8kSZIkqQ3dOMO4Btin/PzHwHfLz48Ds7tQvyRJkiSpDd04w/gt4LMRcT1wIHBVmX4ocGcX6pckSZIktaEbZxhPo7j0dB7wmpp3Mz4buLAL9UuSJEmS2uB7GCVJkiRpQEyL9zBKkiRJkvpfRwLGiHgkIvZqYfz7I+KATrRFkiRJktSeTj30Zjbwqoh4qIlxA9iZJoLXiPgycAwwB1gFfD4zzyrzjgHOBfYD/hN4U2be017zJUmSJEkduYcxIja3UezAzLxjohEi4jDgl5n5aEQcAlwDnAT8FPgl8BbgcuCDwB9l5vPqynsPoyRJkqSB1eo9jB05w5iZHbnUNTNvqUvaBKwEjgduysyLASJiKbAqIg7OzFs70RZJkiRJmumm3UNvIuITEbEeuAU4KzOvBw4DbhwdJzMfAW4HFvWmlZIkSZI0/XXqHsaOycx3RsSpwAuBb0TE9RT3NK6sG3UNxb2RYyxdunTL56GhIYaGhjrWVkmSJEnqpeHhYYaHh9suP63fwxgRnwQepXhwzg6ZeWpN3k3A+zPzkpo072GUJEmSNLAG7T2MOwCjl6cePpoYEXOA3yvTJUmSJEltmDYBY0TsFRGLI2JORGwfES8FXgtcBlwCLIqI4yNiNrAEuMEH3kiSJElS+7oSMEbEjhHx2oh4X0TsXqYdGBF7tjCZBE4Bfg2sBs4E3pCZ12bmKuAE4CzgAeAoYPGUzoQkSZIkDZiO38MYEQcC36F4AM1uwMGZeUdEfBTYLTPf1tEGjG2L9zBKkiRJGlj9eA/jPwLfBvYBNtSk/zPwoi7UL0mSJElqQzdeq/F84A8y84mIMYHsr4D5XahfkiRJktSGbj305kkVafsBD3epfkmSJElSi7oRMH4LeE9tQkTMBT4AXNGF+iVJkiRJbejGQ2/2Ba4uvz4NuAE4EPgt8ILMvL+jDRjbFh96I0mSJGlgtfrQm44HjAARsRPFay6eTXFW86fABZm5YcKCU98OA0ZJkiRJA6svA8Z+YcAoSZIkaZC1GjB24ympRMQ+wB8Ce1N332RmfqIbbZAkSZIktaYb9zC+DjiPIlB8EBhTYWb+bkcbMLYtnmGUJEmSNLD67pLUiLgb+CLwgcx8vKOVTd4WA0ZJkiRJA6vVgLEbr9WYC5zf62BRkiRJktSabgSMFwHHdqEeSZIkSdIU6sYlqbOBy4ANwE3Aptr8zPxARxswti1ekipJkiRpYPXjPYx/DvwjsAq4n60PvQkgM/MZHW3A2LYYMEqSJEkaWP0YMN4PfDgz/6GjFTXXFgNGSZIkSQOrHx96sz3FJamSJEmSpGmkGwHj+cCJXahHkiRJkjSFZnWhjh2Bt0XES4Gfs/WhN6P3MP55F9ogSZIkSWpRN84wHgr8jCJQXAA8o25oSkQ8KSI+HxF3RcSaiPhZRLyszDsgIjZHxNqa4YwOzIskSZIkDYyOn2HMzKEpmtQs4B7gBZl5T0QcC3wtIhbVjLOrT7WRJEmSpKnR8aekdlJE3AgspTiDeQewQ2Y+McH4xpOSJEmSBlarT0ntyBnGiLgcODEz15Sfk+KexXqZmX/SZh37AAcDt9Qk3x0RCXwb+KvMXN3OtCVJkiRJnbuHcTVFkDj6eaKhZRGxA3ABcH5m3gqsBI4C9geeDexS5kuSJEmS2jTtLkmNiO2AC4GdgVdXXYJann28D9glM9fXpOeSJUu2jDc0NMTQ0FDH2yxJkiRJvTA8PMzw8PCW78uWLWvpktSOB4wRcR7wrsxcW5c+B/h4Zr6lhWkFcB7FmcRXZOZjDcYbDRjn1tbrPYySJEmSBlmr9zB247Uab6J4F2O9nYCTWpzWJylezfEntcFiRDw3Ig6JiO0iYk/gbODq+iBVkqROGlk1woJzFrDgnAWMrBrpdXMkSdpmHTvDGBF7UDzoZiXFuxjvr8neHnglcFZmzm9yek8F7gQeBWovQ30HsBn4ELA3sAb4FvDezLy/bhqeYZQkdcTIqhEWnrtwTNryU5ezYN6CHrVIkqTxWj3D2MmAcfMkoySwJDM/2JEGVDBglCR1yoJzFrBi9YoxaYfseQgjp3mmUZLUP/ritRqlF5V/vwecADxYk7cRuDszf9PB+iVJkiRJ26AbD705ALgnMyc749hxnmGUJHWKl6RKkqaDvrkktR8ZMEqSOmlk1QjHXXQcAJcuvtRgUZLUdwwYJ2DAKEmSJGmQ9eNrNSRJkiRJ05ABoyRJkiSpkgGjJEmSJKlSJ1+rAUBEXE3xzkWA0WtlsxweA24DvpiZ13e6LZIkSZKk5nXjDONy4FnAfOBXwK/Lz88Gfgu8APjPiHhxF9oiSZIkSWpSx88wAuuB8zPz3aMJERHA/wEyM4+MiI8BZwLf6UJ7JEmSJElN6PhrNSJiNfAHmXlbXfohwH9k5h4RsQj4UWbu2uG2+FoNSZIkSQOrH1+rEcCiivSFbL2ncROwuQttkSRJkiQ1qRuXpH4R+HxEHAT8pEx7LvBe4Pzy+wuBm7rQFkmSJElSk7pxSeos4C+BdwH7lMn/BXwM+GhmPhER+wObM/PXHW6Ll6RKkiRJGlitXpLa8YBxTGURcwEy8+GuVTq2fgNGSZIkSQOrrwPGXjNglCRJkjTI+u6hNxGxZ0R8KiJui4iHI2JtzbCm0/VLkiRJktrTjYfefA44EvgMcB/gKT5JkiRJmga68dCbNcBLMvPH2zidJwGfBI4B9gB+CfzvzPzXMv8Y4FxgP+A/gTdl5j110/CSVEmSJEkDq+8uSQVWAuumYDqzgHuAF2TmrsBfA1+LiP0jYh7wTeAMYHfgOuCrU1CnJEmSJA2sbpxhXAy8luKM39opnvaNwDJgHvDGzDy6TN8JWAUckZm31ozvGUZJkiRJA6vVM4zduIfxDOAA4P6IuBvYVJOXmfnMdiYaEfsABwM3A6cCN9ZM9JGIuB1YBNxaPQVJkiRJ0kS6ETBePEFeW6f7ImIH4ALg/My8NSLmUFz6WmsNsHM705ckSZIkdSFgzMylUzm9iNgO+BLwKHBambwO2LVu1LnAuEtgly7d2pyhoSGGhoamsnmSJEmS1DeGh4cZHh5uu3zH72GcShERwHnA/sArMvOxMv3twEk19zCOnnH0HkZJkiRJKrV6D2NHAsaIWAs8LTNXlZ8byfKJp81O91PA4cCLM3N9Tfo84HbgLcCVwAeAozPz+XXlDRglSZIkDax+eejNn7H1VRp/NhUTjIinAidTXIr6X8XJRgBOzsyvRMQJwDnAl4EfA4unol5JkiRJGlTT6pLUbeUZRkmSJEmDrNUzjNt1sjGjImLHiHhtRLwvInYv0w6MiD26Ub8kSZIkqXUdf0pqRBwIfIfiFRe7AV8HHgROKb+/rdNtkCRJkiS1rhtnGP8R+DawD7ChJv2fgRd1oX5JkiRJUhs6foYReD7wB5n5RM2DagB+BczvQv2SJEmSpDZ05R5G4EkVafsBD3epfkmSJElSi7oRMH4LeE9tQkTMpXhX4hVdqF+SJEmS1IaOv1YjIvYFri6/Pg24ATgQ+C3wgsy8v6MNGNsWX6shSZIkaWC1+lqNrryHMSJ2AhYDz6Y4q/lT4ILM3DBhwalvhwGjJEmSpIHVlwFjvzBglCRJkjTIWg0Yu/EexuMnys/Mb3a6DZIkSZKk1nXjHsbNE+VnZree1OoZRkmSJEkDrdUzjB0P1jJzu9oBeDLw+8D3gRd0un5JkiRJUnt6dg9jRDwf+GRmHt7FOj3DKEmSJGlg9d0Zxgk8RPF6DUmSJElSH+rGQ2+eVZ8EzAfeB/ys0/VLkiRJktrT8YARuK5B+o+Bt3ShfkmSJElSG7oRMD697vtmYGVmbuhC3ZIkSZKkNvXsoTe94ENvJEmSJA2yvnzoTUS8IiKuiIjlEbFfmfb2iDimhWmcFhHXRcSjEfGFmvQDImJzRKytGc7oxHxIkiRJ0iDpeMAYEScCXwNuA54G7FBmbQ+8t4VJ/QY4EzivQf6umblLOZzVbnslSZIkSYVunGF8H/D2zHw3sKkm/cfAkc1OJDMvyczLgNUNRunlK0IkSZIkacbpRpB1IPCjivR1wK5tTK/R9bZ3R8SvIuK8iNizjelKkiRJkmp0I2C8FzikIv2PgF+2Mb36p9asBI4C9geeDewCXNDGdCVJkiRJNbrxWo3PAB+LiLdRnB3cPyJeAPw9sLSN6Y05w5iZ64Hry6/3R8RpwH0RMafMG2Pp0q1VDg0NMTQ01EYTJEmSJKn/DQ8PMzw83Hb5rrxWIyLOAk4HZpdJjwEfzcy/aWNaZwJPycw3N8jfB7gPmJuZa+vyfK2GJEmSpIHV6ms1unGGkcw8IyI+BBxKcRnsL+qDuclExPYUT1idBWwfEU8GngCeBTxM8RTW3YGzgatbnb4kSZIkaayunGGcChGxFHh/XfJS4FbgQ8DewBrgW8B7M/P+iml4hlGSJEnSwGr1DGPHA8aIuJziQTWjjRpTYWb+SUcbMLYtBoySJEmSBlY/XpK6mrEB4w7A4cBTgEu6UL8kSZIkqQ0dDxgz801V6RHxDxT3HkqSJEmS+lDP7mGMiEOAH2TmXl2s00tSJUmSJA2sVi9J3a6TjZnEwT2sW5IkSZI0iY5fkhoRH2fsg24CmA+8HDiv0/VLkiRJktrTjaekDjM2YNwMrAS+B5yXmY93tAFj2+IlqZIkSZIGVt+9VqOfGDBKkiRJGmT9+FoNImIucCDwOHBHZq7tRr2SJEmSpPZ19KE3EfHUiPgXincxXgv8DHggIr4WEb9TM97sTrZDkiRJktS6jl2SGhH7UgSJm4FPAMvLrEOBU4FNwBHAHwKLMvPDHWnI2DZ5SaokSZKkaWNk1QjHXXQcAJcuvpQF8xZs0/T65h7GiPgMcBjw4szcUJe3E/BtimDyOcAbMvPrHWnI2HoNGCVJkiRNCyOrRlh47sIxactPXb5NQWM/vYfxFcAZ9cEiQGY+ApxBcXbxL7oRLEqSJEnSdDJ6ZnGytE7qZMC4F3D7BPm/BDZn5rkdbIMkSZIkqU2dDBjvBw6aIP9A4L86WL8kSZIkTVuXLr60qbRO6vQ9jIdS3MP4aF3ejsB3gFsy8+SONKC6Td7DKEmSJGnamMkPvdkXuI7i3YvnsvUpqYcB7wS2B47KzN90pAHVbTJglCRJkjSw+iZgLBvzNIpg8aXAaKMS+Ffg1My8q2OVV7fHgFGSJEnSwOqrgHFLJRF7sPV+xtsy84GOV1rdDgNGSZIkSQOrn16rsUVmPpCZ/1kObQWLEXFaRFwXEY9GxBfq8o6JiJGIWB8R34uI/aem5ZIkSZI0uLoSME6R3wBnAufVJkbEPOBiivc67k5x3+RXu946SZIkSZphZvW6Ac3KzEsAIuIo4Ck1WccDN2fmxWX+UmBVRBycmbd2vaGSJEmSNENMpzOMo+qvtz0MuHH0S2Y+AtwOLOpmoyRJkiRpppmOAWP9U2vmAGvq0tYAO3enOZIkSZI0M02bS1Jr1J9hXAfsWpc2F1hbVXjp0qVbPg8NDTE0NDSFTZMkSZKk/jE8PMzw8HDb5bvyWo2pFBFnAk/JzDeX398OnJSZR5ff5wArgSPq72H0tRqSJEmSBllfvlZjKkTE9hExm+Ks6PYR8eSI2B64BFgUEceX+UuAG3zgjSRJkiRtm2kTMAJ/AzwCvA/4n8AG4IzMXAWcAJwFPAAcBSzuVSMlSZIkaaaYdpekbgsvSZUkSZI0yGbsJamSJEmSpO4yYJQkSZIkVTJglCRJkiRVMmCUJEmSJFUyYJQkSZIkVTJglCRJkiRVMmCUJEmSJFUyYJQkSZIkVTJglCRJkiRVMmCUJEmSJFUyYJQkSZIkVTJglCRJkiRVMmCUJEmSJFUyYJQkSZIkVTJglCRJkiRVMmCUJGkKjKwaYcE5C1hwzgJGVo30ujmSJE2JyMxet6FrIiIHaX4lSd0xsmqEhecuHJO2/NTlLJi3oEctkiSpWkSQmdHs+J5hlCRpGx130XFNpUmSNN0YMEqSJEmSKs2ogDEihiNiQ0SsLYflvW6TJGnmu3TxpU2lSZI03cyogBFI4NTM3KUcFk5aQpKkbbRg3gKWn7qcQ/Y8hEP2PMT7FyVJM8aMeuhNRFwNfDkzP98g34feSJIkSRpYPvQG/jYiVkbEDyLihb1ujCRJkiRNV7N63YAp9j7gFmAj8Drg8og4IjPvGB1h6dKlW0YeGhpiaGioy02UJEmSpO4YHh5meHi47fIz6pLUehFxFXBFZp5TfveSVEmSJEkDy0tSJUmSJElTYsYEjBExNyJeGhGzI2JWRJwI/BHwr71umyRJkiRNRzPpHsYdgDOBBcATwHLg1Zl5e09bJUmSJEnT1Iy+h7Ge9zBKkiRJGmTewyhJkiRJmhIGjJIkSZKkSgaMkiRJkqRKBoySJEmSpEoGjJIkSZKkSgaMkiRJkqRKBoySJEmSpEoGjJIkSZKkSgaMGmgjq0ZYcM4CFpyzgJFVI71ujiRJkjROL49ZIzO7WmEvRUQO0vxqYiOrRlh47sIxactPXc6CeQt61CJJkiRprKk+Zo0IMjOaHd8zjBpYx110XFNpkiRJUq/0+pjVgFGSJEmSVMmAUQPr0sWXNpUmSZIk9Uqvj1m9h1EDbWTVyJZT+pcuvtT7FyVJktR3pvKYtdV7GA0YJUmSJPWU/8TvHgPGCRgwSpIkSf3FJ9d3l09JlSRJkjRt9PopoJqYAaMkSZIkqdKMCRgjYo+IuCQi1kXEXRHxul63aaYaHh7udRNUwX7pT/ZL/7Jv+pP90p/sl/40U/ql108B7YSZ0jcAs3rdgCl0LvAosDdwJHBFRNyYmb+IZfEx4M9ZArFs7OW6S1+4lCVDSyoneOVtV3Lshcc2rPA585/DT97+k7bKAuSS6vspdz5rZ9Y/vr5huVOfcyqf/elnAbhk8SW84qBXAPDp6z7NKVecUllmh+124NLFl24Zd1sMDw8zNDS0zdM57crTOPfacxvmL9prETe986Zx6cuGl7H0mqVN1XHqc07lnFecs+X7RMsIYIfYgZ+/8+cNb7qerHyjPt3pgzux4YkNDctNxXX6U9Uvk83jFa+/ouHv6JUXvpIrbruiYdlG69szPvEMbl5584TtalTvcz/7XK6999oJy8L43wKM3x7Umj9nPr/5y99MOt3JNNMv9cv8U8d+incc9Y5x403U3om2ZZP1adWyGTXZenrsQcfyL6//l8q8ifq11fbuPnt39p6z95Q+CKGqb0ZWjfDyC17Ob9b8hiSJDJ4y9ylceeKVlfVOtmyh2K5sfP/Gyrw9PrwHDz72YMOyQbB5yebKvNq6gyBJZm03i8sWXzbptv7K267k1Re9msc3Pz4ur1HfTDav83eZz3ff+N2+2ZZNtm1otI5X3UtVKwh+ceovKudzsvUFYK8d9+L+995fmTfZ/h+qtw97/93erNywsnL8iY5VWjFV/TKyaoQXfuGF3P/I+GWwHdux/277c9WJV1Uu3xMvPpELb76w4bR33H7HLfvaqt/xZOUbbQv3/ei+3Lv+3oblGpUfOn+Ia+6+puX66tX+rnbdYVfWbFoDwEG7H8TrH3j9mH6pXU/rfyu18//6Ra/nghMuGFPPROv4ZL+jkVUj/P5nf581G9c0LH/jf90IjD12nX3mbB7b/FhlmaM+cxTXnXxd5W9hsuPsRXstYtPmTcD4Y7kD/u8B3L3m7oZlmzkmm2g5j5ponak9Xjr2oGN553PeyZ9e9KfA2OUDk29XGtU/4Ta7iIl+lkvyyIYTrjEjzjBGxBzgeOBvMvORzPwhcBnwhi3BIkDFsdbSa5aybHjZuPRmAr5r772W5372uW2VheqDv2Z2Fudeey4bN29k4+aNHHvhsVx525WT7sg3bd60Zdx+0MxO9eaVN/OMTzxjTForwSIUy+q0K08Dmjuw25SbWHjuQlasXsGK1StYeO5CRlaNNF2+qk8nCxaBMfX0UjPz2Oh3NFmwCNXrWzPBYqN6mw0WYexvASYOvgDuXX8v+35036amvS2qlvkpV5zCp6/79Ji0ydrbaFvWTJ/WL5tRzaynV9x2Ba+88JXj0ifr11bb++CjD45bJ6faaKBw10N3sWnzJh7f/DibchN3PnRnZb3NLFsotitP+sCTxqVPFiwCJMl2y8bvquvrTop/Vj2++fFJt/Wj+6iqYBGq+6aZeb137b19sy1rZttQtY5PFixCsayr5rOZ9QVg5YaV7P13e49Lb2b/D+O3DxMFi9D4WKUXRpdvVbAIsJnN3PXQXZXLd7JgDxizr63/HTdTvmpb2GywWF9+smCxUX316n9Xo8EiwG0P3sbZnL3le/16WvtbqZ//C2++kBMvPrFh2XoT/Y5G+7VRsDhISCNGAAAgAElEQVRavv7YdaJgEWD9pvWVv4VmjrNvXnlz5bHcZMEiTH5MNtFybkb98dIVt13BsRceO275QHPblar6J91mF4cUR8Sy+FkzbZ4RASNwMPB4Zt5ek3YjcBijweIEqgKQ0Sh/MlU7pGbLVmlmZ1FVXzMHLaPj9oNmdqrAuAPOVoLF+rqaXUb1Rs82tlt+smCxvp5e2pbf0WTB4qj6PmwmWGxUb7PB4qhmf3ejmj1I2BaNlnk7v7eq9aPZ6VQtm2aXV1XfN9Ov7ba3U+vKZNOtz2+ljzblpnFpkwWLo0aDwVbqnmhb38x+oL5vWpnXftiWNbttqF/HW2l7/bitbF+qArxW9v+1/TFRsDiq1W1lp2zL8p0s2KtS+ztutnx9P7a6HxgtP1mw2Ki+VvMfZOt2pGo9HU2rmv/atGbW8Ua/o3bW+T+96E8nDBYnmn47x7Kj05gsWGxUZ62JlnMzmjleGp3HZrcrVf94btIRzYw0UwLGnYH6f2usBXZpqnQWj5etHTZurL58qNNlK44LJrVx48amy23cuHFcna0Oy5Yt2+ZpND2fdcuoneUzOo22ygIrVqxovvw29OloPdOhX6p+R93o0/p6W+7Tmrrb7c+p7peG7WhnOW3LNqUXZdsst63rSqO+WbFiRUv1tvT76/LynWhb39Q+ahvW0+m0Laufz8l+AxPNZ9d+D3Xl+2Vb1szQteXb7nKqWFbt7me2Zf1utf4Jx52oPVP0O2qlX0e1cuxa/1to+ji7YhpTcUw22bKcbJ1ppg2j2/CuHi9PYKYEjOuAXevS5lIEjWePH71O8P7MjNqBWTR3s1/wH9tQdtO4ssFDTZWtNYtXEJzc7Lj1dfZiIJrol2IZ3VBX7v0tL5/g7LJsc8uo3jwWNl2+uk8bX6NRUU+P+6Xt3xHBZU2VrVvfCG5oqlxFvQT/0XTZou6za8qOP+Uzfvx7erbMg5PrxmumveO3Zc32ac2yaWM9vayi7OT92m57O7SuMI+Jr0Wsq7elbUrwSMW8Vl+XN77sxpaX0wTb+qb2UePX0+bntT+2Zc1tG+rW8Ul/AxPMZ9PrS1HvvRVtbn7/X7N9IJj8FFjFsUpP+mXblu+Xmi67db7f33L5um0hwT0t1jl6zPHdduqr+F1M/LsKlk+4npa/lcr5D77U0jre4HfUUr+OKo5d1zU1bv1vodnj7IppEPyynTon3R7W7bMn6dPJj5fKbXgL++H6Y4Zmt9lNHYPNlIDxVmBWRBxYk3Y4cHMuyXcxcdD4/lySZ9Yn5pK8Cib9Qf5HLsnnt1l2Uy7JcTe15JLcHSbdaZwNbCyHV+SSvCqX5Gdhwh/HptFxJ5l2VzTRLwA31N+MW/ZVK0Hj2WVdNLGMAB4BFgIrymFhLsmRJss36tO5jD8DXm9LPb3U5DKq/B3lkjwOJt0Ijlvfyj6ebIOVVfWW61+zQeOW30JZ9kkwYRB2Ty7JpzY57bZVLPMETi7Ta8ebrL2NtmXN9OmYZVNTtpn19LKy7+vLTtavrbZ3JXXr5FQrp7sQuJNiWT9e/r2zqt4mly3AI7kk51TUtw9MGjRuzCX55Iqyo3WP/h959LfxOJNs62v2UdU3MVavp83M66/pn21ZM9uGcet4zW9gonVtI9W/h2bWF4B7c0mOu0G6yf0/1G0fymlNFDRWHqv0Qs3y/a8GozxB4/XtjTBp0Fe7rx3zO26y/LhtYfkbaTZorD3meDFMGjRWbnvr6q//Xa2u+bw8l+ShNePWbhfG7Esq5v9LZVp92UYa/o5q+vWBicoz/th1F5gwaFxH9W9hdBs20Xm0G6g+ljsQJgwaN1fVWVd/w+XcjIrjpcso5mfM8inHbWa7UnXM0Mw2e9xxdiOROcXnLHskIr5C0WlvA54F/AvwvMxc3tOGSZIkSdI0NVPOMAK8E9iR4r+1XwZOMViUJEmSpPbNmDOMkiRJkqSpNZPOMM5oETEcEQ9ExPiXeU1tPadHxH0R8XBEfL62vohYGBHfi4iHIuK2iGj4zOGIODYifhARD5bT+2xE7FyT/+SIOK+s576IOL2u/GciYiQinoiIk+ry3lSmr60ZXjCVy6FZ3eiXiFgUEf8WESsjovIN3hGxOCKWR8S6iLg9Io5uMJ79MnV1nBQR15XL6lcR8ZGI2L4m/8vlMlwTEXdExBkTTGsg+qVsTzf6ZnG5PB6OiFUR8c2ImF+Tv0dEXFKuL3dFxOsmmNaM75uIODoifhTFtn11Ob9HdaiuhvuYMt9t2dZ2dKVfYpJ9jNuysbrYL5PtY9yOjW1Hv/TLurpl8XhEVN6DOK36JTMd+nwADqB4GMsI8JoO1vNSihvRFwK7AVcDf1vmzaJ4uNC7KV73+d8obkY+qMG0Xge8BJhdTutK4JM1+X8LXEPxNNsFwH3AS2vy3wm8CLgWeGPdtN8E/PsA9cvBwJuBPwE2V+T/MXAX8Nzy++8C8+2XjvfLKcAfluvGfOA64H01+YcBs8vPh5Tr1ssGtV+63Df7AXuXn+dQ3KZwUU3+V8php7IPHwIOHcS+oXjC+EPA/6DYts8utynP6EBdDfcxZb7bst70y2T7GLdlvemXyfYxbsf6sF/qxp1D8caGo6d7v/Sscx1a6KTiqaD/DJwBXF6XNwy8te4H8v2a7y+heELUQ8C55Q/vrQ3quRD4YM33/wbcV35eBKytG//fgA80OQ9/Cvy85vtvgBfXfF8GfKWi3PcbrATfb6bemdAvNWUOpHpn/iPgzW3Og/2yjf1SU/Z04J8b5B1C8QTJZw1qv/Sqbyje0/tF4P+W3+cAjwEH1ozzRWoCl0HqG+Ao4MFJxnkL8AuKJyD+K7B/Td5m4M8onjq4Evg7yttdKqbTcB9Tfndb1oN+qSlTuY+pG2egt2W96Jeaslv2MW7H+rNfKvJOAm5vYT76tl+8JHV6eCPwVeBrwEsjYu+avKTBY4UjYh7wdeB9wB4UB1vPazQ+cChwY833nwP7RMTuDcbfjiKQbMYLgZvLdu1O8Z/j+roOa3JaCRxZXj6zIiL+uvZygC7qVr80VM73s4G9o7hM+FcR8fGImN3kJOyX0hT0y5ZlWTPNT0TEeuAWigPl61ud1gzqF+hi35SXJz1E8Zj9/cuyUJxNeTwzb68Z/UaaX54zrW9WAE9ExPkR8bL67X1EvBr43xQHMvMoDky+UjeN4yi2Q88CXk1xYFal4T7Gbdk43eyXSbkt26KX/VK7j3E7Nla/9Eu9k4B/anI6Y6bVd/3Sy/8IODT134ajgQ3ALuX3G4B31+RfDbyl5vubKP+jQHFw9sO66d1TO35d3u3AS2q+70DxX5f9y8+/BP6q/PwSiv9uXdXEPPwxxX90Diy/71dO90l149xZUbbqvyZPA55afl5EsQP7/2Zqv9SMM+6/vxSXQ2wGfgLsA+wJ/ICa/+LbL53tl3K8t5Tj7lGRF8AQsIryUrtB65ce98184FvAx8rvf0TNWa0y7e3A1QPcNwuALwC/onj/4GVsvaT3qrp+2Q5YD+xXft/M2P3G/wK+06CeifYxbst61C8140x4hhG3ZT3pl3K8MfsY3I71Zb/U5T2V4l23T22y/X3dL55h7H8nAd/KzLXl96+Xac2YT3HpSK3677XWUVwHPmpu+XdtZm6i+O/LsRTXUJ9OcZZgoukREX8AXACckFv/Ezb6ktb6utbShMy8MzPvLj/fDHwAeE0zZadQN/tlIhvKvx/PzN9m5mrgHyheANuQ/VKprX6J4uFPHwJenpnjXlqcheGyLQ0fSlBOa6b2C/RoncnMe4G/oQg6Yfx2DppYnjO5bzJzJDPfnJn7URxYzAf+scx+KvCx8qEMD7L1peG1L57/Vc3ne8ryVRruY3BbVtWObvVLs+1xW0b3+6XBPsbt2Ph29EO/1HoDxT89756s7dOhXwwY+1hE7Aj8d+BF5dOR7gP+Ajg8Ip5Zjrae4lr2Ub9T8/le4Ck104va7xVuAY6o+X448NvMfBAgM2/KzKHMnJeZLwd+j+K/wY3afyTFf3jelJlXj6aX07uvoq5Gp/SbEdtQtrWKut8vDZXLsqVg036Zun6JiJcBnwFemZm3TNLEHcr6G01rRvYL9MU6swPFw3ageHjXrIg4sCZ/wuU5k/umXmauoLgXavR2g3uAkzNz95phTmb+uKbY/nWff9Ng8g33MW7LJtbhfmnVwG7L6nW6XybYx7gdm0AP+6XWG8s2TGja9Et2+ZSxQ/MDxX/wVlMcGO1dDvtQPOzho+U4H6S4lGtHistJbmPrZVzzKO7feTXF05xOAzbS+JLUl1L8OBcCu1M8hOJDNfnPoHiS007AX1JcorpDg2ktAn4LvLZB/t+W09+trO8+xl+qNBv4IfC28vPoe0NfDuxTfl4A3AT8zUztl7LMbIr7fzYDTwaeXJO3jCJw36vst+8Dy+yXjq8vLyrrG/f0s7IvFlMEQNtTrFsPA88ZtH7pUd+8nq2XGj21rOfsmvyvUDyAZSeKS2UfAhYOaN8cArwH2Lf8vl/Z1k+X348r23Vo+X1u7bKg2CZ9u5z//YDlwNsa1DXZPsZtWQ/6pRy/ch+D27Jeri8N9zFlvtuxPuyXcpznU5whnDNJu6dNv3StMx3a6Jzimuu/r0h/LcV/3LejuM/j3ygOpr4PLKHmMboUG/faJwv+CDhxgjpPp3hk9sPA56kJCCmeGvUAxenwK4CnTzCd8yiu3V5bM9xUk/+kcvoPl/W9u678cLkCP1H+3Qy8oMz7+7LMOoqgdSmw/UztF4pXEYwug9HlcUdN/qxyGqP/jfpHaq55t1861i/fowhaapflFWXevHJZPVhO6yfAnwzi+tKjvvkgxeVF64A7gQ9TvhagzN8duKTMvwtYPMB9M5/iQUS/Ltvxa+CTwM414/xPioctPEzxn/rP1eRtpgjgf0lxb9vfA9tNUN9E+xi3ZT3oFybYx+C2rJf90nAfU+a7HevDfinH+RTwxSbaPW36ZTQK1QCIiO0oDqJen5nX9Lo9Ktgv/cl+6V/2Tf+I4kXvB2bmHb1ui7ayX/qT/dKf7JfJeQ/jDBcRL4mI3SLiycD/Xyb/eKIy6jz7pT/ZL/3LvpEkqTcMGGe+51E8ynwlxRNOj8vMx3rbJGG/9Cv7pX/ZN/3Jy5T6k/3Sn+yX/mS/TMJLUiVJkiRJlTzDKEmSJEmqZMAoSZIkSapkwChJkiRJqmTAKEmSJEmqZMAoSZIkSapkwChJkiRJqmTAKEmSJEmqZMAoSZIkSapkwChJkiRJqmTAKEmSJEmqZMAoSZIkSapkwChJkiRJqmTAKEmSJEmqZMAoSZIkSapkwChJkiRJqmTAKEmSJEmqZMAoSZIkSapkwChJkiRJqmTAKEmSJEmqZMAoSZIkSapkwChJkiRJqmTAKEmSJEmqZMAoSZIkSapkwChJkiRJqmTAKEmSJEmqZMAoSZIkSapkwChJkiRJqmTAKEmSJEmq1PWAMSKeEhGXR8TqiLgvIj4eEduXecdExEhErI+I70XE/nVlPxIRq8rhw3V5B0TE1WXZ5RFxTDfnS5IkSZJmml6cYTwbWAX8LnAE8ELgnRExD/gmcAawO3Ad8NXRQhHxDuDVwDPL4VVl2qivAD8F9iin8Y1ympIkSZKkNkRmdrfCiBXAuzLzX8vvfwfsClwPvDEzjy7Td6IILI/IzFsj4kfAeZn5uTL/zcDJmfm8iDgY+DmwZ2auL/OvAS7MzE93dQYlSZIkaYboxRnGfwNeHxE7RsS+wMuBq4BDgRtHR8rMR4DbgcPKpDH5FAHiaN5hwB2jwWLpxpp8SZIkSVKLZvWgzqXAd4A1wPbA+Zl5WUS8ClhZN+4aYJfy887Aw3V5OzfIG83ftzYhIrp7OlWSJEmS+kxmRrPjdvUMY0QExRnGrwM7AfOAPSLiI8A6iktTa80F1paf6/PnlmlVeQC7UQSNY2SmwzYOS5Ys6XkbHOyX6TLYL/072Df9Odgv/TnYL/052C/9O/Rz37Sq25ekzgOeDZyTmZsy8wHgfOAVwC3A4aMjRsQc4PfKdMq/R9RM63Dg5pq8p0fEznX5tyBJkiRJaku3A8ZVwH3A/4qI7SNiN+AkivsNLwEWRcTxETEbWALckJm3lmX/CXhPRMwv7318D0WwSTnODcCSiJgdEccDi4CLuzhvkiRJkjSjdDVgzOIc6PHAqyiCx9uAx4DTM3MVcAJwFvAAcBSwuKbsp4HLgZsoHnhzeWZ+pmbyi8syD5TTOCEzV3d6ngbR0NBQr5ugCvZLf7Jf+pd905/sl/5kv/Qn+6V/zaS+6fprNXopInKQ5leSJEmSakUE2a8PvZEkSZIkTR8GjJIkSZKkSgaMkiRJkqRKBoySJEmSpEoGjJIkSZKkSgaMkiRJkqRKBoySJEmSpEoGjNI2GBmBBQuKYWSk162RJEmSplYM0ovsIyIHaX7VWSMjsHDh2LTly4vgUZIkSepHEUFmRrPje4ZRatNxxzWXJkmSJE1XBoySJEmSpEoGjFKbLr20uTRJkiRpujJglNq0YEFxz+IhhxSD9y9KkiRppvGhN5IkSZI0IHzojSRJkiRpShgwSpIkSZIqGTBKkiRJkioZMEqSJEmSKhkwSpIkSZIqGTBKkiRJkioZMEqSJEmSKnU1YIyIdRGxtmZ4PCLOrsk/JiJGImJ9RHwvIvavK/+RiFhVDh+uyzsgIq4uyy6PiGO6NV+SJEmSNBN1NWDMzJ0zc5fM3AX4HWAD8DWAiJgHXAycAewOXAd8dbRsRLwDeDXwzHJ4VZk26ivAT4E9yml8o5ymJEmSJKkNvbwk9TXAbzPzB+X344GbM/PizNwILAUOj4iDy/yTgI9m5r2ZeS/wUeBNAOU4RwJLMvOxzPwm8HPghK7NjSRJkiTNML0MGE8C/qnm+2HAjaNfMvMR4PYyHeDQ2nyKgPCwmrJ3ZOb6mvwba/IlSZIkSS3qScAYEU8FXgB8sSZ5DrCmbtQ1wC7l552Bh+vydm6QV19WkiRJktSiWT2q9w3A9zPz7pq0dcCudePNBdY2yJ9bpjUquxvjA1CWLl265fPQ0BBDQ0OttVySJEmSponh4WGGh4fbLh+ZOXWtabbSiFuBD2Xm+TVpbwdOysyjy+9zgJXAEZl5a0T8EPhCZn6uzH8r8NbMfH55D+ONwF6Zua7M/z7wpcz8TE0d2Yv5lSRJkqR+EBFkZjQ7ftcvSY2I5wPzga/XZV0CLIqI4yNiNrAEuCEzby3z/wl4T0TMj4h9gfcA5wOU49wALImI2RFxPLCI4qmrkiRJkqQ29OKS1DcCF9c9oIbMXBURJwDnAF8Gfgwsrsn/dEQ8HbipTPps7dnDctzzgQeAu4ETMnN1x+ZCkiRJkma4nlyS2itekipJkiRpkPX9JamSJEmSpOnBgFGSJEmSVMmAUZIkSZJUyYBRkiRJklTJgFGSJEmSVMmAUZIkSZJUyYBRkiRJklTJgFGSJEmSVMmAUZIkSZJUyYBRkiRJklTJgFGSJEmSVMmAUZIkSZJUyYBRkiRJklTJgFGSJEmSVMmAUZIkSZJUyYBRkiRJklTJgFGSJEmSVMmAUZIkSZJUyYBRkiRJklTJgFGSJEmSVMmAUZIkSZJUyYBRkiRJklSpJwFjRCyOiOURsS4ibo+Io8v0YyJiJCLWR8T3ImL/unIfiYhV5fDhurwDIuLqsuzyiDimm/MkSZIkSTPNrIkyI+LjQDY5rSjHXZaZqyeY5h8DHwb+e2b+JCJ+t0iOecA3gbcAlwMfBL4KPK8s9w7g1cAzy0l9OyLuzMxPl9+/AvwQeBlwLPCNiDgoM1c12X5JkiRJUo3IbBwPRsRm4D+Ajc1MC/hD4JDMvGOCaf4I+GxmfqEu/WTgjZk5erZxJ2AVcERm3lqWOy8zP1fmvxk4OTOfFxEHAz8H9szM9WX+NcCFNQElEZETza8kSZIkzWQRQWZGs+NPeIaxdHxm/rbJytdOkr898Gzgsoi4DZgNXAr8FXAYcOPouJn5SETcXqbfChxam08RIB5Wfj4MuGM0WCzdWJMvSZIkSWrRZPcwvgV4uIXpnQLcP0H+PsAOwAnA0cARwJHAXwNzgDV1468Bdik/71zXljVlWlVefVlJkiRJUosmPMOYmee3MrHMvGCSUTaUfz8+etYyIv6BImD8d2DXuvHnAqNnLdfV5c8t06ryAHZjfADK0qVLt3weGhpiaGhokiZLkiRJ0vQ0PDzM8PBw2+UnvIdxzIgRewNk5v3l92cC/wO4JTMvbLrCiHuAMzLzS+X34ykCxk8CJ9XcwzgHWMnWexh/CHyh5h7GtwJvzcznl/cw3gjslZnryvzvA1/KzM/U1O09jJIkSZIGVqv3MLbyWo2vAa8sK5kHXAMcB3wqIv6yhel8AfiziNgrInYHTqd4KuolwKKIOD4iZgNLgBsy89ay3D8B74mI+RGxL/Ae4HyAcpwbgCURMbsMQhcBF7fQLkmSJElSjVYCxmcA/1l+fg1we2YeBrwBOLmF6ZwJXEvxIJtfAD8Fzipff3ECcBbwAHAUsHi0UPm008uBmygeeHN57dnDctyjyrJnASdM9HoPSZIkSdLEWrkk9RFgQWbeExHfAH6emR+IiP2BWzNzdicbOhW8JFWSJEnSIOvkJam3AyeUAeJLgG+V6XsDD7UwHUmSJEnSNNBKwLgU+AhwF/DjzPxxmf4y4PqpbZYkSZIkqdeaviQVICJ+B5hP8TCazWXa7wMPZ+ZIZ5o4dbwkVZIkSdIga/WS1JYCxunOgFGSJEnSIJvSexgj4r0RsVMLlb87IuY2O74kSZIkqX9Ndg/jh4GdW5jemcCe/6+9Ow+3pKoPvf/9QQ8oLZMgSTN1E6VPAwoazeiNHXECktjCTYLeXHFI1Ct6E3hzk9wolyaaqK88RqNJAIcgekNMREgMbUxyob1GX5/EgUHs0wTpRhnCPE8N9O/9o2rT1fvU3rvqnH3O2efs7+d56jn71KpVtapWTavWqlXTT44kSZIkaVgmJ2Fiohgmp/ES4ZIG02yKiCcbzu9p7ZMgSZIkSRq2yUlYu3bn/8XvNa3mMajA+Act05TAPS3jSJIkSZKGbP36urGXtppH3wJjZm5oNTdJkiRJ0qLR5juMkiRJkqQF4tLaysTaaseeLDBKkiRJ0iI0MQGbN8OaNcWweTPAllbz8DuMkiRJkjQmhvodRkmSJEnS+LLAKEmSJEmq1bjAGIXTIuLaiHgkIg4vx/9eRPzK7CVRkiRJkjQf2tQw/ibwbuDjXeNvAd4xtBRJkiRJkkZCmwLjfwN+IzM/DDxRGf9t4OihpkqSJEmSNO/aFBgPBa6pGf848LThJEeSJEmSNCraFBi3Aj9eM/544HvDSY4kSZIkaVQsaTHtB4GPRcTTKAqaPxMRrwd+B3jTbCROkiRJkjR/os2H7CPiN4AzgYPLUbcAZ2XmJ2chbUMXEdlmfSVJkiRpMYkIMjMaTz+dAlREHADslpm3tY48jywwSpIkSRpnbQuMbd5hfEpm3jHdwmJEbCq/4/hAOWyuhB0XEZMR8VBEXB4Rh3bF/UBE3FkO7+8KWxURV5RxN0fEcdNJnyRJkiSp0LjAGBH7RsSHI+KaiLgtIu6oDLe3WGYCp2XmM8phbTn//YGLgXcB+wLfBD5XWf5bgVcDzyuHXyzHdVwEfAvYr5zH58t5SpIkSZKmoU2nN5+m+N7ip4HbKQp+HW3bedZVgZ4EfDczLwaIiA3AnRFxRGZeB5wKnJOZt5Th5wBvAc6LiCOA5wMvy8zHgC9ExG8CJwPntUybJEmSJIl2BcafB9Zl5reGsNz3lU1KtwDvysyvAEcBV3UmyMyHI+L6cvx1wJHVcODqMozy7w2Z+VAl/KpKuCRJkiSppTYFxq1M853HLr8LXAtsB14LfDEijgX2BO7omvZ+4Bnl7xXAfV1hK3qEdcIP6l74hg0bnvq9bt061q1bN41VkCRJkqTRt2nTJjZt2jTt+I17SY2IlwLvBs4ArsnMJ6e91F3n+yXgMuDZwNLMPK0Sdg3wvzLzkoi4l6LJ6TfLsBcCl2fmXhHxGuC9mXlUJe7HgCcz8zcr4+wlVZIkSdLYms1eUrcAy4FvA49HxI7KMIzC47XAMZ1/ImJP4MfK8Z3wYyvTHwN8txJ2eESs6Aq/FkmSJEnStLRpknoRsBfwTqZ2etNIROwN/BTwFeAJ4FeB/1TO817ggxFxErAROAu4suzwBuBC4IyI2EjRac4ZwEcAMvO6iLgSOCsizgROoOig5+K2aZQkSZIkFdoUGF8I/GRmXjOD5S0F3gNMAE8Cm4FXZ+b1ABFxMvAx4LPAN4BTOhEz87yIOBzoLP/jmXl+Zd6nABcAdwM3Aidn5l0zSKskSZIkjbU27zB+G3hnZn5tdpM0e3yHUZIkSRo9k5Owfn3x+9JLYWJiftOzmLV9h7FNgfFVwAbgTIpPWjxeDc/Mu5snc35YYJQkSZJGy+QkrF2767jNmy00zpbZLDDu6BOcmbl704XOFwuMkiRJ0miZmIAtW3Ydt2ZNUZDU8LUtMLZ5h/Gl00iPJEmSJGmBalzDuBhYwyhJkiSNFpukzq2hNkmNiBcAV2Xmk+XvnjLz282TOT8sMEqSJEmjx05v5s6wC4w7gB/JzNt9h1GSJEmSFrZhv8N4OHBn5bckSZIkaUz0LTBm5rbKvzuAmzJzl5rGiAjgkOEnTZIkSZI0n3ZrMe02YP+a8c8Etg4lNZIkSZKkkdGmwNjLnsCjQ5iPJEmSJGmEDPwOY0R8tPLvH0XEw13xfwK4atgJkyRJkiTNr4EFRuC5ld9rge2V/7cD3wLOGWaiJEmSJEnzr+9nNXaZMOIC4L9n5v2zmqJZ5Gc1JEmSJI2zoX6HcbGxwChJkiRpnLUtMA6j0xtJkiRJ0iJkgVGSJEmSVMsCoyRJkiSplgVGSZIkSVKtJp/VeEpE7AkcAzyLrsJmZn5hiOmSJEmSJFQgKq4AACAASURBVM2zxgXGiHgZ8FfAfj0msbZSkiRJkhaRNoW8jwB/DxwM7J6Zu1WH2UmeJEmSJGm+tCnorQLek5m3zPRjhhHxnIh4NCI+Uxl3XERMRsRDEXF5RBzaFecDEXFnOby/K2xVRFxRxt0cEcfNJH2SJEmSpHYFxq8DE0Na7p8C/wokQETsD1wMvAvYF/gm8LnOxBHxVuDVwPPK4RfLcR0XAd+iaC77LuDz5TwlSZIkSdMUTSsLI+Ik4A+BDwFXA49XwzPz2w3ncwrwGuB7wLMz879GxFuA12fmi8tpng7cCRybmddFxNeBT2XmJ8rwNwJvycyfjogjyvQ8MzMfKsO/AvxlZp7XteyZVo5KkiRJ0oIVEWRmNJ2+TS+pny//nlcTlsDug2YQEXsBZwM/D7ylEnQUcNVTM8t8OCKuL8dfBxxZDacoIB5ViXtDp7BYuqoSLkmSJEmahjYFxsOHsLz3AJ/IzFsiIimbpAJ7And0TXs/8Izy9wrgvq6wFT3COuEHDSG9kiRJkjS2GhcYM3PbTBYUEccCxwHP74wqB4AHgb26ouwNPNAjfO9yXK+4+1AUGqfYsGHDU7/XrVvHunXrGq6BJEmSJC0smzZtYtOmTdOO3/gdRoCIOAb4bYomoglcC5yTmdc0iPubFO9AdgqBKyiasW4GzgVOrbzD2Klx7LzD+DXgLyrvML4ZeHNm/kz5DuNVwAGZ+WAZ/lXgM5l5flcafIdRkiRJ0thq+w5j415SI+KXKHoiPRjYCPwDcBjwnTJskPMpmrUeAxxLUUi8DHgFcAlwdEScFBF7AGcBV2bmdWXcC4EzImJlRBwEnAFcAFBOcyVwVkTsUXbOczRFr6uSJEmSpGlq8w7je4E/zMyzqiMj4g8o3k38u36RM/MR4JFKvAeBRzLzrvL/k4GPAZ8FvgGcUol7XkQcDnRqMj/eVXt4CkUB8m7gRuDkznwlSZIkSdPT5rMajwJHZ+b1XeOPAK7JzOWzkL6hskmqJEmSpHE2a01SKd4pfGHN+BcAt7WYjyRJkiRpAWhTYDwfOC8i3h0RP18OZ1J8l/H8AXElSZIWlMlJmJgohsnJ+U6NtPh0jrHVq+Hwwz3WRlWbJqkB/BZFL6k/Wo6+Bfgg8CcLoa2nTVIlSVITk5Owdu2u4zZvLm5oJc1c3THW4bE2u9o2SW31WY3KQvYCyMzabx2OKguMkiSpiYkJ2LJl13Fr1lj7IQ1L3THW4bE2u9oWGNv0kvqUhVZQlCRJmqnt2+c7BdJ48FgbLX1rGCPiGuDnMvOe8ncvmZnPG3rqhswaRkmS1ESv5nI2lZOGo1+T1FWrYOvWOU3OWBl2DePFwPbK714shUmSpEVjYqK4ad22bdfx69fbVE4ahomJ4gHMMcdMrVFcPvIf6xsv03qHcaGyhlGSJDXle4zS7LODqbk3a99hjIjLI2KfmvF7R8TlTecjSZK0EFx6abNxkqavU9O4Zk0xWFgcPW0+q7ED+JHMvL1r/IHAzZk5rQ505pI1jJIkqY3JyaIZKhSFRW9kJS10Q+8lNSJeAHRmeExE3FUJ3h14FXBzq1RKkiQtAH5IXNK4a1Ir+M3K7y/XhD8C/PfhJEeSJEmSNCqaFBgPL//eAPwEcGclbDtwe2Y+MeyESZIkSZLml72kSpIkSdKYGPo7jF0zXwq8CDgUWFYNy8wL28xLkiRJkjTa2vSSOgF8EVhN8TmOJygKnE8Aj2XmM2YrkcNiDaMkSZKkcTZr32EEPgx8G9gbeAg4EnghcCVwcptESpIkSZJGX5smqS8CXpKZD5XfZNw9M78dEf8D+CjwvFlJoSRJkiRpXrSpYQyKT2gA3AEcVP6+GXjOMBMlSZIkSZp/bWoYr6WoRfw+8K/A70bEk8BbgOtnIW2SJEmSpHnUpsD4h8DTy99nAn8PXEHxXcZfHXK6JEmSJEnzbEbfYYyIZwL3ZOaO4SVp9thLqiRJkqRxMzkJ69cXv7dsmSBzclZ6SZ0iM+9qU1iMiM9GxK0RcX9E3BAR76qEHRcRkxHxUERcHhGHdsX9QETcWQ7v7wpbFRFXlHE3R8RxM1kvSZIkSVoMJidh7VrYsqUYYJIIJprG71vDGBFfBJKiw5t+MjN/aeDCIo4Cvp+Zj0bEGuArwKnAtyjejXwTxbce3wv8p8z86TLeW4HTgZeWs/on4E8y87wy/P8Dvga8CzgR+CTwnMy8s2v51jBKkiRJGhsTE52C4i62ZDYrNA6qYbyrxTBQZl6bmY9WRj1O0ePqScA1mXlxZm4HNgDHRMQR5XSnAudk5i2ZeQtwDvAGgHKa5wNnZeZjmfkF4Gr8NqQkSZIkzUjfTm8y8w3DXmBE/BlFAXA58I7yW46nAldVlvtwRFwPHAVcBxxZDacoEB5V/j4KuCEzH6qEX1UJlyRJkqSxdOmlRZPULuubxp/RO4zTkZlvB1YALwPeGxE/AewJ3N816f3AM8rfK4D7usJW9AjrjitJkiRJY2liAjZvhjVrigEmyGSyafzGn9Xo8T7jUy8ENnmHsTJtApsi4m+A1wIPAnt1TbY38ED5uzt873JcXRjAPkwtgAKwYcOGp36vW7eOdevWNU22JEmSJC0omzZtYtOmTZxySvH/2WdPfaGxn8af1YiIC9i1wLgUOAY4GLgkM9/YasnFPD8B/AdwI3BqZr64HL8nxbuNx2bmdRHxNeAvMvMTZfibgTdn5s+U7zBeBRyQmQ+W4V8FPpOZ53ctz05vJEmSJI2tiCAzG39Wo3ENY6/3GSPiQ0xtElo33QHAcRS9oD5K0ST1l8u/W4EPRsRJwEbgLODKzLyujH4hcEZEbKQosJ4BfKRM13URcSVwVkScCZwAHA1c3HTdJEmSJElTNa5h7DmD4vMY/5KZBwyYbn/g8xS1kkHRmc17M/PvyvDjgI8BhwHfAN6QmT+oxP8A8Ovlvx/PzN+rhB0GXAD8JEVt5WmZeXlNGqxhlCRJkjS22tYwDqPA+IvApwYVGEeBBUZJkiRJ42zWmqRGxEepdHJDUUu4Ejge+FTjFEqSJEmSFoQ2nd5sYtcC4w6Kjmkup6hhfGLoqRsyaxglSZIkjbM5b5K6kFhglCRJkjTO2hYYd2sx4x+NiENqxh8SEQc2nY8kSZIkaWFoXGAEPgu8omb8K4HPDCc5kiRJkqRR0abA+OPAv9SM/yrwouEkR5IkSZI0KtoUGJcAy2vGL+8xXpIkSZK0gLUpMP4r8Paa8acB/zac5EiSJEmSRkXj7zACvw9cERHPpfiURgAvBZ4PvGwW0iZJkiRJmketPqsREccAvwMcW476DvDBzLxqFtI2dH5WQ5IkSdI48zuMfVhglCRJkjTO2hYY+zZJjYj9ms4oM+9uOq0kSZIkafQNeofxzobzSWD3GaZFkiRpZExOwvr1xe9LL4WJiflNjyTNh0EFxpfOSSokSZJGyOQkrF278/+1a2HzZguNksaP7zBKkiR1mZiALVt2HbdmTVGQlKSFbKjvMPZZyI8Ay6rjMvMH05mXJEmSJGk0Na5hjIi9gY8CvwIspfgOY0dm5si/w2gNoyRJaqK7SSrYJFXS4tC2hnG3FvM+BzgGWA88CrwW+G3gh8ApbRIpSZI0yiYmigLimjXFYGFR0rhqU8N4E/C6zPy/EXE/8ILMvD4iXgu8KTNfPpsJHQZrGCVJkiSNs9msYdwH2Fb+vg94Zvn7G8DPtpiPJEmSJGkBaFNg/D5wePl7EnhtRATwGuDuYSdMkiRJkjS/2hQYP03xDiPA+4C3Ao9TvNv4gSGnS5IkSZI0zxoXGDPzQ5n5kfL35cAE8KvAsZn50SbziIhlEfHJiNgWEfdHxHci4lWV8OMiYjIiHoqIyyPi0K74H4iIO8vh/V1hqyLiijLu5og4rum6SZIkSZKmalPDuIvMvDEzL87Mq1tEWwL8APi5zNwLeDfw1xFxaETsD3wBeBewL/BN4HOdiBHxVuDVwPPK4RfLcR0XAd8C9ivn8flynpIkSZKkaRjYS2pEHA/8OfC8zLy/K2wf4CrgtzLzkmklIOIq4Gxgf+D1mfnicvzTgTspajCvi4ivA5/KzE+U4W8E3pKZPx0RRwBXA8/MzIfK8K8Af5mZ51WWZS+pkiRJksbWbPSS+k7gg92FRYDMvBd4P8X7jK1FxIHAEcB3gaMoCp+deT8MXF+OBziyGk5RQOyEHQXc0Ckslq6qhEuSJEmSWlrSYJrnAaf3Cb+ComlpKxGxFPjfwAVlDeKewB1dk90PPKP8vYLicx7VsBU9wjrhB3Uvd8OGDU/9XrduHevWrWubdEmSJElaEDZt2sSmTZumHb9JgXF/YEef8GTnNxkbiYjdgM8AjwLvKEc/COzVNenewAM9wvcux/WKuw9FoXEX1QKjJEmSJC1m3ZVkZ599dqv4TZqk3sTOz2nUeS5wc9MFlt9u/CRwAHByZj5ZBl1bXU5Z4/hj5fhO+LGVWR1D0ZS1E3Z4RKzoCr8WSZIkSdK0NCkwXgb8QdkJzS7KQt17ymma+nOKT3L8UmY+Vhl/CXB0RJwUEXsAZwFXZuZ1ZfiFwBkRsTIiDgLOAC4AKKe5EjgrIvaIiJOAo4GLW6RLkiRJklTRpJfUA4FvUzRL/VNgcxl0JEVz0gBekJn/MXBhEYcBWymaoj5ZCXpLZl5UfjvxY8BhwDeAN2TmDyrxPwD8evnvxzPz97rmfQHwk8CNwGnl9yKry7eXVEmSJEljq20vqQMLjOVMVwF/BrySooAIxbuLX6YomG1tndJ5YIFRkiRJ0jiblQJjZeb7Ac+mKDT+e2be3T6J88cCoyRJkqRxNqsFxoXOAqMkSZKkcda2wNik0xtJkiRJ0gIyOQkTE8UwOTn9+VjDKEmSJEmLyOQkrF2767jNm4vCo01S+7DAKEmSJGmxO/xw2NrVLenq1XDDDRYY+7LAKEmSJGmxW74ctm/fddyyZfDYY77DKEmSJEljbeXKZuOasMAoSZIkSYvIl77UbFwTFhillobV45QkSZI06nyHUWqhX49TkiRJ0ihYvRq2bdt13Jo1xb2s7zBKDU2npnD9+mbjJEmSpGFqeu86OTm1sDgTS4Y3K2nh6K4pXLvWmkJJkiSNpjb3rr0qMy69dHrLtoZRY2m6NYV1B9p0Dz5J0tzw3XNJC91MW7mtXj39ihELjFILExPF05w1a4rBWklJGm2dp/JbthTD2rUWGiUtbnWVGRs3Tn9+Fhg1lmZSUzgxsXPa9eu98ZCkUea755IWgzb3rsOu4LDAqLG1ejUsWwarVrU7kHxaLUmLm01YJY2atoXAzvmrcz6bCT+robEz009jTEwUBcWqTjfFksbP5OTOGqtLL7WZ+qjZuBFOPHHXcf3O+X4+SdJi0O/a5Gc1pAFsniRpWGxxMNomJ6cWFi+7rH/hz2uEpIVu2NcmC4xSSx/6ULNxkhY/CxejrS4vzjhj7tMhSXNp2NcmC4waOzP9NEbdzYY3IJI0erZvbzauys8nSRpF8/lutQVGjR0/jSFpWCxcjLa6bgsGdWXgNULSqKlrYnr44b0LjnXXoe3bp1/QnNMCY0S8IyK+GRGPRsRfdIUdFxGTEfFQRFweEYd2hX8gIu4sh/d3ha2KiCvKuJsj4ri5WB8tXDPpOcobRElV0+1xWbNv+fJm47oNs3dBSZqpuuakW7f2fjex8+Br1apm0w8y1zWMNwPvAT5VHRkR+wMXA+8C9gW+CXyuEv5W4NXA88rhF8txHRcB3wL2K+fx+XKe0tD59FkS7Hziu3Vr8eR227b5TpG6+c65pMWu17uJExP1D8im8y7jnBYYM/OSzPxb4K6uoJOA72bmxZm5HdgAHBMRR5ThpwLnZOYtmXkLcA7wBoBymucDZ2XmY5n5BeBq4ORZXyGNLZ8+S7LDm9HnO+eSFrrJycHvXs+2+XqHsfu7H0cBV3X+ycyHgevL8QBHVsMpCoRHVeLekJkPVcKvqoRLkiRJWqQmJ4t3+pYvL14TWCyfN6q2ZOml32tRr33t1HGnn94+HfNVYOx+5XxP4P6ucfcDzyh/rwDu6wpb0SOsO64kSUPn+8yjr675qXkkLS51rwcslm/iDmq1smpV75Zuk5OwYcPU8e98Z/t0LGkfZSi6axgfBPbqGrc38ECP8L3Lcb3i7sPUAigAGypbbt26daxbt65hkiVJ2qnzPnPngn7ppTZRHyWTk3DiibuOu+wy80habE44oX78+vULv9A4qCnqn/5p77Behc3HHx/QVXSN+Sowdqf0Wor3FAGIiD2BHyvHd8KPpegMB+AY4LuVsMMjYkVmPlgJ/0zdgjfUFbUlSZqG+fgelpqpu1k644zeN5fdJid9GCAtBDfdNN8pmD2DPgP0jnfADTe0m+fKlcEtt7SLM9ef1dg9IvagKKjuHhHLI2J34BLg6Ig4qQw/C7gyM68ro14InBERKyPiIOAM4AKAcporgbMiYo+IOAk4mqLXVUmSpFY2bpz6zTMfDEgLy2Jofj7oM0A339w7rNf6/5//0z4dc/0O45nAw8DvAr8GPAK8KzPvpOjV9A+Bu4EXAqd0ImXmecAXgWsoOrz5YmaeX5nvKWWcu8t5nJyZ3T2xSpKkMTHdd0zrmrICHH/8zNMkafgOOmjquJUrF0ergEHnrAMO6B02MVE0wx+GyEF1nYtIROQ4ra8kSeNscrIo6N1yS3FTuXHj4JvIiYmiVrHbsmXw2GOzk05J09fp9KZqMX0j+7zz4G1vqw9btap/D6p157M1a2DLliAzu/uU6Wm+ekmVRkLnO4q+hyRJi9O2bUXHEVu3zqxpaV0thqT51+mAbM2aYlhMhUWAt74VDj64PmxQk9VhscCosdV5IuU7KpK0ONV1fDOom/peTcA2bpx5eiRpOvbcs378oCarw/r8kwVGLQrTqSmczo2EJGlx69RWrFpVNENdvXrx1VhIi8k4VADUfVN2t90G95A6rNpXC4wjyGaS7YzDiUKaKc8rGkd1N1lNnq5PTBRNWB97rLghs7Aoja5xqAA444yp43bsKDro6tX6oXPdX7++OO91rv3F+WwzETQ+s1lgHDEWftqb7oliWNX00qibr/PKxo3F+xXLl9ucT3OvrrdT30OUtNjU3fPWXfernwuiKCtublpotMA4YsbhKcmwPfTQ9OPa5EjjYD7OKxs3Fjfr27cXw4knwiGHLO4HYNbijpa6ffzmm2f3gcnGjcU1JaIonLofSLOv7mF/XeuChaxfhcbjj08dV3f+e81r6mfdZPkWGLWgbdwIN900dfygmsLOk5dq73mShqfuwnTTTYu31YStQ0ZPv09gzMYDk85Dks7N2y23uB9Ic2FiAs49d9dxJ544PsfekiWzvwwLjCPGZpLt1N2ULlkyuKbQmlyNk1E7ryzGY81zyuiJxl8YG44eT+/dD6RZNjlZ/53CxXTs9VuXuk9u1F3jL7mkftZNlm+BccQs9m/JzIUnnhifp0pSE/NxXulxYZJGQpNWKDYvlhaGxVQwnI4vfWnquLrr/gkn7BwHkwBrM2l0hovMHGaaR1pE5Dit7zg477z6p0pr1vS/yHeaj1VZOJeGa+nS4gFOt8V4rHlOGT2rVxevHVQtXQpXX90/XzpNS6ua5GVdvKZxJU3fxESnI5ddLaZjr+4as2pVUViczjpGBJnZuB2GNYxa0P74j+vH93t3BazJlebCIYdMHXfQQR5rmhvLl08dd/jh/fe/up5VAY4/fvDyTjgBLrusKJQCrFzptUWaC3UtBi67bHEde3X3rVu3zt06WsOoBa3XU6XVqwd/zFTS7BqnWre6c9Gglg6aXdPZ/3pdU5YtG/wgUnNjcnJnE8RLL12c5xO1N539Ypz3JWsYNVZ6vYeybNncpkPSVNbkaz4Nc//rfCLD9xrn12Lojdj9aHZ0tmdn+w6yGPaluWQNoxa86b5vImlubNy4swfJSy4pmu4tNnXnocsuW5zrupjV1UpCkZdeZ+bfQq/JH6dWF6Nuoe9LM2UN4yLk06j+qr0+NX2K7DaV5sZ55xU32tu3F8OJJxaFq8XmLW9pNk6jrVMruWpV0VJl9eri/zPOmDrtuPfMOB/qmgW3aSo8OVnk6fLlxfusba7/nfuG1at3vgvb9v7Bz+9ovu2sgd1MBI0fVVhgHHFtq8zHsSB03nk7t9HppzcrLNoMQZp9vb6N1et7dQvZzTc3G6fRNzFRdCbx2GPFu/Bta3/G8To8V+q+rdn0e5uda/+2bcXDq61bm1//q/cN27YVcb1/mH8zOdZG7fvEc6G6H1OUFTc3LTRaYBxxbZ5GLbSC0DAuqt2f1Xjb2+Dss/vHqdt+xxwz2ttKWojG6cn5kiXNxmlhanpzudCuwwtNXf8ETfss6HU+anKe6jdNm/PcOBZSZstMj7VxfMe+x77aaA+0wDjiHnig2ThYWE0dhnVRrau92LCh/by2b/fCLs2VSy6Z7xQM39/+bbNx/WzcWDSVW758tJvtbtxY3KRH7OwMZpQN4+Fk05vLYV6HJydhv/2K7RzR/2HouNRqzkaBa/v2mcVvYxwLKbNlpsfaOPeQOi2ZOTZDsboLy5IlmbDrsGRJ/bRr1kydds2auU1vU8NKa/c8msxr8+bpxZPUTt2xdu65852q2XPZZZnLlhXDZZe1j1t3rm87n9lWl04o8noU1e2Ds5nWAw+curwDD2w/n17XqQ0bmk07qvkxDNM9znpt05Urpx93sW/rUTaT+8hxO2Y6euzHE9mgDGUN44h74olm42B8mjpUn6Tus0/9NP2eGHae8O2++9SwXrW3ktqre5r+1rfOd6pmzwknFO+9PfZY+95RX/3qqeOeeGL2OwlqWzNVl04Y3dYsc93y5rbbmo0b5Ljj6sdv2DB13EJqXTRTk5NTO9FqWqP6uc/Vj7/zzsFxq+eyVauKjm/a1BB2OttZurSoLV62bLRbESwEM7nnHadjZlgsMM6SYTUPOeigZuNgYX2ofroHendT1nvvrZ8uB3w9ZWKi/kX5228fnAZJzbX9NtZi0fYa0OtBIMxeJ0FtXw3YuLF3Ou+5Z3bSOI4mJ+GWW+Y7FaNpJjf6dYVt6H1P1a1zLG/dWtxvtf3e37ZtO4+fxx9fnD1Gz2Wz+omJ4nM3y5YVw7nnFvvCYm+WPRO+wzgH2hwEdRfh6R44558/ddw//3P9Mru/EQVw/PGj+V5Dd83DuecWHc8M2r5Nn9ovXz54mja1t5LUz3Ofu/NdsyOOWBgdn7S9+e5XcB3Vh21z3fLm3HObjeunXx7UFXo+9KGp4x54YPSu+6Nqtgs2/fKzV439QtT5Fm219ve885rHb/uQrbu2+W1va37OHZcWeUPVpN3qQhiA/YBLgAeBbcBra6Z5qg3vmjXF0K/Ncme6Aw6Y2ua3X7v5unbVnXcP2rzH06vNfF2aey1zIbTRrnsnptf2Xbas2XoO2sannTbzbTST95UWkqbHS2axzavbv03czrJWrcpcujRz992L+Sxd2n/7bt6cuc8+O5f7nOfs/L3bboPzpm0aF4tx2X9nW693+pq+W7N5c+bBB/ePOxv5s3lz/fm03ztAg86/o2jz5szVq4u0r1pVbMvZPt67z4Nt9bue1+0Lq1fP/f4zX2by7ln1HqwznHZa82VX83X33Ztv11WrFt5xMx1Ll07/nqouXwdt30H7/erVg5e5Zs3U/Nl33+brPJde97r69XzmMweXZQ46qO+2avQO48AJFsoAXFQOTwd+FrgXOLIIy48UG2VH45253wvOgw6CpoW3XheSvfbqH2/VqqkXvKbLHHQANXHFFVfMfCY5+EbrJS+ZGmfQibfJPHoddNVt1OuGonrB6B523733ur7oRb3jLV8+k62407DyZfPm4gTUdr/tt206Q6+L89FHD47btLOHNsvud6ydeOL0t2FVk3zp3na9tnHb7dNr/nVDr4tzv4cr/fI0s9iG00lv5yZ/6dJiWLVqdm7uZ3rMNC0s9jo/NNl/I3ovv3PDc/DBOx+wNOkoZ7odeNTdcDeN28awzmVNziu90lx98NQ9HHZY72U22ScOOKB3/D33bH+sNnmQOoy8GeY15lnPan9eyBx8Pqpuv7p5DdqHe53P+u0P/eL3u/a3yZvqelevW895ztR86ffAonr/87rX1S+r13XxRS/qn8ZB6/miF9U/pHza03rHedrTem+fQcvbbbfeaR2UL3vt1X9dm+p3zFSvjyee2P8hbr9rab/9qOE90oWZY1JgBPYEHgOeXRn3aeB9PFVY7D3U9WDWtGBSl0FtbiK6DSos9kpDkxtCKHbEmTrrrLNmPI+m26i7wNdm23aG6gl80MWiXx432cZLl05d1yYXjLp4bQ0jX5oWwOpuSJtuz+6LeJObul7LrdYstt0X9t138PTDKDQOypde+1X3hX4627bf/Jvsg4Nuzuq2a0eTC1zbhwDDLjjW5U21lnvJkuLv6tX1y23T4gGmxu/1RL57mE5hs1+hcdD1rS5fmp57h1GbNYxzWZPzLtQ/RG1SOKgrNLa5PtUVGpsUFuu28x57DJ5+jz1mvEnn7Bqzzz71x1vT81G/fbnJPUD3+ewlL2m3zE78pvH6PUBost777nvbU9PWne8715K6h+Xdhcbly/svq1ehsc3D2+o+3K+wWB2694emx1qngqUav+m5oW2Lqjq9jpkm18fOMd5029ady1asaBY3c3wKjM8HHuoadwbwd0133G5NbwTqTsJNa/vqltv2gOvsJE3Tu2rV1GW2NYyLRt3nQppso7Y1jNV5NL1x7h46TbRmO09neiM8jHwZ0GzhqaHuwUPb/JhOvO7lTndfaBN3pgbly7C3U5v5j0LcboOaZw7jWOnozptBF+bu5c60wDiTuIO2U7+Hg03S3X2j3bRwO4z8Gca5bD723TbXtZnuD9XPa013eW0NI1/a3B9170dttk/dercp1Mx0uW3j9TM4/o6B0w4Ky2x+jzTTfO0MLDxaqQAAEO5JREFUbc6f3U3l2557q/vTdJdZ1a9gXtXrmGm6fTKLz740mb7uoW+L/Y9Bw2Lp9GYFcH/XuAeAZ0x3hk17zXr00ekuYXhuvrn5tF/60uylo43pdi4zk57j3va26cedC6PQpXObfUmaDTfdNHia2TpWBs23O/ySS2YnHU002U69NLm+dXeu8vjjzec/Cuey+TCXnaaNQwdtw96PxnW/bGrU75Fmapj5X7etZmv7Nb3vzZz2Inp8b2DKAua/hnCmA/U1jL9NUcM4sEkq/HoCXcOahiXzHUOOe0frpybw/YRXNZjuVTXLm6/hsYbr9nhXvO9PY/t8uIz75DTiZpmfZLGfTCdP69+dnTpsXkD5Urcvvbth3Hd3xft2i7zoXm7Tbdu9LzSNW5efwx567Vfd56Um6e3etk332yzzvjvuhxvG7T5OSbh3multsg/O1rGyeRrL/VrDbXRJTdym++/D09hO/c73Ta5R3fv+DxqmdTbzp83QNF/qjvFrG8R7pCZem210U038u1vE/0ElXpP96J9GIE+a7nu99qM7W8StO8cMOr47w4e7ljvd68w/NZy+7h60Ogw6D19bmbbufN+Z/6drwj5didvkHulrQ8jXzvCqbHadyNx5H9YZmtzz9tqfmuZn9zKrQ922enJAPlaHSxpuH7L5fdn3a5ZTl+dThvHp9Ib6dxg/A/xR8btvofE3es83H26wof+5R9zfaBC3dtmQd7Y8ECYGrOeDTXeIucuzPL7huh3fFW+i5bb5SMs8Scj7ICfLYaJr+WcOiHtpzbp+vU0+LoB86fmC9IBjrd/xcn2D5d42zeOsM3yvK+7NM1nXIW/36nrsoObc0GDfO7PP/AfFnXKsVeL+83TiMvhYrU1vw31wVo6VBmmuXS7kdwbE+84M8mV7y+30eK+8bLmdz2y5bWY9f6aRn03OK9/rEfd7bdexxTa6s0+a72m7jRvsR7XrOI/5MgF5V9v9qOU+ON19+CM16W1Q8VAfH3J7mzT22WbVNFTvEafkLcX1ZAc11xLICytxL6yJ1y+tU67BNdv3hj7xvwP5WDkcX4l3X584j3bvB5V4x0M+0SJvJhquZ3Zvtx7buFWcmnlcWol7abk+ddun6f1yr+3U7xre+B6n8YqN+kDRQ+pfUvSS+mKKKta1M59vPtRnQ9fe/HZl8mM9duiBOxa9LwJn0rtA070Tt9qB5zbP8njqT6ZPdh8wXfEmute/blyPuINOFPc0SPdEj3RPKSxW4vQrND7RL80jlC9Jg4tbJS9uYNebgr5xy+U+Xpm++vvGGeRpz5Mi/QuNc1JYbJk33eeEgftrTb505+2OXsdag228vV/cHsdKz+Okz76QkLcOOr6HtI07Nz3byzRsL//vu1x23qR1julG5+CaPK3ePPXc7yvbacoNxjTXtZpPvQrzu5xna+IP3E7zcMz0Oz80KkhV1vOxQetYTvvDyjKegLy93Df6Hi8D0n0hfa5xXftRZx+qffg0KkPXcf54eYz33cZd++DxkA9U1vuBBsdpJ3413v0N4g0qNN7XJ+4jNdM/NGrHyoDjpdX1sOt8sr3punbtx40K05W43Q/uLu11zNSs55OVtLY5RmsL5rN0rDx1rmfnfdqO8nwzaP/txK/my5SHI/2GKGa08EXEvsCngJcDdwK/l5l/Nb+pkiRJkqSFa9EUGCVJkiRJw7VYekmVJEmSJA2ZBcYFIiI2RcTdEbFslpdzekTcGhH3RcQnq8uLiLURcXlE3BsR/x4RPTspjogTI+JfIuKecn4fj4gVlfDlEfGpcjm3RsTpXfHPj4jJiHgyIk7tCntDOf6ByvBzw9wOTc1FvkTE0RHx5Yi4IyJ29JjmlIjYHBEPRsT1EfHiHtOZL8NbxqkR8c1yW/0wIj4QEbtXwj9bbsP7I+KGiHhXn3mNRb6U6ZmLvDml3B73RcSdEfGFiFhZCd8vIi4pj5dtEfHaPvNa9HkTES+OiK9HcW6/q1zfF87SsnpeY8pwz2U70zEn+RIDrjGey3Y1h/ky6BrjeWzXdIxKvjzYtS2eiIg/6TGvhZMv8/2CrUOTl11ZBTwMTAL/eRaX80rgP4C1wD7AFcD7yrAlwHXAbwEB/DzwIPCcHvN6LfAKYI9yXhuBP6+Evw/4CrA3MAHcCryyEv524KXAvwGv75r3G4D/O0b5cgTwRuCXKL7Q2x3+cmAb8BPl/z8KrDRfZj1f3gb8bHlsrAS+CfxuJfwoYI/y95ry2HrVuObLHOfNIcCzyt97Ap8F/qoSflE5PL3Mw3uBI8cxb4C9yvX/VYpz+x7lOeW5s7CsnteYMtxz2fzky6BrjOey+cmXQdcYz2MjmC9d0+5J8V34Fy/0fJm3zHVokUnwv4C/A94FfLErbBPw5q4d5KuV/18BbCkPpD8td7w391jOXwLvrfz/88Ct5e+jgQe6pv8y8AcN1+E1wNWV/28GXlb5/2zgopp4X+1xEHy1yXIXQ75U4jyb+ov514E3TnMdzJcZ5ksl7unA3/UIWwPcBLxgXPNlvvIGWAF8Gvjj8v+6zzB9mkrBZZzyBngh0Le3XeBNwPeAu4F/AA6thO0A3gl8H7gD+H8p+0eomU/Pa0z5v+eyeciXSpzaa0zXNGN9LpuPfKnEfeoa43lsNPOlJuxU4PoW6zGy+WKT1IXh9cDngL8GXhkRz6qEZTlMERH7A38D/C6wH8XN1k/3mh44Eriq8v/VwIFR9EBbZzeKgmQTLwG+W6ZrX4onx93LOqrhvBJ4ftl8ZktEvLvaHGAOzVW+9FSu948Dz4qimfAPI+KjEbFHw1mYL6Uh5MtT27Iyzz+LiIeAaylulL/ddl6LKF9gDvOmbJ50L3A/cGgZF4ralCcy8/rK5FfRfHsutrzZAjwZERdExKu6z/cR8Wrgf1LcyOxPcWNyUdc81lOch14AvJrixqxOz2uM57Ip5jJfBvJc9pT5zJfqNcbz2K5GJV+6nQpc2HA+u8xr5PJlPp8IODR62vBi4BHgGeX/VwK/VQm/AnhT5f83UD5RoLg5+1rX/H5Qnb4r7HrgFZX/l1I8dTm0/P194H+Uv19B8XTrSw3W4eUUT3SeXf5/SDnfZV3TbK2JW/fUZDVwWPn7aIoL2O8t1nypTDPl6S9Fc4gdwL8CBwLPBP6FylN882V286Wc7k3ltPvVhAWwjuJzPz8xjvkyz3mzEvhH4CPl//+JSq1WOe43gCvGOG8mgL8Afgg8DvwtO5v0fqkrX3YDHgIOKf/fwa7Xjf8G1H6jmP7XGM9l85QvlWn61jDiuWxe8qWcbpdrDJ7HRjJfusIOA57obJuFni/WMI6+U4F/zMwHyv//phzXxEqKpiNV3f9XPUjRDrxj7/LvA5n5OMXTlxMp2lCfTlFL0G9+RMRPAf8bODl3Pgl7sPzbvawHaCAzt2bmjeXv7wJ/APznJnGHaC7zpZ9Hyr8fzczbMvMu4EPACf0imS+1ppUvUXT+9EfA8Zl5d3d4FjaVaenZKUE5r8WaLzBPx0xm3gKcSVHohKnnOWiwPRdz3mTmZGa+MTMPobixWAl8uAw+DPhI2SnDPcBd5fiDKrP4YeX3D8r4dXpeY/BcVpeOucqXpunxXMbc50uPa4znsanpGIV8qfqvFA89bxyU9oWQLxYYR1hEPA34FeClZe9ItwL/D3BMRDyvnOwhirbsHT9S+X0LcHBlflH9v8a1wLGV/48BbsvMewAy85rMXJeZ+2fm8cCPUTwN7pX+51M84XlDZl7RGV/O79aaZfWq0m8iZhC33YLmPl96Krdlq8Km+TK8fImIVwHnA7+QmdcOSOLScvm95rUo8wVG4phZStHZDhSddy2JiGdXwvtuz8WcN90ycwvFu1Cd1w1+ALwlM/etDHtm5jcq0Q7t+n1zj9n3vMZ4LutvlvOlrbE9l3Wb7Xzpc43xPNbHPOZL1evLNPS1YPIl57jK2KH5QPEE7y6KG6NnlcOBFJ09nFNO816KplxPo2hO8u/sbMa1P8X7O6+m6M3pHcB2ejdJfSXFzrkW2JeiE4o/qoQ/l6Inp6cDv03RRHVpj3kdDdwG/HKP8PeV89+nXN6tTG2qtAfwNeDXy99Rhh0PHFj+ngCuAc5crPlSxtmD4v2fHcByYHkl7GyKgvsBZb59FTjbfJn14+Wl5fKm9H5W5sUpFAWg3SmOrfuAF41bvsxT3ryOnU2NDiuX8yeV8IsoOmB5OkVT2XuBtWOaN2uAM4CDyv8PKdN6Xvn/+jJdR5b/713dFhTnpH8q1/8QYDPw6z2WNega47lsHvKlnL72GoPnsvk8XnpeY8pwz2MjmC/lND9DUUO454B0L5h8mbPMdJhG5hRtrj9YM/6XKZ6470bxnseXKW6mvgqcRaUbXYqTe7Vnwa8D/6XPMk+n6DL7PuCTVAqEFL1G3U1RHX4ZcHif+XyKou32A5Xhmkr4snL+95XL+62u+JvKA/jJ8u8O4OfKsA+WcR6kKLRuAHZfrPlC8SmCzjbobI8bKuFLynl0nkZ9mEqbd/Nl1vLlcopCS3VbXlaG7V9uq3vKef0r8EvjeLzMU968l6J50YPAVuD9lJ8FKMP3BS4pw7cBp4xx3qyk6IjopjIdNwF/DqyoTPNrFJ0t3EfxpP4TlbAdFAX471O82/ZBYLc+y+t3jfFcNg/5Qp9rDJ7L5jNfel5jynDPYyOYL+U05wKfbpDuBZMvnVKoxkBE7EZxE/W6zPzKfKdHBfNlNJkvo8u8GR1RfOj92Zl5w3ynRTuZL6PJfBlN5stgvsO4yEXEKyJin4hYDvx+Ofob/eJo9pkvo8l8GV3mjSRJ88MC4+L30xRdmd9B0cPp+sx8bH6TJMyXUWW+jC7zZjTZTGk0mS+jyXwZTebLADZJlSRJkiTVsoZRkiRJklTLAqMkSZIkqZYFRkmSJElSLQuMkiRJkqRaFhglSZIkSbUsMEqS1EJEXBARO8phe0TcFhGXR8TbI2JJi/msK+ex32ymV5KkmbDAKElSOwn8E/AjwGHAy4EvAmcDX42Ip7ecXww3eZIkDY8FRkmS2glge2benpm3ZubVmfnHwDrgBcDvAETEr0XEv0XE/WUt5F9HxMoybBVweTm/O8qaxk+VYRERvxMR10fEwxFxdUT8lzleR0mSAAuMkiQNRWZeC/wDcHI5ailwJvA84BeA/YGLyrAfVKY7kqK28jfL/98LvBF4O7AWeB9wXkScMMurIEnSFI3ftZAkSQNtBl4GkJl/URm/LSLeDnwvIlZm5i0RcU8Zdntm3g0QEXsCpwMvz8yvleE3RsRPAqcBG+dkLSRJKllglCRpeALYARARLwDOAo4B9mPnu4qHArf0iH8ksAfw5YjIyvilwNbZSLAkSf1YYJQkaXiOBG4oO775MvCPwK8BtwMHAF8FlvWJ33lV5Bcomq1WPT7cpEqSNJgFRkmS2svuERFxNPBK4D0U7x4+E/j9zLyxEl61vfy7e2Xc94DHgFWZuWnIaZYkqTULjJIktbdHRBxIUdg7ADgO+J/AN4FzgBUUBb93RsSfURQg39M1jxspCp6/EBF/DzycmQ9ExDnAORERFDWSK4CfAp7MzI/P/qpJkrSTvaRKktROUnRscytFoe+fKZqQngX8XGY+kpl3AKcC64FrKXpLPZ1KzWRm3lzG+UPgP4CPluPPBDYAvw18l6JZ62uAG2Z/1SRJ2lVkTmlVI0mSJEmSNYySJEmSpHoWGCVJkiRJtSwwSpIkSZJqWWCUJEmSJNWywChJkiRJqmWBUZIkSZJUywKjJEmSJKmWBUZJkiRJUq3/H5MhNLjI2N3O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2" descr="data:image/png;base64,iVBORw0KGgoAAAANSUhEUgAAA2wAAAF0CAYAAABfdrqOAAAABHNCSVQICAgIfAhkiAAAAAlwSFlzAAALEgAACxIB0t1+/AAAIABJREFUeJzs3XecFOX9B/DPQxEUFBREYwM0Yhf0p0ZF5bAndowmJhpUVNSYxBYlarw7e0s09o5o7N0kJjZKLGjELooVwYogUoWDu/3+/vju3MzubZmdnfLM7uf9eu3rbndnZ5555pnydCMiICIiIiIiIvt0SjoAREREREREVBgzbERERERERJZiho2IiIiIiMhSzLARERERERFZihk2IiIiIiIiSzHDRkREREREZClm2IiIiIiIiCxVMsNmjFnBGHObMeYzY8wCY8wbxpi9s98NMMZkjDELPa+z835/qTFmTvZ1SZQ7QkREREREVGu6+Ph+JoBdRGSmMWYfAA8YYzb3LLOKFJh92xgzGsABALbMfvSMMWa6iNwURsCJiIiIiIhqnSmQ1yr9A2PeAtAE4A0AnwLoKiJtBZZ7CcDtInJr9v1RAI4TkR2qDTQREREREVE9qKgPmzFmDQCDAEz1fDzDGPO5MeZ2Y0wfz+ebAnjL8/5tAJsFDikREREREVGd8Z1hM8Z0BXA3gDtE5EMAswFsA2A9AP8HYOXs946eAOZ73i/IfkZEREREREQ+lOvDBgAwxnQCcBeApQBOAgARWQzg9ewi3xpjTgLwtTGmR/a7RQBW8aymV/az/HVX1iaTiIiIiIioxoiIKfR52Ro2Y4wBcBuA1QEcXKi/WpF1TgUwxPP5YADvFgkcXz5fjY2NiYehXl6Ma8Zzrb4Y54zvWn0xrhnXtfpifNd+fPvJXJVyA4CNAewvIi3Oh8aY7YwxGxljOmX7rl0NYIKILMwucieAU40xaxlj1gZwKoA7fGyPiIiIiIiIUKZJpDGmP4DjoE0hv9HKNgDAaAAZABcB6Aftn/Y0gMOcBUTkJmPM+gDeyX50i4jcHGroiYiIiIiIaljJDJuIzEDpWrj7yvz+TABnBggXFdHQ0JB0EOoG4zoejOf4Mc7jxfiOD+M6PozreDG+42VbfFc8D1voATBGkg4DERERERFRUowxkKCDjhAREREREVEymGEjIiIiIiKyFDNsRERERERElmKGjYiIiIiIyFLMsBEREREREVmKGTYiIiIiIiJLMcNGRERERERkKWbYiIiIiIiILMUMGxERERERkaWYYSMiIiIiIrIUM2xERERERESWYoaNiIiIiIjIUsywERERERERWYoZNiIiIiIiIksxw0ZERERERGQpZtiIiIiIiIgsxQwbERERERGRpZhhIyIiIiIishQzbERERERERJZiho2IiIiIiMhSzLARERERERFZihk2IiIiIiIiSzHDRkREREREZClm2IiIiIiIiCzFDBsREREREZGlmGEjIiIiIiKyFDNsRERERERElmKGjYiIiIiIyFLMsBEREREREVmKGTYiIiIiIiJLMcNGRERERERkKWbYiIiIiIiILMUMGxERERERkaWYYSMiIiIiIrIUM2xERERERESWYoaNKGTNzUBDg/4lIiIiIqpGl6QDQFRLmpuBceOA6dOBmTP1s8bGZMNEREREROnFGjaiEE2YoJk1QP9OmJBseIiIiIgo3ZhhIwrR8OHAwIH6/8CB+p6IiIiIKCg2iSQKkdP8ccIEzayxOSQRERERVcOISLIBMEaSDgMREREREVFSjDEQEVPoOzaJJCIiIiIishQzbERERERERJZiho2IiIiIiMhSzLARERERERFZihk2IiIiIiIiSzHDRkREREREZClm2IiIiIiIiCzFDBsREREREZGlmGEjIiIiIiKyFDNsRERERERElmKGjYiIiIiIyFLMsBEREREREVmKGTYiIiIiIiJLMcNGRERERERkKWbYiIiIiIiILFUyw2aMWcEYc5sx5jNjzAJjzBvGmL093+9mjJlmjFlsjBlvjFkv7/eXGmPmZF+XRLUTREREREREtahcDVsXADMB7CIiqwA4B8ADxpj1jDF9ATwC4GwAqwKYAuB+54fGmNEADgCwZfa1X/YzIiIiIiIi8sGISGU/MOYtAM0A+gL4jYjslP18JQBzAAwRkQ+NMS8BuF1Ebs1+fxSA40Rkh7z1SaVhICIiIiIiqhXGGIiIKfRdRX3YjDFrABgE4F0AmwF4y/lORH4A8HH2cwDY1Ps9gLc93xEREREREVEZvjNsxpiuAO4GcIeIfAigB4AFeYstALBy9v+eAObnfdczeFCJiIiIiIjqSxc/CxljOgG4C8BSACdlP14EYJW8RXsBWFjk+17Zzzpoampq/7+hoQENDQ1+gkVERERERJQ6EydOxMSJE30tW7YPmzHGALgdwHoAfiYiLdnPjwUw0tOHrQeA2XD7sL0IYKynD9soAKNEZMe89bMPGxERERER1a1q+7DdAGBjAPs7mbWsRwFsbowZYYzpDqARwJvZ5pIAcCeAU40xaxlj1gZwKoA7gu4EERERERFRvSlZw2aM6Q9gOrQpZJvnq+NE5F5jzG4ArgXQH8DLAI4UkZme318K4Jjs21tEZEyBbbCGjYiIiIiI6lapGraKh/UPGzNsRERERERUz0Ib1p+IiIiIiIjiwwwbERERERGRpZhhIyIiIiIishQzbERERERERJZiho2IiIiIiMhSzLARERERERFZihk2IiIiIiIiSzHDRkREREREZClm2IiIiIiIiCzFDBsREREREZGlmGEjIiIiIiKyFDNsRERERERElmKGjYiIiIiIyFLMsBEREREREVmKGTYiIiIiIiJLMcNGRERERERkKWbYiIiIiIiILMUMGxERERERkaWYYSMiIiIiIrIUM2xERERERESWYoaNiIiIiIjIUsywERERERERWYoZNiIiIiIqqbkZaGjQv0QUry5JB4CIiIiI7NXcDIwbB0yfDsycqZ81NiYbJqJ6who2IiIiIipqwgTNrAH6d8KEZMNDVG+YYSMiIiKiooYPBwYO1P8HDtT3RBQfNokkIiIioqKc5o8TJmhmjc0hieJlRCTZABgjSYeBiIiIiIgoKcYYiIgp9B2bRBIREREREVmKGTYiIiIiIiJLMcNGRERERERkKWbYiIiIiIiILMUMGxERERERkaWYYSMiIiKyXHMz0NCgf4movnAeNiIiIiKLNTcD48YB06cDM2fqZ5wLjah+sIaNiIiIyGITJmhmDdC/EyYkGx4iihczbEREREQWGz4cGDhQ/x84UN8TUf1gk0giIiIiiznNHydM0Mwam0P619zMeKP0MyKSbACMkaTDQERERES1xdv3b+BAYORIZtrIXsYYiIgp9B2bRBIRERFRzWHfP6oVzLARERERUc1h3z+qFezDRkREREQ1h33/qFawDxsREREREVGC2IeNiIiIiIhSq7kZaGjQv/WGTSKJiIiIiMha3hE/Z87Uz+qpiStr2IiIiIiIyFr1PuInM2xERERERGSteh/xk00iiYiIiIjIWvU+4idHiSQiIiIiIkoQR4kkooLqecQlIiIiojRgk0iiOlXvIy4RERERpQFr2IjqVL2PuERERESUBsywEdWpeh9xiYiIiCgN2CSSqE7V+4hLRERERGnAUSKJiIiIiIgSxFEiiYiIiIiIUogZNiIiIiIiIkuVzbAZY04yxkwxxiw1xoz1fD7AGJMxxiz0vM7O++2lxpg52dclUewAERFRPeH8iUT1i+d/ffIz6MiXAM4HsBeAFQt8v0qhTmjGmNEADgCwZfajZ4wx00XkpqCBJSIiqmecP5GofvH8r19la9hE5FEReRzAdxWuYySAK0TkKxH5CsAVAI4MFEoiIiLi/IlEdYznf/2qpA9bwVFLAMwwxnxujLndGNPH8/mmAN7yvH8bwGaVBpCIiIgU508kB5vG1R+e//WrknnY8ps9zgawDYA3AfQFcB2AuwHsnf2+J4D5nuUXZD8jIiKiADh/IgFsGleveP7XL9/zsBljLgCwtogcVeT7NQB8DWBlEVlsjJkHYHcRmZL9fhsA40VklbzfSaMnxTU0NKChoSHIvhARERHVvIYGYNIk9/2wYcDEiUmFhoiCmDhxIiZ6Ttzm5uai87BVU8NWjNPMciqAIQCmZN8PBvBuoR80NTVVEAwiIiKi+jV8uNasTZ9euGlcczNrYYhsl19J1VyifXPZDJsxpjOArtllOxtjugFoA7A1tMnjRwBWBXA1gAkisjD70zsBnGqMeRLa/+1UAH+rfHeIiIiIyFGqaRybSxIlK4oCk7JNIo0xTQDOzfu4CcCHAC4C0A/aP+1pAGeIyLee314K4Jjs21tEZEyB9ReaFYCIiDxYYk5EfrC5JFFyvAUmAwcCI0f6v2cbY4I3iRSRJmgGrZD7yvz2TABnltsGEREVxxJzIvKrXHNJIopOoakXwrhfVzKsPxERJYBz7xCRX42NWqo/bFhlpftEVL2opl6oZNARIiJKAEvMiagSjY3MqBElIaqpF3wP6x8V9mEjIiqPfdiIiIhqV6k+bMywERERERERJahUho192IiIiIgo1ZqbdYTMElNZUZ2qhbTBPmxEREREMWMz5/BwJF0qplbSBmvYiIiIiGLkPEROmqR/01zybwOOpEvF1EraYIaNiIiIKEa18hBpi6iGUqf0q5W0wSaRRERERDHiVB3himoodUq/WkkbHCWSiIiIKGbsw0ZEXhzWn4iIiIiIyFIc1p+IiIiIiCiFmGEjIqK6Ugtz8hARUf3goCNERFQ3amVOHiIiqh+sYSMiorrB4dSJiChtmGEjIqK6UStz8hARUf1gho2IKOXYJ8u/xkZg5Ehg2DD9y+aQRPWD10pKKw7rT0SUYt4+WQMHMhNCRFQIr5VkOw7rT0RUo9gni4iovPxr5dixyYaHqBLMsBERpRj7ZBERlTd8ONC7t/t+/nw2jaT0YJNIIqKUa27W0uPhw+1t4pOGMBJRbRswAJgxw30/bBgwcWJSoSHKxSaRREQ1rLFRHzpszQg5fUcmTdK/LNUmm3Agivpx1FHhtUhguqE4ceJsIiKKVKF+drZmLqm+cCL19ApSa+8sV21tP9MNxY01bEREFCn2syNbcdCedKqm1j6MFglMNxQ3ZtiIiAJikxh/OPcZ2cR73rIwIZ2SzjAx3VDc2CSSiCgANompTGMj44eSl3/ejhypLw6Iky7Dh+vxc+ZUizvDFFbTSiK/OEokEVEADQ3aHMfB0caI7MfztnbEOfIsR7mlOJQaJZI1bEREASRdwktEleN5WzviqrVnawqyAWvYiIgCYqkrUfrYdt7aFh7KxVrZ9Ej7uVSqho0ZNiIiIkqFtD+Q5fPW3gwcyEF5bMRjlA61cJw4cTYREVmDo2tSOYXSSCVDuacljSU92iGVV+kot2lJezaqJu5q/VxiHzYiIooN+4NQOcXSiN8J2NOUxtinLh389pdLU9qzTbVxV+vnEmvYiIgoNrVeCkrVK5ZG/M59laY0xjkKa0ua0p5tqo27Wj+XmGEjIqLYcMJZKqdYGvH7QJa2NNbYqINY1NoDpk3iaqaYtrQXVBTxGUbc1fK5xEFHiIgoVrU2cASFr9o0wjRGjrgHo6j1tBdlfNZ63JXDUSKJiIiIqO5wWP5wMT6jw1Ei6wRHJiIishuv00TxqpdminFhfCaDo0TWCI5MRERkN9uv0/XeHIlqk5OWw0zb9XyuRBGfVB6bRNYIVlETEdnN5ut0LUw6S7XNlkwSzxWKCptE1gFWURMR2c3m6zSHIyebVTJpetR4rlAS2CSyRrCKmojIbjZfp2t90llKt/xM0tixyZ0/PFcoCWwSSUREFbOleRKFh8eUbNXcDFx1FTBvnr7v3Rs4+eTk0inPFYoCh/UnIqLQsA8HxYkPxwQAAwYAM2a4723qA0oUBvZhIyKi0LAPB8XFpr5LlKyjjrK3DyhR1JhhIyKiitg8eAbVFhYO2C+uuQUbG7U2f9gw1upT/WGGjYjqFicxDhYHfHCiuLBwwG5x14A2NmozSF5zKCphPReE/XzBUSKJqC7ZPolxHKqJg8bG+osvip/NI2tS4RpQHiNKq7CeC6J4vmANGxHVJTa1YhxQOrBWxV6sAaVaEtY9MYp7KzNsRFSX+KDBOCCqNXE382bzaKolYd0To7i3clh/IqpbHC6ccUBUKzjdBlH1wronBlkP52EjIiIiqmENDTr4h4PzlBGlC+dhIyIiIqphbOJMVFzaR4XmKJFERCnGJo1EBHBETaJiamFUaDaJJCJKKfZZIaJaFVdhFAu9al9amguXahLJGjYiopTiHEhEVIviqhGphZoXKm/4cD2+TuFmGpsLsw8bUY1Le7ttKi6/z4oxPNZEtSLotbsWrvlxzRHJuSjrQy1MP8EaNqIaxtLD8NnUfMbbZ8UYYMYMHmuiWhD02l0L1/zmZuCzz4DevYF586KtEamFmhfyp7ExfeeCV9kaNmPMScaYKcaYpcaYsXnf7WaMmWaMWWyMGW+MWS/v+0uNMXOyr0vCDjwRlZZk6WEUpbxJlxw7D0OTJulfG0qwGxu1Lb4IS4qJakXQa3faa4yca+yMGfq+f/9oa0RqoeaF6oOfJpFfAjgfwO3eD40xfQE8DOBsAKsCmALgfs/3owEcAGDL7Gu/7GdEFJOkhnmOImNjQ2bJ5ochDulNVDuCns9pvw54r7Hz5gEDBkSfiXIKvZhZI5uVbRIpIo8CgDFmGwDreL4aAeBdEXk4+30TgDnGmEEi8iGAkQCuEJGvst9fAeA4ADeFugdEVFRSwzxHMRiGDQNs2Nx8hkN6U1rZ1MzYFkHP57RfB2y+xhIlyfew/saYCwCsLSJHZd//DUAXEfmtZ5m3ATSKyKPGmHkA9hCRV7Pf/R+ACSKySt56Oaw/UY2JYrh5W4aw58MlUXhsOa/JHrzGUr0qNax/JRm28wGs48mw3Qpgtoj8ybPMCwBuFpE7jTGtADbN1rbBGLMhgA9EpFPeeplhI6pBpW66QW/I9Xojr9f9TgrjOz7Vzo/EubqIqFaENQ9b/goWAVgl77NeABYW+b5X9rMOmpqa2v9vaGhAQ0NDBcEiIhsVG5GpmlHM0j7KUxC1MOpbmjC+41VNEzjO1UVEaTZx4kRM9FlCVU0N27EARorITtn3PQDMBjBERD40xrwIYKyI3Jr9fhSAUSKyY956WcNGVEeqLVGvN4yveDG+4xe09iquY8U0UT9qtSa1Vver1pSqYfMzrH9nY0x3aG1cZ2NMN2NMZwCPAtjcGDMi+30jgDedJpAA7gRwqjFmLWPM2gBOBXBHCPtDRCmW5lHMkphWIM3xlUaM7/gFHaUvrmPFNGGXqK7DNoxEHIVa3a9646dJ5J8BnOt5fziAJhE5zxhzMIBrAfwdwMsAfuksJCI3GWPWB/BO9qNbROTmcIJNREkL2kctraOYJdUsKq3xlVaM7/SI61gxTdgjyuuwDSMRR6FW9ysuttRO+m4SGVkA2CSSKHVKjexWq6O+sVkUEVGyorwO1+q9q1b3Kw5xx11VTSKJiPKVmkDa5smlq8FmURSFJJrZElXCpjQa5XW4sVEfyIcNq61MTa3ulyPK9GnT80wlo0QSEQEoPbJbrU58ymZRybKlWUqYOPpg/UpLeo47jZaLl6ivw7U6EnGt7ldU6dNJh8boc4wNzzNsEklEgUQxzxpRIbXapIfNbMurxWtJmtJznGk0iXhJKn3VYrpOQhTpMz8d9u8PiMRzrMKah42IqF2pErtaLc2jZNRqp/larY0OS63WQKYpPceZRuOOl6TSV62m6yREkT7z0+F669lRkMY+bEREZLVa7T9Y631LqmVT/5EwpSk9x5lG446XpNJXraRrG/o2+kmflYbT1vOTNWxEZBU2FbFbEsenlvsPsja6uFqtgUxbeo4rjcYdL0mlr1pI1zbVEpZKn0HCaev5yT5sRGSNNPXtqEc8PhQ3FuBQIcXSRaXppdr0FfT3aU/Xael/m5ZwOkr1YWOGjYiskbaLa73h8SGipBUrOIq7QKmeC7DSsu9pCaeD87ARUSrY2nacFI8PUXrZ0OcoDMX6gFXTNyxI3NRKXzSg8v1PS//btITTD/ZhI6LYJD3HDlWHx4conWzqc1StYn3AgvYNCxo3tdAXDSi+/37u12lIQ2kJZzlsEklEsfDTNCHt7fqJiGyUZHPmKK7rYfVhA6qLm1q4ZxXaf2OAyZOBlpZ0NCWsFZyHjYgSV26OnVoqASYisklStUFRXdeL1ZoEqU2pJm5qofYmf/+9mTXA/rkC6wX7sBFRLMr1f6ql/gBE9ahW+kjVoiT68jQ3A1deaf91vZb6OQWRv/8ibmYNALp1S29zz1rCJpFEFJtSzUfSNpoTEbl4/lpm1izg5puBESOAzTaLZBN+r+ddugCtrUwXaeE9dt26ATvsYGdG26sWmqYCHNafiFKiVi66RPXEqUmZP9/9jFM+JOycc4ALLwQ6dQKOOUYP0pprFl08yPxlpTLo+f2ievUCTjmF1/VybLkH2hIOP5IoLIoqfphhIyIiotCxJsVShxwCPPSQ+75nT+Dpp7W6JE+QB95yA3WwxrVyjLNg4h5QJ8rjxHnYiIhSiv2CqBBb0oW372lrq9ak8EHTAp98on/HjgV23x1YtAj4298KLhqk/3C5Psnl+oXZkn5twn7cwcQ9P2hSx4mjRBIRWYojZ1IhNqWL/BHmwsyspalZllVEgI8/1v/32QfYaSdgww2B++/X4f9uu00zcVlBRkn0MydjsREUE02/IsDttwOffQYsW6Y1kdtsE2xdL7wArLeevkJQK/O6xS3u+UGTOk5sEklEZKlKmnrw4bZ++EkXcaaHqObZYvOwgGbPBvr1A1ZZBZg3T8dp79sX+O47/X7LLYG33sr5SbXHsJLfJzknHJ5+GthrL/d9v37A++8Dq61WWRy8+Saw1VZA9+7AkiWhBc/W67it4QoqzvReCc7DRkSUQn5L8myqcaHolUsXcaeHKOaiKjdvI5XgNIfcYAPNrAHAL38JXHed/v/228CNNwJHHqkZDlR3DCtNb4nWJD3zjP7dc09g7lxgyhTg4INx5VZ3Ytxj6/o/Z6ZM0b9Ll+oY+N26hRI8G+d1q7X7Sxj7k8RxYh82IiJL+Z0fiH0f6ku5dFEL6SHufim1wOkX9sjlngybw3nCHDJE359wAl5uGBPKditNb4nOe+YE7rTTgHvuAfr0ASZOxAl/2wgjpzdiJSz2d858/rn7/7vvRhbcfEn0/YvjehLFfhVbZ1qvj8ywEaUMO2tXLs1x1tiozYXKlVjz4ba+lEoXtZAeknqot+Va4YRj+HB/4XFqDSZNAr4Y/4F+6M2wrb460NSEO7e8ov2jLf93Cy49c27VYQ2S3rzpN7Y4nzcPeOMNoGtXYOhQ7df3zjvAoYeie2YJGnEeHsCh/vZh2jT3/zfeiDTYDu8xHjcuvjQa9fUkiv0qtc6kro9Vp3MRSfSlQSAiP5qaRAYOFAH0b1NT0iGyW1OTSP/+Ir17136cNTWJDBtWu/tHlbEtPdgWnkJsub56w9Gli7/wDBumywEiz2G4/vPQQ0WX+zf2EgHknnX+GFqYgxzfWOP82mt1Qzvt1PG7F16QJd1WEQHkf9ueKHLPPSIfflh8XYMHuxF+wgnRhdnDe4wBfR+XKM/fsPbLG8Zy64z7euRN571763NJoW1n80SF80vFvojrxQwbkX9JXrDTxnuBZJwRJceWjFA5tlxf88PhJzxOHHfDEllquukPZs8uutx2eFla0UkyMCKTJkW2L+XEFucLFoissYZu5OGHCy9z7rkdI/2PBTK0bW0i3bu7y/zkJxEFOldazqNKhbFf+etoaCiwzuuvFzngAE0LMSt0Thfa11IZNjaJJEoRb1V+t25uf3LqyNtO3ZHW5mFUm/w0kam0aVxSSu1LWvqM2NKU1BuOLl38hcdpQnr8lpPRTVp0JMi+fYsut+Kwn+DFXc6CgQBHHAHMnx/BnpQXS5xnMsDhhwOzZgE/+Qlw0EGFlzv1VP3ugAN0KgQAuPfejsvNnKmDjTgH57339Bk8Yon2/YtQGPuVf40RKbDOiy8GHn9c20jGzJvOHRVfC4vl5OJ6gTVsRBVpaBDp1s1faVQamiFVyu8++W2CQJQEP6XKQZrGJaHcvqSpZsCWa6YTjoaGCsNzzjka0X/4Q/llly0T2WYbXf6II6oIbXUij/Mzz9R9XHXV0s0cvVpbRVZaSX83Z47IP/4h8skn+t2//62fNzSI9Omj/3/xRUSBD48taTsKZa8x8+e7VVubby7y8svaRDaTEVm+XL+PIYzlumiATSKJohP3RdBvE5I0PST5Vek+1fINitLNz3kcpGlcEvzsSyXnIs/bKgwZogfhySf9Lf/BB27G5LHHog1bjJw0dNNxU9wSj+eeq2wl22+vv73kEv27zjoiCxeKXHWVvj/+eO0PB4g880wk+1FMpedILT4P5CsZJ5MnF76Y/utfIgceqOnjppsSC6fb744ZNqJIJHER9LtNW/pjhKkW94nqUz3VsCW1rrrz+ecacT16iCxZ4v93l12mv/v5z7UWqbU1ujDGwJuGLljtCv1n1KjKVzR6tP7WqUUDRM44QzNqgGbcjjlG/7/66vB3pIgg50jd3ztvvVV3vFOn3IjYdtvc95Mnxx603P72xTNs7MNGVIUk+mb4be9tS3+MYoIMcWvLPtky9LdtGC/++TmPvcvstJO9fVfC7FuTlv5uVnrsMf27xx7tE2L7MmKE/n3oIZ0K4Kabwg9bjCaMFwydfhcG4lOsPzc7wfX221e+osGD9e9337mf/fWvwNNP6/8bbwxsson+P3480NoaPNAVCHKO2HLvDKrqe8vUqfr36KNzO/+/+mruclddBVxzDbDrrpH06yy0H4X62xdULCcX1wusYaMUs7002NamRdXEW9L7ZPsxTwrjhcLAdFSBGTO0r9r554s88IDI2mtrxN13X2XryWREfvQjt5Zh4MBowhuTBw++VwSQ8WiQ6V020H16883KV/Tqqzm1L1M3OTi3Nmb6dG166rw/8MDQ96WQYudIuXtj0vcDXCCIAAAgAElEQVTOoEK5Juy5p7Q3+/3Nb0R69XKPW+/emj46d9aX8/mNN8ayH35r2JhhI6pSWi+C5RTbrzBuCmlunhFF2Guhf0+ajymFJ4z0aWsat85pp+WedIDIVlvpsPOV2nFHdx1Dh4Yf1oACpYW9986Nk+7ddYCVSmUy8s5mvxAB5F1sKkPW+04WrdTXXWdbm8j334usvrp+1q2byNKllW+ngErvs7Vc0BHKvWX99fXH77+vx621VZsC77ijyEcf6TKHHJK7oQID91RzbSq1H+zDRkSB+CkJqmY0uDTfXMIOeyXrsznebA4bxcPKNBAk85IWI0ZoZO+zj8h+++l8YK++GmxdL73kPkmuu2644QyoZHqaPVv3OX9Ota++6thPafvtA4dh152Xye9xlWyLVwQQuXij26W975MjkxHZdFP9/MUXA2/LwT5quaq+rrS1iXTtqitYvLj4cv/9b8l0U204/PyeGTYiKqpQiVGxi3+5m0IlN400l6KHGfZK4sz2m3Kaj2ktsnUE29icfro2ffrgg4QDEhFnSP6XXgpnfS0tIsZohidIjVTISqank05yv8hk3M//8hf9zBj3+3vvDRyGDg/ZjRld3zvv5C547LG60OWXB96WI8h5FLSZZFpUtR9ffqkRs/rqpZfLZNxzChBZYYWcGtMwrm+lRohsamKGjYiKqLQmLYwaNttuIEmHJ/EatgULch94yoTVpmMXhlrcJ5FkarusqmFbvtx9svrlLxMMSIScpnhhzgHm9IP79NPw1hlQ0fSUyYj8+Mfu8Z0yxf3R4MH62UUXabPFkSN9X99KhaPsNeKOO3S7IfRjC3oe1VMzyYo4Q/r/3//lfFzwuH7zjcgLL4hsson+5tlnc5YP+/kmf53MsBFRQX7aVIfZh822G4gt4QmlD9s334iccILI1Km+t/n7wRMlA6PzDJXZVjVxZWumyJbjX41icZt/bvfvH2w9YYUndi++6O58nz6h9S2yxg8/6L517eqr2afv4zJ0qK53woQwQlm1guH2HltAa1IzGZExY/T9qqvq8V6ypOrMmm8ffeTW4oSwzaDnkfd3SdR4W3P+e91/v0bAQQe1f1T22t/YqF/+7Gc5H4f9fNNxrk1m2IiogLgfWH3dQJYtC7fEuNrwpMUZZ+hObLyxPqi8957IHnsUnCzWOe5PY3d35/OaQOWnjf79g8WVzZmitB//UnHb1KSDnzn71rt36UIWW4+RiIj85z/6UL5ggf/fnHNO7sE97rj4Ht7j8MEH7gEro6Lj+6tf6YJjx7qfvfeeyLx5IldeqX3HkrR8ucjWW2sYnTm0tt9e5Ikn3GN96aXxhyuTcWs8nUEsYpZ/nBsa4j2vrb2OXH65BsoziEjZa//s2e6E8m+95WszYTRlLZVh4zxsRFVI+7xTfuZPCnMfy84FIwIcdBDQvz/w3/9Wv8Fqw5MmTz6pf6dNA847D/jFL4BnngF22w349tucRZ15X9bCVx1/n7cM4P4NElc2z6uV9uNfKm4bG4Fevdz38+YVj3ubjxEA4OSTgSuuAIYMAVpa/P3muef071ln6ZxkN9+MOwY2pfZa3cHMmfp3vfXKLlrR8R0wQP9ee63G4eWXA5tuCmy0EXDKKXoMkvTUU8DrrwPrrgs88IB+9u67wEsv6f+jRgFnnBF/uIwBhg7V/598Um+qTU2xbNq5R48dm3ucRcKbH9EPa68jM2boX8+5Uvba37cvcMwx+v8FF/i67gS5n+Q/g5VULCcX1wusYbNCGNXYVlaFR8ja0qQQRbGPJdOJ0w/AaW8eQ4l4TaTbmTM1zrp1y+1s77wGDxb5+uv2xZuaRDZY5ducZT4ZuFvOKgsd+yBxZft5kubjH0af0kqWS4S3Lxog8sgjIt9+W/o3LS16LgAi338v9/zycWmFjhx41Br/smv/grrtNt2/I44ou2hFx/ell0R69ux4DfG+/ve/8PajUpdemltbsuaa+n6jjfRv/qiRcbrsso5xFfE9zHtse/d2a9WTOI+tvY7sv78G6sEHcz4ue+3/7DORLl3cY9nQoMf4ww+Lbqra+wnYJJJKCeMkK1QVn9aHIL9sbE4V9sNn1fu4eHHxi9vChSJPPaUjbl13ncjf/y6y1lq5G7zwwir3oE78+c8aXwceKPL73+v/PXqI3HCDyIYb6vuRI3N+cnzfB0UAeQ1byXysXPBBLK5+TVFlmmzLjEURnrDi1ra4ajdtWseH4G7dRF5+Wb+/7jqRQYN0kIDBg0X23VebUDrNg0X363Tow/Q0DJLddm5Jbn/C8NlnWqAFiJx9tq+fVHR8587VybiLZdi6dtXrzKxZgbZXVVobNUrDcN11+n6PPXLDNn16gJWGxBncwvuaOTPSTRbqq5r0IFrWXUc23zx4QcMZZ+hokd5I7tJF5Omnww+nMMNGZYSR8chfh1O4aVUpS8hsK02KqjYs8DqXL9d5gQCdL+e999zvMhmR4cMLPwxsvLGWkjo1Rd6+FG1tWrLaq5cmujPPLNhHq668+KLGlTEizzyj8f7YYzoIiYjb16Vnz5w5aN7c8nARQMbgIrmxV7b/m6dTdlyiOo/q4fysC48+Wvg6MWSIFvr06lU8Y3HkkSKicb3hgGXyPrQW5rH9b0t4p6rgvXautlruCIlhe+YZtwbLeW2yiXtt7tlTZPz4Dj8r17eyqvNg5531x888o+9PPdUN22qrJdtPMZMR+eMfc+eBe+KJSDfJ60oZP/wg0rmzHpNFi4KvZ+5cHbzkgAM0stdcU+S778ILZxYzbHUkqSZL3nU4mTWbap6iYlNpUlQ1foH38YorcgPUubPIySfrTe2xx/SzXr1EDj3UncMGELn5Zv39Nde4v/vnP/WzCy8s/GB2440V7YdNx61qzshov/1t8WWcjLMTt0uXtj/o/nrbD+Ty0752T1xvxjoGUaVb22rAbQtPalx0kUbYoYd2PO+dwSe22krk3Xe11NtbGn7DDe2raWoSuXCjce53F1+sTSfT5l//0vCvumrJGq7QtLa6kw4D2hz1rbfcmq299urwk1JpverzYI01JKfmauxYd2V77ikiyVzfc7Y5e7aO2AtoTWWc26ZcL7+sx2HTTcNZX2uryA47iADy772uDD3emWGrE9VkvKo94ZuatCq+f//4RyYiZV1JmzOPyS23iIwe7ZY6PvWUe9e++mp3+ddf11HIWlvdz846S5dbcUVtGuU8oN16q5ZcOpOn9uhRsumJTe38Q3fggboz991XfJkbb3Qfan77W/chZ4st3GWOP14/y2s6GbVypfFBr0u2nQ+2hScJgY7nEUe4hQ1OGt5xx9yn/muucZcfO1ZH6+vVS2TGjNx1tbTk1hhdeWUIexUz59p5xRXxbbNvXzfOnBqsWbO0pq1btw41F+XO6Z3WmS4TMEwe7nmEPD/0TJH33/cXjnnz3PuBM5XBvHnaR+nww0XeeSeR86zgNu+8Uz84+ODoA0DFXXedHgcffT19e1C7E0xdYbCsga/l6DX+KU3nlp9aQ0S0sLREs11m2OpEUiW4YQ1OQNWzJt4XLNCbedeu7vxHp5yiieTss/WGC4jMmVN6PZmMTnoLiBxyiFsLNG+eu8y++3Z8aJPcuOg410n850lkNt5Yd+TNN3M+zkkLra36j7cDdf4D6yefaG1mly4dH3TzhJ3OCq0vrJp/K86HLNvCE6fAx9Ppf/LCC/rwtddeev4fdpgWAu2zT8fh/tvais9N9sQTWsADaJ9Z7/xs99+vtTRx1FwF8fbbGu6ePeWiMfOrnqfLN2e4+vznte2208/+8Y+KtvPaVqNyr0N9+oi88075cLz6qi6/5ZZFF0niOajgNt96S98MGhR9AKi4o4/W43DVVQW/DnQ+LF0q87usmnPQL+rtcyqJ3/5Wn42K9IFjhq1OJFWCy6Y+1MGkSdLeZMnhTF7pNGnZcEN/65o5M7dJTv4MwDfcoJ8fdlj7R/nngrfWt6Zq2JYt0wyWMTn904peC954QwdmAER23z23NlNE5Ne/1u/OOKPoJuO6zvC6UlsCHU9n9NMePTpOfJ3JBJ8MO5PRh35Aa0JEdO7Cfv30swsuCLbeqGVrwV/Z9reBzsHA564TL/nPa01N+tlRR/nfh48+EuneXX83erR7HFZeWeTxx0v/9u67ddmf/7zoItbUsP3wg16Xu3TpMMclxWTePJEf/cgt8MlTTVp5ZreLcy5oy9BFbjourz9pJqN9yr0GDCh5ASyVYeM8bDXEz5xaUUj7XEZRSPv8bFWbMkX/brON+9l22+nfWbP07/bb+1vXuuvmTlCyxRa53++4o/6dPLn9o/z5YETcc+Pkk/UV1dxzpX4berr49FOgtVXnl1lppfaPi86HM2QI8L//6fxsTzwBdO6cu75f/Ur/vvZa0U3GNdcOryvhS/K6FOh4/utf+nePPYBu3XK/M6bjZ34ZA5x4ov4/dqz+vfded77C++8Ptt4ozZ8P3HUXAOA6OTHQORj43N18c/272mq5nzvXi7FjgZ/+VOdHK+a554ADDgAGDQKWLtXlb7wRePll4NBDgYUL9fu77y6+jg8/1L+DBhVdpNRzUFTpv+A2V1xRr8utrcBnn4W7wRgFjbMo4rridZ58MvD11/rsUeB5o5p72e7PnInLe1+ASdgF/8Q+6IpW7H3Xr4DFi92FTjsNWHll4P339f2sWW5amDQJePVV/xsEWMNG4ajnpj756q2vSlNjRnbfeWnufh52mAggT+x3s5suMpncktprr/W/kVdecX93+um537W2auks0D7XWLX9OaP4bSTpwhm8Ja/jf/4gQA0NPtf38cf6o3XXLbpInOk7yetKrV3TbLgulYrTDt9lMiK77qoBvuUW3+vxbd48t6bn00+1P6e3CtCZNqAKoYTzvfd0UKYzz9Rw7bpr4GMZOA18+qnWar32WsfvvMPqb7994d87/YgAHRTm8MNFvvrK/T6T0abygMhu2fkglyzR6Uq8TSWz9xW54w6fAXdVE2eBj+Huu+sGnUGzkva3v7kDT/kQezoLc52PP64Ld+9etI9kteF0ft8dP8i0rtmm28cco19+9FHHZxYnTNnXc6sf2mGbYJNIovikpSlXtQM6DBumGYEHex4pC9FDzupzozQ1ZjukDxokAsg+a72eezF0Rs7q2rXk5JMdZDJuhN56a8fvd9tNv3vkkar3r3//4Mcv0tHRCrnkEl2ZM4msR0NDgOk1li93m5+WGAK51jIz+WzI3IQtjPQX1XEvOWjDKqvkTJTt59j4DqfTBNgZKn7NNd1rVL9+mlEJc5+CcJowO6/sxNBBj0Xox/CFF9w+gUBuX9q5c0WOO8797qyz3OlG8n32mbvcDju4mfWf/MRdxpl77qWXKg5mkPRf9TE88UT98V//mrPOyK+ds2aJfP997mczZrg7ny3YLCfoNSP/d716Vb+/FYVl9my3cLjMwELVHg/n99ef8LZ7w/3f/9xBvLxp+E9/EgHkzS2PkGXoIq3oJLescqrcfuSk9vUxw0YUozQ87IVVi9RzhRZZhJXaL0zP9zmgvZamxXSTrmjJvcBmMnrjmD278kC/9pqWuBbqD+BMHJ1f+1ahpia3fxug/1tdw3bkkbpCz/DljsAP6M7onm+8EUIA0ykthS6VCKs0OYrrWsH4dmq8brut/LJBw/nss7krO/987Rfn1IxsvbXW9IS1T5X66qvclQAd+8TYIJNxR+z1Fh79/OduuI8/vvw6Vlml4/4CWkOSybgtKcoNVlVAkPRb9TG86qqcfY/l2WDqVI3HgQNz0+7tt7s7UuB+UUgYNWzOOFfV7q/vsGQybrobNqz44ENRcAonLr9ca5ud+O7USedsyxZCnLXZY3IVfp+buO66S0SYYSOKne01ENXciLy/HYrnRQD5Bv1kfqfcCWw/X3u7+DKuTz6ZDdDQqlZTaAL4hobKjmVFzb6q5dwUJkwouK1A8e9nmoAal4ZCl3Yff6wjj11ySdlFy6a/iy/Wh478wWgk+DXDT5rPj+/zz17iTnbrGUyn0LL5660onG1tbgnNGmu4tRJz57obGT3a346W2KfevbXmvuJ09Je/5O6Mj2OcmBde0DA6oyI6meEVV9QmgX4mtN5pp8IZtjFjtFYI0MmxA6r0+lv1dcC5L+26q4h0TJv9+4d8P2htdUcNBrQJZHY/nup3uPu50+zUh2pqcvPntK+24MtXWO65RzfWs2dVNeSBOJniQw7RbgWAO8jIPfdomAC5/LSvZf0BbTIcz8ndK3tqoIcPZ4aNiHKFUcP2M/yz/ULzyFq/lStP/sxtsgKInHBCfBnXuXPdHFYVk+EWKhkMq4QwdJmM+7BZpIlLoPg/4wxd5557dmxWU0fCbnIWybnwww+584rlz0V4/vk6/9C775ZfV0uLu56xYzt8HeSaUclvcuJnyhT90cYbl1+22nA++qjOlZU/lcVrr7lNnA45RPtNbbddwcKRUvvUv38Vo9I6k4XfcINmegpkpK2xfLn7hD59evscmi/s+Ef/6d7po5b/WmstkfHj9f9i/eQiUtV5++mnGubVVxfJZDpk4kMfrXjy5Nx4W3NNue8Xj8jPf/SCfIG13M87d86dGiciiRR8bbSRbvCmm2LYWJ5339Vtr7uuxjGgOw24U2AMGCAinnTVmMkpqGCGjYg6qOZGdMkZ38nCzp7mKw89pF94Bwe58cZQw1M2vE5TvgoeqIptJ79kMKwSwlB9840IIAs793L7DobhrrvcHe7USQcMIF+KPaCE2u/K66GHchOoN6P13Xfu5127am1NqeZBb7zhLr/++gUzB5WGMXBN/m236Q9+8QufP6gunEXde29u/yznYffyy/3VGEmVzeqcIe9feSVI6OM3YoR77c/Oj/nb1e/3/8CezeQJoIV/f/+7yAYb6Pu999a/Rx8dy66EIpPROeacTKy4abN/f5H98ZhsiTfDu7c0N7cXlso223S4gX2BteTtVbKTzj/2WAgbLC/W1kbZe6L06BFp0+Gi+9Tamnu96NtX5PXXc49DoWvanDk6EA8zbEQUutNOcy9AI0bkNlvaf38dmSl7g/Kj3AOtr5K600/XBdZbL3cEsgCiaINfUiaj8VXsIXDuXJHGRp18/PPPRURk7JETRQCZjJ+EG7aWFn0gHTJEd3yllUS+/DKklde2Yg/nofa78jr4YDfNA3rTd/zrXx1LHH72M21C6WTGFixwa1HHjs1d9qOPgkZD0f36785niWy2mTZxKzVR8u+z/TsuvrjqMFTNmefRKcBw/j/kkI4TdhdQ8th++63Ge6F+cq2tbg3f/Pmh7U6knLj61a/a0+RGeN9/ZnXBAh0R05tBPf/83HR5++1R7kH4fvpTDff99+d8/ORPr27PRG0woDWc6/fQoW5mzGmO6Xld32uMjG/IZupOPDGEDVrm4Yd133bfPbJNlL1Wey/2gwdrIZl3dOxig6AsWiTSvTszbERRsL2fWtW+/z63DXgmI/Lf/4ocdJB78XnxxY6/a2mpuFN4uQdaX6XUP/ygo4s5pbMlRjn0wzm+JfuwzZ0rMm5cx2aY06ZpJ/z8EdE++kibOQ0erH1mttpKH7qdUep22y1nRLx2Tskp0N6n5s71dBjssRgZXe2fU2J+6qkRrLyjpM+parcftIYtUC1M9gYvxoj85z/6wz593OHozzlHPzv9dH2AW3VVdwMbbKBpd9NNdZj1MWNERo3KDcS//x0sEgrEybBhIhf9aYFuy7uNHXfU89bryy+1hg/Qh84Qtl1VenKatQH6QPzII+7gF5tsUvh89RsOZ3TbI47QL70ZlU8+0e/WWquKwMfs1Vc1zNnJipd16S4bDGitrsBrxgxN484xqGR0YRs4TeJOO839bNYstyQQkHG/eVY///prkWeflStO/VL+sOV4OXKbdwqnm0xG5LzzckdMXrBAa3+d5o6ZjF4DnNE2Abn6pA/cZpMbblgwqKFffxsbNQzHH6+DsNx5p4YhCqecovsW4Q2k7LX6j390v9xnH/3s1FPd6/PHHxdf+b77MsNGFLZUDUoQRFubjpDWtavehJ9+2m2eA+iD4rhxoW0ulBo2EX14ch729tsv+j4fztC9p5yi77//PneggGxGx7kRTtn62NyrfaGXt5bE4TQHArQN/K23tr/fD49Hlwb//W/dju+J3IJL+pwKa/tB+rB5t+173jxnDr7tt9eHs223ddPIWWe5mYHsMPAyc2ZuOlpttcLpz+ksf801wSKgmAce0PVusYXWojhNh55/3l3m7bdF1llHPx80qMOAI5UINT05cXPEEfp+2jR3cIc//zlnmxU98BaK/6FDtV/dP7N9hLMDVqTCkiVu3x1AZJttwskEOGk52xcsVZyarp13dj9zCli855ynFmaBWbn9fyDTMf1+8IF+37WrWzD53HPtcZ4jk9GROxsb9f3y5W6Bg6flRCTXXycDn/9aYQVfBR0VyWTcZ5Rnnw133R5l48m5zgE6gJMTttmzy49Y+Y9/MMNGFLZaHPZbnnxSS+OvvVbkwgvbd+67rmu4O9qvn5baZZvlhanqPmyOadPc2oQLL9SS6ii0tro32RVW0CaNhxySmzCyDyzOBX56l2x/jPvu0wfoV16RBw++V/6y4Q1y66iXtNS1UyeRt95yt+PtB5H3+vfeV0VbI+XULsRQyp/0OZX09iueN8+pEbvgAn2/aJHO8+N9YAY6Ng9+8cXc7085RecJArQmwymlLjC3X1V+9Std7xVX6Ptf/ELf33mnvn/uOfdBcujQYFN/SG4fodCO53XX6Qq9zUSdQTDWXVektTXYA2/+Oe1M5A1o7TugI4D6kHTtdLvNN3f3wZlEuFr33qvrO+ywcNYXp9mzNewrreT2q/rrX/Wz4cNzm9n26iXLTZecNOE0Kc1Jv3//u7uMUwt90UX+08tee+myDzzQ/lGg619Li06DUUy2H6McfrjWro0e7W4g7MnEnZrD1VbrWGsfspLnmnc+webmitfNDBtRyJKuDQjdCy+4EyYXeb2/0f6lL842+cc/csP/3HPhrXv5cs1QPfpo7jacBAG4Dy0rrCB77LxEAJH1oBfyhZ17td+489NRew1c9+46l8y4cToJJ6AdmL0ZwgsvDG+fimltdZuxLVwY6aaSPqeS3n5FD0zLlmmTWiA3cy/iZr5KZbQvv1xk7bW1NH7JEi35feABHXra6Qey777h7Njy5drUy8mMOE2CxozR901NWjPdt6++P/TQwHOfRT4Kn1dbm7ux226r/IE3k8n9QadOWuvg9MV1Xj4Gb0o67eY44AA37AEmuC4ok9FaqYCZ+MQ5rT6cc/WYY/T9NddoN4PHHmvvw/zpgOE5x/843NjxmP7hD+4yTnP1/ffX99n5vEpy+gX+7nftH1WchubP1ybB/fsXHk142jT3XjZrlvu50//dqfELizOi6pgx4a63UpmMW5DrbbLqEzNsRBGwpkRTqgzL55+7D38HHqjV+LvvLuNXP0S2xhSZgGHyATaUn28ffq1apLx97Y47Th+G7rmn+ok0nb5BzmvEiNxS0jPO0OWyE//e80ttsng0bnUzvln5D3k/GzpP5Ne/Lpxp/ulPNSPatavIuedWtw+ViHEi7aTPqSS3X9ED05136oKbbNKxidixnma3Th+KSrz1lv62yJD6Fclk3EEX8sLzxH43iwDyxuCRbh+PXXap6vyMfJ6rfLfcohvq0kXuPOLpov0XC4bBO4onoM39RPRB2Pu5j6k1kq4dznHeeRqIbt0SDIRlfvlLjZNbbhERkRnr6uAgd/ymQEGiU5CRfT3T77COaccZXATQ+0xbm3sP9zNY0IQJuuyQITkfV3T9O/JINwwnndTxe2ci9WOPzf38/vvd+1lYnnlGnALSDtNzJMFpTfDqqxX/NNIMG4CJAJYAWJh9ve/5bjcA0wAsBjAewHoFfh8sQohCkvRDYrWqLl11mkfsumvOULhWldoG0dLi9vVaYw23b4yfEsisDmlj2bLcEZ922UWbXDqZuF/+UuSHH6SpSeThtU5qX+6bflvId12zv/PMD1M0jqdP19LXPfd0az6d0aWWLQsjdvxzSszzRjkLxbJlIpdeqqPLVdFfKQgbz3tfYWpr05EWAXn0gLEdl7/6ajd9nn125YFYtMh9+Km2D2h+TffEiSKi4f31mjqx8qvdhsriFfsEfsDxSuSa5dQY9OwpNx73Ws7xaGoS2aj/EtkWr8iUbjvI/JXX0hpzkdxpFAC9PjmcwZMOOcRXEJK8VnvTbFOTyN47LZRJO58dXVP0NHKaQB57rDQ1ZuT7Ttpkf7t1v+p4rPKn6ujbN7dly/Ll2rzSyRQDIkcdpX9/9CN/ffwWL3ZrvIPUgi5bltv0unNnHcTI0drqzo3z9tu5v3Wa2fftWzysU6dWNj1PtnC0vXl40ubN63At83u/iTrDNgHA0QU+7wtgHoCDAawA4DIAkwssV0WsEFUn9ZkSqbJ0dckSzRAYk9tsIcvGh9qK5A+p69SIed15px78vBtLwbTxxBNSsGYjk9GaSs/kqGvhC3mw55GypFuv3IOTNz9M2ThesEAv/hHOK1OSM+pVuZvhzJlaYtvcXPqhobVV+zG98472DSp2XCJU9rzPZLQp2tNPxxYm37JpcN4q68igAS0d98EpPQfc+REr5UwTMGVKsN8vX66ZcKeZ44gRGu6sYcNEBuKT3POyf/9QBpSI/ZrV1uaWqPfrl5NRuWHgpbn7COjgE5mMyOOP537+pz+565w+Xd97H4LLSOJaHWsT1DR74YX2TPmR27wjAshc9BYg0/F+PWuWLrv++u7UKt75Fd97zz1fnMLWbC2v/Oc//sPkzHnXt6/2qa6Ek+lae223tu9f/3K/dya+32CDjr/1Nhks1Grj++/dffrss47fv/GG1tRvu63ur9P0snfvjqM1W6KS58w4MmyjCnx+HIAXPO9XAvADgEF5y4UXK+ojEsoAACAASURBVEQViqUpye23a0n35MnVN8croKpM50sv6Q832yz0cFnjxBNzD3KfPu5xaGtzPx8+POdnBdOGc4O89NKim8v/3W47t+jN7Lzzqu6DkUgG+mZtuiYjR5YOz+WXuztdqh+Bd2JuJ2MASJvpJAdv/0Us+1b2vJ84UdpLjkMa3j40O+rEt9ds8NfC+zBnjvthiSGkS6YlZ/RTzwiI7aZPL9089qmn3Ga0znmVNwhAU5PIhgOWyXJ4SulHjSqz4+EK9VxqaXFHMvzxj9ubZc1fea32/fuy8zrSZrJNp595RmvQnVq0sWOTK5CpQv55FPm9NK2WL2/PfP3QXWvXHsGBxe/Xn32m94o77tDI3HJLtzDDGYVw331zr7k+B6dpt3ChyEYbub8/9lj/BTzOgDs77SRy5pkdCxyckZKPOqrw7084Qb8fPVoLOr3PRd4moXfc0fG3m26am9Cce4gzgquFKnnOjCPD9i2A2QBeADAs+/nfAFyXt+zbAEbkfRZapJCK6qEu9bUtBURewzZ1au6Zuuaa+hAUcsYt8LG58koN19FHhxqeOJXd9x9+0GZIS5d2rDmYNMk9NiutlNMsLz9t3Dj6dX3To4fId98V3W4YaarQuhOrDX766YIZ2vzwTBu0nxuXXbrkzpe0bJlOgnzKKbkP89kfv7ex9je8Cr+XDQcsi3zfysaltx9hjx5VN9ULzfPPa5hWXVUu/NPC4vtwxBFaq1XkOlN2/51hxzfeOLeQobVVS/Y7dRJ5883c32Qy7giTTg3Bgw8WrTVrahL5srtnoJ577604OoKK5FyaP9+tEVl1Va2hze7b+ytvI9ef8LaeA4BOxeA0pbzoohA2ngzWsFXg009z5kI8dYuny8fR0qVu3zRn4Kxzz3ULxd580z1/gsxP98MPeu931rHCCv4GFrv9dl3+8MPdZs9Dh7rnujMASqEMl4hbUOy99261lQ64450vMv+5pK3NHQTrpJPcUWUBHQQsoKifbW2qYdsOQA8AXQH8BsACAOsDuBXAxXnLvgDgN3mfhRox9S6qh7paaDpYTCQn63nnaZMD52I4ZEhObYL87nd2zCdz2GEaHk+/qjSpOF06bf3/9jd9n1/7llfCmJM2nGHITzml7HaDpqmmJn0eLvTgk9jAAu+/rxv0Nm9Zvlyu/PG1sjWmCCBi0CYLumQD7dQ0/PrX7vL5fZmcV79+IhMnymlbPNX+2c04JpZ9K3aMLj7ze2kx3SQD4w5L3a9f6QlPfa67avvso+HJDjoTdDtl01JLi/vg1KWLbvepp/Tl/GinnXQS6TffFHn9dXfI7hVW0IyJnwe/227TCXyHDNF+HzGJ7FyaM8c9Rs7LO/DLwoU6uAggssoq+vcf/whp4/HIT3P5fdhqrVA3VP/5jxZ2bLaZ/0Lb5mZNJ/vtp+9HjND3d9+tzxBnnulOlRHE4sU6WqyTXt99N/f7a6/tOCfjn/+sy55zTu7gOSuvrBkvZxCu6dMLb9OZN9IYt9l0odfAgVpb7fSl/fpr/bxPH/f9CSdoxjHgCNZxPdta0YetwwqBfwM4CcBVBWrY3gFwUN5n0tjY2P6aUElHQ+ogqhuRVaNQ2W7GjNzIMkZLvzIZvTk7JURxjvRXjNMk4vXXkw5JIBWnS2dABqf5ldO53/lb7Jh89JHehLp2Ffn880jOB++No9C6Eys0cQah6NbNfchwmkkCcjyul5+unR1ZcL31tDmPMZrOndoZpybX+3rnnfaH9KYmkctXvUAEkE+6Dkrsga+pSeSk1e8TAWRy92Fy3jktOvALoE3dCvTzLLSOSI6TM3rjiiuG0rS2bBgnT9aJtp3BBYxxJ4su9urUSYcot1yk51Imo4NMOIMFOYVDjiuucOOrd+/0TJUitV1wG5v33/d1HWk3a5Zee53niEGD9ADkT+dRjUzGLZzyFlo61xwgd+7VI47Qz5xh6085Rec/8z7zlEscS5a4fTS/+84tTAW0T2jPnu77rl21hcd//yvtBeAhSfrZdsKECTl5oKQybMfm9WHrwT5s0WMNW3ChlQ46IxM6r/PPz/3+kUfch6C//rXKjbkChb9HDw1HjKXbYao4XTpNILfZRm9STim30xfg0EML/86pPci2yfez3UqPR6H+IPnrTqwE27kZf/ONvndu7oC0orN8sOHP9P2RR+r3e++dm76dpnIjR2qNSoF0f8HZP0gbjLR26hL/SJgiIpmMXLzR7fIxdM6k03C53rwXLHAnMd54Y5GTT9b+IhdcoE2D3norp/9RZA8ATjPN3/++5GJ+00ipJr05n3/zjfuA5mTKHnpIw7HPPhongwbpsX/llYA7VzmnNrp//3CaHVe7vg5ef11bWixalPv54sXaNB4IPLF0HE24Cq0/6YfbujVqlEb40Ufr+de5c/gZfWf+P+/gUr/5jXuws1MSiIgOnAN0nN909myR55+Xq3/3YeXp0+k3DMhj+98mlwy6TWasu6N7rgDudWj//cuvzyfbnm0jy7AB6AVgLwDdAXQB8GsAiwD82DNK5Ijs95cBeKnAOuKKh7rBPmyVq/SkLdUspH0Cx4aG4qMvjRvnlkRNnuw7jMXiP9BFZ8ECaS+xz45uWGr9th77isI2d67uc/fu2lwD0OYVL7+s/w8e3PE3X32ltUXG6AhdPrYb5Hjk9wcJ7cExgA775vTN+d//tN/Diivq+8MPz32C++9/dfl779X3e+2l77PNeB78+X2lj1X//vq7adOKh8WrpUWbBD35ZDg77dmXPdd+193m11+LDBjQMUftvLp310ypZ5TQUB8A5s7Vh7TOnQuPnObZhWq2XfT3c+a47XSvvjr4foSkqckNjnO+VBPPYa+vrIcf1qHIp06t+KdRP2A2NLijxRcqMLLp4bZuvPNO7vVmq63C34ZT0Hz44fp+0qTc+UUBbb644YZuAikwdUPgNNLa2r6dndf5NPf3F12UG45C875VwabnmygzbH0B/C/bb+17AC8B2M3z/W4A3s/WrHEetjpl08lQTCUlh/kXpIYG9/36A9rcOYU+/LD0vjujKw0a5NZc+NxmKCWfH3yQDfT6Jdef9pt0h2Pg9CV0muntsos7lPCKK+b2LfAO2X3QQb63GbQk2oZzxXu8u3XT9C37ZQcUefhhHTURENl6a61Z2mUXfe+d6sAZbMfp95btIzHiRy+VTkdO88PHH88JSx/MlmldN5cp/3ecFjQ4rr3WjWTv55VyJnPNvr7ovr40Neb1Mf3gA007Q4boqK9jxmjhzPrru7998MH2cId6HB980E2rJVRbA1Ly9++/3z6PWtIK1UZXU9sT9vqiFGUtV1OT+yxebP02XKMKsTVcoRk82D0opUbhDcqZemCbbfS+5xSeOf3c81/9+hVsCVFV+nz3XfnD4Akdf+88qzivyy4LZZdtFGuTyEpfzLDVtrQ87FcSzvwLUi/PNFsbIztHylprSVNjpvQ6lywR2XxzXWDDDduHgvazzbvXPUMnNM6WcAWKZ6cJwtChJS+yaW4GUzBenMyH88WJJ+rCzmhc3uPgzFWz0koV9RlIS7ovJP94d+sm8sq2v5X2TK4zL5vz0PDNN9pU1Nv/eMkSrZHskm3emB1oYS18UTod/e537g05k5FbB5wnM7GOfIQN3AAZo5G67746D5DzeYmpFkp69VV3Etm//EUzi/kd7x3FBgq4/nr9/Zpram3Yiy92HEWxGscco+u/8MKSi0VWw2aZ1NewVSHKY1To3Lc1HrzSkm6r4gw+AlQ2qbRfznQgPXq4NXprrKGFciecoIVTH32kBTcvvaStDgqI7Bq09dbu/sc4omzcmGErwJbSGFvCEZU0Pez7PRalathO7ztW/xkxwt++z5rlNjdbZx29GJbZ5sE/etFd6SqraO1ABeFvd889uo5DDqnZGraCx+C++3I/vP56XdipKXrqKX3vjIjXqZP7WQXSem4XKmW/ceAl+s9JJ4lst53+X25+snXW0eWyN//WTl1l/QFtpdORU2M2apQ7tHz+q0uXwp/nNRPyFf8LF7qZvlGjgo/c2tbmTiDrzVgef7w+XM2ZE2y9IprhdeLSx0TWlaS7Qss2NYXclytAGPz+LsxwetfX0FCiyXsV6w/rehDVtaVg7XoKpOk5I7C333Z3sKUlmm04maLhw/Wvd4TTClSbPgv+3mllAGhtYI1ihi2PLQ+gtoQjSrW6j/kXFOf9q9tkJ5y97DL/+/799+7DXt++WnpVYpsfbZCdvNk7TcDo0ZVPvOpMbpkdxKDURbaSzGzQh6+oH0Daj0Em48a3dzjx491jJy0tOiogkNsJu0blx39+P5a7fv1vN/PqdHov1wSxoUF/44zMOXBg+ePsDArTr5870Iv3NXmyHpupU3UC2Qsv1I7vgI4qls1w+T73HnpIFxo8uPqHoKlT3Zo6J8Pm/L/FFsHX69RoDhhQcl61Ss+fYnEU5jW7XLhsvD+UKpALGkYb97OYNBY0pSl+q3LHHVqQFRVvpgjQ4ftt0damGcpevfSZqUYxw5bHltIYW8IRtaRvALGWjjq1ZZMmVfa7xYtFfpYdaa9bt/a+MB3Mnu0OmT5njsh117lP1ocdppk2vw+ezqhQF1/sb/kygt40o35ALHgM5swRueuunImy2weC2X9/N2422iiZEQtjVOrBvT3eMhl3wlZA59ApxxnZzDkn/FzgCtVUOfNWAcVHRnPmDMv2BS17bf3mG2226Iy8WKapoW9vvqlNh84+W5vQOn3yAM3gtrXpSG9/+pO/9c2d62aSi5QqBz1/isVRWPclP+Gy8R5Yqsl70DCGuZ9J30/jUul+1kO8RL6PbW3aF9lJqI88UtXqQg/v4sUdMmt+CoXSlC6YYctjS2mMLeGoZWHEse91LF7sjuSWP5SzH8uX59Yq/OUvHZdxRt/bdVf3s5de0gkrnd+tvbaO5FeOM5jGuHGVh7WAoA8lcT4glvTJJ7kBMSac0QctV1H8P/qoDpIzdmz5FV98ce6Kb7/dX4Defjt37i9nQJDNNy/+m2231WWymZqSaeGrr3JrwgBfTQ0Dc/qpTpmimURnm99+23HZ/CaZTzyhy+60U9HVVzPATZQ1bH7CZeM90OYaNhvjKwr1sp+ViC1O7rrLPWlLjEhbThzhLbeNNKYjZtgKsCXXbUs4alUYmQFnsKSy6whjUsdMRgdPcDZ2+eU6n8+XX+r6nXnD8gdYcAY9cF6eYdGLctqpP/108PB6JF3DVvWxzmRyV/DEE8ECkgLe604UN7WmJpGzNntMV9q9e+WdxJ0aTmeahfHj9RwoxhnJ7I472rdftH+T03cz+1rQpbc0nVtkMJEwZKc0kLvvFjnjDHfbd9+du9yCBZq5W289Hdxl4UI3Hs46q+jqqzl+xe4/YTWPdsJVapoKG++B+WGKtZVGCTbWSPpVyf6neT+jElucLF+uzwZ77hm8T6/EE95y20hjOmKGjepWtQ+jTU0VjB522WW60OjRVYdbbrgh90qT97rh+LwR6JYvzx1FqVyn3O+/135CQMER8YI+XMT9u/x1VJ3x2H13XcHuuwcPiOUKxVOYD83O+rtgmVyw2l86plU/Fi3SzMr48f6W//OfdYfOOUeamkQGDWiRP6NZfr3msx336Q9/EAHk+Z3GyI29/igH4pFoS1//9CcN27nnau2kc47+5jcFw9X+ciYrB8r2W4kj0+Nkgp3roZ84C/KbasNYLh5szCD6lcYaA5HKw23LftqUVmyJE7+ChLeSwqBhw8rXfqctzkSYYaM6V8lFN3/Z/BKa/v1L/Pjgg3UhP83F/Lj+es04bLGFSL9+Mme1DWX8ij+TS/FHGTgg03F/li51A/zYY8XXm8mIHHigLrf11h0GMkjjRc5R9Q32ww9Fzjmnpjo1l0vTYZU6OtvxXSMdJqf/4fbby583fUhugfafW4geMmyXjMhrr+kIrJmMyA47iABy2hZPxRPOO+7QDeRPQrvGGjpZrIgOke00p7766vYwCqCjYlYzx1wIvNeESuMsrlJuP9ctG69tlV6zbMpE+BUkDSS9n7WQVpJW6bOXn/jOXy5/RNdqwmADZtiIfChW8+D7ou0Mvf3ee5GEz9dN78gj9ctbby2+oiuu0GV69Wqfx63i7VAqVJ2mA2ynd+/4alTavfpqx9xE9rWg54/c92uvLdK1qwggF5/5fTwPZJMn54bpppvcyMoOTiTXXKPv999f32cy2t/t7LN1GoqE5V8TKi01jyOe/Vy3bLu22ZgpiEIa99O2tFLr/MZ3rR+XUhm2LqDUam4GJkwAhg8HGhuTDk1hThiN0dPL5rBOmABMn67/T5+u7ydOdL8rGfYvvwS++ALo1QvYaKNIwjd8ODBzpoZt4EB930Hfvvp3zpzCK3nxReDMM/X/O+4A1l8/2HYoFapK0wG3M28e0L8/MHhwjOf7//0fcNttwOuvA59/ji+nfI21v3oVALDyoq+BPn2ATp30PAWAzTfHmEt6o2XFGK6hm2wC9OwJLFoEHHAAcMwxwCefAJddBtx1F3DaacCUKbrsoYfqX2OAHXfUlwW814TevfUyN3Kkvzhzlok6nv1ct4Jc26K4zzrr/OwzYMYM/cw5P229P1YjrjQQJt4H4+U3vuv6uBTLycX1Qsg1bGmr/gwqDSVW3jA6c93aGlaRKuP04Yf1h3vsEVn4RHyk70uyExyffnrH71pbZc5qOrfYizucVt12KBXiuk4kfT0qmF5vvNEthp00SZv+vvWWNjV+++1otlnM1Kk6eJDTib9QjeBKKyXe9LGUNFwTwu7DVpO10eRbGtJ8pWzep0r7sNm4D9VCvTSJTPqhIU5pqBYu1IzG1rA6Al8InNHfzjknimD5d+utGo4jj+zw1b2/eFQEkE8wUDYcsKymzw9yxXVzS+omWvS6//XXOj/boYfGt80Sy+fETSajQ/U7F8V99tEmkH5/T7GI4j5bqF80jy3FoZ6ekdOqbjJsacjEhCUNJ17aatiq4gwS8M9/JhuOx7JDqe+7r/vZJZeI7LabzOuio879HlfV/PlB9aPkdX/58g6D6kS+zTxFr9Uff6zTdAwYUHxC8FK/p8hFXcPG40lxqqdn5LQqlWGrqT5s9dS2NQ1twr1hTEMftkBEgKOOAiZP1vfbbZdsePL7sC1dCowZAwDoBeDLzuvh9raja/78sFEa+pwmodp4MQbo1g1oaSlw3e8SzS2ukntNoX6EjY0ANtgA+OADoGtX3YFKfx+jek27Udxn/ayzXuObolVPz8hJiuz8LZaTi+sF9mGjCljXxtmZLBsQOe64iDfmw7RpGpYf/1jfjx/vhm+nneSvJ89I7Pyo53OTpeqFVRsv3t9366ZDPMelkmtRWPsYZ9px9q/cXEdpkoZrUBLHOw3xQuHgsY5Wtecv6qVJJNW2oPN0RHphGqXzPckf/1h0kVgvkHPmSHtvdhHtUweInHJKDBsvLqpjkpabD5uiFFZtvKQlXoOmU2+mKc50np8RTkMcl5OWQpM4562zIUOelmt4pWp1v/I1NWk/zP79a39f/aj2/C2VYesUYmUdUaQKNQ2qZrmqLV0KPPCA/n/00QUXaW4Gxo0DJk3Sv83NEYXF0bu3Dl8+bx6wfDnw7LP6+a67Rrzh0qI4JrHHbRWGD9cmKACbonhVGy9pidfGRp1OoZLmMd70PWNGvM3jvOdrS4vbYtPmOC4ntvtCleJI0960NXlycvGSpmt4JWp1v/I1NwNXXaXXpxkz9P9a3Ve/ojx/mWGjds3NQEODvSec3xMhtoe48eOBhQuBIUOAjTcuuEjsDwmdOwOrrab/T5wIvPwysNJKwLBhEW+4tCiOiY0PYMXOocZGnbdq2DD/81fVg2rjJal4jeNaWU36rjZ8+efrDjukP+2mKXMfdZquJEMeZVq38RoehqT3K65nuQkTtGzYMW9e7RzDoCI9f4tVvcX1AptEWiENzUUqqXoPqzlCyfWMHq0R1thY8vexx+tuu7kbBESOPz6GjZYXdhOR/PmMevVKtllGGs4hql5cxznodsIKXy026arFfQoiP40Ua3IbdVqv1WtmkvsV57abmtx5BJ37cK0cw6SAfdioHNv7goR5EQplsIC2NpG11tIvX389lO2F5vzzcw/mu+/GtOH4OZn47t0rv2mEfVxsP4fqVdjHuX//+I5zkLAzHZIfftJWHGmpVjPRSe1X3Oc/+7CFixk2Ksv2kq6wLkKV7GfJbT71lH44YIBOgmuT5593A73bbkmHJnKFJmgvlz44v1J9CPuYpKFEmemQwsK0lD48ZulWKsPGPmwEwP4+NmH1P6ikbbkzv1PBbd5yi/4dNUoXtMm22wIrrqj//+53vn5ie//FUuEbPlzHWnH07l0+fUTRx8D2cyiooGkjijRV6TrDPs75fTZ69bLvOPtJh7af72QHb1rq31/TP9OM3Sq5D9l0bScfiuXk4nrBwhq2Wq2it87y5SI33CDy2mu+Fg/juASZGiBnfqfly0XGjNEvOnUS+eKL4IGJ0s03i5x2mkhra9lFbS+R8xO+Sptl2L7PtggST86xcGqikqzBjKKGLe3pphb2geJhy9D/VF6lz0dJ95GtRWE8o6LemkRWE2lR3OArDYuNGcamxoycv/Hf5arffxLOCjMZkWOPFQFkfpdV5dIz5oSzXh8Ct93/8kuRXXZxM2tXXRVPgCXaNGF7n5eowmfjeWabSuPee/0M+5gFTQdRDHaT5nRj+/le72xJX/mFlmlNM7bEZ5SCPLcGvQ7w+lFYWHmHusqwVRtpYSZGG0qEw9DUJHJ2nxtEAPn/9s48yo7iOtzf1cIIIWCEAAmENAJksRocszgYgRZ2BwzGwWA2RQIDAcJqw89YP2YEyBibE8BshgSLJbaAxGA2myUgMGBiIBAwmB0hgREiCLSiBWlu/qh+mp6e1/36vdf9XnfP/c7pM/O6u7qrblXdruXeqrf6b5tMnAILY/z7oH/QjvYYvmALF6quWpVABKIJ5sNV//SW6mabuRPDhqk+/njqcQiLS29bqSvr8Ssy1cq+nD+h+QhmC5NjdslS3gTrcqnT1ux4VUOW5JkmtbRbbYYtWZLqO/SqDlu9QkuyMNYSl8yNXixfrj/Y8Xc6j6FrIxWMU6wRrM5Ot1rhddfpW1sfoAq6BtEfMl1X0l8V9K7NT3WrL4bx8MOqAweqjhyp+vTTCSQuOu6laxdNXam69dYu/WPHqn70USLvjkuSC65USmtWlW/W41dkqpG9X3+2tia/clgzy0GRymCSaSmSXJpNlr7/wbZQ2NL/WSZL8qyXSt/vWjtfteSp1fme2AxbDSQhtKQKYy5n2O65x60sePDBql//uur663fXeKCX/r+F0fH94APVvfZSHTxY9YILnI/aqFHdnrGYQXpC/5u1b1/Vb3C/rhBv+G7KlO5+V0uWqN5yi4uTSNczNt88ln9WEH/expb1nXe6m8aMcfFpMNWWiXLlt+nlyug1FPFjXk/9KaI8SpheSZasyTPvZbdR8kxbTnHSkfe8KgJJ5EGv6rCpZqvg1hKXpsX/1lt7dM7KHn/609ogwRGs8XuvUZ04setEnz5dnb5hw/Q/NzlKT+Z6Hcq8bqYW5+z0iOq667oTRx/t3jFpkptR89949tlds10PPVRV8oJKL/Z+Svvtpwr6u4N+nvnR/TDFXqSRRsNoNPX4z2WpAZ40pleSJ0vtl7zT0ZH+HmGNqONWz3oPva7DZtTA+++rbrCBKxLnn696++2qjz6qOm+eM1N84gnV/fd312+5ZW2wkrJq5VN9tmWsduLNgm28sZsVK2mY73xHdeXKbsqthwJ64gnVQYN6Xhw7VvWGG1Q//dS99KKL3PljjqkqiUGl19YWQ9HedZcq6Kp+A3TnkZ9mvuEVptiL3nA0jDSptf4UvaFlesXIKo0qm43aXNzqWe8gqsPWr6F7CBiZYdo0t6fKhAnePh3nnw+LF/PGmEM4+ZlLmbCu0H6kL8Dee8Njj8HDD8Nrr609XdrjY8Cv72a3N5/quv+WW2CXXeDII2H33eHSS6Fv37X3z5gBixa5PY3W7nG2997wyCNwyCHQrx8ccQSccQaMHt098kcfDRdeCA88AJ2d0CfedoITJsDcuW4/pi23dHuUgJODCDz96Arue/5WDtl9PowY4Z576qkA3DhyOi+9Oxjo2s8pa/svQc80lvYjK8W1W54bRoHoodPqvM9PrfUnrD4WBdMrRj3UUhfjUm4PxjTKZyPqeG+vZ2mWk1wR1pNr1EHGZth6gzlCcLTmhpOeVwX9om+Ljt1idvgozsyZqqBPDvlmz2tHH901xDR9eux4lJX16tVukZIIPttwpCrodae8FOtdUe/s6FDdpm25vsSXe87ugeqkSdrR3pnZEa5gmsLSWPRybeSDNMzE445Apz1SbXXPKGH5Hk0j6mKjvtmW1+nR22YXMZPI7oRVrkIUjLlznSni9OmqS5eWvSU4hX/vZm4/tDuHnxU5tX/16a+rgn7IMN1yVGeXfDo7VYd6q0j+5S9ppk5VXb7ctd6xqqAXDrnaxePTT2tahETVpfNIXGd0DiP0VyPOUz32WNUJE1SnTl373Cwq5bjOyHku11mUe5oUOb1pLcQU1ywpTfOlvNczIzmsLFSmUaaERdWlSZF1GRXdrDyIddh8RCnSQhSMc87pnogBA1SHDFHdaivV445TnTpVrzn1Vd1yS9X1WaRHDZulK9Zxi4Jcc9pfIj8y4/bu1I/ZWBV0K97uks/LL7tAm21WcWYsCcaNUz2RG1VB5zFUF/T3OosHHFDT8zo6VP8wYD+vA3hNZhVXOeKU2TyX697W8Cl6etPa6iQLM2x5rmdGslhZqEzRdV0eyEMe5CGOSRLVYYvn/FMgytk1l5gwwdkgQ079DdasgZkzu3736wcrVsCCBfDuu3DbbXDJJZx28248tWJXFrMhMz+aQMuqJbDHHpx2zXZMmgTjIZNUXwAAHRRJREFUxjn/rqCt8ISJwgsDxwJw+MZPdsnn3nvd3wMPdM5gKTNhAry1xUTW0IdhzGejL+a7Cw89BPPnV/289q89yF4rHmGVtDDwxKNzZSMdp8zmuVxH1dciUvT01lIW44RpbydSd02bBuPHu/+j7quHPNczozZK5WratO7n81oWwtKTBpXqrJE+efjeWDnxEdaTa9RBhmbYStezPD0cyaOPuoRtvbWb6ersVF22THX+fNX771fdaafuw37rrKO6yy6qJ52k+uqrsV7x0P6Xq4K+8DdTVNXJ6fVBX3XPu/feNFPXjY4O1dN3/oPOPOq3qrNnu9k16LaCZSwWL1bdaCMX9qKLUolr2sQps3kt171tdK03pDdJH7a4Zd98WZKlt6QziqK1JXqD7jG6U41lQlJlOW/1otFgJpHdKWyBueACl6Xf/374PT/7mbtn8OCuZfKr4bnnXPjhw7WjvVOPG/awKuhSWU8v/tHy2uNeL1deubYj+uSe5+u4vTvj5e9tt7lwu+/uti8wMoG/jha2vobQ29JbK3EbG3kwT2tkntf7LmvYO/JQrqqhaOkx4tHREb1XXZL1vZpn9dbvoHXYegt77VV5pmvlStXLL1d9/fXa3rFmjerw4aqgN7VN09X0UQW9ln9sroJ/6y23Sbf3tTmJX3QphKjFSL7xDRfm2msbFlUjGmsQGnGI28DMenlq9Axgve+yhr0j6+WqWoqWHiMelfI9yfpeFJ2dJlEdtl7nw5Y0UTbfjbQHZ+VKePZZ9/+ee4bft846cO65sM02tb2nTx849FAApsxppy+d/DNnc8WonzfXTn/0aHj8ce5e7xgAbuAUfj97G866ZIjz5TvoIPj88+5hXn3V7SvXt6/b882omjTKeB7s6o3mE9dPKOs+EI0s70m8K6/+WUmT9XJVLUVLT15oaDuxDJV0QpL1PfgskfJptzZAeWzj7DqYNs3tDz17tts48fHH3bhBqUD7r0HKCvDZZ12nbccdYaONQuObyOaDRx4J110HwCs7HMl9Qy7n2Il9Gqbgw9Ix7bG9uLL/XvyBXfgp57ENb8Jq7+KDD8K22zr5zJ4NS5fCkiWwejV873uwySaNiXyBCJZ/SKaMF32zYSMZqtlMtr09/QZorfq1keU9iXf19k18/TSiXDWSoqWnVhq1UXNa39BqqKQTkqzvpbAzZsCnn8Jnn8HChT3Tbm2AEMKm3hp1kAGTyFptZYPTuy0tXVO4bW0NNhuZMsW96Kyzyl4eP757/Oq2HX7ySdUXXmjIMv5+4m7LMIwPdf/NXnYLrrzyStc+ccFj221VlyxpaBqKQtp7WjXSfr3o78sTeZRNvSY8zfZhy6PMDSMNGmmOlxXz4kbrn5J8o9JeFJ1UbTowH7Zw6qmc/rClzlDpaGtroA3uvHluxUcR58tVJp7B+OXVdjhKwUXGfdky18m87z7V559XnTPH+fEtW9bgFBSHrJeVuDQ6HUWRWxrkVTZZaXjVQl5lbhhp0Mi63BvrXlC+RU57Lfkb1WHr9T5s9djK+m2+99iju23u5Mkx7MG/+ALuvBMWLaovEddeC6tWOd+y0aN7XJ41y1lLlmhpCZ9izrrtcJQ9daQN/sCBMHYsHHww7LILjBzp/PgGDmxo/ItEUXweGl3ms17HmkleZSPi9Crkz4QnTzJvtr+PUXwa6aNZlG9oXKZNg/feg9ZW97tvX9hww+KmPWnd2us7bPVWzvZ257s2a1bPile6FloQr7rK+YPtv7/rcNXC55/D9de7/889t+wt/jS2tLjOZVicklRWaXxcKym4ijI3EqUI8k6qzMct77ZoQxdBmeVRNtOmwZw5blCspQXa2vJVH/Ii85K/zxNPuL9JfVfy0AnMQxybRdKySaMTNW0ajBrljmA8i/ANjUOp/s6ZAytWuM7amjWhSy4UgsR1a9jUW6MOcuzDpp98onrnnao33qj6yCPV+3ONHt01J3zJJVW+3OO661z43XePfH/UvlaVftdCM6b682DznIc49kYavTeVlYNwmWVZNuXilmdzyBJZlnmJNPzC82CSloc4Nos8yKajQ7W1tavctrZmM55+0tAH5Uwh86Azk2gbmA9bs1i2TPX221UPOUS1X7/upe7UU7vfu2CB64idfbbqmWeqnn66u+eUU1SPP7572FGj3B5nX3yh+sc/ql5zjepHH0XHZfVqFw5U77gjVvSDCm78+HQUXqMbMXlR3FmPo1EbRWi0N5q8ySyqg2n1Ol3SavTmoQzmIY7NIg+yKddRyWI8S6Slz/zPbW3tqs9Z1pnN0O1RHbZebxJZNaefDkcdBffdB52dsO++7je4pe7vv9/9v2iR85eaOhWuuMKZP15zjbvnF7+AW2919516KowY4Qx7990XhgyBr3/dveeQQ5yfWznefdfNr7/3nrPBOfzwWNEP2tS++GI6/guNNrPJgx9GtXE0M5jGU6vM82BWlrXylAeZ+Qmrv2n5oWQtv5rJrFlu+e8SG26Y3BYiWS+DeYhjs8i6bEo+WwMGdJ1rbc1ePP2k1Zby68mzznJH1n33stautH3YquWII9yGy8cc4/zPhg5153fbzfmQnXYa3H473HUXLF/uOmNnnukMdvv06f533XXhsMNcDf7xj7tKw5gxrsP33HPQ0QHTp/eMxyWXwAcfuP+vv95tDh2D4P4WbW3Opjhqv4ta9iRp9F49edi3o5o4ZmF/lt5GPTLP+t5UWSxPWZdZkKj6m/T+VVnMr2YSlP2kSck8Nw9lMA9xbBZZlo3fZ6u11fm3tra6BemyFM8gabalgnoyS3Io187NXLsybOqtUQcJmkRG2YomZpMb5if2xReqX/lK93nv8ePdHmCVWLRI9Uc/Ur3pJrfcvKrqE0+o9unjnnPYYc6c8txzVX/4Q5eIAQPctTfeqCr6HR3OF6CtLZ7PSNSUcD0yTcNGuiH5Xydx45EHU4+iUY/Ms1K+wrDylAyNymfLr55kvY4Zhp9G1eFGt6WKSFrt3FqgN/iwVRJ4Q+xQX3pJdb/9VC+8UPWdd+p/3tSpPY2f/ccBB1T1uFrkEKZ0ktq/zva9Kk8e45x3apV5HvIqD3E0urD8Mox804g6bHoiGbI0QBbVYRN3vXmIiCYRh/Hj3XK/JcaNc0ulVrqWaVTh0UfdfOzy5W7p/5Ur3aEKJ5zg/NhiUoscJkyAZ55xryyZorS31yfTSmFLU9MiLplxTB2izDbzmv+1mKIa9VGLzPNSvqw85QvLr+ZjeVA9JrMu0pZFXr49Wcdvgu5v5yb5/LByELwmIqiqlHtOYXzYomxNG2GHmkrFFGHa0/sm9txq5RC1v1A9Mo0K6684/frB6tWVfTgq+Xtkzg45Jkn7xRiVqUXmeSlfVp7yheVXczE/wuoxmXUn7Tpcz7fHOtZdpOkLGVUngtcqdrbDpt4adZA3H7aQ9yY9LV3yNau09Gm16arm/krTxGn4sIXt1RE1RR1nOruc755hJEVvs/k3jKKT5vevqGTJtKy3UEs5NFPKeCRRx6PqRPBaS0u0SWShOmzNImkl5a9MlT4YaVa6ZlRq/ztL29xVeneceJqCMgzDMOKSCb/4nGFyyQfWsa5MUmU5rh5xnbXoDpvtwxaDSvvhJL0XiH/vhxLlnhu1R0QSe/iktb9QJTo7nfnl2LHx3h0nns3YT6PaPLB9lwzDMJKlVr0a9V3J2v5MWaHeNoN9AxtD1vevS5s45SypOh5VJ/zX9tijK09CCevJNeog4zNs48d39XxbWtzvciRpHhHcEb6cGV+UyWReR7nipDt4f1yZZ31lyrzmWR4xUybD6B2kpVdNXyePybSx9NbvYNxy1iwLM8wksjY6OvzTlF2dtrT84PyVx/87eM3fiSzXscnrdHc5/7UkTRwbqaDi+tWV4pPXPMsblcwTeuMHLEg5OZhsksdkmj5p6lXLv2Qp6jfQykm2qMY3tRl5F9VhK8wqkWkwa5ZbIdHPypXufCNWkWlvL7+KTGmZfYCFC2HnnYuxKqI/3iVKU9FBeZebrq6UJ41cda1SHgTzta3N3Ze3PMsbYeXGVjdzlJMDmGySxspbY0jzW2ireCZLXtstUVg9zx5xVymfO9eZK2Zpm4Re58MWZbsavOa38y3R0uKWuo/7jDhxueKKcFvZYAPzxRe7dyJbWnoqtmb5ntVLKd5tbdDa6s6FKe6s22BXyoNgvqrmM8/yRli5KbpPSly9VE4OwXMzZiT/3t5G0ctbXNIuH3n9FjaKLNXPIuaV1fPskSXf1KrrX9jUWxIHsBFwN7AUeA/4bpl7Gjbd6DcljLvqU2lKdNSorrDB1QtL94wfH99Mz/8+ka7p2dbW7u8O+qn53xHlU5c2Sfvs1WKClWdTg0as8JlX2aRJ2PYORfOfCJp11KKX/PqtpIOCOqpSHKLeW6mMFqEMh6Uh6lvUWyhancsbRZJ/rboiDR1Tq+41mk8j8yvsXTTLhw2Y6R0DgT2BhcD2gXtiLTBRizCCPmFBf7So/RCCdq1h+4O1tZVblrOyDXbU80rxLbcAx6xZs2IrmXqUUVTYSh3faveFa5ZCqxTXWbNmpf7+sL3h6s27PH0k0pBz2CBAPR2IvBBMZ1tbT70UJfNycij3jEphonRqnLzIUxkuhz8Nw4bN6vYtSmPQLW/lNy2fpbT1dlFIQv5hsk67IxQ8X4uuqOd7UE1ckpRFtWU7Kp550hWNxC+bNHVJWP1rSocNWA9YCYz2nbsFuDRw39oIJ/VhLldpym1QV21jrnTdP8MWbMjEHTUNe14pTFhmtre31yyDuESFjer41vLOZjkax4lrXFknHYd6G6t5c95OWs5h8subXGolmE7/oFJJHtXKvJJOqLYcVztAlse86p6G9rVpSCNteezgphXntPV2UUhC/uVknUa+1qNLwqh1QCmNuMSlmrKdVvuiN5GmLqllhi1NH7YxwGpVfdt37iVgh7AASdmMlrND9fuutLS4PQ/C9kMoZz/tv+7fH2zy5O4+MXvsUf3eYeX2G6vXR6seW9yosMGFWPw+dLW8s1m+aFmwLQ+LQ71xy7p/X9qEya+3yCWYzsmT6/cNqcXuPypMpbwoQl7509Da2pWGNNKWBX1WLUX0WcoTack/jbIY9cxa61NUuEptoKTjkgZptS+MZKil/qW5SuQgYHHg3BJg/eCNra1utcOkCni5VWBKwih13soJp9KqT1HXo55by/PixDeKelZcigrrvxbs+NbyznrTWStZWJEqLA71xq1ZMs0KYfLrLXIJS2e96Q3TV1HlNSxMpbwoQl750+D/nUbasqDPasFWWmwuacg/jbJYScdA9fUpKlzcNlBScUmDtNoXRnJUW//EzcAlj4j8DfCUqq7nO/d9YG9V/abvXDoRMAzDMAzDMAzDyAmqKuXOpznD9ibQT0RG+8widwZeiRMxwzAMwzAMwzCM3k5qM2wAIjITUOBE4KvA/cAeqvpaai81DMMwDMMwDMMoCGlvnH0qsC7wMfBvwCnWWTMMwzAMwzAMw4hHqjNshmEYhmEYhmEYRu2kPcNmGIkiIu+JyOcislhEPhORp0XkZBFJ1BdSRNYRkZu89y0WkRdF5MDAPfuIyOsiskxEHhORkb5rE0RklogsFJHZZZ4/S0Q+9p79moh8L8n414uX7pUiMiRw/kUR6fSntc73/K2IPCIiCzx53CkiwwL3XCYin3jHTwLXLhaRP4vIFyISut6SiPzSi/dWScTbMIz4FEVv++4b5+mTi5OMfxIUQXeLyHgvrkt8x3FJxNsw8op12BJARMaKyB89Jb9ARJ4SkV1TeM8kEXleRBaJyPueMuzru76RiNwtIks9pf1d37X+IvIfIjLbU4TjAs8+W0Te8T5y80Vkhoj02IIhAyhwsKpuAIwEfgKcD9yU8Hv6AXNxq5puAEwF7hSRNgAR2Rj4DfAjYDDwPHCHL/xS4F+BH4Q8/wxguPfsScDVIrJNwmmoBwXeBfxl6Ms4E+eapuVFpNwiR63AL4A271gCzPCFORk4FNjJOw7xzpV4CyfjB8LiJSJjga1qjXejEZHHReSEhJ85RkTu8RpWC0TkQREZE7jnbBGZ5+mXm0RkHd+10z3ds0JEZvR8w9r7LvT0y8Qk458GRdDbvvvWETfw837S8U+IouhtRKQ/cBXwX2RTpxRFd/9VVdf3HbfVEvdGkjfdLSKjynSMf5Rk/JOmCHpbRDrEDVSUZL5YREZVipN12OpERDbALaZyFe4DMByYBqyMClcj6wJnAkOArwH7AN/3Xb8WWAFsChwDXC8i2/uu/wE4FviIngryHmBX7yO3Le6jmumKq6pLVPU+4EhgkojsACAiLSJyuYjMEZGPROR6ERlQCicih4rI/3gV8W0ROaDMsz9X1WmqOtf7/QAwG7d4DsDhwCuq+htVXQV0ADuXFKmqPqeqv/LClIv7n1X1C9+ppfTct7DZ/BtwvO/3JOBWYO2ouIj8nbiR20UiMld8I6W+j8EUEZkD/GfwBar6oCfDpaq6HFeG9wy883JV/VBVPwQuB/7BF/5WVX0Q11joMVrvNTR+DvxTuesZRUm+Ibgh8FtgDDAUeBZX5wHw6sD5wERc42srnB4r8VfgYuCXYS8Qka2Bvwc+TDjuiVMgvV3iBzhf8Sx2ILqRZ73tcS7wIPAG2dUpudfdOSWXuhvYwNcxnp5s9JOjQHpbgZk+mW+gqu9VjJGq2lHHAewKfFbhninAX4BPcYp+pO9aJ64x+Q7wv8BP8XwLY7z7bOBe7//1cIV2tO/6LcClZcK9jxuBDHvuEOAR4Mxmy7dM3GYDE8ucnwOc7P1/BU7BteI2cL8X+LF3bXdgIbCP93tzYJsY7x0KLAfGeL+vAq4N3PMycHjg3L7A7JBn3u8983Pgm82WbRk57wO8juvA9/XKzUivzI707hsH7OD9/2WccjrU+z3Ku/dmnPJrifHes4A/+n4vBHbz/d4FWFwm3G1Ae5nzPwCu8P7vBLZqtmxjyGAWcAKucfNk4NraNHhyvdYrR4txI/6x0gds5D1rsPf718AlvusTgHllwl0MzAh55u+Bg8LqaJYOCqS3gS29eB4IvN9s2YakuRB6G9cgfsPLt5uBi5st2xBZ51p3A+O9evERbrbwn4GBzZZtDBnkSnf78rlvs2UXM+2F0Nu4gaLbqk2/zbDVzxvAGhG5WUQOFJHB/osicijwQ+BbwMbAk8DMwDMOwymzr+JMCKbEfPc4uva1GwOs1q497wBeAnaImxAROVpEFuEK8v+q6lVxw2aAD4GNRESA7wHnqOpCVV0KXAoc5d13AnCTqj4KoG70742oB3smML8CblbVN73T69FzRmwxrqERC1U92Lv/eOBmSci3IGFuw8VvP5wS/Kv/oqo+oaqvev//GbgdVy79dKjqclWNHAUTkZ2A/093c6RBwCLf79gyFpERwEnAhXHuzyBxRmqPxCn/wcDbQNzR0b1xH/XPvN/b4/RFiZeBoUF9RshIuIgcAaxQ1d/HfH+zKYzeBq724rqiijBZIW96++fAVFVdRjqzKUmSW90NvAbsrKrDcDNHu+A6bXkhN7rbY45n9vdLCfg+Zoyi6G3FmQgvEJFXROSUOIGsw1YnqroEGIvLgH8BPhZnb7ypd8spuF73G6raifsIfcVrTJa4zPtIvQ9cic/2PAwRmYIrcJd7pwbR80O0BIjth6aqv1bVDXGFcTsROTtu2AywBW5EZWNgIPDf4pzbP8ON/G/su++duA8VkT64D98K4HTfpaXABoHbN8TJPDaqukZV/wP4E07JZAnFpf0YypjUAIjI16RrAZWFwMm4GVo/Ff1qRGQ08DvgDFV92ncpKOcNvXNxuBK4SFWXeA1CgvHPOQrcparPq+oaXOP0K5UCicgWwDXAOb7T5RpX0FN/9GiIiPN1nY4zH8kFRdHbIvIt3AjxPRVvzia50dsicggwSFX/vXSK7OqTXOtuVZ2vqq97/78HnAd8O07YnJAJ3Y0bnN8VN/u6ixfmV3ES0AyKoreBO3Gz3xvjBqouFJGjooNYhy0RVPV1VZ2sqiOAHXHmGld6l9uAq3wfoQXe+eG+R/iV4lwvfCgichjwY+AgVf3UO51IB8JLz9s4p/DjK92bBURkN5zMnsLJdzmwvaoO9o5Wdb554GQ9OuZzBecUvwnwbU+xlngV2Nl373rA1t75WugPLKsxbGqo8wV5F2fqdleZW36NM2PaQlVLTuhBvRI52ihuQYBHcJ2r4MfiVbp/yHama5SrR3QDvycCPxOReXT5VT0TRzHmiPm+/5dTYQRbRDYBHsaZhQUXWwg2rqCn/ijXQO3AmXfMrXBfpsi73vZ0zk/JUUfZTw719kRgV3GLO8wDvgOcJSJ3x4lXo8m57i5H0dqrTdfdqrpMVV9Q1U5V/Rg3uLG/Vy8ySd71tpeG11T1I3U8gzPV/vtK4YpWAZqOZ6ZxC64ggSsQJ/k+QoNVdT1V/S9fsJGB/7uZLvgRt0TxjbgVt/wfmTeBft5oV4koBVmJ/jjfqiwi4BxQReRg3JT3bar6qjeq8i/AlZ6CQ0SGi8j+XtibgMkiMlFE+njXwlZnvB43CvLNMiYhdwM7isjh4hzj24H/KZneiGMATo4izqF+He/aNiJykIisK241oWNxo1wPJyKd5DkB53+yvMy1QTib8lUisjtwNFWYCYnIcOAx4BpVvbHMLbcC54jI5t695+Ds/0vh+3ly7gv0F5EB3ug6wJdwq5PtTFfD4WBcIyUPLMPNOgAggSWzq8UzH3kY+K2qXhq4XK5xNd9ndlOiXN5OBM7wNWRH4FbmC11pL2vkVG9/CddAedKT+2+Azbx8yKJ5da71Ns7k70t06ZN7cXk6uT6xpEoudbe4Zf3bvPwYAVxGfvQ25Ed3h5GLvkFO9XbtaAYcCfN8ANvgFNFw7/cI4GngBu/3YcCfcSOH4HrhR/jCd+JGqFq9sK8BJ4a8ayJuxGBsyPWZuFGzgbhp44XAdr7rLcAA3AjDfsAA37UTgU28/7fHFbxzmi3fMmmcjetILvbS9zTwj/gcR710TseZ0CzC2e+f7rt+GM7eeDGu4u1X5j1tXt58jhs1KR3f9d2zj5dfn+M+XH7n1vFe+E5gjff3Me/atjgn48Vefj4O7Nls2ZaRc7lFAvp56Sk5rn8beM9Ly304H49bvWujvHv7RLyn3ZONX8aLA/dc5slpAfCTwLWbfXIuHceHvGsN+Vl0ZAqucbgC9yEYgBsBDzquX+wLN56QRSdwo4HPAleHXD8AmAdsh/OpeBxvwQfvel8vDpfiGmIteI7qOCf4Tb1jKO6j+W1gvWbLMkLGudfbXp5s6ju+hWt8bBpV55ok79zr7TLvmoGbWWq6fMvIOte6G7fAwwe4js9c3AxKZvWJL015092743RhH5w57B3Ao82WY4R8c6+3vWuHenklXh78FTiuYvqbnQF5P3DTqXd4ymWp9/d6nK176Z5jcY6gizzl86+BAnQ67iP1CfAzQpQk7uOyiu4K8gHf9cG4EcSlOEV8VCD8e3T/EPmV9y9xKzItwTl2nkfM1XPssMOO5A7cR3+y9/8FOD+DOTh/lLWdTgINRtxHf27IMyd5dX6pT3csxplDle4529MBi3AzGv191zro2bi6MORdZRuMWTqKorcD94Xmvx122JH+kTfdjVvU513v2R/iOpKbNluOEfIthN7GdfQ+8Z75Gr6BqahDvMBGkxCRTtzSoO82Oy6GYTQfEflvYJqq3tvsuBjlMb1tGEYQ093ZJu96Oxd2qoZhGL0BcZsIbwe82Oy4GIZhGPEw3W2kjXXYmo9NcRqGgYhcBjwEnKduyWEju5jeNgwDMN2dI3Ktt80k0jAMwzAMwzAMI6PYDJthGIZhGIZhGEZGsQ6bYRiGYRiGYRhGRrEOm2EYhmEYhmEYRkaxDpthGIZhGIZhGEZGsQ6bYRiGYRiGYRhGRvk/0/YmUg+9XgY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87" y="3112283"/>
            <a:ext cx="6295291" cy="270994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4440768"/>
          </a:xfrm>
        </p:spPr>
        <p:txBody>
          <a:bodyPr/>
          <a:lstStyle/>
          <a:p>
            <a:r>
              <a:rPr lang="nl-BE" dirty="0" smtClean="0"/>
              <a:t>~90 company </a:t>
            </a:r>
            <a:r>
              <a:rPr lang="nl-BE" dirty="0" err="1" smtClean="0"/>
              <a:t>licenses</a:t>
            </a:r>
            <a:r>
              <a:rPr lang="nl-BE" dirty="0" smtClean="0"/>
              <a:t> – &gt;100 </a:t>
            </a:r>
            <a:r>
              <a:rPr lang="nl-BE" dirty="0" err="1" smtClean="0"/>
              <a:t>individual</a:t>
            </a:r>
            <a:r>
              <a:rPr lang="nl-BE" dirty="0" smtClean="0"/>
              <a:t> accounts</a:t>
            </a:r>
          </a:p>
          <a:p>
            <a:r>
              <a:rPr lang="nl-BE" dirty="0" smtClean="0"/>
              <a:t>&gt;15 000 </a:t>
            </a:r>
            <a:r>
              <a:rPr lang="nl-BE" dirty="0" err="1"/>
              <a:t>simulations</a:t>
            </a:r>
            <a:r>
              <a:rPr lang="nl-BE" dirty="0"/>
              <a:t> </a:t>
            </a:r>
            <a:r>
              <a:rPr lang="nl-BE" dirty="0" smtClean="0"/>
              <a:t>(= close </a:t>
            </a:r>
            <a:r>
              <a:rPr lang="nl-BE" dirty="0" err="1" smtClean="0"/>
              <a:t>to</a:t>
            </a:r>
            <a:r>
              <a:rPr lang="nl-BE" dirty="0" smtClean="0"/>
              <a:t> 80 000 </a:t>
            </a:r>
            <a:r>
              <a:rPr lang="nl-BE" dirty="0" err="1"/>
              <a:t>simulation</a:t>
            </a:r>
            <a:r>
              <a:rPr lang="nl-BE" dirty="0"/>
              <a:t> runs </a:t>
            </a:r>
            <a:r>
              <a:rPr lang="nl-BE" dirty="0" err="1"/>
              <a:t>executed</a:t>
            </a:r>
            <a:r>
              <a:rPr lang="nl-BE" dirty="0"/>
              <a:t>)</a:t>
            </a:r>
          </a:p>
          <a:p>
            <a:r>
              <a:rPr lang="nl-BE" dirty="0" smtClean="0"/>
              <a:t>Server monitoring: </a:t>
            </a:r>
            <a:r>
              <a:rPr lang="nl-BE" dirty="0" err="1" smtClean="0"/>
              <a:t>queueing</a:t>
            </a:r>
            <a:r>
              <a:rPr lang="nl-BE" dirty="0" smtClean="0"/>
              <a:t> &amp; </a:t>
            </a:r>
            <a:r>
              <a:rPr lang="nl-BE" dirty="0" err="1" smtClean="0"/>
              <a:t>calculation</a:t>
            </a:r>
            <a:r>
              <a:rPr lang="nl-BE" dirty="0" smtClean="0"/>
              <a:t> </a:t>
            </a:r>
            <a:r>
              <a:rPr lang="nl-BE" dirty="0" err="1" smtClean="0"/>
              <a:t>times</a:t>
            </a:r>
            <a:endParaRPr lang="nl-BE" dirty="0" smtClean="0"/>
          </a:p>
          <a:p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simulations</a:t>
            </a:r>
            <a:r>
              <a:rPr lang="nl-BE" dirty="0" smtClean="0"/>
              <a:t> per </a:t>
            </a:r>
            <a:r>
              <a:rPr lang="nl-BE" dirty="0" err="1" smtClean="0"/>
              <a:t>day</a:t>
            </a:r>
            <a:r>
              <a:rPr lang="nl-BE" dirty="0" smtClean="0"/>
              <a:t>: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7996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... and in </a:t>
            </a:r>
            <a:r>
              <a:rPr lang="nl-BE" dirty="0" err="1" smtClean="0"/>
              <a:t>practice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876" y="2041864"/>
            <a:ext cx="5592932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905" y="1939316"/>
            <a:ext cx="2571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hlinkClick r:id="rId4"/>
              </a:rPr>
              <a:t>https://www.s-risk.be </a:t>
            </a:r>
            <a:endParaRPr lang="nl-B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6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356"/>
    </mc:Choice>
    <mc:Fallback xmlns="">
      <p:transition advTm="273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Web portal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Home</a:t>
            </a:r>
            <a:endParaRPr lang="en-GB" dirty="0"/>
          </a:p>
          <a:p>
            <a:r>
              <a:rPr lang="en-GB" dirty="0"/>
              <a:t>About</a:t>
            </a:r>
          </a:p>
          <a:p>
            <a:r>
              <a:rPr lang="en-GB" dirty="0"/>
              <a:t>Events</a:t>
            </a:r>
          </a:p>
          <a:p>
            <a:r>
              <a:rPr lang="en-GB" dirty="0"/>
              <a:t>S-Risk </a:t>
            </a:r>
            <a:r>
              <a:rPr lang="en-GB" dirty="0" smtClean="0"/>
              <a:t>Application</a:t>
            </a:r>
            <a:endParaRPr lang="en-GB" dirty="0"/>
          </a:p>
          <a:p>
            <a:r>
              <a:rPr lang="en-GB" dirty="0" smtClean="0"/>
              <a:t>Help</a:t>
            </a:r>
            <a:endParaRPr lang="en-GB" dirty="0"/>
          </a:p>
          <a:p>
            <a:r>
              <a:rPr lang="en-GB" dirty="0"/>
              <a:t>Documents</a:t>
            </a:r>
          </a:p>
          <a:p>
            <a:r>
              <a:rPr lang="en-GB" dirty="0"/>
              <a:t>Register</a:t>
            </a:r>
          </a:p>
          <a:p>
            <a:r>
              <a:rPr lang="en-GB" dirty="0"/>
              <a:t>Demo </a:t>
            </a:r>
            <a:r>
              <a:rPr lang="en-GB" dirty="0" smtClean="0"/>
              <a:t>licenses</a:t>
            </a:r>
            <a:endParaRPr lang="nl-BE" dirty="0" smtClean="0"/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communication</a:t>
            </a:r>
            <a:r>
              <a:rPr lang="nl-BE" dirty="0" smtClean="0"/>
              <a:t> </a:t>
            </a:r>
            <a:r>
              <a:rPr lang="nl-BE" dirty="0" err="1" smtClean="0"/>
              <a:t>channel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S-Risk</a:t>
            </a:r>
            <a:endParaRPr lang="nl-BE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131" y="2370339"/>
            <a:ext cx="5817539" cy="18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  <a:hlinkClick r:id=""/>
              </a:rPr>
              <a:t>http://www.s-risk.be</a:t>
            </a:r>
            <a:r>
              <a:rPr lang="nl-BE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>
                <a:hlinkClick r:id="rId2"/>
              </a:rPr>
              <a:t>Home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u</a:t>
            </a:r>
            <a:r>
              <a:rPr lang="nl-BE" dirty="0" err="1" smtClean="0"/>
              <a:t>pdates</a:t>
            </a:r>
            <a:r>
              <a:rPr lang="nl-BE" dirty="0" smtClean="0"/>
              <a:t>, </a:t>
            </a:r>
            <a:r>
              <a:rPr lang="nl-BE" dirty="0" err="1" smtClean="0"/>
              <a:t>news</a:t>
            </a:r>
            <a:r>
              <a:rPr lang="nl-BE" dirty="0" smtClean="0"/>
              <a:t>, </a:t>
            </a:r>
            <a:r>
              <a:rPr lang="nl-BE" dirty="0" err="1" smtClean="0"/>
              <a:t>things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know</a:t>
            </a:r>
            <a:endParaRPr lang="nl-BE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About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Events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S-Risk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Help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Documents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Register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Demo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licenses</a:t>
            </a:r>
            <a:endParaRPr lang="nl-BE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communication</a:t>
            </a:r>
            <a:r>
              <a:rPr lang="nl-BE" dirty="0"/>
              <a:t> </a:t>
            </a:r>
            <a:r>
              <a:rPr lang="nl-BE" dirty="0" err="1"/>
              <a:t>channel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S-Risk</a:t>
            </a:r>
          </a:p>
        </p:txBody>
      </p:sp>
      <p:pic>
        <p:nvPicPr>
          <p:cNvPr id="5" name="Picture 4" descr="http://jeyamgroups.com/images/home_alt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199" y="4569056"/>
            <a:ext cx="1376040" cy="13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.8|3.4|6.1|1.8"/>
</p:tagLst>
</file>

<file path=ppt/theme/theme1.xml><?xml version="1.0" encoding="utf-8"?>
<a:theme xmlns:a="http://schemas.openxmlformats.org/drawingml/2006/main" name="Office Them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3F04FA08C9F4D9A8712DC20874754" ma:contentTypeVersion="1" ma:contentTypeDescription="Create a new document." ma:contentTypeScope="" ma:versionID="c82870397e1e338e8898819e67341d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DCB3A-A474-4221-8DA3-4FA93F65602F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100DA7-B7E0-484A-8EC0-1364E1641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556128-1877-4A33-ABCB-2A13197FD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489</Words>
  <Application>Microsoft Office PowerPoint</Application>
  <PresentationFormat>On-screen Show (4:3)</PresentationFormat>
  <Paragraphs>175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Theme</vt:lpstr>
      <vt:lpstr>S-Risk® - web interface </vt:lpstr>
      <vt:lpstr>Content</vt:lpstr>
      <vt:lpstr>S-Risk application &amp; technical set-up</vt:lpstr>
      <vt:lpstr>S-Risk application &amp; technical set-up</vt:lpstr>
      <vt:lpstr>S-Risk application &amp; technical set-up</vt:lpstr>
      <vt:lpstr>S-Risk application &amp; technical set-up</vt:lpstr>
      <vt:lpstr>Web portal</vt:lpstr>
      <vt:lpstr>Web portal</vt:lpstr>
      <vt:lpstr>Web portal</vt:lpstr>
      <vt:lpstr>Web portal</vt:lpstr>
      <vt:lpstr>Web portal</vt:lpstr>
      <vt:lpstr>Web portal</vt:lpstr>
      <vt:lpstr>Web portal</vt:lpstr>
      <vt:lpstr>Web portal</vt:lpstr>
      <vt:lpstr>Web portal</vt:lpstr>
      <vt:lpstr>Web portal</vt:lpstr>
      <vt:lpstr>Web portal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RCA</dc:creator>
  <cp:lastModifiedBy>Arnout Standaert</cp:lastModifiedBy>
  <cp:revision>423</cp:revision>
  <cp:lastPrinted>2015-11-24T14:41:40Z</cp:lastPrinted>
  <dcterms:created xsi:type="dcterms:W3CDTF">2015-01-21T09:14:30Z</dcterms:created>
  <dcterms:modified xsi:type="dcterms:W3CDTF">2017-06-08T07:03:30Z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0x01010092E3F04FA08C9F4D9A8712DC20874754</vt:lpwstr>
  </property>
</Properties>
</file>