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372" r:id="rId5"/>
    <p:sldId id="373" r:id="rId6"/>
    <p:sldId id="378" r:id="rId7"/>
    <p:sldId id="377" r:id="rId8"/>
    <p:sldId id="376" r:id="rId9"/>
    <p:sldId id="375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94" r:id="rId20"/>
    <p:sldId id="388" r:id="rId21"/>
    <p:sldId id="389" r:id="rId22"/>
    <p:sldId id="390" r:id="rId23"/>
    <p:sldId id="391" r:id="rId24"/>
    <p:sldId id="392" r:id="rId25"/>
    <p:sldId id="393" r:id="rId26"/>
    <p:sldId id="371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A67AE-12B7-478D-B547-53E41D2F5620}" v="5" dt="2024-12-04T13:38:55.447"/>
    <p1510:client id="{220BAFF8-79D3-412D-A244-51E8AA2F685C}" v="14" dt="2024-12-04T13:32:37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ART Bénédicte" userId="S::benedicte.dusart@spw.wallonie.be::5bc1cd2e-59a7-4bdf-ab18-89fd98579c1d" providerId="AD" clId="Web-{220BAFF8-79D3-412D-A244-51E8AA2F685C}"/>
    <pc:docChg chg="modSld">
      <pc:chgData name="DUSART Bénédicte" userId="S::benedicte.dusart@spw.wallonie.be::5bc1cd2e-59a7-4bdf-ab18-89fd98579c1d" providerId="AD" clId="Web-{220BAFF8-79D3-412D-A244-51E8AA2F685C}" dt="2024-12-04T13:32:35.972" v="11"/>
      <pc:docMkLst>
        <pc:docMk/>
      </pc:docMkLst>
      <pc:sldChg chg="modSp">
        <pc:chgData name="DUSART Bénédicte" userId="S::benedicte.dusart@spw.wallonie.be::5bc1cd2e-59a7-4bdf-ab18-89fd98579c1d" providerId="AD" clId="Web-{220BAFF8-79D3-412D-A244-51E8AA2F685C}" dt="2024-12-04T13:32:35.972" v="11"/>
        <pc:sldMkLst>
          <pc:docMk/>
          <pc:sldMk cId="160853777" sldId="371"/>
        </pc:sldMkLst>
        <pc:graphicFrameChg chg="mod modGraphic">
          <ac:chgData name="DUSART Bénédicte" userId="S::benedicte.dusart@spw.wallonie.be::5bc1cd2e-59a7-4bdf-ab18-89fd98579c1d" providerId="AD" clId="Web-{220BAFF8-79D3-412D-A244-51E8AA2F685C}" dt="2024-12-04T13:32:35.972" v="11"/>
          <ac:graphicFrameMkLst>
            <pc:docMk/>
            <pc:sldMk cId="160853777" sldId="371"/>
            <ac:graphicFrameMk id="2" creationId="{2DEA7D01-9BD7-D776-E916-80B9DD5FA21E}"/>
          </ac:graphicFrameMkLst>
        </pc:graphicFrameChg>
      </pc:sldChg>
    </pc:docChg>
  </pc:docChgLst>
  <pc:docChgLst>
    <pc:chgData name="DUSART Bénédicte" userId="S::benedicte.dusart@spw.wallonie.be::5bc1cd2e-59a7-4bdf-ab18-89fd98579c1d" providerId="AD" clId="Web-{179A67AE-12B7-478D-B547-53E41D2F5620}"/>
    <pc:docChg chg="modSld">
      <pc:chgData name="DUSART Bénédicte" userId="S::benedicte.dusart@spw.wallonie.be::5bc1cd2e-59a7-4bdf-ab18-89fd98579c1d" providerId="AD" clId="Web-{179A67AE-12B7-478D-B547-53E41D2F5620}" dt="2024-12-04T13:38:53.650" v="2"/>
      <pc:docMkLst>
        <pc:docMk/>
      </pc:docMkLst>
      <pc:sldChg chg="modSp">
        <pc:chgData name="DUSART Bénédicte" userId="S::benedicte.dusart@spw.wallonie.be::5bc1cd2e-59a7-4bdf-ab18-89fd98579c1d" providerId="AD" clId="Web-{179A67AE-12B7-478D-B547-53E41D2F5620}" dt="2024-12-04T13:38:53.650" v="2"/>
        <pc:sldMkLst>
          <pc:docMk/>
          <pc:sldMk cId="160853777" sldId="371"/>
        </pc:sldMkLst>
        <pc:graphicFrameChg chg="mod modGraphic">
          <ac:chgData name="DUSART Bénédicte" userId="S::benedicte.dusart@spw.wallonie.be::5bc1cd2e-59a7-4bdf-ab18-89fd98579c1d" providerId="AD" clId="Web-{179A67AE-12B7-478D-B547-53E41D2F5620}" dt="2024-12-04T13:38:53.650" v="2"/>
          <ac:graphicFrameMkLst>
            <pc:docMk/>
            <pc:sldMk cId="160853777" sldId="371"/>
            <ac:graphicFrameMk id="2" creationId="{2DEA7D01-9BD7-D776-E916-80B9DD5FA21E}"/>
          </ac:graphicFrameMkLst>
        </pc:graphicFrameChg>
      </pc:sldChg>
    </pc:docChg>
  </pc:docChgLst>
  <pc:docChgLst>
    <pc:chgData name="JACQUES Jérémy" userId="86b0e870-7206-4988-a4da-cb20815bffe2" providerId="ADAL" clId="{F80290EB-7FF7-49EF-AAD6-195DC76C9378}"/>
    <pc:docChg chg="modSld">
      <pc:chgData name="JACQUES Jérémy" userId="86b0e870-7206-4988-a4da-cb20815bffe2" providerId="ADAL" clId="{F80290EB-7FF7-49EF-AAD6-195DC76C9378}" dt="2024-12-04T13:29:40.077" v="25" actId="20577"/>
      <pc:docMkLst>
        <pc:docMk/>
      </pc:docMkLst>
      <pc:sldChg chg="modSp mod">
        <pc:chgData name="JACQUES Jérémy" userId="86b0e870-7206-4988-a4da-cb20815bffe2" providerId="ADAL" clId="{F80290EB-7FF7-49EF-AAD6-195DC76C9378}" dt="2024-12-04T13:29:40.077" v="25" actId="20577"/>
        <pc:sldMkLst>
          <pc:docMk/>
          <pc:sldMk cId="820463664" sldId="372"/>
        </pc:sldMkLst>
        <pc:spChg chg="mod">
          <ac:chgData name="JACQUES Jérémy" userId="86b0e870-7206-4988-a4da-cb20815bffe2" providerId="ADAL" clId="{F80290EB-7FF7-49EF-AAD6-195DC76C9378}" dt="2024-12-04T13:29:40.077" v="25" actId="20577"/>
          <ac:spMkLst>
            <pc:docMk/>
            <pc:sldMk cId="820463664" sldId="372"/>
            <ac:spMk id="9" creationId="{820292B6-30E5-B817-B97F-F84D2038FFD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5BDEC-E433-40F7-94C3-DE18C84E3201}" type="datetimeFigureOut">
              <a:rPr lang="fr-BE" smtClean="0"/>
              <a:t>04-12-24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57EC5-FB79-472D-B9DC-C4069DA09AB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658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W_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EBD522-EDF0-0845-FB1B-8DCEA515D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92D05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5941EA-A6DE-21F0-15BE-0DD5B5998E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1921" y="4101895"/>
            <a:ext cx="9144000" cy="481075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l’orateur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DCF6F4-4823-1D6E-D310-852D06EF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1921" y="5417105"/>
            <a:ext cx="9150238" cy="365125"/>
          </a:xfrm>
        </p:spPr>
        <p:txBody>
          <a:bodyPr/>
          <a:lstStyle>
            <a:lvl1pPr algn="ctr">
              <a:defRPr sz="1600" i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35786EF-4765-493C-8439-83F2C3EA423C}" type="datetime1">
              <a:rPr lang="fr-BE" smtClean="0"/>
              <a:pPr/>
              <a:t>04-12-24</a:t>
            </a:fld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A27F27-B046-3FAF-2BC4-160F741F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8157" y="5772919"/>
            <a:ext cx="9141921" cy="365125"/>
          </a:xfrm>
        </p:spPr>
        <p:txBody>
          <a:bodyPr/>
          <a:lstStyle>
            <a:lvl1pPr algn="ctr">
              <a:defRPr sz="1600" i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BE"/>
              <a:t>Lieu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7F1C93-783F-C2AE-F309-44627D7298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7" y="146303"/>
            <a:ext cx="3446976" cy="123071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E07AE49-414A-F695-EF20-FF61DA7C41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665921" y="146304"/>
            <a:ext cx="1118348" cy="131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888F649-C918-A4E2-3F4D-5E403A763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-124671" y="6412397"/>
            <a:ext cx="6507292" cy="7016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22DF5CF-0D47-C441-F36B-ABF48FBC3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2" y="6156365"/>
            <a:ext cx="1129989" cy="701636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9D3DE15-0505-AEFC-79D7-99DC5DBB2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3582931"/>
            <a:ext cx="9141921" cy="48107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BE"/>
              <a:t>Modifier le sous-titres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3E098F73-E3F8-1DF1-5549-4BC81A8156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5055640"/>
            <a:ext cx="9141921" cy="365125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BE"/>
              <a:t>Conférence/formation/</a:t>
            </a:r>
            <a:r>
              <a:rPr lang="fr-BE" err="1"/>
              <a:t>etc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141196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CDF4DA2-EBBF-DAEF-A314-BC9616718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1" y="6151258"/>
            <a:ext cx="1129989" cy="7016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C7682A-9E78-6148-AF50-9D5DD879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15"/>
            <a:ext cx="10515600" cy="849772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92D05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8841C6-8937-0517-2C18-6B60A9F74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0614"/>
            <a:ext cx="10515600" cy="5178582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AD1663-CB4C-4C40-3A89-010073B5C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8260"/>
            <a:ext cx="2743200" cy="276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75E946-527F-4E47-9859-7A7D5E239E1C}" type="slidenum">
              <a:rPr lang="fr-BE" smtClean="0"/>
              <a:pPr/>
              <a:t>‹#›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A50FE1-FD6D-1487-FEA5-1D18E92A48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" y="6270643"/>
            <a:ext cx="1502736" cy="5365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749C3BC-338E-E961-4E3B-AC69EC009E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4606022" y="6404945"/>
            <a:ext cx="6507292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8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AAEA0B-CBA6-BC97-913D-2BDA6795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92D05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312626-93EC-3460-26A3-881AF2C3D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1FED13B-95CD-2330-7A1B-DD9D03A7D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7" y="146303"/>
            <a:ext cx="3446976" cy="123071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B14F0DA-DA23-DFC6-0662-FB88D8DC5C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665921" y="146304"/>
            <a:ext cx="1118348" cy="131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0DBBFE5-182A-F2C6-E9F5-CF58C2C90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-124671" y="6412397"/>
            <a:ext cx="6507292" cy="7016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3DA864B-BFD2-CCC6-8F8F-36E0551FA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2" y="6156365"/>
            <a:ext cx="1129989" cy="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6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F239950-A3AB-8623-2601-A6065F197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1" y="6151258"/>
            <a:ext cx="1129989" cy="701636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2A4CA4-C07F-B20A-7423-1D35F38C6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85987"/>
            <a:ext cx="5181600" cy="5290976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15BD4F-994B-6133-62A5-1F5B6C64F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85987"/>
            <a:ext cx="5181600" cy="5290976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56DD05-3E82-F071-3FE1-0D801742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73199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75E946-527F-4E47-9859-7A7D5E239E1C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AED7E78-B530-CB39-CC32-D54AADFC4D97}"/>
              </a:ext>
            </a:extLst>
          </p:cNvPr>
          <p:cNvSpPr txBox="1">
            <a:spLocks/>
          </p:cNvSpPr>
          <p:nvPr userDrawn="1"/>
        </p:nvSpPr>
        <p:spPr>
          <a:xfrm>
            <a:off x="838200" y="36215"/>
            <a:ext cx="10515600" cy="849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A21BDA8-FF01-4973-17F6-D34D5D648F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" y="6270643"/>
            <a:ext cx="1502736" cy="5365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F46FBD6-8103-6F1B-3D02-4C79F77F6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4606022" y="6404945"/>
            <a:ext cx="6507292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4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59D942D2-6773-8C3A-A829-C350E007AB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1" y="6151258"/>
            <a:ext cx="1129989" cy="701636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45AA00-8431-D11C-E08B-9B799DB6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87651"/>
            <a:ext cx="5157787" cy="849772"/>
          </a:xfrm>
        </p:spPr>
        <p:txBody>
          <a:bodyPr anchor="b"/>
          <a:lstStyle>
            <a:lvl1pPr marL="0" indent="0" algn="ctr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81824D-01E8-32BC-68F1-035051418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37423"/>
            <a:ext cx="5157787" cy="455224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987EA7-EE2E-EB78-0D34-40ECB965E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787651"/>
            <a:ext cx="5183188" cy="849772"/>
          </a:xfrm>
        </p:spPr>
        <p:txBody>
          <a:bodyPr anchor="b"/>
          <a:lstStyle>
            <a:lvl1pPr marL="0" indent="0" algn="ctr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4A3E36D-C168-5E6A-3455-921072EE9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37423"/>
            <a:ext cx="5183188" cy="455224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B7B76AE-106F-156A-4561-C2316F9A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15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75E946-527F-4E47-9859-7A7D5E239E1C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FED72A6-E4DA-1B28-F8A5-D7C3D0C6049F}"/>
              </a:ext>
            </a:extLst>
          </p:cNvPr>
          <p:cNvSpPr txBox="1">
            <a:spLocks/>
          </p:cNvSpPr>
          <p:nvPr userDrawn="1"/>
        </p:nvSpPr>
        <p:spPr>
          <a:xfrm>
            <a:off x="838200" y="36215"/>
            <a:ext cx="10515600" cy="849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D8F028C-3997-B61B-A072-DAD57EA431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" y="6270643"/>
            <a:ext cx="1502736" cy="53653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40D5192-48DC-1C44-FBCA-1EAF2C4C6F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4606022" y="6404945"/>
            <a:ext cx="6507292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1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57A3E92-64B6-4AF0-8918-275BDF95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980D98-37F4-E813-D2B2-911E821A1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9184AE-361F-B789-7728-EB4D72823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5AF2-D70F-4457-AC22-4FD1192B17C3}" type="datetime1">
              <a:rPr lang="fr-BE" smtClean="0"/>
              <a:t>04-12-24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C18431-3B9D-4F42-8BB6-6C924ABE3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455A8A-CCA0-11F1-4148-13946D5FE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5E946-527F-4E47-9859-7A7D5E239E1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63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471EC4-45A1-52EE-8D70-8C70811F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7901EA-0BA8-8144-A7FB-1EF939F04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7" y="239437"/>
            <a:ext cx="3373218" cy="1204379"/>
          </a:xfrm>
          <a:prstGeom prst="rect">
            <a:avLst/>
          </a:prstGeom>
        </p:spPr>
      </p:pic>
      <p:sp>
        <p:nvSpPr>
          <p:cNvPr id="7" name="Titre 16">
            <a:extLst>
              <a:ext uri="{FF2B5EF4-FFF2-40B4-BE49-F238E27FC236}">
                <a16:creationId xmlns:a16="http://schemas.microsoft.com/office/drawing/2014/main" id="{833383C8-28B0-867C-4430-3B557A106880}"/>
              </a:ext>
            </a:extLst>
          </p:cNvPr>
          <p:cNvSpPr txBox="1">
            <a:spLocks/>
          </p:cNvSpPr>
          <p:nvPr/>
        </p:nvSpPr>
        <p:spPr>
          <a:xfrm>
            <a:off x="1524000" y="1443816"/>
            <a:ext cx="9144000" cy="174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BE" sz="5000" b="1">
                <a:cs typeface="Arial"/>
              </a:rPr>
              <a:t>Les évolutions numériques – focus sur les nouveaux outils informatiques en développement et perspectives</a:t>
            </a:r>
          </a:p>
        </p:txBody>
      </p:sp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B6DEAC12-EC98-2070-21AE-5BC1DCA346AE}"/>
              </a:ext>
            </a:extLst>
          </p:cNvPr>
          <p:cNvSpPr txBox="1">
            <a:spLocks/>
          </p:cNvSpPr>
          <p:nvPr/>
        </p:nvSpPr>
        <p:spPr>
          <a:xfrm>
            <a:off x="1526079" y="3297121"/>
            <a:ext cx="9141921" cy="80933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BE" sz="3500" b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/>
              </a:rPr>
              <a:t>Département du Sol et des Déchets </a:t>
            </a:r>
          </a:p>
          <a:p>
            <a:pPr marL="0" indent="0" algn="ctr">
              <a:buNone/>
            </a:pPr>
            <a:r>
              <a:rPr lang="fr-BE" sz="3500" b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/>
              </a:rPr>
              <a:t>Direction de l’Assainissement des Sols -</a:t>
            </a:r>
            <a:endParaRPr lang="fr-FR" sz="3500" b="1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fr-BE"/>
          </a:p>
        </p:txBody>
      </p:sp>
      <p:sp>
        <p:nvSpPr>
          <p:cNvPr id="9" name="Sous-titre 17">
            <a:extLst>
              <a:ext uri="{FF2B5EF4-FFF2-40B4-BE49-F238E27FC236}">
                <a16:creationId xmlns:a16="http://schemas.microsoft.com/office/drawing/2014/main" id="{820292B6-30E5-B817-B97F-F84D2038FFDF}"/>
              </a:ext>
            </a:extLst>
          </p:cNvPr>
          <p:cNvSpPr txBox="1">
            <a:spLocks/>
          </p:cNvSpPr>
          <p:nvPr/>
        </p:nvSpPr>
        <p:spPr>
          <a:xfrm>
            <a:off x="1524000" y="4379349"/>
            <a:ext cx="9144000" cy="48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09600">
              <a:buNone/>
            </a:pPr>
            <a:r>
              <a:rPr lang="fr-BE" sz="1801">
                <a:cs typeface="Arial"/>
              </a:rPr>
              <a:t>Jérémy JACQUES &amp; Nicolas BOULANGER</a:t>
            </a:r>
            <a:endParaRPr lang="fr-BE" sz="1801"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2C950C-7844-DDCB-1243-748E969A8CD5}"/>
              </a:ext>
            </a:extLst>
          </p:cNvPr>
          <p:cNvSpPr/>
          <p:nvPr/>
        </p:nvSpPr>
        <p:spPr>
          <a:xfrm>
            <a:off x="1078726" y="5552787"/>
            <a:ext cx="10034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/>
            <a:r>
              <a:rPr lang="fr-BE" sz="1600" i="1">
                <a:latin typeface="Century Gothic" panose="020B0502020202020204" pitchFamily="34" charset="0"/>
                <a:cs typeface="Arial" panose="020B0604020202020204" pitchFamily="34" charset="0"/>
              </a:rPr>
              <a:t>Formation continue experts sols – 05 et 12 décembre 2024</a:t>
            </a:r>
            <a:endParaRPr lang="fr-FR" sz="1600" i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8D9818-5179-CF19-A047-3C2481B67990}"/>
              </a:ext>
            </a:extLst>
          </p:cNvPr>
          <p:cNvSpPr/>
          <p:nvPr/>
        </p:nvSpPr>
        <p:spPr>
          <a:xfrm>
            <a:off x="1078726" y="5996809"/>
            <a:ext cx="10034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/>
            <a:r>
              <a:rPr lang="fr-BE" sz="1600" i="1">
                <a:latin typeface="Century Gothic" panose="020B0502020202020204" pitchFamily="34" charset="0"/>
                <a:cs typeface="Arial" panose="020B0604020202020204" pitchFamily="34" charset="0"/>
              </a:rPr>
              <a:t>Moulins de </a:t>
            </a:r>
            <a:r>
              <a:rPr lang="fr-BE" sz="1600" i="1" err="1">
                <a:latin typeface="Century Gothic" panose="020B0502020202020204" pitchFamily="34" charset="0"/>
                <a:cs typeface="Arial" panose="020B0604020202020204" pitchFamily="34" charset="0"/>
              </a:rPr>
              <a:t>Beez</a:t>
            </a:r>
            <a:endParaRPr lang="fr-FR" sz="1600" i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6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3796DC-8A7B-8784-2EBC-D9C3B04F2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Mon Espace – Encodage formulaire MGI</a:t>
            </a:r>
          </a:p>
        </p:txBody>
      </p:sp>
      <p:pic>
        <p:nvPicPr>
          <p:cNvPr id="8" name="Espace réservé du contenu 7" descr="Une image contenant texte, logiciel, Page web, Icône d’ordinateur&#10;&#10;Description générée automatiquement">
            <a:extLst>
              <a:ext uri="{FF2B5EF4-FFF2-40B4-BE49-F238E27FC236}">
                <a16:creationId xmlns:a16="http://schemas.microsoft.com/office/drawing/2014/main" id="{C9016975-C8F5-2949-A684-1188F597A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6" r="33304"/>
          <a:stretch/>
        </p:blipFill>
        <p:spPr>
          <a:xfrm>
            <a:off x="0" y="880915"/>
            <a:ext cx="7904110" cy="3049088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B55B00-E00C-0138-E57E-88DED98B9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12" name="Image 11" descr="Une image contenant texte, Police, logiciel, Page web&#10;&#10;Description générée automatiquement">
            <a:extLst>
              <a:ext uri="{FF2B5EF4-FFF2-40B4-BE49-F238E27FC236}">
                <a16:creationId xmlns:a16="http://schemas.microsoft.com/office/drawing/2014/main" id="{282A991D-4422-E050-E1E2-04B21D02EF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8" r="26737"/>
          <a:stretch/>
        </p:blipFill>
        <p:spPr>
          <a:xfrm>
            <a:off x="320842" y="1150070"/>
            <a:ext cx="8932244" cy="2666873"/>
          </a:xfrm>
          <a:prstGeom prst="rect">
            <a:avLst/>
          </a:prstGeom>
        </p:spPr>
      </p:pic>
      <p:pic>
        <p:nvPicPr>
          <p:cNvPr id="14" name="Image 13" descr="Une image contenant texte, Police, Page web, logiciel&#10;&#10;Description générée automatiquement">
            <a:extLst>
              <a:ext uri="{FF2B5EF4-FFF2-40B4-BE49-F238E27FC236}">
                <a16:creationId xmlns:a16="http://schemas.microsoft.com/office/drawing/2014/main" id="{B3D8DB22-403A-6628-5759-0802DB26CB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" r="5264" b="3516"/>
          <a:stretch/>
        </p:blipFill>
        <p:spPr>
          <a:xfrm>
            <a:off x="641684" y="1452148"/>
            <a:ext cx="11550316" cy="3493971"/>
          </a:xfrm>
          <a:prstGeom prst="rect">
            <a:avLst/>
          </a:prstGeom>
        </p:spPr>
      </p:pic>
      <p:sp>
        <p:nvSpPr>
          <p:cNvPr id="15" name="Accolade fermante 14">
            <a:extLst>
              <a:ext uri="{FF2B5EF4-FFF2-40B4-BE49-F238E27FC236}">
                <a16:creationId xmlns:a16="http://schemas.microsoft.com/office/drawing/2014/main" id="{B86E8565-681D-3F6B-6465-3D28777EB578}"/>
              </a:ext>
            </a:extLst>
          </p:cNvPr>
          <p:cNvSpPr/>
          <p:nvPr/>
        </p:nvSpPr>
        <p:spPr>
          <a:xfrm>
            <a:off x="7904110" y="1150070"/>
            <a:ext cx="174661" cy="2168165"/>
          </a:xfrm>
          <a:prstGeom prst="righ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6903282-2862-61ED-C85D-B086AEF96663}"/>
              </a:ext>
            </a:extLst>
          </p:cNvPr>
          <p:cNvSpPr txBox="1"/>
          <p:nvPr/>
        </p:nvSpPr>
        <p:spPr>
          <a:xfrm>
            <a:off x="8248453" y="1910986"/>
            <a:ext cx="168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Durée estimée des travaux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AF2A316-58AE-C1B6-0153-43134F72E4AA}"/>
              </a:ext>
            </a:extLst>
          </p:cNvPr>
          <p:cNvSpPr/>
          <p:nvPr/>
        </p:nvSpPr>
        <p:spPr>
          <a:xfrm>
            <a:off x="3799002" y="2126488"/>
            <a:ext cx="2168165" cy="50359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005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16" grpId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D9FBE2-C617-8D24-7BB3-1395BC67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Mon Espace – Encodage MGI</a:t>
            </a:r>
          </a:p>
        </p:txBody>
      </p:sp>
      <p:pic>
        <p:nvPicPr>
          <p:cNvPr id="6" name="Espace réservé du contenu 5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12A1BC82-A7CB-1439-A18D-8BDC9FD72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8" y="885987"/>
            <a:ext cx="8380305" cy="5178425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D7B45F-1830-0B26-BCE3-4EDC0D19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A64CCF6-7F57-2746-3D08-3D9D9E3507CD}"/>
              </a:ext>
            </a:extLst>
          </p:cNvPr>
          <p:cNvSpPr/>
          <p:nvPr/>
        </p:nvSpPr>
        <p:spPr>
          <a:xfrm>
            <a:off x="197963" y="2394408"/>
            <a:ext cx="3346515" cy="849772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A55F244-3553-9CF3-8863-59BF84E65897}"/>
              </a:ext>
            </a:extLst>
          </p:cNvPr>
          <p:cNvSpPr/>
          <p:nvPr/>
        </p:nvSpPr>
        <p:spPr>
          <a:xfrm>
            <a:off x="150828" y="3613821"/>
            <a:ext cx="5486401" cy="96427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Image 9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6334AA2F-E483-1F17-11A0-7D822FE7F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9" y="167357"/>
            <a:ext cx="9000000" cy="6523285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81E233E-85A1-D2C1-45C5-50885B5457D0}"/>
              </a:ext>
            </a:extLst>
          </p:cNvPr>
          <p:cNvCxnSpPr/>
          <p:nvPr/>
        </p:nvCxnSpPr>
        <p:spPr>
          <a:xfrm flipH="1">
            <a:off x="9907571" y="2988297"/>
            <a:ext cx="912829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B7036BF-6538-DD6E-62B8-9CE8561CBF74}"/>
              </a:ext>
            </a:extLst>
          </p:cNvPr>
          <p:cNvSpPr txBox="1"/>
          <p:nvPr/>
        </p:nvSpPr>
        <p:spPr>
          <a:xfrm>
            <a:off x="10820400" y="266513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Evolution du fil d’ariane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B85497C-8C00-5089-C923-474DA50CF2CD}"/>
              </a:ext>
            </a:extLst>
          </p:cNvPr>
          <p:cNvSpPr/>
          <p:nvPr/>
        </p:nvSpPr>
        <p:spPr>
          <a:xfrm>
            <a:off x="4864231" y="6249971"/>
            <a:ext cx="1951348" cy="53307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942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61AA8D-E7F6-6224-E879-7D0B40A1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Mon Espace – changement de statut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97C661-4253-8D5C-010A-4DEE008B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4D96EFE3-364D-7178-2DD9-E5C4F5ABC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10" y="1958550"/>
            <a:ext cx="8817979" cy="989196"/>
          </a:xfrm>
        </p:spPr>
      </p:pic>
      <p:pic>
        <p:nvPicPr>
          <p:cNvPr id="12" name="Image 11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48250192-999B-41E1-0329-6B9DF8640F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" t="76382" r="1355" b="2230"/>
          <a:stretch/>
        </p:blipFill>
        <p:spPr>
          <a:xfrm>
            <a:off x="1619650" y="3828518"/>
            <a:ext cx="8952697" cy="88340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AB39B3B-6538-80F0-A81A-6181DB0F0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55" y="5592695"/>
            <a:ext cx="8563686" cy="101556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E981943-3503-CC5E-D50E-2BBE55EFB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1453" y="2306053"/>
            <a:ext cx="1145244" cy="205557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1D161E3-32F1-7730-DE9A-E26F55533AF4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flipH="1">
            <a:off x="6095999" y="2947746"/>
            <a:ext cx="1" cy="88077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4876F98-1156-67A0-91AD-78A665D7BF4A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flipH="1">
            <a:off x="6095998" y="4711923"/>
            <a:ext cx="1" cy="88077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D009CA70-1928-35BA-937B-55A2B9B338AB}"/>
              </a:ext>
            </a:extLst>
          </p:cNvPr>
          <p:cNvSpPr/>
          <p:nvPr/>
        </p:nvSpPr>
        <p:spPr>
          <a:xfrm>
            <a:off x="8676117" y="2214502"/>
            <a:ext cx="952107" cy="42420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2430187-3F24-A970-711A-6946731B3140}"/>
              </a:ext>
            </a:extLst>
          </p:cNvPr>
          <p:cNvSpPr/>
          <p:nvPr/>
        </p:nvSpPr>
        <p:spPr>
          <a:xfrm>
            <a:off x="8570850" y="4036233"/>
            <a:ext cx="952107" cy="42420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F2DB07B-3A55-3A75-3000-80651ADB56AF}"/>
              </a:ext>
            </a:extLst>
          </p:cNvPr>
          <p:cNvSpPr/>
          <p:nvPr/>
        </p:nvSpPr>
        <p:spPr>
          <a:xfrm>
            <a:off x="8650227" y="5888374"/>
            <a:ext cx="952107" cy="42420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2843AC18-B9C7-84A0-384C-3C51C6B45E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2444"/>
          <a:stretch/>
        </p:blipFill>
        <p:spPr>
          <a:xfrm>
            <a:off x="1946273" y="-8808"/>
            <a:ext cx="8563686" cy="1967358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F9554614-3831-7AA6-2E8C-F863244F8A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3981" y="2352509"/>
            <a:ext cx="994890" cy="149673"/>
          </a:xfrm>
          <a:prstGeom prst="rect">
            <a:avLst/>
          </a:prstGeom>
        </p:spPr>
      </p:pic>
      <p:pic>
        <p:nvPicPr>
          <p:cNvPr id="30" name="Espace réservé du contenu 5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09F1CB4B-0321-1214-D876-828B8C5DCE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1180"/>
            <a:ext cx="10340004" cy="6832965"/>
          </a:xfrm>
          <a:prstGeom prst="rect">
            <a:avLst/>
          </a:prstGeom>
        </p:spPr>
      </p:pic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F3B02215-6289-E7D2-B2E5-54FD3D45BC50}"/>
              </a:ext>
            </a:extLst>
          </p:cNvPr>
          <p:cNvSpPr/>
          <p:nvPr/>
        </p:nvSpPr>
        <p:spPr>
          <a:xfrm>
            <a:off x="8075816" y="3587890"/>
            <a:ext cx="2790325" cy="321131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61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7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FD4AF7-A8CB-6BAA-8490-9B08761E7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Mon Espace – Les points forts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BB323D-9C5E-BE47-B0B9-5D65BB96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F4165370-3871-50EB-49B0-0E3C885FB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/>
              <a:t>Vous êtes l’interlocuteur de la DAS ;</a:t>
            </a:r>
          </a:p>
          <a:p>
            <a:r>
              <a:rPr lang="fr-BE"/>
              <a:t>Les courriers, en format numérique, passeront par vous et seront disponibles sur Mon Espace ;</a:t>
            </a:r>
          </a:p>
          <a:p>
            <a:r>
              <a:rPr lang="fr-BE"/>
              <a:t>Vous serez notifiés par e-mail de l’état d’avancement ;</a:t>
            </a:r>
          </a:p>
          <a:p>
            <a:endParaRPr lang="fr-BE"/>
          </a:p>
          <a:p>
            <a:endParaRPr lang="fr-BE"/>
          </a:p>
          <a:p>
            <a:endParaRPr lang="fr-BE"/>
          </a:p>
          <a:p>
            <a:endParaRPr lang="fr-BE"/>
          </a:p>
          <a:p>
            <a:endParaRPr lang="fr-BE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A26342C-334A-0B9E-D8B4-25C0511B0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217" y="3090654"/>
            <a:ext cx="3632462" cy="218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40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7FE91-4C87-65E1-E78F-8E9BD6F5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/>
              <a:t>Mon Espace – Encodage demande de dérogation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8D6A6-EA24-353D-1E1E-9C8B7814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5" name="Espace réservé du contenu 5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A15337AB-4678-CCF8-684F-55D63820E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99" y="839787"/>
            <a:ext cx="9696469" cy="5178425"/>
          </a:xfrm>
          <a:prstGeom prst="rect">
            <a:avLst/>
          </a:prstGeom>
          <a:ln>
            <a:noFill/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40EF8AA-C446-36A2-DD7D-E4AFC085EE2F}"/>
              </a:ext>
            </a:extLst>
          </p:cNvPr>
          <p:cNvSpPr/>
          <p:nvPr/>
        </p:nvSpPr>
        <p:spPr>
          <a:xfrm>
            <a:off x="8204462" y="3000080"/>
            <a:ext cx="2733774" cy="857839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17FC05E-3E28-23AA-7C6F-F13CEA655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032" y="839787"/>
            <a:ext cx="9137144" cy="5852737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60879C5-98DC-6CA6-9EF3-1C9163BFB2A8}"/>
              </a:ext>
            </a:extLst>
          </p:cNvPr>
          <p:cNvSpPr/>
          <p:nvPr/>
        </p:nvSpPr>
        <p:spPr>
          <a:xfrm>
            <a:off x="5269584" y="2498103"/>
            <a:ext cx="2300140" cy="930897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765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52F3A9-333A-642B-AF01-F5A43B02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/>
              <a:t>Mon Espace – Encodage formulaire demande de dérogation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0B8F67-2E98-E85A-E352-376BB6B1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E026DDF-80D9-BB2B-1012-6418B195B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50614"/>
            <a:ext cx="10515600" cy="38573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EDB1696-F086-3A1F-7D70-C6021E5A7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618" y="7195"/>
            <a:ext cx="9592764" cy="6850805"/>
          </a:xfrm>
          <a:prstGeom prst="rect">
            <a:avLst/>
          </a:prstGeom>
        </p:spPr>
      </p:pic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7051ADA2-F802-A70F-359F-B4602315AE9D}"/>
              </a:ext>
            </a:extLst>
          </p:cNvPr>
          <p:cNvSpPr/>
          <p:nvPr/>
        </p:nvSpPr>
        <p:spPr>
          <a:xfrm rot="10800000">
            <a:off x="5341657" y="593889"/>
            <a:ext cx="220581" cy="3006372"/>
          </a:xfrm>
          <a:prstGeom prst="righ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58597EB0-521F-1107-EBBF-F52330DFBB55}"/>
              </a:ext>
            </a:extLst>
          </p:cNvPr>
          <p:cNvSpPr/>
          <p:nvPr/>
        </p:nvSpPr>
        <p:spPr>
          <a:xfrm rot="10800000">
            <a:off x="5341661" y="4322315"/>
            <a:ext cx="220579" cy="2061266"/>
          </a:xfrm>
          <a:prstGeom prst="righ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7CF4293-619B-130E-7487-61587653A566}"/>
              </a:ext>
            </a:extLst>
          </p:cNvPr>
          <p:cNvSpPr txBox="1"/>
          <p:nvPr/>
        </p:nvSpPr>
        <p:spPr>
          <a:xfrm>
            <a:off x="3105451" y="1635409"/>
            <a:ext cx="2236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Les données de votre bureau lié à Mon Espace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45BE113-6B0F-9D2E-827E-1A3706F25B7B}"/>
              </a:ext>
            </a:extLst>
          </p:cNvPr>
          <p:cNvSpPr txBox="1"/>
          <p:nvPr/>
        </p:nvSpPr>
        <p:spPr>
          <a:xfrm>
            <a:off x="3016563" y="4891283"/>
            <a:ext cx="2236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Les coordonnées de contact du chargé de projet</a:t>
            </a:r>
          </a:p>
        </p:txBody>
      </p:sp>
    </p:spTree>
    <p:extLst>
      <p:ext uri="{BB962C8B-B14F-4D97-AF65-F5344CB8AC3E}">
        <p14:creationId xmlns:p14="http://schemas.microsoft.com/office/powerpoint/2010/main" val="24801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672EE5-696B-FC63-ED4F-FC106947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C22B03C-3106-401E-AB97-D1D1DAA39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379" y="84975"/>
            <a:ext cx="9015241" cy="6523285"/>
          </a:xfrm>
          <a:prstGeom prst="rect">
            <a:avLst/>
          </a:prstGeom>
        </p:spPr>
      </p:pic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A327B70D-31FE-FA93-1876-B4AAA6A7A95E}"/>
              </a:ext>
            </a:extLst>
          </p:cNvPr>
          <p:cNvSpPr/>
          <p:nvPr/>
        </p:nvSpPr>
        <p:spPr>
          <a:xfrm>
            <a:off x="5165513" y="631596"/>
            <a:ext cx="358594" cy="5976664"/>
          </a:xfrm>
          <a:prstGeom prst="lef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8A73E8-86E9-3EC2-65C8-944F3ED6ACE6}"/>
              </a:ext>
            </a:extLst>
          </p:cNvPr>
          <p:cNvSpPr txBox="1"/>
          <p:nvPr/>
        </p:nvSpPr>
        <p:spPr>
          <a:xfrm>
            <a:off x="2500807" y="3296762"/>
            <a:ext cx="2589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Données administratives du titulaire d’obligations</a:t>
            </a:r>
          </a:p>
        </p:txBody>
      </p:sp>
    </p:spTree>
    <p:extLst>
      <p:ext uri="{BB962C8B-B14F-4D97-AF65-F5344CB8AC3E}">
        <p14:creationId xmlns:p14="http://schemas.microsoft.com/office/powerpoint/2010/main" val="23482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3D0A70-5247-56C9-0FA3-3FA205F6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/>
              <a:t>Mon Espace – Encodage formulaire demande de dérogation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42A30E-F3AC-2283-1D31-4CCB20CF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F90A48-D352-B5C4-C252-AD7E99A0D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02" y="1003685"/>
            <a:ext cx="9038103" cy="27434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2C9E16E-3855-ECDD-DDB1-E85CE45E6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02" y="1003685"/>
            <a:ext cx="9373412" cy="5578323"/>
          </a:xfrm>
          <a:prstGeom prst="rect">
            <a:avLst/>
          </a:prstGeom>
        </p:spPr>
      </p:pic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B1D36F20-D507-9979-E9E9-24215B4771B4}"/>
              </a:ext>
            </a:extLst>
          </p:cNvPr>
          <p:cNvSpPr/>
          <p:nvPr/>
        </p:nvSpPr>
        <p:spPr>
          <a:xfrm>
            <a:off x="9178605" y="1694046"/>
            <a:ext cx="270195" cy="1126156"/>
          </a:xfrm>
          <a:prstGeom prst="righ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E7012F-C8A8-F160-D2C4-EB0384B8997C}"/>
              </a:ext>
            </a:extLst>
          </p:cNvPr>
          <p:cNvSpPr txBox="1"/>
          <p:nvPr/>
        </p:nvSpPr>
        <p:spPr>
          <a:xfrm>
            <a:off x="9565678" y="2047275"/>
            <a:ext cx="1915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Choisir le contexte</a:t>
            </a:r>
          </a:p>
        </p:txBody>
      </p:sp>
      <p:sp>
        <p:nvSpPr>
          <p:cNvPr id="11" name="Accolade fermante 10">
            <a:extLst>
              <a:ext uri="{FF2B5EF4-FFF2-40B4-BE49-F238E27FC236}">
                <a16:creationId xmlns:a16="http://schemas.microsoft.com/office/drawing/2014/main" id="{669AA967-BF1A-1C48-7F04-9D5A794AA0EE}"/>
              </a:ext>
            </a:extLst>
          </p:cNvPr>
          <p:cNvSpPr/>
          <p:nvPr/>
        </p:nvSpPr>
        <p:spPr>
          <a:xfrm>
            <a:off x="9178605" y="2720584"/>
            <a:ext cx="270195" cy="1238673"/>
          </a:xfrm>
          <a:prstGeom prst="righ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8077F94-4DB8-B1E3-F3E2-38832481363C}"/>
              </a:ext>
            </a:extLst>
          </p:cNvPr>
          <p:cNvSpPr txBox="1"/>
          <p:nvPr/>
        </p:nvSpPr>
        <p:spPr>
          <a:xfrm>
            <a:off x="9565678" y="3155254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Motif de fin du permis</a:t>
            </a:r>
          </a:p>
        </p:txBody>
      </p:sp>
      <p:sp>
        <p:nvSpPr>
          <p:cNvPr id="13" name="Accolade fermante 12">
            <a:extLst>
              <a:ext uri="{FF2B5EF4-FFF2-40B4-BE49-F238E27FC236}">
                <a16:creationId xmlns:a16="http://schemas.microsoft.com/office/drawing/2014/main" id="{AD5E344D-DB4C-6F8C-9F75-99AF57678542}"/>
              </a:ext>
            </a:extLst>
          </p:cNvPr>
          <p:cNvSpPr/>
          <p:nvPr/>
        </p:nvSpPr>
        <p:spPr>
          <a:xfrm>
            <a:off x="9178605" y="4154324"/>
            <a:ext cx="270195" cy="2284183"/>
          </a:xfrm>
          <a:prstGeom prst="righ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0B05D5E-91CC-20EE-A7AE-6A34237BEEA7}"/>
              </a:ext>
            </a:extLst>
          </p:cNvPr>
          <p:cNvSpPr txBox="1"/>
          <p:nvPr/>
        </p:nvSpPr>
        <p:spPr>
          <a:xfrm>
            <a:off x="9565678" y="4973249"/>
            <a:ext cx="235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Données liées aux précédents permis</a:t>
            </a:r>
          </a:p>
        </p:txBody>
      </p:sp>
    </p:spTree>
    <p:extLst>
      <p:ext uri="{BB962C8B-B14F-4D97-AF65-F5344CB8AC3E}">
        <p14:creationId xmlns:p14="http://schemas.microsoft.com/office/powerpoint/2010/main" val="329351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  <p:bldP spid="11" grpId="0" animBg="1"/>
      <p:bldP spid="12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2F68D2-FD34-811B-5A03-CDBD85C16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/>
              <a:t>Mon Espace – Encodage formulaire demande de dérogation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FEB6A7B-AEAE-38C1-83B3-1F0B521F4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85987"/>
            <a:ext cx="10553448" cy="3979169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DF54FB-80D4-3665-B091-D4F3CB08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163896D-CE45-DB81-9FCF-EB8D401EA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24" y="1111008"/>
            <a:ext cx="10290424" cy="3265418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15E5015-E7EC-847E-42DE-E04E71039095}"/>
              </a:ext>
            </a:extLst>
          </p:cNvPr>
          <p:cNvSpPr/>
          <p:nvPr/>
        </p:nvSpPr>
        <p:spPr>
          <a:xfrm>
            <a:off x="5109328" y="2535810"/>
            <a:ext cx="1932495" cy="509048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E4C7EDD-C7AF-7AD2-E734-20F868701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1930"/>
            <a:ext cx="12192000" cy="6209282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A89E154-9B50-BFC4-202A-FC9011A0046E}"/>
              </a:ext>
            </a:extLst>
          </p:cNvPr>
          <p:cNvSpPr/>
          <p:nvPr/>
        </p:nvSpPr>
        <p:spPr>
          <a:xfrm>
            <a:off x="9448800" y="1136424"/>
            <a:ext cx="2306425" cy="75029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601D1D1-A940-D2A3-2053-0BC38B587294}"/>
              </a:ext>
            </a:extLst>
          </p:cNvPr>
          <p:cNvSpPr/>
          <p:nvPr/>
        </p:nvSpPr>
        <p:spPr>
          <a:xfrm>
            <a:off x="141401" y="2215299"/>
            <a:ext cx="1593131" cy="39592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20EC05-98A3-DA87-14F0-CBCF81A7753D}"/>
              </a:ext>
            </a:extLst>
          </p:cNvPr>
          <p:cNvSpPr/>
          <p:nvPr/>
        </p:nvSpPr>
        <p:spPr>
          <a:xfrm>
            <a:off x="9411092" y="1886720"/>
            <a:ext cx="2601799" cy="123110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9D4449-1142-C70A-89CA-488579D9BA7E}"/>
              </a:ext>
            </a:extLst>
          </p:cNvPr>
          <p:cNvSpPr/>
          <p:nvPr/>
        </p:nvSpPr>
        <p:spPr>
          <a:xfrm>
            <a:off x="1800520" y="5070443"/>
            <a:ext cx="7513162" cy="123110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19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C45B14-910D-BF0F-358D-063089528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/>
              <a:t>Mon Espace – Encodage formulaire demande de dérogation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93E0961-44E3-3394-B12E-F696BB7E1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4" y="705928"/>
            <a:ext cx="12192000" cy="619808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68E594-7393-7381-B576-89017B6E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19</a:t>
            </a:fld>
            <a:endParaRPr lang="fr-BE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92367F3-AC89-9D21-FA10-0F7598F673AE}"/>
              </a:ext>
            </a:extLst>
          </p:cNvPr>
          <p:cNvSpPr/>
          <p:nvPr/>
        </p:nvSpPr>
        <p:spPr>
          <a:xfrm>
            <a:off x="6796725" y="2237754"/>
            <a:ext cx="5222449" cy="49738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19E1B36-14EB-97C7-1034-935DFB589663}"/>
              </a:ext>
            </a:extLst>
          </p:cNvPr>
          <p:cNvSpPr/>
          <p:nvPr/>
        </p:nvSpPr>
        <p:spPr>
          <a:xfrm>
            <a:off x="6796724" y="3408869"/>
            <a:ext cx="5222449" cy="49738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58D18D1-CEDE-00C0-CE9A-BD790FDD5D08}"/>
              </a:ext>
            </a:extLst>
          </p:cNvPr>
          <p:cNvSpPr/>
          <p:nvPr/>
        </p:nvSpPr>
        <p:spPr>
          <a:xfrm>
            <a:off x="6796723" y="4558008"/>
            <a:ext cx="5222449" cy="49738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FF12493-B8A8-E6DA-BEFA-62E78FD458E5}"/>
              </a:ext>
            </a:extLst>
          </p:cNvPr>
          <p:cNvSpPr/>
          <p:nvPr/>
        </p:nvSpPr>
        <p:spPr>
          <a:xfrm>
            <a:off x="6796722" y="5726878"/>
            <a:ext cx="5222449" cy="49738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748595-DA05-6162-5E44-358F1104E536}"/>
              </a:ext>
            </a:extLst>
          </p:cNvPr>
          <p:cNvSpPr/>
          <p:nvPr/>
        </p:nvSpPr>
        <p:spPr>
          <a:xfrm>
            <a:off x="6812824" y="2993294"/>
            <a:ext cx="4873662" cy="26894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F6CA87-2033-12CA-1C74-EEF136A9BDF1}"/>
              </a:ext>
            </a:extLst>
          </p:cNvPr>
          <p:cNvSpPr/>
          <p:nvPr/>
        </p:nvSpPr>
        <p:spPr>
          <a:xfrm>
            <a:off x="6812824" y="4150347"/>
            <a:ext cx="4873662" cy="26894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B6AA95-A6B9-4FA8-F8E6-DA6DF037A00C}"/>
              </a:ext>
            </a:extLst>
          </p:cNvPr>
          <p:cNvSpPr/>
          <p:nvPr/>
        </p:nvSpPr>
        <p:spPr>
          <a:xfrm>
            <a:off x="6812824" y="5321847"/>
            <a:ext cx="4873662" cy="26894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2F079B-3646-247C-58D5-29E7A2C8C5D9}"/>
              </a:ext>
            </a:extLst>
          </p:cNvPr>
          <p:cNvSpPr/>
          <p:nvPr/>
        </p:nvSpPr>
        <p:spPr>
          <a:xfrm>
            <a:off x="6812824" y="6487210"/>
            <a:ext cx="4873662" cy="26894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554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C7D858-C3DA-8ECA-CDA6-F5DEB747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Mon espace – page d’accueil</a:t>
            </a:r>
          </a:p>
        </p:txBody>
      </p:sp>
      <p:pic>
        <p:nvPicPr>
          <p:cNvPr id="10" name="Espace réservé du contenu 9" descr="Une image contenant texte, capture d’écran, Police, Marque&#10;&#10;Description générée automatiquement">
            <a:extLst>
              <a:ext uri="{FF2B5EF4-FFF2-40B4-BE49-F238E27FC236}">
                <a16:creationId xmlns:a16="http://schemas.microsoft.com/office/drawing/2014/main" id="{8FE91D9B-2BC1-FF3F-A6F1-98977C1F7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83784"/>
            <a:ext cx="10515600" cy="4512682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8CE9A1-DFF4-09C3-A234-C7D1FAEF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83C7F49-854E-2AAA-EBBC-74209794D8F1}"/>
              </a:ext>
            </a:extLst>
          </p:cNvPr>
          <p:cNvSpPr/>
          <p:nvPr/>
        </p:nvSpPr>
        <p:spPr>
          <a:xfrm>
            <a:off x="6023728" y="2479250"/>
            <a:ext cx="5330072" cy="342193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390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EBE01-F6F4-99E1-7FD9-F0FD9F47F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/>
              <a:t>Mon Espace – Encodage formulaire demande de dérogation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2BCAFC6-D08E-329B-4953-D0C474DD5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5" y="873401"/>
            <a:ext cx="12188845" cy="5948384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EDFECB-8FCD-CA84-ED74-9442E2B2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5250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8955B5-4ED1-74D2-D9CA-E151D846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/>
              <a:t>Mon Espace – Encodage formulaire demande de dérogation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30DEBF-BA58-105D-6B91-D9770AB3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21</a:t>
            </a:fld>
            <a:endParaRPr lang="fr-BE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D0618D8-B230-5651-8083-BBFBF82CA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78" y="1044011"/>
            <a:ext cx="11819644" cy="290347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2035C7-D593-A867-FBBA-3710C3F10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4670"/>
            <a:ext cx="12192000" cy="37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9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B813EE-38CC-A7C6-FDEC-C7A58EA58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/>
              <a:t>Mon Espace – Encodage demande de dérogation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3C8C5B-0269-0E3D-FABD-B407C1D8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22</a:t>
            </a:fld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0B40FA1-198C-7750-E9FC-1D5762734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305" y="728804"/>
            <a:ext cx="7527338" cy="6127822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8B2A893-380F-8B55-291E-118FC8DBEEE2}"/>
              </a:ext>
            </a:extLst>
          </p:cNvPr>
          <p:cNvSpPr/>
          <p:nvPr/>
        </p:nvSpPr>
        <p:spPr>
          <a:xfrm>
            <a:off x="1913641" y="3167406"/>
            <a:ext cx="5043340" cy="206447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94B684F-D104-B289-AC17-9B9C470852DB}"/>
              </a:ext>
            </a:extLst>
          </p:cNvPr>
          <p:cNvSpPr/>
          <p:nvPr/>
        </p:nvSpPr>
        <p:spPr>
          <a:xfrm>
            <a:off x="1913641" y="2450969"/>
            <a:ext cx="5043340" cy="463484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713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21F1457-22BE-4917-BF36-37726A834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2" y="6156365"/>
            <a:ext cx="1129989" cy="701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8EC7EC-C1A9-440D-B70F-D7FF5E41C707}"/>
              </a:ext>
            </a:extLst>
          </p:cNvPr>
          <p:cNvSpPr/>
          <p:nvPr/>
        </p:nvSpPr>
        <p:spPr>
          <a:xfrm>
            <a:off x="3536793" y="558112"/>
            <a:ext cx="10602539" cy="746358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defTabSz="457201"/>
            <a:r>
              <a:rPr lang="fr-BE" sz="4400">
                <a:solidFill>
                  <a:srgbClr val="7AB929"/>
                </a:solidFill>
                <a:latin typeface="Century Gothic" panose="020B0502020202020204" pitchFamily="34" charset="0"/>
                <a:cs typeface="Arial"/>
              </a:rPr>
              <a:t>Merci pour votre attention !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DEA7D01-9BD7-D776-E916-80B9DD5FA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471925"/>
              </p:ext>
            </p:extLst>
          </p:nvPr>
        </p:nvGraphicFramePr>
        <p:xfrm>
          <a:off x="586730" y="1699259"/>
          <a:ext cx="8514937" cy="452160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63694">
                  <a:extLst>
                    <a:ext uri="{9D8B030D-6E8A-4147-A177-3AD203B41FA5}">
                      <a16:colId xmlns:a16="http://schemas.microsoft.com/office/drawing/2014/main" val="1201860147"/>
                    </a:ext>
                  </a:extLst>
                </a:gridCol>
                <a:gridCol w="3434736">
                  <a:extLst>
                    <a:ext uri="{9D8B030D-6E8A-4147-A177-3AD203B41FA5}">
                      <a16:colId xmlns:a16="http://schemas.microsoft.com/office/drawing/2014/main" val="3056763038"/>
                    </a:ext>
                  </a:extLst>
                </a:gridCol>
                <a:gridCol w="3816507">
                  <a:extLst>
                    <a:ext uri="{9D8B030D-6E8A-4147-A177-3AD203B41FA5}">
                      <a16:colId xmlns:a16="http://schemas.microsoft.com/office/drawing/2014/main" val="277384565"/>
                    </a:ext>
                  </a:extLst>
                </a:gridCol>
              </a:tblGrid>
              <a:tr h="392696">
                <a:tc gridSpan="3">
                  <a:txBody>
                    <a:bodyPr/>
                    <a:lstStyle/>
                    <a:p>
                      <a:pPr algn="ctr"/>
                      <a:r>
                        <a:rPr lang="fr-BE" sz="2400" b="1">
                          <a:latin typeface="Century Gothic" panose="020B0502020202020204" pitchFamily="34" charset="0"/>
                        </a:rPr>
                        <a:t>Programme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106883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9h00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Accueil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2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776895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9h30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– Bénédicte </a:t>
                      </a:r>
                      <a:r>
                        <a:rPr lang="fr-BE" sz="12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Dusart</a:t>
                      </a:r>
                      <a:endParaRPr lang="fr-BE" sz="12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637202"/>
                  </a:ext>
                </a:extLst>
              </a:tr>
              <a:tr h="471236"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9h45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Gaz du sol, air intérieur, air extérieur : quand ? pourquoi ? comment 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ISSEP – Christelle Delobel / Christophe Lambert / Emilie </a:t>
                      </a:r>
                      <a:r>
                        <a:rPr lang="fr-BE" sz="12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Seleck</a:t>
                      </a:r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94094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11h00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2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05183"/>
                  </a:ext>
                </a:extLst>
              </a:tr>
              <a:tr h="471236"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11h20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Gaz du sol, air intérieur, air extérieur : quand ? pourquoi ? comment 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ISSEP – Christelle Delobel / Christophe Lambert / Emilie </a:t>
                      </a:r>
                      <a:r>
                        <a:rPr lang="fr-BE" sz="12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Seleck</a:t>
                      </a:r>
                      <a:endParaRPr lang="fr-BE" sz="12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442198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12h30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Question/réponses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2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749551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13h00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200" b="1" i="0" u="none" strike="noStrike" noProof="0">
                          <a:solidFill>
                            <a:srgbClr val="000000"/>
                          </a:solidFill>
                          <a:latin typeface="Century Gothic"/>
                        </a:rPr>
                        <a:t>Pause repas/démonstration matériel</a:t>
                      </a:r>
                      <a:endParaRPr lang="fr-BE" sz="1200" b="0" i="0" u="none" strike="noStrike" noProof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BE" sz="1200" b="1" kern="1200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ISSeP-Cellule Qualité de l’air</a:t>
                      </a:r>
                      <a:endParaRPr lang="fr-FR" sz="1200" b="1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175248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14h00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Les PFAS, quoi de neuf 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– Thomas Lambrechts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65626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15h15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Pause + (Quizz ISSEP)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2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90842"/>
                  </a:ext>
                </a:extLst>
              </a:tr>
              <a:tr h="471236"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15h30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Les évolutions et perspectives – focus sur les nouveaux outils informatiques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– Nicolas Boulanger / Bénédicte </a:t>
                      </a:r>
                      <a:r>
                        <a:rPr lang="fr-BE" sz="12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Dusart</a:t>
                      </a:r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/ Jérémy Jacques / Aubry Vanderstraeten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308253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16h30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Conclusions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738253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17h00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2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381023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260F0F7B-904A-6093-7480-6E241B541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85"/>
            <a:ext cx="3373218" cy="1204379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DF283A87-A9BD-F3E0-0B1A-C7E7A499EE36}"/>
              </a:ext>
            </a:extLst>
          </p:cNvPr>
          <p:cNvSpPr/>
          <p:nvPr/>
        </p:nvSpPr>
        <p:spPr>
          <a:xfrm>
            <a:off x="9553754" y="1377215"/>
            <a:ext cx="2225615" cy="1552754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00">
                <a:latin typeface="Century Gothic" panose="020B0502020202020204" pitchFamily="34" charset="0"/>
              </a:rPr>
              <a:t>Pour vos questions c’est par ici ! 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41F84143-4384-1BD9-6757-1BFE68B712C5}"/>
              </a:ext>
            </a:extLst>
          </p:cNvPr>
          <p:cNvSpPr/>
          <p:nvPr/>
        </p:nvSpPr>
        <p:spPr>
          <a:xfrm>
            <a:off x="10420708" y="3078909"/>
            <a:ext cx="491706" cy="746358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Image 9" descr="Une image contenant motif, point&#10;&#10;Description générée automatiquement">
            <a:extLst>
              <a:ext uri="{FF2B5EF4-FFF2-40B4-BE49-F238E27FC236}">
                <a16:creationId xmlns:a16="http://schemas.microsoft.com/office/drawing/2014/main" id="{E6D7CB80-450A-B968-4F7A-834FB5722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459" y="3928032"/>
            <a:ext cx="2446568" cy="244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4C1A9-1E91-B7E2-8D8E-0D05DECD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Mon Espace – page d’accueil</a:t>
            </a:r>
          </a:p>
        </p:txBody>
      </p:sp>
      <p:pic>
        <p:nvPicPr>
          <p:cNvPr id="6" name="Espace réservé du contenu 5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8FA7BAA0-CB87-36B6-35A5-231E412D2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83" y="950913"/>
            <a:ext cx="9696469" cy="5178425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3E5969-1615-71FC-7382-03CE3E72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2F58DAA-12B3-2655-1E6B-9029F79998E9}"/>
              </a:ext>
            </a:extLst>
          </p:cNvPr>
          <p:cNvSpPr/>
          <p:nvPr/>
        </p:nvSpPr>
        <p:spPr>
          <a:xfrm>
            <a:off x="2372983" y="1949095"/>
            <a:ext cx="5313291" cy="53015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1A7601DC-EF02-3B5B-74D7-B70736BFCA0E}"/>
              </a:ext>
            </a:extLst>
          </p:cNvPr>
          <p:cNvSpPr/>
          <p:nvPr/>
        </p:nvSpPr>
        <p:spPr>
          <a:xfrm>
            <a:off x="2146739" y="3930977"/>
            <a:ext cx="226244" cy="2198361"/>
          </a:xfrm>
          <a:prstGeom prst="lef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6C261ED-1FBC-45F3-B103-BC124F7AF8DC}"/>
              </a:ext>
            </a:extLst>
          </p:cNvPr>
          <p:cNvSpPr txBox="1"/>
          <p:nvPr/>
        </p:nvSpPr>
        <p:spPr>
          <a:xfrm>
            <a:off x="440487" y="4716418"/>
            <a:ext cx="184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Vos dossiers en cours/clôturés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2A28AAD-25F8-E8B0-1F81-C7CD5AA0325F}"/>
              </a:ext>
            </a:extLst>
          </p:cNvPr>
          <p:cNvSpPr/>
          <p:nvPr/>
        </p:nvSpPr>
        <p:spPr>
          <a:xfrm>
            <a:off x="9448800" y="3073138"/>
            <a:ext cx="2733774" cy="85783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774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C21AF-07F8-4662-D35B-D2332EB4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Mon Espace – Démarche Décret sols</a:t>
            </a:r>
          </a:p>
        </p:txBody>
      </p:sp>
      <p:pic>
        <p:nvPicPr>
          <p:cNvPr id="6" name="Espace réservé du contenu 5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05FEA2FE-AAD4-797F-2C51-AF70C7F47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021"/>
            <a:ext cx="8993354" cy="5456642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83D673-47FF-467C-B107-C3316AAA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5EA7E6F-9334-A825-6C91-87F510127A87}"/>
              </a:ext>
            </a:extLst>
          </p:cNvPr>
          <p:cNvSpPr/>
          <p:nvPr/>
        </p:nvSpPr>
        <p:spPr>
          <a:xfrm>
            <a:off x="2366303" y="1675138"/>
            <a:ext cx="5240050" cy="120279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4556758F-CA70-EA14-1654-D23AE590962B}"/>
              </a:ext>
            </a:extLst>
          </p:cNvPr>
          <p:cNvSpPr/>
          <p:nvPr/>
        </p:nvSpPr>
        <p:spPr>
          <a:xfrm>
            <a:off x="9139332" y="3429000"/>
            <a:ext cx="497941" cy="2797663"/>
          </a:xfrm>
          <a:prstGeom prst="rightBrace">
            <a:avLst>
              <a:gd name="adj1" fmla="val 8333"/>
              <a:gd name="adj2" fmla="val 49676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433511-66D7-F7FB-8DBB-3622D05513A2}"/>
              </a:ext>
            </a:extLst>
          </p:cNvPr>
          <p:cNvSpPr txBox="1"/>
          <p:nvPr/>
        </p:nvSpPr>
        <p:spPr>
          <a:xfrm>
            <a:off x="9647976" y="4366166"/>
            <a:ext cx="2544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Les différentes démarches qui seront  possibles</a:t>
            </a:r>
          </a:p>
        </p:txBody>
      </p:sp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A9304D83-86B2-5BE8-3FA6-B5B7B1B5275F}"/>
              </a:ext>
            </a:extLst>
          </p:cNvPr>
          <p:cNvSpPr/>
          <p:nvPr/>
        </p:nvSpPr>
        <p:spPr>
          <a:xfrm>
            <a:off x="3110427" y="4916031"/>
            <a:ext cx="411371" cy="1171947"/>
          </a:xfrm>
          <a:prstGeom prst="lef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35E2BE6-FE5C-57D4-DBB7-EECBAE896777}"/>
              </a:ext>
            </a:extLst>
          </p:cNvPr>
          <p:cNvSpPr txBox="1"/>
          <p:nvPr/>
        </p:nvSpPr>
        <p:spPr>
          <a:xfrm>
            <a:off x="1498441" y="5178838"/>
            <a:ext cx="1735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Accessible dans un 1</a:t>
            </a:r>
            <a:r>
              <a:rPr lang="fr-BE" baseline="30000"/>
              <a:t>er</a:t>
            </a:r>
            <a:r>
              <a:rPr lang="fr-BE"/>
              <a:t> temps</a:t>
            </a:r>
          </a:p>
        </p:txBody>
      </p:sp>
    </p:spTree>
    <p:extLst>
      <p:ext uri="{BB962C8B-B14F-4D97-AF65-F5344CB8AC3E}">
        <p14:creationId xmlns:p14="http://schemas.microsoft.com/office/powerpoint/2010/main" val="160497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1D0E5-22C6-5824-B596-81EEB101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Mon Espace – Encodage MGI</a:t>
            </a:r>
          </a:p>
        </p:txBody>
      </p:sp>
      <p:pic>
        <p:nvPicPr>
          <p:cNvPr id="6" name="Espace réservé du contenu 5" descr="Une image contenant texte, capture d’écran, Page web, Police&#10;&#10;Description générée automatiquement">
            <a:extLst>
              <a:ext uri="{FF2B5EF4-FFF2-40B4-BE49-F238E27FC236}">
                <a16:creationId xmlns:a16="http://schemas.microsoft.com/office/drawing/2014/main" id="{2045085A-A57C-BE51-9BA5-4FC8DE6F3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66" y="819991"/>
            <a:ext cx="8888868" cy="5599596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210327-C8C1-DFD2-958B-30AB69CC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4BBDAD9-D7BB-1753-E330-7635A5D933CD}"/>
              </a:ext>
            </a:extLst>
          </p:cNvPr>
          <p:cNvSpPr/>
          <p:nvPr/>
        </p:nvSpPr>
        <p:spPr>
          <a:xfrm>
            <a:off x="1574565" y="885987"/>
            <a:ext cx="4883988" cy="372994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BF87866-B225-3DF5-AB18-EF363BB5A03D}"/>
              </a:ext>
            </a:extLst>
          </p:cNvPr>
          <p:cNvSpPr/>
          <p:nvPr/>
        </p:nvSpPr>
        <p:spPr>
          <a:xfrm>
            <a:off x="7767874" y="2323415"/>
            <a:ext cx="2670772" cy="424607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22D66D7-7E8C-D0E7-F4FE-EC7E620BCC64}"/>
              </a:ext>
            </a:extLst>
          </p:cNvPr>
          <p:cNvSpPr/>
          <p:nvPr/>
        </p:nvSpPr>
        <p:spPr>
          <a:xfrm>
            <a:off x="1651566" y="2042757"/>
            <a:ext cx="1336078" cy="280658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A60EB0C-99E7-E329-362E-EA1A380E31DD}"/>
              </a:ext>
            </a:extLst>
          </p:cNvPr>
          <p:cNvCxnSpPr>
            <a:cxnSpLocks/>
          </p:cNvCxnSpPr>
          <p:nvPr/>
        </p:nvCxnSpPr>
        <p:spPr>
          <a:xfrm flipH="1">
            <a:off x="9578566" y="2706986"/>
            <a:ext cx="169299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9A6A79DA-C870-5218-FC96-7571B5EB0C63}"/>
              </a:ext>
            </a:extLst>
          </p:cNvPr>
          <p:cNvSpPr txBox="1"/>
          <p:nvPr/>
        </p:nvSpPr>
        <p:spPr>
          <a:xfrm>
            <a:off x="9744829" y="2337654"/>
            <a:ext cx="160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Vos références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66918BE-E22F-3DD5-4811-41AB0A84CCDA}"/>
              </a:ext>
            </a:extLst>
          </p:cNvPr>
          <p:cNvSpPr/>
          <p:nvPr/>
        </p:nvSpPr>
        <p:spPr>
          <a:xfrm>
            <a:off x="1746504" y="2459736"/>
            <a:ext cx="5806440" cy="849772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385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1" grpId="0" animBg="1"/>
      <p:bldP spid="15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9C1826-83B4-547E-9718-FDB55D49B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Mon Espace – Encodage formulaire MGI</a:t>
            </a:r>
          </a:p>
        </p:txBody>
      </p:sp>
      <p:pic>
        <p:nvPicPr>
          <p:cNvPr id="6" name="Espace réservé du contenu 5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4F349A4C-EDF1-DEB6-E10B-8ABDE866E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8" r="42250"/>
          <a:stretch/>
        </p:blipFill>
        <p:spPr>
          <a:xfrm>
            <a:off x="1058779" y="2445279"/>
            <a:ext cx="9569931" cy="2347209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28BA2E-0F4D-AA45-8068-0267A565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10" name="Image 9" descr="Une image contenant texte, logiciel, Page web, Site web&#10;&#10;Description générée automatiquement">
            <a:extLst>
              <a:ext uri="{FF2B5EF4-FFF2-40B4-BE49-F238E27FC236}">
                <a16:creationId xmlns:a16="http://schemas.microsoft.com/office/drawing/2014/main" id="{BBDA815F-140F-8402-9AEB-D7040D602A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2"/>
          <a:stretch/>
        </p:blipFill>
        <p:spPr>
          <a:xfrm>
            <a:off x="18049" y="885987"/>
            <a:ext cx="11181088" cy="40124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8A60D52-10E6-623F-DBEB-DEC475F20BF5}"/>
              </a:ext>
            </a:extLst>
          </p:cNvPr>
          <p:cNvSpPr/>
          <p:nvPr/>
        </p:nvSpPr>
        <p:spPr>
          <a:xfrm>
            <a:off x="18049" y="1901228"/>
            <a:ext cx="3349840" cy="146666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6D7ECB1-9811-C131-5332-25C347E93776}"/>
              </a:ext>
            </a:extLst>
          </p:cNvPr>
          <p:cNvCxnSpPr>
            <a:cxnSpLocks/>
          </p:cNvCxnSpPr>
          <p:nvPr/>
        </p:nvCxnSpPr>
        <p:spPr>
          <a:xfrm flipH="1">
            <a:off x="5006089" y="3168712"/>
            <a:ext cx="135802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05ED0423-5368-10D4-14A1-4D23F132A1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78"/>
          <a:stretch/>
        </p:blipFill>
        <p:spPr>
          <a:xfrm>
            <a:off x="790669" y="-13580"/>
            <a:ext cx="10610661" cy="688516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13748CC-062B-C584-C0CE-43ED4FEC99AC}"/>
              </a:ext>
            </a:extLst>
          </p:cNvPr>
          <p:cNvSpPr/>
          <p:nvPr/>
        </p:nvSpPr>
        <p:spPr>
          <a:xfrm>
            <a:off x="820151" y="-13580"/>
            <a:ext cx="4077832" cy="208229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5AE76718-72FF-16EC-3E25-510D68C4D8CE}"/>
              </a:ext>
            </a:extLst>
          </p:cNvPr>
          <p:cNvSpPr/>
          <p:nvPr/>
        </p:nvSpPr>
        <p:spPr>
          <a:xfrm rot="10800000">
            <a:off x="4994424" y="1371599"/>
            <a:ext cx="220579" cy="2498757"/>
          </a:xfrm>
          <a:prstGeom prst="righ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Accolade fermante 17">
            <a:extLst>
              <a:ext uri="{FF2B5EF4-FFF2-40B4-BE49-F238E27FC236}">
                <a16:creationId xmlns:a16="http://schemas.microsoft.com/office/drawing/2014/main" id="{B82DDECF-1D89-9889-7425-1F994D40FF96}"/>
              </a:ext>
            </a:extLst>
          </p:cNvPr>
          <p:cNvSpPr/>
          <p:nvPr/>
        </p:nvSpPr>
        <p:spPr>
          <a:xfrm rot="10800000">
            <a:off x="4986875" y="4778907"/>
            <a:ext cx="220579" cy="2061266"/>
          </a:xfrm>
          <a:prstGeom prst="righ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017036D-1563-D842-84D2-CC8BF2181022}"/>
              </a:ext>
            </a:extLst>
          </p:cNvPr>
          <p:cNvSpPr txBox="1"/>
          <p:nvPr/>
        </p:nvSpPr>
        <p:spPr>
          <a:xfrm>
            <a:off x="2661777" y="2160628"/>
            <a:ext cx="2236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Les données de votre bureau lié à Mon Espace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E0A9B9C-A3C4-1E9B-FDC8-EE8E14308136}"/>
              </a:ext>
            </a:extLst>
          </p:cNvPr>
          <p:cNvSpPr txBox="1"/>
          <p:nvPr/>
        </p:nvSpPr>
        <p:spPr>
          <a:xfrm>
            <a:off x="2661777" y="5347875"/>
            <a:ext cx="2236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Les coordonnées de contact du chargé de projet</a:t>
            </a:r>
          </a:p>
        </p:txBody>
      </p:sp>
    </p:spTree>
    <p:extLst>
      <p:ext uri="{BB962C8B-B14F-4D97-AF65-F5344CB8AC3E}">
        <p14:creationId xmlns:p14="http://schemas.microsoft.com/office/powerpoint/2010/main" val="374839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AB8632-399E-8FE3-C718-8AFE4FA0F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Mon Espace – Encodage formulaire MGI</a:t>
            </a:r>
          </a:p>
        </p:txBody>
      </p:sp>
      <p:pic>
        <p:nvPicPr>
          <p:cNvPr id="9" name="Espace réservé du contenu 8" descr="Une image contenant texte, capture d’écran, logiciel, nombre&#10;&#10;Description générée automatiquement">
            <a:extLst>
              <a:ext uri="{FF2B5EF4-FFF2-40B4-BE49-F238E27FC236}">
                <a16:creationId xmlns:a16="http://schemas.microsoft.com/office/drawing/2014/main" id="{3A38FF52-0DAA-0F32-897B-0F242838E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4" b="4030"/>
          <a:stretch/>
        </p:blipFill>
        <p:spPr>
          <a:xfrm>
            <a:off x="731122" y="0"/>
            <a:ext cx="10302999" cy="6858000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F6C84D-F0B5-3B37-5A9B-DB0FFBA0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E517A3E2-2CB7-2A75-2B63-F70F367B96EB}"/>
              </a:ext>
            </a:extLst>
          </p:cNvPr>
          <p:cNvSpPr/>
          <p:nvPr/>
        </p:nvSpPr>
        <p:spPr>
          <a:xfrm>
            <a:off x="4581051" y="660902"/>
            <a:ext cx="398352" cy="5296277"/>
          </a:xfrm>
          <a:prstGeom prst="lef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8FA0E8C-6228-B8A4-1877-B342817BCB6B}"/>
              </a:ext>
            </a:extLst>
          </p:cNvPr>
          <p:cNvSpPr txBox="1"/>
          <p:nvPr/>
        </p:nvSpPr>
        <p:spPr>
          <a:xfrm>
            <a:off x="1991760" y="2985874"/>
            <a:ext cx="2589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Données administratives du titulaire d’obligations</a:t>
            </a:r>
          </a:p>
        </p:txBody>
      </p:sp>
      <p:sp>
        <p:nvSpPr>
          <p:cNvPr id="13" name="Accolade ouvrante 12">
            <a:extLst>
              <a:ext uri="{FF2B5EF4-FFF2-40B4-BE49-F238E27FC236}">
                <a16:creationId xmlns:a16="http://schemas.microsoft.com/office/drawing/2014/main" id="{79011E23-E9A9-42EB-75FF-40949EC7A3D2}"/>
              </a:ext>
            </a:extLst>
          </p:cNvPr>
          <p:cNvSpPr/>
          <p:nvPr/>
        </p:nvSpPr>
        <p:spPr>
          <a:xfrm>
            <a:off x="4581051" y="6092983"/>
            <a:ext cx="398352" cy="765017"/>
          </a:xfrm>
          <a:prstGeom prst="lef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AC16F9F-0285-D797-DDBD-0A0DE39D071D}"/>
              </a:ext>
            </a:extLst>
          </p:cNvPr>
          <p:cNvSpPr txBox="1"/>
          <p:nvPr/>
        </p:nvSpPr>
        <p:spPr>
          <a:xfrm>
            <a:off x="2800692" y="6290825"/>
            <a:ext cx="178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En sa qualité de..</a:t>
            </a:r>
          </a:p>
        </p:txBody>
      </p:sp>
    </p:spTree>
    <p:extLst>
      <p:ext uri="{BB962C8B-B14F-4D97-AF65-F5344CB8AC3E}">
        <p14:creationId xmlns:p14="http://schemas.microsoft.com/office/powerpoint/2010/main" val="90433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3BB35D-E932-C55F-5FCD-33FF9BEF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Mon Espace – Encodage formulaire MGI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381E2E-A4AF-D90C-AA11-106A53F51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10" name="Espace réservé du contenu 9" descr="Une image contenant texte, logiciel, Page web, Icône d’ordinateur&#10;&#10;Description générée automatiquement">
            <a:extLst>
              <a:ext uri="{FF2B5EF4-FFF2-40B4-BE49-F238E27FC236}">
                <a16:creationId xmlns:a16="http://schemas.microsoft.com/office/drawing/2014/main" id="{E9AFD7D1-828A-55DE-BC53-9189D2586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3" b="2748"/>
          <a:stretch/>
        </p:blipFill>
        <p:spPr>
          <a:xfrm>
            <a:off x="2712" y="885987"/>
            <a:ext cx="12189288" cy="5322307"/>
          </a:xfrm>
        </p:spPr>
      </p:pic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8005D975-64C5-1140-8741-06EE8E99D3B5}"/>
              </a:ext>
            </a:extLst>
          </p:cNvPr>
          <p:cNvSpPr/>
          <p:nvPr/>
        </p:nvSpPr>
        <p:spPr>
          <a:xfrm>
            <a:off x="3424973" y="2004862"/>
            <a:ext cx="368429" cy="1145746"/>
          </a:xfrm>
          <a:prstGeom prst="lef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Accolade ouvrante 11">
            <a:extLst>
              <a:ext uri="{FF2B5EF4-FFF2-40B4-BE49-F238E27FC236}">
                <a16:creationId xmlns:a16="http://schemas.microsoft.com/office/drawing/2014/main" id="{EA0B3B42-2046-D9A3-7EAF-B21873ED9AF2}"/>
              </a:ext>
            </a:extLst>
          </p:cNvPr>
          <p:cNvSpPr/>
          <p:nvPr/>
        </p:nvSpPr>
        <p:spPr>
          <a:xfrm>
            <a:off x="3424972" y="4106578"/>
            <a:ext cx="368429" cy="1588052"/>
          </a:xfrm>
          <a:prstGeom prst="lef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5EE519-439D-A319-6C0C-37D1DA3B3F63}"/>
              </a:ext>
            </a:extLst>
          </p:cNvPr>
          <p:cNvSpPr txBox="1"/>
          <p:nvPr/>
        </p:nvSpPr>
        <p:spPr>
          <a:xfrm>
            <a:off x="1960684" y="2393069"/>
            <a:ext cx="137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Type de MGI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C292B03-9B1E-5024-5B44-C577818F081A}"/>
              </a:ext>
            </a:extLst>
          </p:cNvPr>
          <p:cNvSpPr txBox="1"/>
          <p:nvPr/>
        </p:nvSpPr>
        <p:spPr>
          <a:xfrm>
            <a:off x="2250827" y="4715938"/>
            <a:ext cx="108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Le terrain</a:t>
            </a:r>
          </a:p>
        </p:txBody>
      </p:sp>
      <p:sp>
        <p:nvSpPr>
          <p:cNvPr id="6" name="Accolade ouvrante 5">
            <a:extLst>
              <a:ext uri="{FF2B5EF4-FFF2-40B4-BE49-F238E27FC236}">
                <a16:creationId xmlns:a16="http://schemas.microsoft.com/office/drawing/2014/main" id="{247720D1-3B39-4F27-6207-ACD28A4340CB}"/>
              </a:ext>
            </a:extLst>
          </p:cNvPr>
          <p:cNvSpPr/>
          <p:nvPr/>
        </p:nvSpPr>
        <p:spPr>
          <a:xfrm>
            <a:off x="3424972" y="3239593"/>
            <a:ext cx="368429" cy="760787"/>
          </a:xfrm>
          <a:prstGeom prst="lef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6723F28-BB4D-A7E7-FF7A-99C29635E2A0}"/>
              </a:ext>
            </a:extLst>
          </p:cNvPr>
          <p:cNvSpPr txBox="1"/>
          <p:nvPr/>
        </p:nvSpPr>
        <p:spPr>
          <a:xfrm>
            <a:off x="2074690" y="3408248"/>
            <a:ext cx="125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8251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CD433A-41C7-9A47-8D49-3A2C894E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Mon Espace – Encodage formulaire MGI</a:t>
            </a:r>
          </a:p>
        </p:txBody>
      </p:sp>
      <p:pic>
        <p:nvPicPr>
          <p:cNvPr id="6" name="Espace réservé du contenu 5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062A2BCA-2E87-F76F-6D2E-D10557715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8" r="42572"/>
          <a:stretch/>
        </p:blipFill>
        <p:spPr>
          <a:xfrm>
            <a:off x="1122525" y="1172031"/>
            <a:ext cx="9946950" cy="2428419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305ED1-9BA3-307C-A528-406F4BD4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CF0BBA7-688C-509C-A429-9C63B3822C78}"/>
              </a:ext>
            </a:extLst>
          </p:cNvPr>
          <p:cNvSpPr/>
          <p:nvPr/>
        </p:nvSpPr>
        <p:spPr>
          <a:xfrm>
            <a:off x="6114288" y="2194560"/>
            <a:ext cx="1603248" cy="475488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Image 10" descr="Une image contenant texte, capture d’écran, carte, diagramme&#10;&#10;Description générée automatiquement">
            <a:extLst>
              <a:ext uri="{FF2B5EF4-FFF2-40B4-BE49-F238E27FC236}">
                <a16:creationId xmlns:a16="http://schemas.microsoft.com/office/drawing/2014/main" id="{EF0A35BC-02D7-76C4-03C9-A085C58FD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887"/>
            <a:ext cx="12192000" cy="59614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9A7BD28-B362-4F67-6FAA-32BBCD709922}"/>
              </a:ext>
            </a:extLst>
          </p:cNvPr>
          <p:cNvSpPr/>
          <p:nvPr/>
        </p:nvSpPr>
        <p:spPr>
          <a:xfrm>
            <a:off x="9729216" y="1828800"/>
            <a:ext cx="2295144" cy="105156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0642036-310D-D913-A7E0-7A536664A6AB}"/>
              </a:ext>
            </a:extLst>
          </p:cNvPr>
          <p:cNvSpPr/>
          <p:nvPr/>
        </p:nvSpPr>
        <p:spPr>
          <a:xfrm>
            <a:off x="9902952" y="1172031"/>
            <a:ext cx="1901952" cy="60190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D1FA969-BCB2-6ED1-0FAB-C14429F7DC28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6213547" y="3789103"/>
            <a:ext cx="1788314" cy="22689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DF2824AE-755C-AD24-E498-D04729CBBD7D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001861" y="2433108"/>
            <a:ext cx="1576678" cy="34033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D61131E6-C4EE-90B1-8BC6-FC0932C0A559}"/>
              </a:ext>
            </a:extLst>
          </p:cNvPr>
          <p:cNvSpPr txBox="1"/>
          <p:nvPr/>
        </p:nvSpPr>
        <p:spPr>
          <a:xfrm>
            <a:off x="7360688" y="2773440"/>
            <a:ext cx="1282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/>
              <a:t>Importer ou dessiner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3897C5-D936-9D04-5187-7E8A99BB3185}"/>
              </a:ext>
            </a:extLst>
          </p:cNvPr>
          <p:cNvSpPr/>
          <p:nvPr/>
        </p:nvSpPr>
        <p:spPr>
          <a:xfrm>
            <a:off x="47135" y="1068639"/>
            <a:ext cx="1508289" cy="136446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6" name="Image 25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E6C5CF01-FD33-831C-AD73-1ED13BE083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8" r="16364"/>
          <a:stretch/>
        </p:blipFill>
        <p:spPr>
          <a:xfrm>
            <a:off x="50812" y="998437"/>
            <a:ext cx="12052667" cy="3027576"/>
          </a:xfrm>
          <a:prstGeom prst="rect">
            <a:avLst/>
          </a:prstGeom>
        </p:spPr>
      </p:pic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25BD4513-76C8-35FE-DC75-A50226980A6B}"/>
              </a:ext>
            </a:extLst>
          </p:cNvPr>
          <p:cNvSpPr/>
          <p:nvPr/>
        </p:nvSpPr>
        <p:spPr>
          <a:xfrm>
            <a:off x="6749312" y="1774521"/>
            <a:ext cx="5404979" cy="124732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7E4116D-76D7-292A-0696-03407E0CBEBD}"/>
              </a:ext>
            </a:extLst>
          </p:cNvPr>
          <p:cNvSpPr txBox="1"/>
          <p:nvPr/>
        </p:nvSpPr>
        <p:spPr>
          <a:xfrm>
            <a:off x="7465598" y="3108213"/>
            <a:ext cx="397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Données tirées de l’outil cartographique et du cadastre</a:t>
            </a:r>
          </a:p>
        </p:txBody>
      </p:sp>
    </p:spTree>
    <p:extLst>
      <p:ext uri="{BB962C8B-B14F-4D97-AF65-F5344CB8AC3E}">
        <p14:creationId xmlns:p14="http://schemas.microsoft.com/office/powerpoint/2010/main" val="108274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0" grpId="0"/>
      <p:bldP spid="29" grpId="0" animBg="1"/>
      <p:bldP spid="27" grpId="0" animBg="1"/>
      <p:bldP spid="2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69cc2d-2a6f-4cb0-a557-0b5d5f8a5efa" xsi:nil="true"/>
    <lcf76f155ced4ddcb4097134ff3c332f xmlns="d672a81e-fae3-4387-9878-06f19f3af53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8555769AB92478237C291B009A8BE" ma:contentTypeVersion="11" ma:contentTypeDescription="Crée un document." ma:contentTypeScope="" ma:versionID="d3f9486b73f1fbcc578f782b69af7728">
  <xsd:schema xmlns:xsd="http://www.w3.org/2001/XMLSchema" xmlns:xs="http://www.w3.org/2001/XMLSchema" xmlns:p="http://schemas.microsoft.com/office/2006/metadata/properties" xmlns:ns2="d672a81e-fae3-4387-9878-06f19f3af537" xmlns:ns3="1269cc2d-2a6f-4cb0-a557-0b5d5f8a5efa" targetNamespace="http://schemas.microsoft.com/office/2006/metadata/properties" ma:root="true" ma:fieldsID="6e84171f95dec3407abebca3ba9223eb" ns2:_="" ns3:_="">
    <xsd:import namespace="d672a81e-fae3-4387-9878-06f19f3af537"/>
    <xsd:import namespace="1269cc2d-2a6f-4cb0-a557-0b5d5f8a5e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2a81e-fae3-4387-9878-06f19f3af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cc4018d8-b214-4a48-af45-02710e18d6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9cc2d-2a6f-4cb0-a557-0b5d5f8a5e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d3d2e86-b7c2-4265-b357-5ca8675d480c}" ma:internalName="TaxCatchAll" ma:showField="CatchAllData" ma:web="1269cc2d-2a6f-4cb0-a557-0b5d5f8a5e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F74D19-1FB2-44FB-90B5-E242FA7DDE12}">
  <ds:schemaRefs>
    <ds:schemaRef ds:uri="1269cc2d-2a6f-4cb0-a557-0b5d5f8a5efa"/>
    <ds:schemaRef ds:uri="d672a81e-fae3-4387-9878-06f19f3af5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EAE99F7-5E0E-48AA-98F2-B1F942154E4F}">
  <ds:schemaRefs>
    <ds:schemaRef ds:uri="1269cc2d-2a6f-4cb0-a557-0b5d5f8a5efa"/>
    <ds:schemaRef ds:uri="d672a81e-fae3-4387-9878-06f19f3af5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FF28203-880C-4938-A71C-CFF759EDEE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Thème Office</vt:lpstr>
      <vt:lpstr>PowerPoint Presentation</vt:lpstr>
      <vt:lpstr>Mon espace – page d’accueil</vt:lpstr>
      <vt:lpstr>Mon Espace – page d’accueil</vt:lpstr>
      <vt:lpstr>Mon Espace – Démarche Décret sols</vt:lpstr>
      <vt:lpstr>Mon Espace – Encodage MGI</vt:lpstr>
      <vt:lpstr>Mon Espace – Encodage formulaire MGI</vt:lpstr>
      <vt:lpstr>Mon Espace – Encodage formulaire MGI</vt:lpstr>
      <vt:lpstr>Mon Espace – Encodage formulaire MGI</vt:lpstr>
      <vt:lpstr>Mon Espace – Encodage formulaire MGI</vt:lpstr>
      <vt:lpstr>Mon Espace – Encodage formulaire MGI</vt:lpstr>
      <vt:lpstr>Mon Espace – Encodage MGI</vt:lpstr>
      <vt:lpstr>Mon Espace – changement de statut</vt:lpstr>
      <vt:lpstr>Mon Espace – Les points forts</vt:lpstr>
      <vt:lpstr>Mon Espace – Encodage demande de dérogation</vt:lpstr>
      <vt:lpstr>Mon Espace – Encodage formulaire demande de dérogation</vt:lpstr>
      <vt:lpstr>PowerPoint Presentation</vt:lpstr>
      <vt:lpstr>Mon Espace – Encodage formulaire demande de dérogation</vt:lpstr>
      <vt:lpstr>Mon Espace – Encodage formulaire demande de dérogation</vt:lpstr>
      <vt:lpstr>Mon Espace – Encodage formulaire demande de dérogation</vt:lpstr>
      <vt:lpstr>Mon Espace – Encodage formulaire demande de dérogation</vt:lpstr>
      <vt:lpstr>Mon Espace – Encodage formulaire demande de dérogation</vt:lpstr>
      <vt:lpstr>Mon Espace – Encodage demande de dérogation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KHRONIS Marie</dc:creator>
  <cp:revision>1</cp:revision>
  <dcterms:created xsi:type="dcterms:W3CDTF">2023-05-24T13:40:52Z</dcterms:created>
  <dcterms:modified xsi:type="dcterms:W3CDTF">2024-12-04T13:39:30Z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a477d1-147d-4e34-b5e3-7b26d2f44870_Enabled">
    <vt:lpwstr>true</vt:lpwstr>
  </property>
  <property fmtid="{D5CDD505-2E9C-101B-9397-08002B2CF9AE}" pid="3" name="MSIP_Label_97a477d1-147d-4e34-b5e3-7b26d2f44870_SetDate">
    <vt:lpwstr>2023-05-24T13:40:52Z</vt:lpwstr>
  </property>
  <property fmtid="{D5CDD505-2E9C-101B-9397-08002B2CF9AE}" pid="4" name="MSIP_Label_97a477d1-147d-4e34-b5e3-7b26d2f44870_Method">
    <vt:lpwstr>Standard</vt:lpwstr>
  </property>
  <property fmtid="{D5CDD505-2E9C-101B-9397-08002B2CF9AE}" pid="5" name="MSIP_Label_97a477d1-147d-4e34-b5e3-7b26d2f44870_Name">
    <vt:lpwstr>97a477d1-147d-4e34-b5e3-7b26d2f44870</vt:lpwstr>
  </property>
  <property fmtid="{D5CDD505-2E9C-101B-9397-08002B2CF9AE}" pid="6" name="MSIP_Label_97a477d1-147d-4e34-b5e3-7b26d2f44870_SiteId">
    <vt:lpwstr>1f816a84-7aa6-4a56-b22a-7b3452fa8681</vt:lpwstr>
  </property>
  <property fmtid="{D5CDD505-2E9C-101B-9397-08002B2CF9AE}" pid="7" name="MSIP_Label_97a477d1-147d-4e34-b5e3-7b26d2f44870_ActionId">
    <vt:lpwstr>688f3b8f-1308-4641-b379-73e8e43b0822</vt:lpwstr>
  </property>
  <property fmtid="{D5CDD505-2E9C-101B-9397-08002B2CF9AE}" pid="8" name="MSIP_Label_97a477d1-147d-4e34-b5e3-7b26d2f44870_ContentBits">
    <vt:lpwstr>0</vt:lpwstr>
  </property>
  <property fmtid="{D5CDD505-2E9C-101B-9397-08002B2CF9AE}" pid="9" name="ContentTypeId">
    <vt:lpwstr>0x0101003098555769AB92478237C291B009A8BE</vt:lpwstr>
  </property>
  <property fmtid="{D5CDD505-2E9C-101B-9397-08002B2CF9AE}" pid="10" name="MediaServiceImageTags">
    <vt:lpwstr/>
  </property>
</Properties>
</file>