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7" r:id="rId5"/>
  </p:sldMasterIdLst>
  <p:notesMasterIdLst>
    <p:notesMasterId r:id="rId25"/>
  </p:notesMasterIdLst>
  <p:handoutMasterIdLst>
    <p:handoutMasterId r:id="rId26"/>
  </p:handoutMasterIdLst>
  <p:sldIdLst>
    <p:sldId id="657" r:id="rId6"/>
    <p:sldId id="2137" r:id="rId7"/>
    <p:sldId id="752" r:id="rId8"/>
    <p:sldId id="2096" r:id="rId9"/>
    <p:sldId id="2071" r:id="rId10"/>
    <p:sldId id="2075" r:id="rId11"/>
    <p:sldId id="1978" r:id="rId12"/>
    <p:sldId id="2074" r:id="rId13"/>
    <p:sldId id="2139" r:id="rId14"/>
    <p:sldId id="2085" r:id="rId15"/>
    <p:sldId id="2003" r:id="rId16"/>
    <p:sldId id="2004" r:id="rId17"/>
    <p:sldId id="2006" r:id="rId18"/>
    <p:sldId id="2079" r:id="rId19"/>
    <p:sldId id="2080" r:id="rId20"/>
    <p:sldId id="2142" r:id="rId21"/>
    <p:sldId id="2138" r:id="rId22"/>
    <p:sldId id="2141" r:id="rId23"/>
    <p:sldId id="371" r:id="rId24"/>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THASART Françoise" initials="BF" lastIdx="1" clrIdx="0"/>
  <p:cmAuthor id="1" name="SLEYPENN Sophie" initials="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1A3989"/>
    <a:srgbClr val="F8C235"/>
    <a:srgbClr val="FFFFFF"/>
    <a:srgbClr val="E3ECD0"/>
    <a:srgbClr val="6D267E"/>
    <a:srgbClr val="9933FF"/>
    <a:srgbClr val="E46C0A"/>
    <a:srgbClr val="FCD5B5"/>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5CCFA-8926-4EEF-AB65-0DEE08A6FDE1}" v="3" dt="2024-12-04T13:37:40.075"/>
    <p1510:client id="{851CF1D8-9CB1-44DE-8A0A-270E855F2CA0}" v="66" dt="2024-12-04T13:30:35.8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ART Bénédicte" userId="S::benedicte.dusart@spw.wallonie.be::5bc1cd2e-59a7-4bdf-ab18-89fd98579c1d" providerId="AD" clId="Web-{851CF1D8-9CB1-44DE-8A0A-270E855F2CA0}"/>
    <pc:docChg chg="modSld">
      <pc:chgData name="DUSART Bénédicte" userId="S::benedicte.dusart@spw.wallonie.be::5bc1cd2e-59a7-4bdf-ab18-89fd98579c1d" providerId="AD" clId="Web-{851CF1D8-9CB1-44DE-8A0A-270E855F2CA0}" dt="2024-12-04T13:30:30.224" v="63"/>
      <pc:docMkLst>
        <pc:docMk/>
      </pc:docMkLst>
      <pc:sldChg chg="modSp">
        <pc:chgData name="DUSART Bénédicte" userId="S::benedicte.dusart@spw.wallonie.be::5bc1cd2e-59a7-4bdf-ab18-89fd98579c1d" providerId="AD" clId="Web-{851CF1D8-9CB1-44DE-8A0A-270E855F2CA0}" dt="2024-12-04T13:30:30.224" v="63"/>
        <pc:sldMkLst>
          <pc:docMk/>
          <pc:sldMk cId="160853777" sldId="371"/>
        </pc:sldMkLst>
        <pc:graphicFrameChg chg="mod modGraphic">
          <ac:chgData name="DUSART Bénédicte" userId="S::benedicte.dusart@spw.wallonie.be::5bc1cd2e-59a7-4bdf-ab18-89fd98579c1d" providerId="AD" clId="Web-{851CF1D8-9CB1-44DE-8A0A-270E855F2CA0}" dt="2024-12-04T13:30:30.224" v="63"/>
          <ac:graphicFrameMkLst>
            <pc:docMk/>
            <pc:sldMk cId="160853777" sldId="371"/>
            <ac:graphicFrameMk id="2" creationId="{2DEA7D01-9BD7-D776-E916-80B9DD5FA21E}"/>
          </ac:graphicFrameMkLst>
        </pc:graphicFrameChg>
      </pc:sldChg>
    </pc:docChg>
  </pc:docChgLst>
  <pc:docChgLst>
    <pc:chgData name="DUSART Bénédicte" userId="S::benedicte.dusart@spw.wallonie.be::5bc1cd2e-59a7-4bdf-ab18-89fd98579c1d" providerId="AD" clId="Web-{7365CCFA-8926-4EEF-AB65-0DEE08A6FDE1}"/>
    <pc:docChg chg="modSld">
      <pc:chgData name="DUSART Bénédicte" userId="S::benedicte.dusart@spw.wallonie.be::5bc1cd2e-59a7-4bdf-ab18-89fd98579c1d" providerId="AD" clId="Web-{7365CCFA-8926-4EEF-AB65-0DEE08A6FDE1}" dt="2024-12-04T13:37:40.075" v="2"/>
      <pc:docMkLst>
        <pc:docMk/>
      </pc:docMkLst>
      <pc:sldChg chg="modSp">
        <pc:chgData name="DUSART Bénédicte" userId="S::benedicte.dusart@spw.wallonie.be::5bc1cd2e-59a7-4bdf-ab18-89fd98579c1d" providerId="AD" clId="Web-{7365CCFA-8926-4EEF-AB65-0DEE08A6FDE1}" dt="2024-12-04T13:37:40.075" v="2"/>
        <pc:sldMkLst>
          <pc:docMk/>
          <pc:sldMk cId="160853777" sldId="371"/>
        </pc:sldMkLst>
        <pc:graphicFrameChg chg="mod modGraphic">
          <ac:chgData name="DUSART Bénédicte" userId="S::benedicte.dusart@spw.wallonie.be::5bc1cd2e-59a7-4bdf-ab18-89fd98579c1d" providerId="AD" clId="Web-{7365CCFA-8926-4EEF-AB65-0DEE08A6FDE1}" dt="2024-12-04T13:37:40.075" v="2"/>
          <ac:graphicFrameMkLst>
            <pc:docMk/>
            <pc:sldMk cId="160853777" sldId="371"/>
            <ac:graphicFrameMk id="2" creationId="{2DEA7D01-9BD7-D776-E916-80B9DD5FA21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38" tIns="45719" rIns="91438" bIns="45719" rtlCol="0"/>
          <a:lstStyle>
            <a:lvl1pPr algn="r">
              <a:defRPr sz="1200"/>
            </a:lvl1pPr>
          </a:lstStyle>
          <a:p>
            <a:fld id="{BFED4531-C378-4248-B389-30321255C8D4}" type="datetimeFigureOut">
              <a:rPr lang="fr-BE" smtClean="0"/>
              <a:t>04-12-24</a:t>
            </a:fld>
            <a:endParaRPr lang="fr-BE"/>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8" tIns="45719" rIns="91438" bIns="45719"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38" tIns="45719" rIns="91438" bIns="45719" rtlCol="0" anchor="b"/>
          <a:lstStyle>
            <a:lvl1pPr algn="r">
              <a:defRPr sz="1200"/>
            </a:lvl1pPr>
          </a:lstStyle>
          <a:p>
            <a:fld id="{D8A320CD-8A00-4084-B1E8-676BF63A6C34}" type="slidenum">
              <a:rPr lang="fr-BE" smtClean="0"/>
              <a:t>‹#›</a:t>
            </a:fld>
            <a:endParaRPr lang="fr-BE"/>
          </a:p>
        </p:txBody>
      </p:sp>
    </p:spTree>
    <p:extLst>
      <p:ext uri="{BB962C8B-B14F-4D97-AF65-F5344CB8AC3E}">
        <p14:creationId xmlns:p14="http://schemas.microsoft.com/office/powerpoint/2010/main" val="55159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idx="1"/>
          </p:nvPr>
        </p:nvSpPr>
        <p:spPr>
          <a:xfrm>
            <a:off x="3850443" y="1"/>
            <a:ext cx="2945659" cy="496332"/>
          </a:xfrm>
          <a:prstGeom prst="rect">
            <a:avLst/>
          </a:prstGeom>
        </p:spPr>
        <p:txBody>
          <a:bodyPr vert="horz" lIns="91438" tIns="45719" rIns="91438" bIns="45719" rtlCol="0"/>
          <a:lstStyle>
            <a:lvl1pPr algn="r">
              <a:defRPr sz="1200"/>
            </a:lvl1pPr>
          </a:lstStyle>
          <a:p>
            <a:fld id="{3742D99B-E50B-448B-8F22-7064868E5029}" type="datetimeFigureOut">
              <a:rPr lang="fr-BE" smtClean="0"/>
              <a:pPr/>
              <a:t>04-12-24</a:t>
            </a:fld>
            <a:endParaRPr lang="fr-BE"/>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8" tIns="45719" rIns="91438" bIns="45719" rtlCol="0" anchor="ctr"/>
          <a:lstStyle/>
          <a:p>
            <a:endParaRPr lang="fr-BE"/>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8" tIns="45719" rIns="91438" bIns="4571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8B1680E1-E372-4F3B-A618-F9D400CC33AF}" type="slidenum">
              <a:rPr lang="fr-BE" smtClean="0"/>
              <a:pPr/>
              <a:t>‹#›</a:t>
            </a:fld>
            <a:endParaRPr lang="fr-BE"/>
          </a:p>
        </p:txBody>
      </p:sp>
    </p:spTree>
    <p:extLst>
      <p:ext uri="{BB962C8B-B14F-4D97-AF65-F5344CB8AC3E}">
        <p14:creationId xmlns:p14="http://schemas.microsoft.com/office/powerpoint/2010/main" val="8915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2</a:t>
            </a:fld>
            <a:endParaRPr lang="fr-BE"/>
          </a:p>
        </p:txBody>
      </p:sp>
    </p:spTree>
    <p:extLst>
      <p:ext uri="{BB962C8B-B14F-4D97-AF65-F5344CB8AC3E}">
        <p14:creationId xmlns:p14="http://schemas.microsoft.com/office/powerpoint/2010/main" val="349237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t>Ajout d’une nouvelle</a:t>
            </a:r>
            <a:r>
              <a:rPr lang="fr-FR" baseline="0"/>
              <a:t> section: prise en compte d’un revêtement qui reprend les points suivants xxx</a:t>
            </a:r>
            <a:endParaRPr lang="fr-BE"/>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11</a:t>
            </a:fld>
            <a:endParaRPr lang="fr-FR" altLang="fr-FR"/>
          </a:p>
        </p:txBody>
      </p:sp>
    </p:spTree>
    <p:extLst>
      <p:ext uri="{BB962C8B-B14F-4D97-AF65-F5344CB8AC3E}">
        <p14:creationId xmlns:p14="http://schemas.microsoft.com/office/powerpoint/2010/main" val="67831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t>Ajout d’une nouvelle</a:t>
            </a:r>
            <a:r>
              <a:rPr lang="fr-FR" baseline="0"/>
              <a:t> section: prise en compte d’un revêtement qui reprend les points suivants xxx</a:t>
            </a:r>
            <a:endParaRPr lang="fr-BE"/>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12</a:t>
            </a:fld>
            <a:endParaRPr lang="fr-FR" altLang="fr-FR"/>
          </a:p>
        </p:txBody>
      </p:sp>
    </p:spTree>
    <p:extLst>
      <p:ext uri="{BB962C8B-B14F-4D97-AF65-F5344CB8AC3E}">
        <p14:creationId xmlns:p14="http://schemas.microsoft.com/office/powerpoint/2010/main" val="172580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t>Ajout d’une nouvelle</a:t>
            </a:r>
            <a:r>
              <a:rPr lang="fr-FR" baseline="0"/>
              <a:t> section: prise en compte d’un revêtement qui reprend les points suivants xxx</a:t>
            </a:r>
            <a:endParaRPr lang="fr-BE"/>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13</a:t>
            </a:fld>
            <a:endParaRPr lang="fr-FR" altLang="fr-FR"/>
          </a:p>
        </p:txBody>
      </p:sp>
    </p:spTree>
    <p:extLst>
      <p:ext uri="{BB962C8B-B14F-4D97-AF65-F5344CB8AC3E}">
        <p14:creationId xmlns:p14="http://schemas.microsoft.com/office/powerpoint/2010/main" val="156447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kern="1200">
                <a:solidFill>
                  <a:schemeClr val="tx1"/>
                </a:solidFill>
                <a:effectLst/>
                <a:latin typeface="Calibri" pitchFamily="34" charset="0"/>
                <a:ea typeface="+mn-ea"/>
                <a:cs typeface="+mn-cs"/>
              </a:rPr>
              <a:t>Christophe</a:t>
            </a:r>
          </a:p>
          <a:p>
            <a:endParaRPr lang="fr-BE" sz="1200" kern="1200">
              <a:solidFill>
                <a:schemeClr val="tx1"/>
              </a:solidFill>
              <a:effectLst/>
              <a:latin typeface="Calibri" pitchFamily="34" charset="0"/>
              <a:ea typeface="+mn-ea"/>
              <a:cs typeface="+mn-cs"/>
            </a:endParaRPr>
          </a:p>
          <a:p>
            <a:r>
              <a:rPr lang="fr-BE" sz="1200" kern="1200">
                <a:solidFill>
                  <a:schemeClr val="tx1"/>
                </a:solidFill>
                <a:effectLst/>
                <a:latin typeface="Calibri" pitchFamily="34" charset="0"/>
                <a:ea typeface="+mn-ea"/>
                <a:cs typeface="+mn-cs"/>
              </a:rPr>
              <a:t>De la lecture du guide du BRGM et de la notice technique du CSTC, l’</a:t>
            </a:r>
            <a:r>
              <a:rPr lang="fr-BE" sz="1200" kern="1200" err="1">
                <a:solidFill>
                  <a:schemeClr val="tx1"/>
                </a:solidFill>
                <a:effectLst/>
                <a:latin typeface="Calibri" pitchFamily="34" charset="0"/>
                <a:ea typeface="+mn-ea"/>
                <a:cs typeface="+mn-cs"/>
              </a:rPr>
              <a:t>ISSeP</a:t>
            </a:r>
            <a:r>
              <a:rPr lang="fr-BE" sz="1200" kern="1200">
                <a:solidFill>
                  <a:schemeClr val="tx1"/>
                </a:solidFill>
                <a:effectLst/>
                <a:latin typeface="Calibri" pitchFamily="34" charset="0"/>
                <a:ea typeface="+mn-ea"/>
                <a:cs typeface="+mn-cs"/>
              </a:rPr>
              <a:t> retient les éléments suivants :</a:t>
            </a:r>
          </a:p>
          <a:p>
            <a:pPr lvl="0"/>
            <a:r>
              <a:rPr lang="fr-BE" sz="1200" kern="1200">
                <a:solidFill>
                  <a:schemeClr val="tx1"/>
                </a:solidFill>
                <a:effectLst/>
                <a:latin typeface="Calibri" pitchFamily="34" charset="0"/>
                <a:ea typeface="+mn-ea"/>
                <a:cs typeface="+mn-cs"/>
              </a:rPr>
              <a:t>Les mesures constructives peuvent être cadrées en regard de la présence ou non de bâti (si présence et rénovation attendue ou si nouveau bâtiment projeté).</a:t>
            </a:r>
          </a:p>
          <a:p>
            <a:pPr lvl="0"/>
            <a:r>
              <a:rPr lang="fr-BE" sz="1200" kern="1200">
                <a:solidFill>
                  <a:schemeClr val="tx1"/>
                </a:solidFill>
                <a:effectLst/>
                <a:latin typeface="Calibri" pitchFamily="34" charset="0"/>
                <a:ea typeface="+mn-ea"/>
                <a:cs typeface="+mn-cs"/>
              </a:rPr>
              <a:t>Une mesure constructive n’est pas une mesure suffisante, considérée seule, pour valider une absence de risques. Il y a lieu d’effectuer un contrôle de son efficience, la plupart du temps par des mesures d’air. </a:t>
            </a:r>
          </a:p>
          <a:p>
            <a:pPr lvl="1"/>
            <a:r>
              <a:rPr lang="fr-BE" sz="1200" kern="1200">
                <a:solidFill>
                  <a:schemeClr val="tx1"/>
                </a:solidFill>
                <a:effectLst/>
                <a:latin typeface="Calibri" pitchFamily="34" charset="0"/>
                <a:ea typeface="+mn-ea"/>
                <a:cs typeface="+mn-cs"/>
              </a:rPr>
              <a:t>Une mesure constructive consignée dans un CCS devrait impliquer un contrôle de son efficacité.  </a:t>
            </a:r>
          </a:p>
          <a:p>
            <a:pPr lvl="0"/>
            <a:r>
              <a:rPr lang="fr-BE" sz="1200" kern="1200">
                <a:solidFill>
                  <a:schemeClr val="tx1"/>
                </a:solidFill>
                <a:effectLst/>
                <a:latin typeface="Calibri" pitchFamily="34" charset="0"/>
                <a:ea typeface="+mn-ea"/>
                <a:cs typeface="+mn-cs"/>
              </a:rPr>
              <a:t>Les mesures constructives peuvent être distinguées en deux types : </a:t>
            </a:r>
          </a:p>
          <a:p>
            <a:pPr lvl="1"/>
            <a:r>
              <a:rPr lang="fr-BE" sz="1200" kern="1200">
                <a:solidFill>
                  <a:schemeClr val="tx1"/>
                </a:solidFill>
                <a:effectLst/>
                <a:latin typeface="Calibri" pitchFamily="34" charset="0"/>
                <a:ea typeface="+mn-ea"/>
                <a:cs typeface="+mn-cs"/>
              </a:rPr>
              <a:t>les mesures passives (réparation de fissures/rénovation du revêtement/ventilation induite),</a:t>
            </a:r>
          </a:p>
          <a:p>
            <a:pPr lvl="1"/>
            <a:r>
              <a:rPr lang="fr-BE" sz="1200" kern="1200">
                <a:solidFill>
                  <a:schemeClr val="tx1"/>
                </a:solidFill>
                <a:effectLst/>
                <a:latin typeface="Calibri" pitchFamily="34" charset="0"/>
                <a:ea typeface="+mn-ea"/>
                <a:cs typeface="+mn-cs"/>
              </a:rPr>
              <a:t>les mesures actives (surpression/dépression forcée, drainage actif des gaz du sol).</a:t>
            </a:r>
          </a:p>
          <a:p>
            <a:pPr lvl="0"/>
            <a:r>
              <a:rPr lang="fr-BE" sz="1200" kern="1200">
                <a:solidFill>
                  <a:schemeClr val="tx1"/>
                </a:solidFill>
                <a:effectLst/>
                <a:latin typeface="Calibri" pitchFamily="34" charset="0"/>
                <a:ea typeface="+mn-ea"/>
                <a:cs typeface="+mn-cs"/>
              </a:rPr>
              <a:t>Les mesures actives sont globalement plus efficientes que les passives mais aussi plus couteuses.</a:t>
            </a:r>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14</a:t>
            </a:fld>
            <a:endParaRPr lang="fr-FR" altLang="fr-FR"/>
          </a:p>
        </p:txBody>
      </p:sp>
    </p:spTree>
    <p:extLst>
      <p:ext uri="{BB962C8B-B14F-4D97-AF65-F5344CB8AC3E}">
        <p14:creationId xmlns:p14="http://schemas.microsoft.com/office/powerpoint/2010/main" val="377312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kern="1200">
                <a:solidFill>
                  <a:schemeClr val="tx1"/>
                </a:solidFill>
                <a:effectLst/>
                <a:latin typeface="Calibri" pitchFamily="34" charset="0"/>
                <a:ea typeface="+mn-ea"/>
                <a:cs typeface="+mn-cs"/>
              </a:rPr>
              <a:t>Christophe</a:t>
            </a:r>
          </a:p>
          <a:p>
            <a:endParaRPr lang="fr-BE" sz="1200" kern="1200">
              <a:solidFill>
                <a:schemeClr val="tx1"/>
              </a:solidFill>
              <a:effectLst/>
              <a:latin typeface="Calibri" pitchFamily="34" charset="0"/>
              <a:ea typeface="+mn-ea"/>
              <a:cs typeface="+mn-cs"/>
            </a:endParaRPr>
          </a:p>
          <a:p>
            <a:r>
              <a:rPr lang="fr-BE" sz="1200" kern="1200">
                <a:solidFill>
                  <a:schemeClr val="tx1"/>
                </a:solidFill>
                <a:effectLst/>
                <a:latin typeface="Calibri" pitchFamily="34" charset="0"/>
                <a:ea typeface="+mn-ea"/>
                <a:cs typeface="+mn-cs"/>
              </a:rPr>
              <a:t>De ces éléments retenus et dans le cadre de la méthodologie du CWBP (quand la menace grave est relativisée par des mesures d’air), l’</a:t>
            </a:r>
            <a:r>
              <a:rPr lang="fr-BE" sz="1200" kern="1200" err="1">
                <a:solidFill>
                  <a:schemeClr val="tx1"/>
                </a:solidFill>
                <a:effectLst/>
                <a:latin typeface="Calibri" pitchFamily="34" charset="0"/>
                <a:ea typeface="+mn-ea"/>
                <a:cs typeface="+mn-cs"/>
              </a:rPr>
              <a:t>ISSeP</a:t>
            </a:r>
            <a:r>
              <a:rPr lang="fr-BE" sz="1200" kern="1200">
                <a:solidFill>
                  <a:schemeClr val="tx1"/>
                </a:solidFill>
                <a:effectLst/>
                <a:latin typeface="Calibri" pitchFamily="34" charset="0"/>
                <a:ea typeface="+mn-ea"/>
                <a:cs typeface="+mn-cs"/>
              </a:rPr>
              <a:t> propose de cadrer les mesures constructives comme suit :</a:t>
            </a:r>
          </a:p>
          <a:p>
            <a:r>
              <a:rPr lang="fr-BE" sz="1200" kern="1200">
                <a:solidFill>
                  <a:schemeClr val="tx1"/>
                </a:solidFill>
                <a:effectLst/>
                <a:latin typeface="Calibri" pitchFamily="34" charset="0"/>
                <a:ea typeface="+mn-ea"/>
                <a:cs typeface="+mn-cs"/>
              </a:rPr>
              <a:t>Pour les bâtiments existants :</a:t>
            </a:r>
          </a:p>
          <a:p>
            <a:pPr lvl="0"/>
            <a:r>
              <a:rPr lang="fr-BE" sz="1200" kern="1200">
                <a:solidFill>
                  <a:schemeClr val="tx1"/>
                </a:solidFill>
                <a:effectLst/>
                <a:latin typeface="Calibri" pitchFamily="34" charset="0"/>
                <a:ea typeface="+mn-ea"/>
                <a:cs typeface="+mn-cs"/>
              </a:rPr>
              <a:t>via des mesures actives et/ou passives ;</a:t>
            </a:r>
          </a:p>
          <a:p>
            <a:pPr lvl="0"/>
            <a:r>
              <a:rPr lang="fr-BE" sz="1200" kern="1200">
                <a:solidFill>
                  <a:schemeClr val="tx1"/>
                </a:solidFill>
                <a:effectLst/>
                <a:latin typeface="Calibri" pitchFamily="34" charset="0"/>
                <a:ea typeface="+mn-ea"/>
                <a:cs typeface="+mn-cs"/>
              </a:rPr>
              <a:t>à calibrer/déterminer en regard de l’utilisation attendue ou projetée.</a:t>
            </a:r>
          </a:p>
          <a:p>
            <a:r>
              <a:rPr lang="fr-BE" sz="1200" kern="1200">
                <a:solidFill>
                  <a:schemeClr val="tx1"/>
                </a:solidFill>
                <a:effectLst/>
                <a:latin typeface="Calibri" pitchFamily="34" charset="0"/>
                <a:ea typeface="+mn-ea"/>
                <a:cs typeface="+mn-cs"/>
              </a:rPr>
              <a:t>Pour les futurs bâtiments, l’</a:t>
            </a:r>
            <a:r>
              <a:rPr lang="fr-BE" sz="1200" kern="1200" err="1">
                <a:solidFill>
                  <a:schemeClr val="tx1"/>
                </a:solidFill>
                <a:effectLst/>
                <a:latin typeface="Calibri" pitchFamily="34" charset="0"/>
                <a:ea typeface="+mn-ea"/>
                <a:cs typeface="+mn-cs"/>
              </a:rPr>
              <a:t>ISSeP</a:t>
            </a:r>
            <a:r>
              <a:rPr lang="fr-BE" sz="1200" kern="1200">
                <a:solidFill>
                  <a:schemeClr val="tx1"/>
                </a:solidFill>
                <a:effectLst/>
                <a:latin typeface="Calibri" pitchFamily="34" charset="0"/>
                <a:ea typeface="+mn-ea"/>
                <a:cs typeface="+mn-cs"/>
              </a:rPr>
              <a:t> recommande en première approche sécuritaire de suivre les prescriptions constructives relatives au Radon (selon CSTC). Les étapes suivantes sont à respecter dans ce cadre :</a:t>
            </a:r>
          </a:p>
          <a:p>
            <a:pPr lvl="0"/>
            <a:r>
              <a:rPr lang="fr-BE" sz="1200" kern="1200">
                <a:solidFill>
                  <a:schemeClr val="tx1"/>
                </a:solidFill>
                <a:effectLst/>
                <a:latin typeface="Calibri" pitchFamily="34" charset="0"/>
                <a:ea typeface="+mn-ea"/>
                <a:cs typeface="+mn-cs"/>
              </a:rPr>
              <a:t>Mettre en place une couche perméable de drainage des gaz (gravier calibre au moins 15/20) ;</a:t>
            </a:r>
          </a:p>
          <a:p>
            <a:pPr lvl="0"/>
            <a:r>
              <a:rPr lang="fr-BE" sz="1200" kern="1200">
                <a:solidFill>
                  <a:schemeClr val="tx1"/>
                </a:solidFill>
                <a:effectLst/>
                <a:latin typeface="Calibri" pitchFamily="34" charset="0"/>
                <a:ea typeface="+mn-ea"/>
                <a:cs typeface="+mn-cs"/>
              </a:rPr>
              <a:t>Installer un système d’aspiration dans la couche perméable (avec dépression suffisante) ;</a:t>
            </a:r>
          </a:p>
          <a:p>
            <a:pPr lvl="0"/>
            <a:r>
              <a:rPr lang="fr-BE" sz="1200" kern="1200">
                <a:solidFill>
                  <a:schemeClr val="tx1"/>
                </a:solidFill>
                <a:effectLst/>
                <a:latin typeface="Calibri" pitchFamily="34" charset="0"/>
                <a:ea typeface="+mn-ea"/>
                <a:cs typeface="+mn-cs"/>
              </a:rPr>
              <a:t>Mettre en place une membrane étanche (membrane PE de 0,4 mm minimum) avec colmatage des ouvertures autour des passages de canalisations, entre la dalle et le revêtement de sol ainsi qu’entre la dalle et les murs ;</a:t>
            </a:r>
          </a:p>
          <a:p>
            <a:pPr lvl="0"/>
            <a:r>
              <a:rPr lang="fr-BE" sz="1200" kern="1200">
                <a:solidFill>
                  <a:schemeClr val="tx1"/>
                </a:solidFill>
                <a:effectLst/>
                <a:latin typeface="Calibri" pitchFamily="34" charset="0"/>
                <a:ea typeface="+mn-ea"/>
                <a:cs typeface="+mn-cs"/>
              </a:rPr>
              <a:t>Assurer une ventilation efficace dans le bâtiment (selon norme NBN D50-001).</a:t>
            </a:r>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15</a:t>
            </a:fld>
            <a:endParaRPr lang="fr-FR" altLang="fr-FR"/>
          </a:p>
        </p:txBody>
      </p:sp>
    </p:spTree>
    <p:extLst>
      <p:ext uri="{BB962C8B-B14F-4D97-AF65-F5344CB8AC3E}">
        <p14:creationId xmlns:p14="http://schemas.microsoft.com/office/powerpoint/2010/main" val="352940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17</a:t>
            </a:fld>
            <a:endParaRPr lang="fr-BE"/>
          </a:p>
        </p:txBody>
      </p:sp>
    </p:spTree>
    <p:extLst>
      <p:ext uri="{BB962C8B-B14F-4D97-AF65-F5344CB8AC3E}">
        <p14:creationId xmlns:p14="http://schemas.microsoft.com/office/powerpoint/2010/main" val="145424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18</a:t>
            </a:fld>
            <a:endParaRPr lang="fr-BE"/>
          </a:p>
        </p:txBody>
      </p:sp>
    </p:spTree>
    <p:extLst>
      <p:ext uri="{BB962C8B-B14F-4D97-AF65-F5344CB8AC3E}">
        <p14:creationId xmlns:p14="http://schemas.microsoft.com/office/powerpoint/2010/main" val="385763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VTR = </a:t>
            </a:r>
            <a:r>
              <a:rPr lang="fr-FR" altLang="fr-FR"/>
              <a:t>Estimation d’une concentration d’exposition à une substance chimique qui est théoriquement sans effet néfaste pour la santé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a:t>VLEP = Valeurs réglementaires qui indiquent les niveaux d’exposition jugés sûrs (du point de vue de la santé) pour une substance présente dans l’air sur un lieu de travail.</a:t>
            </a:r>
          </a:p>
          <a:p>
            <a:r>
              <a:rPr lang="fr-FR" sz="1200" kern="1200">
                <a:solidFill>
                  <a:schemeClr val="tx1"/>
                </a:solidFill>
                <a:effectLst/>
                <a:latin typeface="Calibri" pitchFamily="34" charset="0"/>
                <a:ea typeface="+mn-ea"/>
                <a:cs typeface="+mn-cs"/>
              </a:rPr>
              <a:t> </a:t>
            </a:r>
            <a:r>
              <a:rPr lang="fr-FR"/>
              <a:t>Compromis entre protection de la santé des travailleurs et intérêts économiques des employeurs</a:t>
            </a:r>
          </a:p>
          <a:p>
            <a:r>
              <a:rPr lang="fr-FR"/>
              <a:t>Respect des VLEP: objectif minimal de prévention</a:t>
            </a:r>
          </a:p>
          <a:p>
            <a:r>
              <a:rPr lang="fr-FR"/>
              <a:t>Concentration &lt; VLEP: risque théorique d’altération de la santé considéré comme suffisamment négligeable </a:t>
            </a:r>
            <a:r>
              <a:rPr lang="fr-FR" sz="1050">
                <a:solidFill>
                  <a:schemeClr val="tx2"/>
                </a:solidFill>
              </a:rPr>
              <a:t>(&gt;&lt; Concentration d’exposition &lt; VTR: absence d’effet néfaste pour la santé)</a:t>
            </a:r>
          </a:p>
          <a:p>
            <a:r>
              <a:rPr lang="fr-FR"/>
              <a:t>= outil de réduction des risques quand ceux-ci ne peuvent être supprimés</a:t>
            </a:r>
            <a:endParaRPr lang="fr-BE"/>
          </a:p>
          <a:p>
            <a:pPr marL="0" marR="0" lvl="1" indent="0" algn="l" defTabSz="914400" rtl="0" eaLnBrk="1" fontAlgn="auto" latinLnBrk="0" hangingPunct="1">
              <a:lnSpc>
                <a:spcPct val="100000"/>
              </a:lnSpc>
              <a:spcBef>
                <a:spcPts val="0"/>
              </a:spcBef>
              <a:spcAft>
                <a:spcPts val="0"/>
              </a:spcAft>
              <a:buClrTx/>
              <a:buSzTx/>
              <a:buFontTx/>
              <a:buNone/>
              <a:tabLst/>
              <a:defRPr/>
            </a:pP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a:t>
            </a:fld>
            <a:endParaRPr lang="fr-BE"/>
          </a:p>
        </p:txBody>
      </p:sp>
    </p:spTree>
    <p:extLst>
      <p:ext uri="{BB962C8B-B14F-4D97-AF65-F5344CB8AC3E}">
        <p14:creationId xmlns:p14="http://schemas.microsoft.com/office/powerpoint/2010/main" val="18121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200" kern="1200">
                <a:solidFill>
                  <a:schemeClr val="tx1"/>
                </a:solidFill>
                <a:effectLst/>
                <a:latin typeface="Calibri" pitchFamily="34" charset="0"/>
                <a:ea typeface="+mn-ea"/>
                <a:cs typeface="+mn-cs"/>
              </a:rPr>
              <a:t> </a:t>
            </a:r>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4</a:t>
            </a:fld>
            <a:endParaRPr lang="fr-FR" altLang="fr-FR"/>
          </a:p>
        </p:txBody>
      </p:sp>
    </p:spTree>
    <p:extLst>
      <p:ext uri="{BB962C8B-B14F-4D97-AF65-F5344CB8AC3E}">
        <p14:creationId xmlns:p14="http://schemas.microsoft.com/office/powerpoint/2010/main" val="311855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200" kern="1200">
                <a:solidFill>
                  <a:schemeClr val="tx1"/>
                </a:solidFill>
                <a:effectLst/>
                <a:latin typeface="Calibri" pitchFamily="34" charset="0"/>
                <a:ea typeface="+mn-ea"/>
                <a:cs typeface="+mn-cs"/>
              </a:rPr>
              <a:t> </a:t>
            </a:r>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5</a:t>
            </a:fld>
            <a:endParaRPr lang="fr-FR" altLang="fr-FR"/>
          </a:p>
        </p:txBody>
      </p:sp>
    </p:spTree>
    <p:extLst>
      <p:ext uri="{BB962C8B-B14F-4D97-AF65-F5344CB8AC3E}">
        <p14:creationId xmlns:p14="http://schemas.microsoft.com/office/powerpoint/2010/main" val="36796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kern="1200">
                <a:solidFill>
                  <a:schemeClr val="tx1"/>
                </a:solidFill>
                <a:effectLst/>
                <a:latin typeface="Calibri" pitchFamily="34" charset="0"/>
                <a:ea typeface="+mn-ea"/>
                <a:cs typeface="+mn-cs"/>
              </a:rPr>
              <a:t>Christophe</a:t>
            </a:r>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6</a:t>
            </a:fld>
            <a:endParaRPr lang="fr-FR" altLang="fr-FR"/>
          </a:p>
        </p:txBody>
      </p:sp>
    </p:spTree>
    <p:extLst>
      <p:ext uri="{BB962C8B-B14F-4D97-AF65-F5344CB8AC3E}">
        <p14:creationId xmlns:p14="http://schemas.microsoft.com/office/powerpoint/2010/main" val="229243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7</a:t>
            </a:fld>
            <a:endParaRPr lang="fr-FR" altLang="fr-FR"/>
          </a:p>
        </p:txBody>
      </p:sp>
    </p:spTree>
    <p:extLst>
      <p:ext uri="{BB962C8B-B14F-4D97-AF65-F5344CB8AC3E}">
        <p14:creationId xmlns:p14="http://schemas.microsoft.com/office/powerpoint/2010/main" val="262247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a:solidFill>
                  <a:schemeClr val="tx1"/>
                </a:solidFill>
                <a:effectLst/>
                <a:latin typeface="Calibri" pitchFamily="34" charset="0"/>
                <a:ea typeface="+mn-ea"/>
                <a:cs typeface="+mn-cs"/>
              </a:rPr>
              <a:t>Christophe</a:t>
            </a:r>
          </a:p>
          <a:p>
            <a:endParaRPr lang="fr-BE" sz="1200" kern="1200">
              <a:solidFill>
                <a:schemeClr val="tx1"/>
              </a:solidFill>
              <a:effectLst/>
              <a:latin typeface="Calibri" pitchFamily="34" charset="0"/>
              <a:ea typeface="+mn-ea"/>
              <a:cs typeface="+mn-cs"/>
            </a:endParaRPr>
          </a:p>
          <a:p>
            <a:r>
              <a:rPr lang="fr-BE" sz="1200" kern="1200">
                <a:solidFill>
                  <a:schemeClr val="tx1"/>
                </a:solidFill>
                <a:effectLst/>
                <a:latin typeface="Calibri" pitchFamily="34" charset="0"/>
                <a:ea typeface="+mn-ea"/>
                <a:cs typeface="+mn-cs"/>
              </a:rPr>
              <a:t>Comme énoncé au chapitre 4, le CWBP version 5 permet l’imposition de mesures spécifiques lorsque la nécessité d’assainissement est établie sur base des mesures d’air dans le cadre d’occupation de terrain de type FSP ou FAP. Le but de ces mesures spécifiques étant de laisser la porte ouverte à la réalisation de mesures d’air quelle que soit l’occupation du terrain mais tout en y imposant des conditions de robustesses et de représentativité des jeux de données acquis.</a:t>
            </a:r>
          </a:p>
          <a:p>
            <a:r>
              <a:rPr lang="fr-BE" sz="1200" kern="1200">
                <a:solidFill>
                  <a:schemeClr val="tx1"/>
                </a:solidFill>
                <a:effectLst/>
                <a:latin typeface="Calibri" pitchFamily="34" charset="0"/>
                <a:ea typeface="+mn-ea"/>
                <a:cs typeface="+mn-cs"/>
              </a:rPr>
              <a:t>Ces mesures spécifiques sont énoncées comme des mesures constructives. Le GRER partie B v.5.0 fait référence à deux documents pour les établir, à savoir :</a:t>
            </a:r>
          </a:p>
          <a:p>
            <a:pPr lvl="0"/>
            <a:r>
              <a:rPr lang="fr-BE" sz="1200" kern="1200">
                <a:solidFill>
                  <a:schemeClr val="tx1"/>
                </a:solidFill>
                <a:effectLst/>
                <a:latin typeface="Calibri" pitchFamily="34" charset="0"/>
                <a:ea typeface="+mn-ea"/>
                <a:cs typeface="+mn-cs"/>
              </a:rPr>
              <a:t>Le guide du BRGM « Guide relatif aux mesures constructives utilisables dans le domaine des SPP » d’août 2014  et ;</a:t>
            </a:r>
          </a:p>
          <a:p>
            <a:pPr lvl="0"/>
            <a:r>
              <a:rPr lang="fr-BE" sz="1200" kern="1200">
                <a:solidFill>
                  <a:schemeClr val="tx1"/>
                </a:solidFill>
                <a:effectLst/>
                <a:latin typeface="Calibri" pitchFamily="34" charset="0"/>
                <a:ea typeface="+mn-ea"/>
                <a:cs typeface="+mn-cs"/>
              </a:rPr>
              <a:t>une notice technique du CSTC (Centre Scientifique et Technique de la Construction) pour gérer l’intrusion de radon dans les maisons d’habitation « Le radon dans les habitations : mesures préventives et curatives – CSTC » de mars 1999.</a:t>
            </a:r>
          </a:p>
          <a:p>
            <a:r>
              <a:rPr lang="fr-BE" sz="1200" kern="1200">
                <a:solidFill>
                  <a:schemeClr val="tx1"/>
                </a:solidFill>
                <a:effectLst/>
                <a:latin typeface="Calibri" pitchFamily="34" charset="0"/>
                <a:ea typeface="+mn-ea"/>
                <a:cs typeface="+mn-cs"/>
              </a:rPr>
              <a:t>Le CWBP a introduit ces mesures constructives pour contrebalancer, dans la gestion du risque, le manque de représentativité des mesures d’air réalisées dans une situation de non utilisation du terrain ou d’absence de bâtiment. Des nouveaux bâtiments seront probablement construits et les bâtiments en place sont non occupés, non entretenus, non chauffés et probablement pas totalement fermés.</a:t>
            </a:r>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8</a:t>
            </a:fld>
            <a:endParaRPr lang="fr-FR" altLang="fr-FR"/>
          </a:p>
        </p:txBody>
      </p:sp>
    </p:spTree>
    <p:extLst>
      <p:ext uri="{BB962C8B-B14F-4D97-AF65-F5344CB8AC3E}">
        <p14:creationId xmlns:p14="http://schemas.microsoft.com/office/powerpoint/2010/main" val="92592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t>Ajout d’une nouvelle</a:t>
            </a:r>
            <a:r>
              <a:rPr lang="fr-FR" baseline="0"/>
              <a:t> section: prise en compte d’un revêtement qui reprend les points suivants xxx</a:t>
            </a:r>
            <a:endParaRPr lang="fr-BE"/>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9</a:t>
            </a:fld>
            <a:endParaRPr lang="fr-FR" altLang="fr-FR"/>
          </a:p>
        </p:txBody>
      </p:sp>
    </p:spTree>
    <p:extLst>
      <p:ext uri="{BB962C8B-B14F-4D97-AF65-F5344CB8AC3E}">
        <p14:creationId xmlns:p14="http://schemas.microsoft.com/office/powerpoint/2010/main" val="186222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t>Ajout d’une nouvelle</a:t>
            </a:r>
            <a:r>
              <a:rPr lang="fr-FR" baseline="0"/>
              <a:t> section: prise en compte d’un revêtement qui reprend les points suivants xxx</a:t>
            </a:r>
            <a:endParaRPr lang="fr-BE"/>
          </a:p>
          <a:p>
            <a:endParaRPr lang="fr-BE"/>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10</a:t>
            </a:fld>
            <a:endParaRPr lang="fr-FR" altLang="fr-FR"/>
          </a:p>
        </p:txBody>
      </p:sp>
    </p:spTree>
    <p:extLst>
      <p:ext uri="{BB962C8B-B14F-4D97-AF65-F5344CB8AC3E}">
        <p14:creationId xmlns:p14="http://schemas.microsoft.com/office/powerpoint/2010/main" val="114897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
        <p:nvSpPr>
          <p:cNvPr id="2" name="Titre 1"/>
          <p:cNvSpPr>
            <a:spLocks noGrp="1"/>
          </p:cNvSpPr>
          <p:nvPr>
            <p:ph type="ctrTitle" hasCustomPrompt="1"/>
          </p:nvPr>
        </p:nvSpPr>
        <p:spPr>
          <a:xfrm>
            <a:off x="1362364" y="2880000"/>
            <a:ext cx="7060579" cy="1544400"/>
          </a:xfrm>
          <a:prstGeom prst="rect">
            <a:avLst/>
          </a:prstGeom>
        </p:spPr>
        <p:txBody>
          <a:bodyPr anchor="t">
            <a:normAutofit/>
          </a:bodyPr>
          <a:lstStyle>
            <a:lvl1pPr algn="l">
              <a:defRPr sz="3000" b="1">
                <a:solidFill>
                  <a:srgbClr val="002060"/>
                </a:solidFill>
              </a:defRPr>
            </a:lvl1pPr>
          </a:lstStyle>
          <a:p>
            <a:r>
              <a:rPr lang="fr-FR"/>
              <a:t>CLIQUEZ ET MODIFIEZ LE TITRE</a:t>
            </a:r>
          </a:p>
        </p:txBody>
      </p:sp>
      <p:sp>
        <p:nvSpPr>
          <p:cNvPr id="6" name="Rectangle 5"/>
          <p:cNvSpPr/>
          <p:nvPr userDrawn="1"/>
        </p:nvSpPr>
        <p:spPr>
          <a:xfrm>
            <a:off x="8422941" y="459551"/>
            <a:ext cx="721059"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Tree>
    <p:extLst>
      <p:ext uri="{BB962C8B-B14F-4D97-AF65-F5344CB8AC3E}">
        <p14:creationId xmlns:p14="http://schemas.microsoft.com/office/powerpoint/2010/main"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8251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554183" y="1200152"/>
            <a:ext cx="7868120" cy="322784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nchor="ctr"/>
          <a:lstStyle/>
          <a:p>
            <a:r>
              <a:rPr lang="fr-FR"/>
              <a:t>CLIQUEZ ET MODIFIEZ LE TITRE</a:t>
            </a:r>
          </a:p>
        </p:txBody>
      </p:sp>
      <p:sp>
        <p:nvSpPr>
          <p:cNvPr id="3" name="Espace réservé du contenu 2"/>
          <p:cNvSpPr>
            <a:spLocks noGrp="1"/>
          </p:cNvSpPr>
          <p:nvPr>
            <p:ph sz="half" idx="1"/>
          </p:nvPr>
        </p:nvSpPr>
        <p:spPr>
          <a:xfrm>
            <a:off x="754301" y="900113"/>
            <a:ext cx="3741499"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1" y="900113"/>
            <a:ext cx="3774103"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8313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endParaRPr lang="fr-FR"/>
          </a:p>
        </p:txBody>
      </p:sp>
      <p:sp>
        <p:nvSpPr>
          <p:cNvPr id="4" name="Espace réservé du pied de page 3"/>
          <p:cNvSpPr>
            <a:spLocks noGrp="1"/>
          </p:cNvSpPr>
          <p:nvPr>
            <p:ph type="ftr" sz="quarter" idx="11"/>
          </p:nvPr>
        </p:nvSpPr>
        <p:spPr>
          <a:xfrm>
            <a:off x="2075196" y="4845901"/>
            <a:ext cx="3944605" cy="273844"/>
          </a:xfrm>
          <a:prstGeom prst="rect">
            <a:avLst/>
          </a:prstGeom>
        </p:spPr>
        <p:txBody>
          <a:bodyPr/>
          <a:lstStyle>
            <a:lvl1pPr>
              <a:defRPr sz="1000"/>
            </a:lvl1pPr>
          </a:lstStyle>
          <a:p>
            <a:endParaRPr lang="fr-FR"/>
          </a:p>
        </p:txBody>
      </p:sp>
      <p:sp>
        <p:nvSpPr>
          <p:cNvPr id="5" name="Espace réservé du numéro de diapositive 4"/>
          <p:cNvSpPr>
            <a:spLocks noGrp="1"/>
          </p:cNvSpPr>
          <p:nvPr>
            <p:ph type="sldNum" sz="quarter" idx="12"/>
          </p:nvPr>
        </p:nvSpPr>
        <p:spPr>
          <a:xfrm>
            <a:off x="8256978" y="4767263"/>
            <a:ext cx="429823" cy="273844"/>
          </a:xfrm>
          <a:prstGeom prst="rect">
            <a:avLst/>
          </a:prstGeom>
        </p:spPr>
        <p:txBody>
          <a:bodyPr/>
          <a:lstStyle>
            <a:lvl1pPr>
              <a:defRPr sz="1000"/>
            </a:lvl1pPr>
          </a:lstStyle>
          <a:p>
            <a:fld id="{2E794143-8163-F543-A4DC-FC997488DC9F}" type="slidenum">
              <a:rPr lang="fr-FR" smtClean="0"/>
              <a:pPr/>
              <a:t>‹#›</a:t>
            </a:fld>
            <a:endParaRPr lang="fr-FR"/>
          </a:p>
        </p:txBody>
      </p:sp>
    </p:spTree>
    <p:extLst>
      <p:ext uri="{BB962C8B-B14F-4D97-AF65-F5344CB8AC3E}">
        <p14:creationId xmlns:p14="http://schemas.microsoft.com/office/powerpoint/2010/main" val="32565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p>
            <a:r>
              <a:rPr lang="fr-FR"/>
              <a:t>Modifiez le style du titre</a:t>
            </a:r>
            <a:endParaRPr lang="fr-BE"/>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D1E71B4-80ED-455A-B3DD-0FED7B6FD2D4}" type="slidenum">
              <a:rPr lang="fr-BE" smtClean="0"/>
              <a:t>‹#›</a:t>
            </a:fld>
            <a:endParaRPr lang="fr-BE"/>
          </a:p>
        </p:txBody>
      </p:sp>
    </p:spTree>
    <p:extLst>
      <p:ext uri="{BB962C8B-B14F-4D97-AF65-F5344CB8AC3E}">
        <p14:creationId xmlns:p14="http://schemas.microsoft.com/office/powerpoint/2010/main" val="206442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p>
            <a:r>
              <a:rPr lang="fr-FR"/>
              <a:t>Modifiez le style du titre</a:t>
            </a:r>
            <a:endParaRPr lang="fr-BE"/>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22418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endParaRPr lang="fr-BE"/>
          </a:p>
        </p:txBody>
      </p:sp>
      <p:sp>
        <p:nvSpPr>
          <p:cNvPr id="3" name="Espace réservé du contenu 2"/>
          <p:cNvSpPr>
            <a:spLocks noGrp="1"/>
          </p:cNvSpPr>
          <p:nvPr>
            <p:ph idx="1"/>
          </p:nvPr>
        </p:nvSpPr>
        <p:spPr>
          <a:xfrm>
            <a:off x="457200" y="1200151"/>
            <a:ext cx="8229600" cy="339447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20520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fr-FR"/>
              <a:t>Modifiez le style du titre</a:t>
            </a:r>
            <a:endParaRPr lang="fr-BE"/>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89828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endParaRPr lang="fr-BE"/>
          </a:p>
        </p:txBody>
      </p:sp>
      <p:sp>
        <p:nvSpPr>
          <p:cNvPr id="3" name="Espace réservé du contenu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404140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7EB8B-7605-469B-94C6-457665DC3C28}"/>
              </a:ext>
            </a:extLst>
          </p:cNvPr>
          <p:cNvSpPr/>
          <p:nvPr userDrawn="1"/>
        </p:nvSpPr>
        <p:spPr>
          <a:xfrm>
            <a:off x="1" y="1"/>
            <a:ext cx="9144000" cy="4549256"/>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1">
              <a:solidFill>
                <a:prstClr val="white"/>
              </a:solidFill>
            </a:endParaRPr>
          </a:p>
        </p:txBody>
      </p:sp>
      <p:pic>
        <p:nvPicPr>
          <p:cNvPr id="6" name="Image 5">
            <a:extLst>
              <a:ext uri="{FF2B5EF4-FFF2-40B4-BE49-F238E27FC236}">
                <a16:creationId xmlns:a16="http://schemas.microsoft.com/office/drawing/2014/main" id="{6A89CAFE-E16D-4203-A8E4-693695083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6785" y="126966"/>
            <a:ext cx="840207" cy="1026115"/>
          </a:xfrm>
          <a:prstGeom prst="rect">
            <a:avLst/>
          </a:prstGeom>
        </p:spPr>
      </p:pic>
      <p:pic>
        <p:nvPicPr>
          <p:cNvPr id="7" name="Picture 2" descr="D:\Damien\Pictures\wallonie\wallonie_v.jpg">
            <a:extLst>
              <a:ext uri="{FF2B5EF4-FFF2-40B4-BE49-F238E27FC236}">
                <a16:creationId xmlns:a16="http://schemas.microsoft.com/office/drawing/2014/main" id="{15593A2B-FB1A-47AD-ACA1-F8C3CE057CA6}"/>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20466" t="18571" r="20411" b="22604"/>
          <a:stretch/>
        </p:blipFill>
        <p:spPr bwMode="auto">
          <a:xfrm>
            <a:off x="8585675" y="4549256"/>
            <a:ext cx="462191" cy="59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2" r:id="rId5"/>
  </p:sldLayoutIdLst>
  <p:hf hdr="0" ftr="0" dt="0"/>
  <p:txStyles>
    <p:titleStyle>
      <a:lvl1pPr algn="l" defTabSz="457189" rtl="0" eaLnBrk="1" latinLnBrk="0" hangingPunct="1">
        <a:spcBef>
          <a:spcPct val="0"/>
        </a:spcBef>
        <a:buNone/>
        <a:defRPr sz="2800" b="1" kern="1200">
          <a:solidFill>
            <a:srgbClr val="002060"/>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Damien\Pictures\wallonie\wallonie_v.jpg">
            <a:extLst>
              <a:ext uri="{FF2B5EF4-FFF2-40B4-BE49-F238E27FC236}">
                <a16:creationId xmlns:a16="http://schemas.microsoft.com/office/drawing/2014/main" id="{85910A06-0D7F-4079-964C-EB0DB28D15E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20466" t="18571" r="20411" b="22604"/>
          <a:stretch/>
        </p:blipFill>
        <p:spPr bwMode="auto">
          <a:xfrm>
            <a:off x="8646467" y="4583948"/>
            <a:ext cx="404664" cy="5202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A19BAC-1B87-4BB2-AAF3-A21A39C4443E}"/>
              </a:ext>
            </a:extLst>
          </p:cNvPr>
          <p:cNvSpPr/>
          <p:nvPr userDrawn="1"/>
        </p:nvSpPr>
        <p:spPr>
          <a:xfrm>
            <a:off x="0" y="2"/>
            <a:ext cx="9144000" cy="621227"/>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fr-BE" sz="1575">
              <a:solidFill>
                <a:prstClr val="white"/>
              </a:solidFill>
            </a:endParaRPr>
          </a:p>
        </p:txBody>
      </p:sp>
      <p:pic>
        <p:nvPicPr>
          <p:cNvPr id="9" name="Image 8">
            <a:extLst>
              <a:ext uri="{FF2B5EF4-FFF2-40B4-BE49-F238E27FC236}">
                <a16:creationId xmlns:a16="http://schemas.microsoft.com/office/drawing/2014/main" id="{783F667D-60B9-4F66-B32E-946E185429B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895" y="66889"/>
            <a:ext cx="486055" cy="487451"/>
          </a:xfrm>
          <a:prstGeom prst="rect">
            <a:avLst/>
          </a:prstGeom>
        </p:spPr>
      </p:pic>
      <p:sp>
        <p:nvSpPr>
          <p:cNvPr id="10" name="ZoneTexte 6">
            <a:extLst>
              <a:ext uri="{FF2B5EF4-FFF2-40B4-BE49-F238E27FC236}">
                <a16:creationId xmlns:a16="http://schemas.microsoft.com/office/drawing/2014/main" id="{53F6120A-95F6-4192-B5AF-B5D78EF8238B}"/>
              </a:ext>
            </a:extLst>
          </p:cNvPr>
          <p:cNvSpPr txBox="1"/>
          <p:nvPr userDrawn="1"/>
        </p:nvSpPr>
        <p:spPr>
          <a:xfrm>
            <a:off x="794649" y="128509"/>
            <a:ext cx="8228455" cy="369332"/>
          </a:xfrm>
          <a:prstGeom prst="rect">
            <a:avLst/>
          </a:prstGeom>
          <a:noFill/>
        </p:spPr>
        <p:txBody>
          <a:bodyPr wrap="square" rtlCol="0">
            <a:spAutoFit/>
          </a:bodyPr>
          <a:ls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a:r>
              <a:rPr lang="fr-FR" sz="1800" b="1">
                <a:solidFill>
                  <a:prstClr val="white"/>
                </a:solidFill>
              </a:rPr>
              <a:t>Interprétation des données et balises décisionnelles</a:t>
            </a:r>
          </a:p>
        </p:txBody>
      </p:sp>
      <p:sp>
        <p:nvSpPr>
          <p:cNvPr id="11" name="ZoneTexte 10">
            <a:extLst>
              <a:ext uri="{FF2B5EF4-FFF2-40B4-BE49-F238E27FC236}">
                <a16:creationId xmlns:a16="http://schemas.microsoft.com/office/drawing/2014/main" id="{587CC155-B993-495E-A1A6-61784A6CF1D9}"/>
              </a:ext>
            </a:extLst>
          </p:cNvPr>
          <p:cNvSpPr txBox="1"/>
          <p:nvPr userDrawn="1"/>
        </p:nvSpPr>
        <p:spPr>
          <a:xfrm>
            <a:off x="19673" y="4803479"/>
            <a:ext cx="482824" cy="307777"/>
          </a:xfrm>
          <a:prstGeom prst="rect">
            <a:avLst/>
          </a:prstGeom>
          <a:noFill/>
        </p:spPr>
        <p:txBody>
          <a:bodyPr wrap="none" rtlCol="0">
            <a:spAutoFit/>
          </a:bodyPr>
          <a:lstStyle/>
          <a:p>
            <a:fld id="{136D2B5F-EB71-4F1B-9A36-E8CE8F106215}" type="slidenum">
              <a:rPr lang="fr-BE" sz="1400" smtClean="0"/>
              <a:t>‹#›</a:t>
            </a:fld>
            <a:endParaRPr lang="fr-BE" sz="1400"/>
          </a:p>
        </p:txBody>
      </p:sp>
    </p:spTree>
    <p:extLst>
      <p:ext uri="{BB962C8B-B14F-4D97-AF65-F5344CB8AC3E}">
        <p14:creationId xmlns:p14="http://schemas.microsoft.com/office/powerpoint/2010/main" val="6649581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347859"/>
            <a:ext cx="9144000" cy="2954655"/>
          </a:xfrm>
          <a:prstGeom prst="rect">
            <a:avLst/>
          </a:prstGeom>
          <a:noFill/>
        </p:spPr>
        <p:txBody>
          <a:bodyPr wrap="square" rtlCol="0">
            <a:spAutoFit/>
          </a:bodyPr>
          <a:lstStyle/>
          <a:p>
            <a:pPr algn="ctr"/>
            <a:r>
              <a:rPr lang="fr-BE" sz="4000" b="1">
                <a:solidFill>
                  <a:prstClr val="white"/>
                </a:solidFill>
              </a:rPr>
              <a:t>Prélèvement de gaz du sol et d’air intérieur/extérieur</a:t>
            </a:r>
          </a:p>
          <a:p>
            <a:pPr algn="ctr"/>
            <a:endParaRPr lang="fr-FR" b="1">
              <a:solidFill>
                <a:prstClr val="white"/>
              </a:solidFill>
            </a:endParaRPr>
          </a:p>
          <a:p>
            <a:pPr algn="ctr"/>
            <a:r>
              <a:rPr lang="fr-FR" sz="2400" b="1">
                <a:solidFill>
                  <a:prstClr val="white"/>
                </a:solidFill>
              </a:rPr>
              <a:t>Interprétation des données et balises décisionnelles</a:t>
            </a:r>
          </a:p>
          <a:p>
            <a:pPr algn="ctr"/>
            <a:endParaRPr lang="fr-FR" b="1">
              <a:solidFill>
                <a:prstClr val="white"/>
              </a:solidFill>
            </a:endParaRPr>
          </a:p>
          <a:p>
            <a:pPr algn="ctr"/>
            <a:endParaRPr lang="fr-FR" sz="1400" b="1">
              <a:solidFill>
                <a:prstClr val="white"/>
              </a:solidFill>
            </a:endParaRPr>
          </a:p>
          <a:p>
            <a:pPr algn="ctr"/>
            <a:r>
              <a:rPr lang="fr-FR" sz="1400" b="1">
                <a:solidFill>
                  <a:prstClr val="white"/>
                </a:solidFill>
              </a:rPr>
              <a:t>Moulin de </a:t>
            </a:r>
            <a:r>
              <a:rPr lang="fr-FR" sz="1400" b="1" err="1">
                <a:solidFill>
                  <a:prstClr val="white"/>
                </a:solidFill>
              </a:rPr>
              <a:t>Beez</a:t>
            </a:r>
            <a:r>
              <a:rPr lang="fr-FR" sz="1400" b="1">
                <a:solidFill>
                  <a:prstClr val="white"/>
                </a:solidFill>
              </a:rPr>
              <a:t>, les 5 et 12 décembre</a:t>
            </a:r>
          </a:p>
          <a:p>
            <a:pPr algn="ctr"/>
            <a:endParaRPr lang="fr-FR" b="1">
              <a:solidFill>
                <a:prstClr val="white"/>
              </a:solidFill>
            </a:endParaRPr>
          </a:p>
        </p:txBody>
      </p:sp>
      <p:sp>
        <p:nvSpPr>
          <p:cNvPr id="2" name="Espace réservé du numéro de diapositive 1">
            <a:extLst>
              <a:ext uri="{FF2B5EF4-FFF2-40B4-BE49-F238E27FC236}">
                <a16:creationId xmlns:a16="http://schemas.microsoft.com/office/drawing/2014/main" id="{51242111-1256-4267-9C69-827BEAC81A49}"/>
              </a:ext>
            </a:extLst>
          </p:cNvPr>
          <p:cNvSpPr>
            <a:spLocks noGrp="1"/>
          </p:cNvSpPr>
          <p:nvPr>
            <p:ph type="sldNum" sz="quarter" idx="12"/>
          </p:nvPr>
        </p:nvSpPr>
        <p:spPr/>
        <p:txBody>
          <a:bodyPr/>
          <a:lstStyle/>
          <a:p>
            <a:fld id="{9D1E71B4-80ED-455A-B3DD-0FED7B6FD2D4}" type="slidenum">
              <a:rPr lang="fr-BE" smtClean="0"/>
              <a:t>1</a:t>
            </a:fld>
            <a:endParaRPr lang="fr-BE"/>
          </a:p>
        </p:txBody>
      </p:sp>
    </p:spTree>
    <p:extLst>
      <p:ext uri="{BB962C8B-B14F-4D97-AF65-F5344CB8AC3E}">
        <p14:creationId xmlns:p14="http://schemas.microsoft.com/office/powerpoint/2010/main" val="65236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a:solidFill>
                  <a:schemeClr val="accent1">
                    <a:lumMod val="75000"/>
                  </a:schemeClr>
                </a:solidFill>
              </a:rPr>
              <a:t>Mesures constructives passives</a:t>
            </a:r>
          </a:p>
          <a:p>
            <a:pPr lvl="1">
              <a:buFont typeface="Wingdings" panose="05000000000000000000" pitchFamily="2" charset="2"/>
              <a:buChar char="Ø"/>
            </a:pPr>
            <a:r>
              <a:rPr lang="fr-BE" sz="2000"/>
              <a:t> Réparation fissures</a:t>
            </a:r>
          </a:p>
          <a:p>
            <a:pPr lvl="1">
              <a:buFont typeface="Wingdings" panose="05000000000000000000" pitchFamily="2" charset="2"/>
              <a:buChar char="Ø"/>
            </a:pPr>
            <a:r>
              <a:rPr lang="fr-BE" sz="2000"/>
              <a:t> Rénovation du revêtement</a:t>
            </a:r>
          </a:p>
          <a:p>
            <a:pPr lvl="2"/>
            <a:r>
              <a:rPr lang="fr-BE" sz="2000"/>
              <a:t>Nouveau béton/nouveau revêtement sans raccord;</a:t>
            </a:r>
          </a:p>
          <a:p>
            <a:pPr lvl="2"/>
            <a:r>
              <a:rPr lang="fr-BE" sz="2000"/>
              <a:t>Ajout d’un film HDPE ;</a:t>
            </a:r>
          </a:p>
          <a:p>
            <a:pPr lvl="2"/>
            <a:r>
              <a:rPr lang="fr-BE" sz="2000"/>
              <a:t>Résine époxy</a:t>
            </a:r>
          </a:p>
          <a:p>
            <a:pPr lvl="1">
              <a:buFont typeface="Wingdings" panose="05000000000000000000" pitchFamily="2" charset="2"/>
              <a:buChar char="Ø"/>
            </a:pPr>
            <a:r>
              <a:rPr lang="fr-BE" sz="2000"/>
              <a:t> Ventilation passive</a:t>
            </a:r>
          </a:p>
          <a:p>
            <a:pPr lvl="2"/>
            <a:endParaRPr lang="fr-BE" sz="1200"/>
          </a:p>
          <a:p>
            <a:pPr lvl="1"/>
            <a:endParaRPr lang="fr-FR" sz="1500"/>
          </a:p>
          <a:p>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pic>
        <p:nvPicPr>
          <p:cNvPr id="7" name="Image 6"/>
          <p:cNvPicPr>
            <a:picLocks noChangeAspect="1"/>
          </p:cNvPicPr>
          <p:nvPr/>
        </p:nvPicPr>
        <p:blipFill>
          <a:blip r:embed="rId3"/>
          <a:stretch>
            <a:fillRect/>
          </a:stretch>
        </p:blipFill>
        <p:spPr>
          <a:xfrm>
            <a:off x="4667664" y="1018940"/>
            <a:ext cx="1367992" cy="1379888"/>
          </a:xfrm>
          <a:prstGeom prst="rect">
            <a:avLst/>
          </a:prstGeom>
        </p:spPr>
      </p:pic>
      <p:pic>
        <p:nvPicPr>
          <p:cNvPr id="10" name="Image 9"/>
          <p:cNvPicPr>
            <a:picLocks noChangeAspect="1"/>
          </p:cNvPicPr>
          <p:nvPr/>
        </p:nvPicPr>
        <p:blipFill>
          <a:blip r:embed="rId4"/>
          <a:stretch>
            <a:fillRect/>
          </a:stretch>
        </p:blipFill>
        <p:spPr>
          <a:xfrm>
            <a:off x="6952335" y="1122821"/>
            <a:ext cx="1734465" cy="3401849"/>
          </a:xfrm>
          <a:prstGeom prst="rect">
            <a:avLst/>
          </a:prstGeom>
        </p:spPr>
      </p:pic>
      <p:pic>
        <p:nvPicPr>
          <p:cNvPr id="11" name="Image 10"/>
          <p:cNvPicPr>
            <a:picLocks noChangeAspect="1"/>
          </p:cNvPicPr>
          <p:nvPr/>
        </p:nvPicPr>
        <p:blipFill>
          <a:blip r:embed="rId5"/>
          <a:stretch>
            <a:fillRect/>
          </a:stretch>
        </p:blipFill>
        <p:spPr>
          <a:xfrm>
            <a:off x="3138110" y="3066841"/>
            <a:ext cx="3915825" cy="1753015"/>
          </a:xfrm>
          <a:prstGeom prst="rect">
            <a:avLst/>
          </a:prstGeom>
        </p:spPr>
      </p:pic>
      <p:sp>
        <p:nvSpPr>
          <p:cNvPr id="13" name="ZoneTexte 12">
            <a:extLst>
              <a:ext uri="{FF2B5EF4-FFF2-40B4-BE49-F238E27FC236}">
                <a16:creationId xmlns:a16="http://schemas.microsoft.com/office/drawing/2014/main" id="{9EF75910-F355-4212-AB55-6E2C43B326EC}"/>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selon sources</a:t>
            </a:r>
            <a:endParaRPr lang="fr-BE" sz="2000"/>
          </a:p>
        </p:txBody>
      </p:sp>
    </p:spTree>
    <p:extLst>
      <p:ext uri="{BB962C8B-B14F-4D97-AF65-F5344CB8AC3E}">
        <p14:creationId xmlns:p14="http://schemas.microsoft.com/office/powerpoint/2010/main" val="184007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1679"/>
            <a:ext cx="8229600" cy="3394472"/>
          </a:xfrm>
        </p:spPr>
        <p:txBody>
          <a:bodyPr/>
          <a:lstStyle/>
          <a:p>
            <a:pPr lvl="1"/>
            <a:endParaRPr lang="fr-FR" sz="1125"/>
          </a:p>
          <a:p>
            <a:pPr marL="0" indent="0">
              <a:buNone/>
            </a:pPr>
            <a:r>
              <a:rPr lang="fr-FR">
                <a:solidFill>
                  <a:schemeClr val="accent1">
                    <a:lumMod val="75000"/>
                  </a:schemeClr>
                </a:solidFill>
              </a:rPr>
              <a:t>Mesures constructives Actives</a:t>
            </a:r>
          </a:p>
          <a:p>
            <a:pPr lvl="1">
              <a:buFont typeface="Wingdings" panose="05000000000000000000" pitchFamily="2" charset="2"/>
              <a:buChar char="Ø"/>
            </a:pPr>
            <a:r>
              <a:rPr lang="fr-BE" sz="2000"/>
              <a:t> Drainage des gaz des sol</a:t>
            </a:r>
          </a:p>
          <a:p>
            <a:pPr lvl="1">
              <a:buFont typeface="Wingdings" panose="05000000000000000000" pitchFamily="2" charset="2"/>
              <a:buChar char="Ø"/>
            </a:pPr>
            <a:r>
              <a:rPr lang="fr-BE" sz="2000"/>
              <a:t> Surpression du bâti</a:t>
            </a:r>
          </a:p>
          <a:p>
            <a:pPr lvl="1">
              <a:buFont typeface="Wingdings" panose="05000000000000000000" pitchFamily="2" charset="2"/>
              <a:buChar char="Ø"/>
            </a:pPr>
            <a:r>
              <a:rPr lang="fr-BE" sz="2000"/>
              <a:t> Dépression/surpression vide sanitaire</a:t>
            </a:r>
          </a:p>
          <a:p>
            <a:pPr lvl="2"/>
            <a:endParaRPr lang="fr-BE" sz="1200"/>
          </a:p>
          <a:p>
            <a:pPr lvl="1"/>
            <a:endParaRPr lang="fr-FR" sz="1500"/>
          </a:p>
          <a:p>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pic>
        <p:nvPicPr>
          <p:cNvPr id="9" name="Image 8"/>
          <p:cNvPicPr>
            <a:picLocks noChangeAspect="1"/>
          </p:cNvPicPr>
          <p:nvPr/>
        </p:nvPicPr>
        <p:blipFill>
          <a:blip r:embed="rId3"/>
          <a:stretch>
            <a:fillRect/>
          </a:stretch>
        </p:blipFill>
        <p:spPr>
          <a:xfrm>
            <a:off x="2448124" y="2887756"/>
            <a:ext cx="5726705" cy="1979527"/>
          </a:xfrm>
          <a:prstGeom prst="rect">
            <a:avLst/>
          </a:prstGeom>
        </p:spPr>
      </p:pic>
      <p:sp>
        <p:nvSpPr>
          <p:cNvPr id="12" name="ZoneTexte 11">
            <a:extLst>
              <a:ext uri="{FF2B5EF4-FFF2-40B4-BE49-F238E27FC236}">
                <a16:creationId xmlns:a16="http://schemas.microsoft.com/office/drawing/2014/main" id="{F186B088-83F0-42B5-8671-8CB7913FB5DD}"/>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selon sources</a:t>
            </a:r>
            <a:endParaRPr lang="fr-BE" sz="2000"/>
          </a:p>
        </p:txBody>
      </p:sp>
    </p:spTree>
    <p:extLst>
      <p:ext uri="{BB962C8B-B14F-4D97-AF65-F5344CB8AC3E}">
        <p14:creationId xmlns:p14="http://schemas.microsoft.com/office/powerpoint/2010/main" val="293476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328" y="874514"/>
            <a:ext cx="8229600" cy="3394472"/>
          </a:xfrm>
        </p:spPr>
        <p:txBody>
          <a:bodyPr/>
          <a:lstStyle/>
          <a:p>
            <a:pPr lvl="1"/>
            <a:endParaRPr lang="fr-FR" sz="1125"/>
          </a:p>
          <a:p>
            <a:pPr marL="0" indent="0">
              <a:buNone/>
            </a:pPr>
            <a:r>
              <a:rPr lang="fr-FR">
                <a:solidFill>
                  <a:schemeClr val="accent1">
                    <a:lumMod val="75000"/>
                  </a:schemeClr>
                </a:solidFill>
              </a:rPr>
              <a:t>Mesures constructives Actives</a:t>
            </a:r>
          </a:p>
          <a:p>
            <a:pPr lvl="2"/>
            <a:endParaRPr lang="fr-BE" sz="1200"/>
          </a:p>
          <a:p>
            <a:pPr lvl="1"/>
            <a:endParaRPr lang="fr-FR" sz="1500"/>
          </a:p>
          <a:p>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pic>
        <p:nvPicPr>
          <p:cNvPr id="12" name="Image 11"/>
          <p:cNvPicPr>
            <a:picLocks noChangeAspect="1"/>
          </p:cNvPicPr>
          <p:nvPr/>
        </p:nvPicPr>
        <p:blipFill>
          <a:blip r:embed="rId3"/>
          <a:stretch>
            <a:fillRect/>
          </a:stretch>
        </p:blipFill>
        <p:spPr>
          <a:xfrm>
            <a:off x="1162324" y="1712068"/>
            <a:ext cx="6256332" cy="3196878"/>
          </a:xfrm>
          <a:prstGeom prst="rect">
            <a:avLst/>
          </a:prstGeom>
        </p:spPr>
      </p:pic>
      <p:sp>
        <p:nvSpPr>
          <p:cNvPr id="13" name="ZoneTexte 12">
            <a:extLst>
              <a:ext uri="{FF2B5EF4-FFF2-40B4-BE49-F238E27FC236}">
                <a16:creationId xmlns:a16="http://schemas.microsoft.com/office/drawing/2014/main" id="{F36DA02F-6F51-4963-8ED1-1F3D32B8A638}"/>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selon sources</a:t>
            </a:r>
            <a:endParaRPr lang="fr-BE" sz="2000"/>
          </a:p>
        </p:txBody>
      </p:sp>
    </p:spTree>
    <p:extLst>
      <p:ext uri="{BB962C8B-B14F-4D97-AF65-F5344CB8AC3E}">
        <p14:creationId xmlns:p14="http://schemas.microsoft.com/office/powerpoint/2010/main" val="96449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FAB6640-FB66-42FD-A76F-56970C157D79}"/>
              </a:ext>
            </a:extLst>
          </p:cNvPr>
          <p:cNvPicPr>
            <a:picLocks noChangeAspect="1"/>
          </p:cNvPicPr>
          <p:nvPr/>
        </p:nvPicPr>
        <p:blipFill>
          <a:blip r:embed="rId3"/>
          <a:stretch>
            <a:fillRect/>
          </a:stretch>
        </p:blipFill>
        <p:spPr>
          <a:xfrm>
            <a:off x="4751753" y="2412031"/>
            <a:ext cx="4307857" cy="2678778"/>
          </a:xfrm>
          <a:prstGeom prst="rect">
            <a:avLst/>
          </a:prstGeom>
        </p:spPr>
      </p:pic>
      <p:sp>
        <p:nvSpPr>
          <p:cNvPr id="3" name="Espace réservé du contenu 2"/>
          <p:cNvSpPr>
            <a:spLocks noGrp="1"/>
          </p:cNvSpPr>
          <p:nvPr>
            <p:ph idx="1"/>
          </p:nvPr>
        </p:nvSpPr>
        <p:spPr>
          <a:xfrm>
            <a:off x="217251" y="731842"/>
            <a:ext cx="8229600" cy="3394472"/>
          </a:xfrm>
        </p:spPr>
        <p:txBody>
          <a:bodyPr/>
          <a:lstStyle/>
          <a:p>
            <a:pPr lvl="1"/>
            <a:endParaRPr lang="fr-FR" sz="1125"/>
          </a:p>
          <a:p>
            <a:pPr marL="0" indent="0">
              <a:buNone/>
            </a:pPr>
            <a:r>
              <a:rPr lang="fr-BE" sz="1800">
                <a:solidFill>
                  <a:schemeClr val="accent1">
                    <a:lumMod val="75000"/>
                  </a:schemeClr>
                </a:solidFill>
              </a:rPr>
              <a:t>Mesures constructives RADON  </a:t>
            </a:r>
            <a:r>
              <a:rPr lang="fr-BE" sz="1800"/>
              <a:t>(recommandations de prévention)</a:t>
            </a:r>
          </a:p>
          <a:p>
            <a:pPr lvl="1">
              <a:buFont typeface="Wingdings" panose="05000000000000000000" pitchFamily="2" charset="2"/>
              <a:buChar char="Ø"/>
            </a:pPr>
            <a:r>
              <a:rPr lang="fr-FR" sz="1800"/>
              <a:t> </a:t>
            </a:r>
            <a:r>
              <a:rPr lang="fr-FR" sz="1600"/>
              <a:t>Prévoir une couche perméable de drainage du radon (gravier calibre au moins 15/20);</a:t>
            </a:r>
          </a:p>
          <a:p>
            <a:pPr lvl="1">
              <a:buFont typeface="Wingdings" panose="05000000000000000000" pitchFamily="2" charset="2"/>
              <a:buChar char="Ø"/>
            </a:pPr>
            <a:r>
              <a:rPr lang="fr-FR" sz="1600"/>
              <a:t> Prévoir un système d’aspiration dans la couche perméable;</a:t>
            </a:r>
          </a:p>
          <a:p>
            <a:pPr lvl="1">
              <a:buFont typeface="Wingdings" panose="05000000000000000000" pitchFamily="2" charset="2"/>
              <a:buChar char="Ø"/>
            </a:pPr>
            <a:r>
              <a:rPr lang="fr-FR" sz="1600"/>
              <a:t> Placer un pare-radon sur (ou sous) la dalle;</a:t>
            </a:r>
          </a:p>
          <a:p>
            <a:pPr lvl="1">
              <a:buFont typeface="Wingdings" panose="05000000000000000000" pitchFamily="2" charset="2"/>
              <a:buChar char="Ø"/>
            </a:pPr>
            <a:r>
              <a:rPr lang="fr-FR" sz="1600"/>
              <a:t> Colmater toutes les ouvertures autour des passages de canalisations, entre la dalle et le revêtement de sol ainsi qu’entre la dalle et les murs;</a:t>
            </a:r>
          </a:p>
          <a:p>
            <a:pPr lvl="1">
              <a:buFont typeface="Wingdings" panose="05000000000000000000" pitchFamily="2" charset="2"/>
              <a:buChar char="Ø"/>
            </a:pPr>
            <a:r>
              <a:rPr lang="fr-FR" sz="1600"/>
              <a:t> Installer un système de ventilation efficace dans le bâtiment</a:t>
            </a:r>
          </a:p>
          <a:p>
            <a:pPr marL="685783" lvl="2" indent="0">
              <a:buNone/>
            </a:pPr>
            <a:r>
              <a:rPr lang="fr-BE" sz="1600"/>
              <a:t>(norme NBN D50-001)</a:t>
            </a:r>
          </a:p>
          <a:p>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11" name="ZoneTexte 10">
            <a:extLst>
              <a:ext uri="{FF2B5EF4-FFF2-40B4-BE49-F238E27FC236}">
                <a16:creationId xmlns:a16="http://schemas.microsoft.com/office/drawing/2014/main" id="{7921D582-507E-4631-814A-DA3B50EB1803}"/>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selon sources</a:t>
            </a:r>
            <a:endParaRPr lang="fr-BE" sz="2000"/>
          </a:p>
        </p:txBody>
      </p:sp>
    </p:spTree>
    <p:extLst>
      <p:ext uri="{BB962C8B-B14F-4D97-AF65-F5344CB8AC3E}">
        <p14:creationId xmlns:p14="http://schemas.microsoft.com/office/powerpoint/2010/main" val="22899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28472"/>
            <a:ext cx="8229600" cy="2212397"/>
          </a:xfrm>
        </p:spPr>
        <p:txBody>
          <a:bodyPr/>
          <a:lstStyle/>
          <a:p>
            <a:pPr marL="0" indent="0">
              <a:buNone/>
            </a:pPr>
            <a:r>
              <a:rPr lang="fr-FR">
                <a:solidFill>
                  <a:schemeClr val="accent1">
                    <a:lumMod val="75000"/>
                  </a:schemeClr>
                </a:solidFill>
              </a:rPr>
              <a:t>Mesures constructives (constats retenus)</a:t>
            </a:r>
          </a:p>
          <a:p>
            <a:pPr lvl="2"/>
            <a:endParaRPr lang="fr-FR"/>
          </a:p>
          <a:p>
            <a:pPr lvl="2"/>
            <a:r>
              <a:rPr lang="fr-FR" sz="2000"/>
              <a:t>Adaptables selon présence ou non de bâti !</a:t>
            </a:r>
            <a:endParaRPr lang="fr-BE" sz="2000"/>
          </a:p>
          <a:p>
            <a:pPr lvl="2"/>
            <a:endParaRPr lang="fr-BE" sz="2000"/>
          </a:p>
          <a:p>
            <a:pPr lvl="2"/>
            <a:r>
              <a:rPr lang="fr-BE" sz="2000"/>
              <a:t>Mesure constructive n’est pas suffisante, considérée seule, pour valider absence de risques </a:t>
            </a:r>
          </a:p>
          <a:p>
            <a:pPr marL="685783" lvl="2" indent="0">
              <a:buNone/>
            </a:pPr>
            <a:r>
              <a:rPr lang="fr-BE" sz="2000">
                <a:sym typeface="Wingdings" panose="05000000000000000000" pitchFamily="2" charset="2"/>
              </a:rPr>
              <a:t>	 nécessité d’un contrôle (pas opérationnel dans un CCS)</a:t>
            </a:r>
          </a:p>
          <a:p>
            <a:pPr lvl="2"/>
            <a:endParaRPr lang="fr-FR" sz="2000"/>
          </a:p>
          <a:p>
            <a:pPr lvl="2"/>
            <a:r>
              <a:rPr lang="fr-FR" sz="2000"/>
              <a:t>Mesures actives + efficaces et plus coûteuses que mesures passives</a:t>
            </a:r>
            <a:endParaRPr lang="fr-FR"/>
          </a:p>
          <a:p>
            <a:pPr lvl="1"/>
            <a:endParaRPr lang="fr-FR"/>
          </a:p>
          <a:p>
            <a:endParaRPr lang="fr-FR"/>
          </a:p>
          <a:p>
            <a:endParaRPr lang="fr-FR"/>
          </a:p>
          <a:p>
            <a:pPr lvl="2"/>
            <a:endParaRPr lang="fr-BE"/>
          </a:p>
        </p:txBody>
      </p:sp>
      <p:sp>
        <p:nvSpPr>
          <p:cNvPr id="8" name="ZoneTexte 7">
            <a:extLst>
              <a:ext uri="{FF2B5EF4-FFF2-40B4-BE49-F238E27FC236}">
                <a16:creationId xmlns:a16="http://schemas.microsoft.com/office/drawing/2014/main" id="{DB931027-EABC-424B-A3EA-D39E5677EF4B}"/>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a:t>
            </a:r>
            <a:endParaRPr lang="fr-BE" sz="2000"/>
          </a:p>
        </p:txBody>
      </p:sp>
    </p:spTree>
    <p:extLst>
      <p:ext uri="{BB962C8B-B14F-4D97-AF65-F5344CB8AC3E}">
        <p14:creationId xmlns:p14="http://schemas.microsoft.com/office/powerpoint/2010/main" val="298679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7233"/>
            <a:ext cx="8229600" cy="3394472"/>
          </a:xfrm>
        </p:spPr>
        <p:txBody>
          <a:bodyPr/>
          <a:lstStyle/>
          <a:p>
            <a:pPr lvl="1">
              <a:buFont typeface="Wingdings" panose="05000000000000000000" pitchFamily="2" charset="2"/>
              <a:buChar char="Ø"/>
            </a:pPr>
            <a:r>
              <a:rPr lang="fr-FR"/>
              <a:t> </a:t>
            </a:r>
            <a:r>
              <a:rPr lang="fr-FR" sz="2400"/>
              <a:t>Justifiables/opérationnelles uniquement pour les futurs bâtiments !</a:t>
            </a:r>
          </a:p>
          <a:p>
            <a:pPr lvl="1">
              <a:buFont typeface="Wingdings" panose="05000000000000000000" pitchFamily="2" charset="2"/>
              <a:buChar char="Ø"/>
            </a:pPr>
            <a:endParaRPr lang="fr-FR" sz="2400"/>
          </a:p>
          <a:p>
            <a:pPr lvl="1">
              <a:buFont typeface="Wingdings" panose="05000000000000000000" pitchFamily="2" charset="2"/>
              <a:buChar char="Ø"/>
            </a:pPr>
            <a:r>
              <a:rPr lang="fr-FR" sz="2400"/>
              <a:t> Seules les normes Radon sont retenues  !</a:t>
            </a:r>
          </a:p>
          <a:p>
            <a:pPr lvl="1">
              <a:buFont typeface="Wingdings" panose="05000000000000000000" pitchFamily="2" charset="2"/>
              <a:buChar char="Ø"/>
            </a:pPr>
            <a:endParaRPr lang="fr-FR" sz="2400"/>
          </a:p>
          <a:p>
            <a:pPr lvl="1">
              <a:buFont typeface="Wingdings" panose="05000000000000000000" pitchFamily="2" charset="2"/>
              <a:buChar char="Ø"/>
            </a:pPr>
            <a:r>
              <a:rPr lang="fr-FR" sz="2400"/>
              <a:t> Les autres types applicables mais à étudier/dimensionner/ justifier dans le cadre </a:t>
            </a:r>
            <a:r>
              <a:rPr lang="fr-FR"/>
              <a:t>d’un PA !</a:t>
            </a:r>
            <a:endParaRPr lang="fr-BE"/>
          </a:p>
        </p:txBody>
      </p:sp>
      <p:sp>
        <p:nvSpPr>
          <p:cNvPr id="8" name="ZoneTexte 7">
            <a:extLst>
              <a:ext uri="{FF2B5EF4-FFF2-40B4-BE49-F238E27FC236}">
                <a16:creationId xmlns:a16="http://schemas.microsoft.com/office/drawing/2014/main" id="{18F4FD08-5775-4538-8B89-B61DF94ACFED}"/>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dans CWBP V06</a:t>
            </a:r>
            <a:endParaRPr lang="fr-BE" sz="2000"/>
          </a:p>
        </p:txBody>
      </p:sp>
    </p:spTree>
    <p:extLst>
      <p:ext uri="{BB962C8B-B14F-4D97-AF65-F5344CB8AC3E}">
        <p14:creationId xmlns:p14="http://schemas.microsoft.com/office/powerpoint/2010/main" val="17465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945C1C-336C-44D7-A5C8-C9BE1C20B763}"/>
              </a:ext>
            </a:extLst>
          </p:cNvPr>
          <p:cNvSpPr>
            <a:spLocks noGrp="1"/>
          </p:cNvSpPr>
          <p:nvPr>
            <p:ph type="sldNum" sz="quarter" idx="12"/>
          </p:nvPr>
        </p:nvSpPr>
        <p:spPr/>
        <p:txBody>
          <a:bodyPr/>
          <a:lstStyle/>
          <a:p>
            <a:pPr defTabSz="685783"/>
            <a:fld id="{9D1E71B4-80ED-455A-B3DD-0FED7B6FD2D4}" type="slidenum">
              <a:rPr lang="fr-BE" smtClean="0">
                <a:solidFill>
                  <a:prstClr val="black">
                    <a:tint val="75000"/>
                  </a:prstClr>
                </a:solidFill>
              </a:rPr>
              <a:pPr defTabSz="685783"/>
              <a:t>16</a:t>
            </a:fld>
            <a:endParaRPr lang="fr-BE">
              <a:solidFill>
                <a:prstClr val="black">
                  <a:tint val="75000"/>
                </a:prstClr>
              </a:solidFill>
            </a:endParaRPr>
          </a:p>
        </p:txBody>
      </p:sp>
      <p:sp>
        <p:nvSpPr>
          <p:cNvPr id="5" name="Parchemin : horizontal 4">
            <a:extLst>
              <a:ext uri="{FF2B5EF4-FFF2-40B4-BE49-F238E27FC236}">
                <a16:creationId xmlns:a16="http://schemas.microsoft.com/office/drawing/2014/main" id="{21B32A1B-6FCC-40DC-B702-C018EEAD5753}"/>
              </a:ext>
            </a:extLst>
          </p:cNvPr>
          <p:cNvSpPr/>
          <p:nvPr/>
        </p:nvSpPr>
        <p:spPr>
          <a:xfrm>
            <a:off x="814194" y="0"/>
            <a:ext cx="7618605" cy="1640114"/>
          </a:xfrm>
          <a:prstGeom prst="horizontalScroll">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a:solidFill>
                  <a:schemeClr val="tx1"/>
                </a:solidFill>
              </a:rPr>
              <a:t>Prise en compte de mesures d’air dans les études de sols : </a:t>
            </a:r>
          </a:p>
          <a:p>
            <a:pPr algn="ctr"/>
            <a:r>
              <a:rPr lang="fr-BE" sz="2800" b="1">
                <a:solidFill>
                  <a:schemeClr val="tx1"/>
                </a:solidFill>
              </a:rPr>
              <a:t>En conclusion</a:t>
            </a:r>
          </a:p>
        </p:txBody>
      </p:sp>
    </p:spTree>
    <p:extLst>
      <p:ext uri="{BB962C8B-B14F-4D97-AF65-F5344CB8AC3E}">
        <p14:creationId xmlns:p14="http://schemas.microsoft.com/office/powerpoint/2010/main" val="109349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 coins arrondis 38">
            <a:extLst>
              <a:ext uri="{FF2B5EF4-FFF2-40B4-BE49-F238E27FC236}">
                <a16:creationId xmlns:a16="http://schemas.microsoft.com/office/drawing/2014/main" id="{4C14FE5B-8D13-4B25-A3F0-C43504D91367}"/>
              </a:ext>
            </a:extLst>
          </p:cNvPr>
          <p:cNvSpPr/>
          <p:nvPr/>
        </p:nvSpPr>
        <p:spPr>
          <a:xfrm>
            <a:off x="65131" y="3961671"/>
            <a:ext cx="2164497" cy="650438"/>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400" b="1">
                <a:solidFill>
                  <a:schemeClr val="tx1"/>
                </a:solidFill>
              </a:rPr>
              <a:t>Choix de réaliser les mesures d’air</a:t>
            </a:r>
            <a:endParaRPr lang="fr-BE" sz="1100">
              <a:solidFill>
                <a:schemeClr val="tx1"/>
              </a:solidFill>
            </a:endParaRPr>
          </a:p>
        </p:txBody>
      </p:sp>
      <p:grpSp>
        <p:nvGrpSpPr>
          <p:cNvPr id="38" name="Groupe 37">
            <a:extLst>
              <a:ext uri="{FF2B5EF4-FFF2-40B4-BE49-F238E27FC236}">
                <a16:creationId xmlns:a16="http://schemas.microsoft.com/office/drawing/2014/main" id="{5402BCAC-FE40-4890-9578-3C18AF135EDF}"/>
              </a:ext>
            </a:extLst>
          </p:cNvPr>
          <p:cNvGrpSpPr/>
          <p:nvPr/>
        </p:nvGrpSpPr>
        <p:grpSpPr>
          <a:xfrm>
            <a:off x="886978" y="3409610"/>
            <a:ext cx="7318119" cy="636333"/>
            <a:chOff x="910225" y="1228687"/>
            <a:chExt cx="7318119" cy="636333"/>
          </a:xfrm>
        </p:grpSpPr>
        <p:grpSp>
          <p:nvGrpSpPr>
            <p:cNvPr id="42" name="Groupe 41">
              <a:extLst>
                <a:ext uri="{FF2B5EF4-FFF2-40B4-BE49-F238E27FC236}">
                  <a16:creationId xmlns:a16="http://schemas.microsoft.com/office/drawing/2014/main" id="{3CBE40A9-02B7-4C0B-9FF0-FACCA5FD6022}"/>
                </a:ext>
              </a:extLst>
            </p:cNvPr>
            <p:cNvGrpSpPr/>
            <p:nvPr/>
          </p:nvGrpSpPr>
          <p:grpSpPr>
            <a:xfrm>
              <a:off x="910225" y="1228687"/>
              <a:ext cx="7318119" cy="585430"/>
              <a:chOff x="1204688" y="1615338"/>
              <a:chExt cx="7318119" cy="585430"/>
            </a:xfrm>
          </p:grpSpPr>
          <p:grpSp>
            <p:nvGrpSpPr>
              <p:cNvPr id="52" name="Groupe 51">
                <a:extLst>
                  <a:ext uri="{FF2B5EF4-FFF2-40B4-BE49-F238E27FC236}">
                    <a16:creationId xmlns:a16="http://schemas.microsoft.com/office/drawing/2014/main" id="{8A8DFB64-E9D2-4C9C-B5F5-CEE899395688}"/>
                  </a:ext>
                </a:extLst>
              </p:cNvPr>
              <p:cNvGrpSpPr/>
              <p:nvPr/>
            </p:nvGrpSpPr>
            <p:grpSpPr>
              <a:xfrm>
                <a:off x="1204688" y="1633212"/>
                <a:ext cx="360000" cy="360000"/>
                <a:chOff x="3563717" y="2165484"/>
                <a:chExt cx="360000" cy="360000"/>
              </a:xfrm>
            </p:grpSpPr>
            <p:sp>
              <p:nvSpPr>
                <p:cNvPr id="68" name="Larme 67">
                  <a:extLst>
                    <a:ext uri="{FF2B5EF4-FFF2-40B4-BE49-F238E27FC236}">
                      <a16:creationId xmlns:a16="http://schemas.microsoft.com/office/drawing/2014/main" id="{3F618421-3D18-43A6-886A-FC8E98D0ADF0}"/>
                    </a:ext>
                  </a:extLst>
                </p:cNvPr>
                <p:cNvSpPr/>
                <p:nvPr/>
              </p:nvSpPr>
              <p:spPr>
                <a:xfrm rot="8052320">
                  <a:off x="356371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a:extLst>
                    <a:ext uri="{FF2B5EF4-FFF2-40B4-BE49-F238E27FC236}">
                      <a16:creationId xmlns:a16="http://schemas.microsoft.com/office/drawing/2014/main" id="{DE099DC6-BDF6-40CB-A151-249D6510922F}"/>
                    </a:ext>
                  </a:extLst>
                </p:cNvPr>
                <p:cNvSpPr/>
                <p:nvPr/>
              </p:nvSpPr>
              <p:spPr>
                <a:xfrm>
                  <a:off x="367171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e 53">
                <a:extLst>
                  <a:ext uri="{FF2B5EF4-FFF2-40B4-BE49-F238E27FC236}">
                    <a16:creationId xmlns:a16="http://schemas.microsoft.com/office/drawing/2014/main" id="{A02C12C6-337A-4A59-A248-1B4F989386FD}"/>
                  </a:ext>
                </a:extLst>
              </p:cNvPr>
              <p:cNvGrpSpPr/>
              <p:nvPr/>
            </p:nvGrpSpPr>
            <p:grpSpPr>
              <a:xfrm>
                <a:off x="3775743" y="1639205"/>
                <a:ext cx="360000" cy="360000"/>
                <a:chOff x="4185804" y="2165484"/>
                <a:chExt cx="360000" cy="360000"/>
              </a:xfrm>
            </p:grpSpPr>
            <p:sp>
              <p:nvSpPr>
                <p:cNvPr id="66" name="Larme 65">
                  <a:extLst>
                    <a:ext uri="{FF2B5EF4-FFF2-40B4-BE49-F238E27FC236}">
                      <a16:creationId xmlns:a16="http://schemas.microsoft.com/office/drawing/2014/main" id="{40FF6C5F-AC1F-4D91-A507-DA00D66206EF}"/>
                    </a:ext>
                  </a:extLst>
                </p:cNvPr>
                <p:cNvSpPr/>
                <p:nvPr/>
              </p:nvSpPr>
              <p:spPr>
                <a:xfrm rot="8052320">
                  <a:off x="4185804"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a:extLst>
                    <a:ext uri="{FF2B5EF4-FFF2-40B4-BE49-F238E27FC236}">
                      <a16:creationId xmlns:a16="http://schemas.microsoft.com/office/drawing/2014/main" id="{16E79957-9ECD-4E70-A755-434346616303}"/>
                    </a:ext>
                  </a:extLst>
                </p:cNvPr>
                <p:cNvSpPr/>
                <p:nvPr/>
              </p:nvSpPr>
              <p:spPr>
                <a:xfrm>
                  <a:off x="4293804"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e 54">
                <a:extLst>
                  <a:ext uri="{FF2B5EF4-FFF2-40B4-BE49-F238E27FC236}">
                    <a16:creationId xmlns:a16="http://schemas.microsoft.com/office/drawing/2014/main" id="{E8CF6719-F96F-4B02-8AC9-B2C8B7647729}"/>
                  </a:ext>
                </a:extLst>
              </p:cNvPr>
              <p:cNvGrpSpPr/>
              <p:nvPr/>
            </p:nvGrpSpPr>
            <p:grpSpPr>
              <a:xfrm>
                <a:off x="5956440" y="1615338"/>
                <a:ext cx="360000" cy="360000"/>
                <a:chOff x="4138275" y="2141617"/>
                <a:chExt cx="360000" cy="360000"/>
              </a:xfrm>
            </p:grpSpPr>
            <p:sp>
              <p:nvSpPr>
                <p:cNvPr id="64" name="Larme 63">
                  <a:extLst>
                    <a:ext uri="{FF2B5EF4-FFF2-40B4-BE49-F238E27FC236}">
                      <a16:creationId xmlns:a16="http://schemas.microsoft.com/office/drawing/2014/main" id="{6E5CC512-7DB1-441B-AE1D-6B2FC8A14CAB}"/>
                    </a:ext>
                  </a:extLst>
                </p:cNvPr>
                <p:cNvSpPr/>
                <p:nvPr/>
              </p:nvSpPr>
              <p:spPr>
                <a:xfrm rot="8052320">
                  <a:off x="4138275" y="2141617"/>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a:extLst>
                    <a:ext uri="{FF2B5EF4-FFF2-40B4-BE49-F238E27FC236}">
                      <a16:creationId xmlns:a16="http://schemas.microsoft.com/office/drawing/2014/main" id="{04AB60A1-F080-45C4-8135-8477EBE2F401}"/>
                    </a:ext>
                  </a:extLst>
                </p:cNvPr>
                <p:cNvSpPr/>
                <p:nvPr/>
              </p:nvSpPr>
              <p:spPr>
                <a:xfrm>
                  <a:off x="4246275" y="2249617"/>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e 55">
                <a:extLst>
                  <a:ext uri="{FF2B5EF4-FFF2-40B4-BE49-F238E27FC236}">
                    <a16:creationId xmlns:a16="http://schemas.microsoft.com/office/drawing/2014/main" id="{823D1D0B-E9AB-44C1-B43C-A491654E4C28}"/>
                  </a:ext>
                </a:extLst>
              </p:cNvPr>
              <p:cNvGrpSpPr/>
              <p:nvPr/>
            </p:nvGrpSpPr>
            <p:grpSpPr>
              <a:xfrm>
                <a:off x="8162807" y="1641832"/>
                <a:ext cx="360000" cy="360000"/>
                <a:chOff x="4241546" y="2174481"/>
                <a:chExt cx="360000" cy="360000"/>
              </a:xfrm>
            </p:grpSpPr>
            <p:sp>
              <p:nvSpPr>
                <p:cNvPr id="62" name="Larme 61">
                  <a:extLst>
                    <a:ext uri="{FF2B5EF4-FFF2-40B4-BE49-F238E27FC236}">
                      <a16:creationId xmlns:a16="http://schemas.microsoft.com/office/drawing/2014/main" id="{0E53FE90-6857-4434-B985-5F5743A536F2}"/>
                    </a:ext>
                  </a:extLst>
                </p:cNvPr>
                <p:cNvSpPr/>
                <p:nvPr/>
              </p:nvSpPr>
              <p:spPr>
                <a:xfrm rot="8052320">
                  <a:off x="4241546" y="2174481"/>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a:extLst>
                    <a:ext uri="{FF2B5EF4-FFF2-40B4-BE49-F238E27FC236}">
                      <a16:creationId xmlns:a16="http://schemas.microsoft.com/office/drawing/2014/main" id="{E4DAFE59-D3BD-41A4-B6D2-FCDCDC794D7A}"/>
                    </a:ext>
                  </a:extLst>
                </p:cNvPr>
                <p:cNvSpPr/>
                <p:nvPr/>
              </p:nvSpPr>
              <p:spPr>
                <a:xfrm>
                  <a:off x="4349546" y="2282481"/>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Forme libre : forme 56">
                <a:extLst>
                  <a:ext uri="{FF2B5EF4-FFF2-40B4-BE49-F238E27FC236}">
                    <a16:creationId xmlns:a16="http://schemas.microsoft.com/office/drawing/2014/main" id="{A4443928-1A45-4ECA-B8D0-62ACDD5F1641}"/>
                  </a:ext>
                </a:extLst>
              </p:cNvPr>
              <p:cNvSpPr/>
              <p:nvPr/>
            </p:nvSpPr>
            <p:spPr>
              <a:xfrm>
                <a:off x="1456688" y="1883044"/>
                <a:ext cx="2468808" cy="317724"/>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orme libre : forme 60">
                <a:extLst>
                  <a:ext uri="{FF2B5EF4-FFF2-40B4-BE49-F238E27FC236}">
                    <a16:creationId xmlns:a16="http://schemas.microsoft.com/office/drawing/2014/main" id="{6F65B993-0AFA-4DA2-88E1-1FFF10D1C41C}"/>
                  </a:ext>
                </a:extLst>
              </p:cNvPr>
              <p:cNvSpPr/>
              <p:nvPr/>
            </p:nvSpPr>
            <p:spPr>
              <a:xfrm flipH="1">
                <a:off x="6178827" y="2008852"/>
                <a:ext cx="2061184" cy="144000"/>
              </a:xfrm>
              <a:custGeom>
                <a:avLst/>
                <a:gdLst>
                  <a:gd name="connsiteX0" fmla="*/ 0 w 2107769"/>
                  <a:gd name="connsiteY0" fmla="*/ 54517 h 272001"/>
                  <a:gd name="connsiteX1" fmla="*/ 364210 w 2107769"/>
                  <a:gd name="connsiteY1" fmla="*/ 271493 h 272001"/>
                  <a:gd name="connsiteX2" fmla="*/ 945396 w 2107769"/>
                  <a:gd name="connsiteY2" fmla="*/ 273 h 272001"/>
                  <a:gd name="connsiteX3" fmla="*/ 1495586 w 2107769"/>
                  <a:gd name="connsiteY3" fmla="*/ 217249 h 272001"/>
                  <a:gd name="connsiteX4" fmla="*/ 2107769 w 2107769"/>
                  <a:gd name="connsiteY4" fmla="*/ 46768 h 2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769" h="272001">
                    <a:moveTo>
                      <a:pt x="0" y="54517"/>
                    </a:moveTo>
                    <a:cubicBezTo>
                      <a:pt x="103322" y="167525"/>
                      <a:pt x="206644" y="280534"/>
                      <a:pt x="364210" y="271493"/>
                    </a:cubicBezTo>
                    <a:cubicBezTo>
                      <a:pt x="521776" y="262452"/>
                      <a:pt x="756833" y="9314"/>
                      <a:pt x="945396" y="273"/>
                    </a:cubicBezTo>
                    <a:cubicBezTo>
                      <a:pt x="1133959" y="-8768"/>
                      <a:pt x="1301857" y="209500"/>
                      <a:pt x="1495586" y="217249"/>
                    </a:cubicBezTo>
                    <a:cubicBezTo>
                      <a:pt x="1689315" y="224998"/>
                      <a:pt x="1898542" y="135883"/>
                      <a:pt x="2107769" y="46768"/>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Forme libre : forme 50">
              <a:extLst>
                <a:ext uri="{FF2B5EF4-FFF2-40B4-BE49-F238E27FC236}">
                  <a16:creationId xmlns:a16="http://schemas.microsoft.com/office/drawing/2014/main" id="{78F1687C-59E0-43F8-BA79-2929AD46A702}"/>
                </a:ext>
              </a:extLst>
            </p:cNvPr>
            <p:cNvSpPr/>
            <p:nvPr/>
          </p:nvSpPr>
          <p:spPr>
            <a:xfrm flipV="1">
              <a:off x="3692776" y="1540935"/>
              <a:ext cx="2077202" cy="324085"/>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lèche : droite 6">
            <a:extLst>
              <a:ext uri="{FF2B5EF4-FFF2-40B4-BE49-F238E27FC236}">
                <a16:creationId xmlns:a16="http://schemas.microsoft.com/office/drawing/2014/main" id="{BDD57970-B5D3-4C9F-B3A3-BD0972447899}"/>
              </a:ext>
            </a:extLst>
          </p:cNvPr>
          <p:cNvSpPr/>
          <p:nvPr/>
        </p:nvSpPr>
        <p:spPr>
          <a:xfrm>
            <a:off x="1239465" y="4790581"/>
            <a:ext cx="7013377" cy="132339"/>
          </a:xfrm>
          <a:prstGeom prst="rightArrow">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 coins arrondis 73">
            <a:extLst>
              <a:ext uri="{FF2B5EF4-FFF2-40B4-BE49-F238E27FC236}">
                <a16:creationId xmlns:a16="http://schemas.microsoft.com/office/drawing/2014/main" id="{D5BD2B8A-5E09-457F-85F9-026A8F634188}"/>
              </a:ext>
            </a:extLst>
          </p:cNvPr>
          <p:cNvSpPr/>
          <p:nvPr/>
        </p:nvSpPr>
        <p:spPr>
          <a:xfrm>
            <a:off x="7054761" y="3898852"/>
            <a:ext cx="2061183" cy="756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400" b="1">
                <a:solidFill>
                  <a:schemeClr val="tx1"/>
                </a:solidFill>
              </a:rPr>
              <a:t>Résultats et mesures de sécurité</a:t>
            </a:r>
            <a:endParaRPr lang="fr-BE" sz="1100">
              <a:solidFill>
                <a:schemeClr val="tx1"/>
              </a:solidFill>
            </a:endParaRPr>
          </a:p>
        </p:txBody>
      </p:sp>
      <p:sp>
        <p:nvSpPr>
          <p:cNvPr id="85" name="Rectangle : coins arrondis 84">
            <a:extLst>
              <a:ext uri="{FF2B5EF4-FFF2-40B4-BE49-F238E27FC236}">
                <a16:creationId xmlns:a16="http://schemas.microsoft.com/office/drawing/2014/main" id="{D5E82C5D-DD34-4154-9289-F861E432A982}"/>
              </a:ext>
            </a:extLst>
          </p:cNvPr>
          <p:cNvSpPr/>
          <p:nvPr/>
        </p:nvSpPr>
        <p:spPr>
          <a:xfrm>
            <a:off x="4883533" y="1687618"/>
            <a:ext cx="2052000" cy="1689831"/>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r>
              <a:rPr lang="fr-BE" sz="1600">
                <a:solidFill>
                  <a:schemeClr val="tx1"/>
                </a:solidFill>
              </a:rPr>
              <a:t>Air: milieu particulier</a:t>
            </a:r>
          </a:p>
          <a:p>
            <a:endParaRPr lang="fr-BE" sz="1600">
              <a:solidFill>
                <a:schemeClr val="tx1"/>
              </a:solidFill>
            </a:endParaRPr>
          </a:p>
          <a:p>
            <a:pPr marL="285750" indent="-285750">
              <a:buFont typeface="Wingdings" panose="05000000000000000000" pitchFamily="2" charset="2"/>
              <a:buChar char="à"/>
            </a:pPr>
            <a:r>
              <a:rPr lang="fr-BE" sz="1600">
                <a:solidFill>
                  <a:schemeClr val="tx1"/>
                </a:solidFill>
                <a:sym typeface="Wingdings" panose="05000000000000000000" pitchFamily="2" charset="2"/>
              </a:rPr>
              <a:t>précautions particulières</a:t>
            </a:r>
          </a:p>
          <a:p>
            <a:pPr marL="285750" indent="-285750">
              <a:buFont typeface="Wingdings" panose="05000000000000000000" pitchFamily="2" charset="2"/>
              <a:buChar char="à"/>
            </a:pPr>
            <a:r>
              <a:rPr lang="fr-BE" sz="1600">
                <a:solidFill>
                  <a:schemeClr val="tx1"/>
                </a:solidFill>
              </a:rPr>
              <a:t>attention à la représentativité</a:t>
            </a:r>
          </a:p>
        </p:txBody>
      </p:sp>
      <p:sp>
        <p:nvSpPr>
          <p:cNvPr id="43" name="Rectangle : coins arrondis 42">
            <a:extLst>
              <a:ext uri="{FF2B5EF4-FFF2-40B4-BE49-F238E27FC236}">
                <a16:creationId xmlns:a16="http://schemas.microsoft.com/office/drawing/2014/main" id="{86232605-FD75-4442-BA3A-86A804B4DB81}"/>
              </a:ext>
            </a:extLst>
          </p:cNvPr>
          <p:cNvSpPr/>
          <p:nvPr/>
        </p:nvSpPr>
        <p:spPr>
          <a:xfrm>
            <a:off x="1340921" y="4287746"/>
            <a:ext cx="6850380" cy="756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2000">
                <a:solidFill>
                  <a:srgbClr val="77933C"/>
                </a:solidFill>
              </a:rPr>
              <a:t>Nécessité d’une </a:t>
            </a:r>
            <a:r>
              <a:rPr lang="fr-BE" sz="2000" b="1">
                <a:solidFill>
                  <a:srgbClr val="77933C"/>
                </a:solidFill>
              </a:rPr>
              <a:t>vision</a:t>
            </a:r>
            <a:r>
              <a:rPr lang="fr-BE" sz="2000">
                <a:solidFill>
                  <a:srgbClr val="77933C"/>
                </a:solidFill>
              </a:rPr>
              <a:t> </a:t>
            </a:r>
            <a:r>
              <a:rPr lang="fr-BE" sz="2000" b="1">
                <a:solidFill>
                  <a:srgbClr val="77933C"/>
                </a:solidFill>
              </a:rPr>
              <a:t>globale</a:t>
            </a:r>
            <a:endParaRPr lang="fr-BE" sz="1600">
              <a:solidFill>
                <a:srgbClr val="77933C"/>
              </a:solidFill>
            </a:endParaRPr>
          </a:p>
        </p:txBody>
      </p:sp>
      <p:sp>
        <p:nvSpPr>
          <p:cNvPr id="44" name="Rectangle : coins arrondis 43">
            <a:extLst>
              <a:ext uri="{FF2B5EF4-FFF2-40B4-BE49-F238E27FC236}">
                <a16:creationId xmlns:a16="http://schemas.microsoft.com/office/drawing/2014/main" id="{865EA5B9-B61D-43CD-AA68-85D7F726227B}"/>
              </a:ext>
            </a:extLst>
          </p:cNvPr>
          <p:cNvSpPr/>
          <p:nvPr/>
        </p:nvSpPr>
        <p:spPr>
          <a:xfrm>
            <a:off x="2444840" y="3862183"/>
            <a:ext cx="4315432" cy="756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400" b="1">
                <a:solidFill>
                  <a:schemeClr val="tx1"/>
                </a:solidFill>
              </a:rPr>
              <a:t>Réalisation des mesures d’air</a:t>
            </a:r>
            <a:endParaRPr lang="fr-BE" sz="1100">
              <a:solidFill>
                <a:schemeClr val="tx1"/>
              </a:solidFill>
            </a:endParaRPr>
          </a:p>
        </p:txBody>
      </p:sp>
      <p:sp>
        <p:nvSpPr>
          <p:cNvPr id="45" name="Rectangle : coins arrondis 44">
            <a:extLst>
              <a:ext uri="{FF2B5EF4-FFF2-40B4-BE49-F238E27FC236}">
                <a16:creationId xmlns:a16="http://schemas.microsoft.com/office/drawing/2014/main" id="{25F19E31-E012-4E6E-8D94-F69E28613458}"/>
              </a:ext>
            </a:extLst>
          </p:cNvPr>
          <p:cNvSpPr/>
          <p:nvPr/>
        </p:nvSpPr>
        <p:spPr>
          <a:xfrm>
            <a:off x="162310" y="1683470"/>
            <a:ext cx="1908000" cy="1689831"/>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r>
              <a:rPr lang="fr-BE" sz="1600">
                <a:solidFill>
                  <a:schemeClr val="tx1"/>
                </a:solidFill>
              </a:rPr>
              <a:t>Evaluer la pertinence de la réalisation de mesures d’air</a:t>
            </a:r>
          </a:p>
        </p:txBody>
      </p:sp>
      <p:sp>
        <p:nvSpPr>
          <p:cNvPr id="47" name="Rectangle : coins arrondis 46">
            <a:extLst>
              <a:ext uri="{FF2B5EF4-FFF2-40B4-BE49-F238E27FC236}">
                <a16:creationId xmlns:a16="http://schemas.microsoft.com/office/drawing/2014/main" id="{85EC9B58-E07B-4C84-86BE-B39FF2EAB86F}"/>
              </a:ext>
            </a:extLst>
          </p:cNvPr>
          <p:cNvSpPr/>
          <p:nvPr/>
        </p:nvSpPr>
        <p:spPr>
          <a:xfrm>
            <a:off x="2563786" y="1694779"/>
            <a:ext cx="2088000" cy="1689831"/>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r>
              <a:rPr lang="fr-FR" sz="1600">
                <a:solidFill>
                  <a:schemeClr val="tx1"/>
                </a:solidFill>
              </a:rPr>
              <a:t>Importance du travail d’expertise :</a:t>
            </a:r>
          </a:p>
          <a:p>
            <a:pPr marL="285750" indent="-285750">
              <a:buFontTx/>
              <a:buChar char="-"/>
            </a:pPr>
            <a:r>
              <a:rPr lang="fr-FR" sz="1600">
                <a:solidFill>
                  <a:schemeClr val="tx1"/>
                </a:solidFill>
              </a:rPr>
              <a:t>planification</a:t>
            </a:r>
          </a:p>
          <a:p>
            <a:pPr marL="285750" indent="-285750">
              <a:buFontTx/>
              <a:buChar char="-"/>
            </a:pPr>
            <a:r>
              <a:rPr lang="fr-FR" sz="1600">
                <a:solidFill>
                  <a:schemeClr val="tx1"/>
                </a:solidFill>
              </a:rPr>
              <a:t>interprétations</a:t>
            </a:r>
          </a:p>
          <a:p>
            <a:endParaRPr lang="fr-FR" sz="600">
              <a:solidFill>
                <a:schemeClr val="tx1"/>
              </a:solidFill>
            </a:endParaRPr>
          </a:p>
          <a:p>
            <a:r>
              <a:rPr lang="fr-FR" sz="1600">
                <a:solidFill>
                  <a:schemeClr val="tx1"/>
                </a:solidFill>
              </a:rPr>
              <a:t>Collaboration avec le laboratoire</a:t>
            </a:r>
            <a:endParaRPr lang="fr-BE" sz="1600">
              <a:solidFill>
                <a:schemeClr val="tx1"/>
              </a:solidFill>
            </a:endParaRPr>
          </a:p>
        </p:txBody>
      </p:sp>
      <p:sp>
        <p:nvSpPr>
          <p:cNvPr id="48" name="Rectangle : coins arrondis 47">
            <a:extLst>
              <a:ext uri="{FF2B5EF4-FFF2-40B4-BE49-F238E27FC236}">
                <a16:creationId xmlns:a16="http://schemas.microsoft.com/office/drawing/2014/main" id="{FD030617-A69F-470D-BE6D-981B46EE87BF}"/>
              </a:ext>
            </a:extLst>
          </p:cNvPr>
          <p:cNvSpPr/>
          <p:nvPr/>
        </p:nvSpPr>
        <p:spPr>
          <a:xfrm>
            <a:off x="7110567" y="1687618"/>
            <a:ext cx="1908000" cy="1689831"/>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r>
              <a:rPr lang="fr-FR" sz="1600">
                <a:solidFill>
                  <a:schemeClr val="tx1"/>
                </a:solidFill>
              </a:rPr>
              <a:t>Conséquences, contraintes:</a:t>
            </a:r>
          </a:p>
          <a:p>
            <a:r>
              <a:rPr lang="fr-FR" sz="1600">
                <a:solidFill>
                  <a:schemeClr val="tx1"/>
                </a:solidFill>
              </a:rPr>
              <a:t>mesures de sécurité</a:t>
            </a:r>
            <a:endParaRPr lang="fr-BE" sz="1600">
              <a:solidFill>
                <a:schemeClr val="tx1"/>
              </a:solidFill>
            </a:endParaRPr>
          </a:p>
        </p:txBody>
      </p:sp>
      <p:sp>
        <p:nvSpPr>
          <p:cNvPr id="30" name="Parchemin : horizontal 29">
            <a:extLst>
              <a:ext uri="{FF2B5EF4-FFF2-40B4-BE49-F238E27FC236}">
                <a16:creationId xmlns:a16="http://schemas.microsoft.com/office/drawing/2014/main" id="{08C28EF7-A07B-4CA3-9BC1-A2DEBE3E985D}"/>
              </a:ext>
            </a:extLst>
          </p:cNvPr>
          <p:cNvSpPr/>
          <p:nvPr/>
        </p:nvSpPr>
        <p:spPr>
          <a:xfrm>
            <a:off x="814194" y="0"/>
            <a:ext cx="7618605" cy="1640114"/>
          </a:xfrm>
          <a:prstGeom prst="horizontalScroll">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a:solidFill>
                  <a:schemeClr val="tx1"/>
                </a:solidFill>
              </a:rPr>
              <a:t>Prise en compte de mesures d’air dans les études de sols : </a:t>
            </a:r>
          </a:p>
          <a:p>
            <a:pPr algn="ctr"/>
            <a:r>
              <a:rPr lang="fr-BE" sz="2800" b="1">
                <a:solidFill>
                  <a:schemeClr val="tx1"/>
                </a:solidFill>
              </a:rPr>
              <a:t>En conclusion</a:t>
            </a:r>
          </a:p>
        </p:txBody>
      </p:sp>
    </p:spTree>
    <p:extLst>
      <p:ext uri="{BB962C8B-B14F-4D97-AF65-F5344CB8AC3E}">
        <p14:creationId xmlns:p14="http://schemas.microsoft.com/office/powerpoint/2010/main" val="131821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 coins arrondis 44">
            <a:extLst>
              <a:ext uri="{FF2B5EF4-FFF2-40B4-BE49-F238E27FC236}">
                <a16:creationId xmlns:a16="http://schemas.microsoft.com/office/drawing/2014/main" id="{25F19E31-E012-4E6E-8D94-F69E28613458}"/>
              </a:ext>
            </a:extLst>
          </p:cNvPr>
          <p:cNvSpPr/>
          <p:nvPr/>
        </p:nvSpPr>
        <p:spPr>
          <a:xfrm>
            <a:off x="1660664" y="2057700"/>
            <a:ext cx="5258535" cy="1689831"/>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r>
              <a:rPr lang="fr-BE" sz="2000">
                <a:solidFill>
                  <a:schemeClr val="tx1"/>
                </a:solidFill>
              </a:rPr>
              <a:t>GRER V.06</a:t>
            </a:r>
          </a:p>
          <a:p>
            <a:endParaRPr lang="fr-BE" sz="2000">
              <a:solidFill>
                <a:schemeClr val="tx1"/>
              </a:solidFill>
            </a:endParaRPr>
          </a:p>
          <a:p>
            <a:r>
              <a:rPr lang="fr-BE" sz="2000">
                <a:solidFill>
                  <a:schemeClr val="tx1"/>
                </a:solidFill>
              </a:rPr>
              <a:t>Consultation du 20/09 au 31/10/2024</a:t>
            </a:r>
          </a:p>
          <a:p>
            <a:pPr>
              <a:spcBef>
                <a:spcPts val="600"/>
              </a:spcBef>
            </a:pPr>
            <a:r>
              <a:rPr lang="fr-BE" sz="2000">
                <a:solidFill>
                  <a:schemeClr val="tx1"/>
                </a:solidFill>
              </a:rPr>
              <a:t>Commentaires en cours d’analyse</a:t>
            </a:r>
          </a:p>
        </p:txBody>
      </p:sp>
      <p:sp>
        <p:nvSpPr>
          <p:cNvPr id="4" name="Parchemin : horizontal 3">
            <a:extLst>
              <a:ext uri="{FF2B5EF4-FFF2-40B4-BE49-F238E27FC236}">
                <a16:creationId xmlns:a16="http://schemas.microsoft.com/office/drawing/2014/main" id="{00B16AF9-7A16-41C6-9C7E-AAE8181E583E}"/>
              </a:ext>
            </a:extLst>
          </p:cNvPr>
          <p:cNvSpPr/>
          <p:nvPr/>
        </p:nvSpPr>
        <p:spPr>
          <a:xfrm>
            <a:off x="814194" y="0"/>
            <a:ext cx="7618605" cy="1640114"/>
          </a:xfrm>
          <a:prstGeom prst="horizontalScroll">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a:solidFill>
                  <a:schemeClr val="tx1"/>
                </a:solidFill>
              </a:rPr>
              <a:t>Prise en compte de mesures d’air dans les études de sols : </a:t>
            </a:r>
          </a:p>
          <a:p>
            <a:pPr algn="ctr"/>
            <a:r>
              <a:rPr lang="fr-BE" sz="2800" b="1">
                <a:solidFill>
                  <a:schemeClr val="tx1"/>
                </a:solidFill>
              </a:rPr>
              <a:t>En conclusion</a:t>
            </a:r>
          </a:p>
        </p:txBody>
      </p:sp>
    </p:spTree>
    <p:extLst>
      <p:ext uri="{BB962C8B-B14F-4D97-AF65-F5344CB8AC3E}">
        <p14:creationId xmlns:p14="http://schemas.microsoft.com/office/powerpoint/2010/main" val="4308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8296509" y="4617274"/>
            <a:ext cx="847492" cy="526227"/>
          </a:xfrm>
          <a:prstGeom prst="rect">
            <a:avLst/>
          </a:prstGeom>
        </p:spPr>
      </p:pic>
      <p:sp>
        <p:nvSpPr>
          <p:cNvPr id="6" name="Rectangle 5">
            <a:extLst>
              <a:ext uri="{FF2B5EF4-FFF2-40B4-BE49-F238E27FC236}">
                <a16:creationId xmlns:a16="http://schemas.microsoft.com/office/drawing/2014/main" id="{C78EC7EC-C1A9-440D-B70F-D7FF5E41C707}"/>
              </a:ext>
            </a:extLst>
          </p:cNvPr>
          <p:cNvSpPr/>
          <p:nvPr/>
        </p:nvSpPr>
        <p:spPr>
          <a:xfrm>
            <a:off x="2652595" y="418584"/>
            <a:ext cx="7951904" cy="559770"/>
          </a:xfrm>
          <a:prstGeom prst="rect">
            <a:avLst/>
          </a:prstGeom>
        </p:spPr>
        <p:txBody>
          <a:bodyPr wrap="square" lIns="51435" tIns="25718" rIns="51435" bIns="25718" anchor="t">
            <a:spAutoFit/>
          </a:bodyPr>
          <a:lstStyle/>
          <a:p>
            <a:pPr defTabSz="342901"/>
            <a:r>
              <a:rPr lang="fr-BE" sz="3300">
                <a:solidFill>
                  <a:srgbClr val="7AB929"/>
                </a:solidFill>
                <a:latin typeface="Century Gothic" panose="020B0502020202020204" pitchFamily="34" charset="0"/>
                <a:cs typeface="Arial"/>
              </a:rPr>
              <a:t>Merci pour votre attention ! </a:t>
            </a:r>
          </a:p>
        </p:txBody>
      </p:sp>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extLst>
              <p:ext uri="{D42A27DB-BD31-4B8C-83A1-F6EECF244321}">
                <p14:modId xmlns:p14="http://schemas.microsoft.com/office/powerpoint/2010/main" val="3461758458"/>
              </p:ext>
            </p:extLst>
          </p:nvPr>
        </p:nvGraphicFramePr>
        <p:xfrm>
          <a:off x="440048" y="1274444"/>
          <a:ext cx="6386203" cy="3391209"/>
        </p:xfrm>
        <a:graphic>
          <a:graphicData uri="http://schemas.openxmlformats.org/drawingml/2006/table">
            <a:tbl>
              <a:tblPr firstRow="1" bandRow="1">
                <a:tableStyleId>{9D7B26C5-4107-4FEC-AEDC-1716B250A1EF}</a:tableStyleId>
              </a:tblPr>
              <a:tblGrid>
                <a:gridCol w="947771">
                  <a:extLst>
                    <a:ext uri="{9D8B030D-6E8A-4147-A177-3AD203B41FA5}">
                      <a16:colId xmlns:a16="http://schemas.microsoft.com/office/drawing/2014/main" val="1201860147"/>
                    </a:ext>
                  </a:extLst>
                </a:gridCol>
                <a:gridCol w="2576052">
                  <a:extLst>
                    <a:ext uri="{9D8B030D-6E8A-4147-A177-3AD203B41FA5}">
                      <a16:colId xmlns:a16="http://schemas.microsoft.com/office/drawing/2014/main" val="3056763038"/>
                    </a:ext>
                  </a:extLst>
                </a:gridCol>
                <a:gridCol w="2862380">
                  <a:extLst>
                    <a:ext uri="{9D8B030D-6E8A-4147-A177-3AD203B41FA5}">
                      <a16:colId xmlns:a16="http://schemas.microsoft.com/office/drawing/2014/main" val="277384565"/>
                    </a:ext>
                  </a:extLst>
                </a:gridCol>
              </a:tblGrid>
              <a:tr h="342900">
                <a:tc gridSpan="3">
                  <a:txBody>
                    <a:bodyPr/>
                    <a:lstStyle/>
                    <a:p>
                      <a:pPr algn="ctr"/>
                      <a:r>
                        <a:rPr lang="fr-BE" sz="1800" b="1">
                          <a:latin typeface="Century Gothic" panose="020B0502020202020204" pitchFamily="34" charset="0"/>
                        </a:rPr>
                        <a:t>Programme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20892">
                <a:tc>
                  <a:txBody>
                    <a:bodyPr/>
                    <a:lstStyle/>
                    <a:p>
                      <a:pPr algn="ctr"/>
                      <a:r>
                        <a:rPr lang="fr-BE" sz="900" b="1">
                          <a:latin typeface="Century Gothic" panose="020B0502020202020204" pitchFamily="34" charset="0"/>
                          <a:cs typeface="Arial" panose="020B0604020202020204" pitchFamily="34" charset="0"/>
                        </a:rPr>
                        <a:t>9h00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Accueil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20892">
                <a:tc>
                  <a:txBody>
                    <a:bodyPr/>
                    <a:lstStyle/>
                    <a:p>
                      <a:pPr algn="ctr"/>
                      <a:r>
                        <a:rPr lang="fr-BE" sz="900" b="1">
                          <a:latin typeface="Century Gothic" panose="020B0502020202020204" pitchFamily="34" charset="0"/>
                          <a:cs typeface="Arial" panose="020B0604020202020204" pitchFamily="34" charset="0"/>
                        </a:rPr>
                        <a:t>9h30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Introduction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Bénédicte </a:t>
                      </a:r>
                      <a:r>
                        <a:rPr lang="fr-BE" sz="900" b="1" err="1">
                          <a:latin typeface="Century Gothic" panose="020B0502020202020204" pitchFamily="34" charset="0"/>
                          <a:cs typeface="Arial" panose="020B0604020202020204" pitchFamily="34" charset="0"/>
                        </a:rPr>
                        <a:t>Dusart</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353427">
                <a:tc>
                  <a:txBody>
                    <a:bodyPr/>
                    <a:lstStyle/>
                    <a:p>
                      <a:pPr algn="ctr"/>
                      <a:r>
                        <a:rPr lang="fr-BE" sz="900" b="1">
                          <a:latin typeface="Century Gothic" panose="020B0502020202020204" pitchFamily="34" charset="0"/>
                          <a:cs typeface="Arial" panose="020B0604020202020204" pitchFamily="34" charset="0"/>
                        </a:rPr>
                        <a:t>9h45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r>
                        <a:rPr lang="fr-BE" sz="900" b="1">
                          <a:latin typeface="Century Gothic" panose="020B0502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20892">
                <a:tc>
                  <a:txBody>
                    <a:bodyPr/>
                    <a:lstStyle/>
                    <a:p>
                      <a:pPr algn="ctr"/>
                      <a:r>
                        <a:rPr lang="fr-BE" sz="900" b="1">
                          <a:latin typeface="Century Gothic" panose="020B0502020202020204" pitchFamily="34" charset="0"/>
                          <a:cs typeface="Arial" panose="020B0604020202020204" pitchFamily="34" charset="0"/>
                        </a:rPr>
                        <a:t>11h00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353427">
                <a:tc>
                  <a:txBody>
                    <a:bodyPr/>
                    <a:lstStyle/>
                    <a:p>
                      <a:pPr algn="ctr"/>
                      <a:r>
                        <a:rPr lang="fr-BE" sz="900" b="1">
                          <a:latin typeface="Century Gothic" panose="020B0502020202020204" pitchFamily="34" charset="0"/>
                          <a:cs typeface="Arial" panose="020B0604020202020204" pitchFamily="34" charset="0"/>
                        </a:rPr>
                        <a:t>11h20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20892">
                <a:tc>
                  <a:txBody>
                    <a:bodyPr/>
                    <a:lstStyle/>
                    <a:p>
                      <a:pPr algn="ctr"/>
                      <a:r>
                        <a:rPr lang="fr-BE" sz="900" b="1">
                          <a:latin typeface="Century Gothic" panose="020B0502020202020204" pitchFamily="34" charset="0"/>
                          <a:cs typeface="Arial" panose="020B0604020202020204" pitchFamily="34" charset="0"/>
                        </a:rPr>
                        <a:t>12h30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Question/réponses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20892">
                <a:tc>
                  <a:txBody>
                    <a:bodyPr/>
                    <a:lstStyle/>
                    <a:p>
                      <a:pPr lvl="0" algn="ctr">
                        <a:buNone/>
                      </a:pPr>
                      <a:r>
                        <a:rPr lang="fr-BE" sz="900" b="1">
                          <a:latin typeface="Century Gothic"/>
                          <a:cs typeface="Arial"/>
                        </a:rPr>
                        <a:t>13h00</a:t>
                      </a:r>
                      <a:endParaRPr lang="fr-F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fr-BE" sz="900" b="1">
                          <a:latin typeface="Century Gothic"/>
                          <a:cs typeface="Arial"/>
                        </a:rPr>
                        <a:t>Pause repas/ démonstration matériel</a:t>
                      </a:r>
                      <a:endParaRPr lang="fr-F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fr-BE" sz="900" b="1" kern="1200" noProof="0">
                          <a:solidFill>
                            <a:schemeClr val="tx1"/>
                          </a:solidFill>
                          <a:latin typeface="Century Gothic" panose="020B0502020202020204" pitchFamily="34" charset="0"/>
                          <a:ea typeface="+mn-ea"/>
                          <a:cs typeface="Arial" panose="020B0604020202020204" pitchFamily="34" charset="0"/>
                        </a:rPr>
                        <a:t>ISSeP-Cellule Qualité de l’air</a:t>
                      </a:r>
                      <a:endParaRPr lang="fr-BE" sz="900" b="1" kern="1200">
                        <a:solidFill>
                          <a:schemeClr val="tx1"/>
                        </a:solidFill>
                        <a:latin typeface="Century Gothic" panose="020B0502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20892">
                <a:tc>
                  <a:txBody>
                    <a:bodyPr/>
                    <a:lstStyle/>
                    <a:p>
                      <a:pPr algn="ctr"/>
                      <a:r>
                        <a:rPr lang="fr-BE" sz="900" b="1">
                          <a:latin typeface="Century Gothic" panose="020B0502020202020204" pitchFamily="34" charset="0"/>
                          <a:cs typeface="Arial" panose="020B0604020202020204" pitchFamily="34" charset="0"/>
                        </a:rPr>
                        <a:t>14h00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PFAS, quoi de neuf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Thomas Lambrechts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20892">
                <a:tc>
                  <a:txBody>
                    <a:bodyPr/>
                    <a:lstStyle/>
                    <a:p>
                      <a:pPr algn="ctr"/>
                      <a:r>
                        <a:rPr lang="fr-BE" sz="900" b="1">
                          <a:latin typeface="Century Gothic" panose="020B0502020202020204" pitchFamily="34" charset="0"/>
                          <a:cs typeface="Arial" panose="020B0604020202020204" pitchFamily="34" charset="0"/>
                        </a:rPr>
                        <a:t>15h15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 + (Quizz ISSEP)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353427">
                <a:tc>
                  <a:txBody>
                    <a:bodyPr/>
                    <a:lstStyle/>
                    <a:p>
                      <a:pPr algn="ctr"/>
                      <a:r>
                        <a:rPr lang="fr-BE" sz="900" b="1">
                          <a:latin typeface="Century Gothic" panose="020B0502020202020204" pitchFamily="34" charset="0"/>
                          <a:cs typeface="Arial" panose="020B0604020202020204" pitchFamily="34" charset="0"/>
                        </a:rPr>
                        <a:t>15h30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évolutions et perspectives – focus sur les nouveaux outils informatiques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Nicolas Boulanger / Bénédicte </a:t>
                      </a:r>
                      <a:r>
                        <a:rPr lang="fr-BE" sz="900" b="1" err="1">
                          <a:latin typeface="Century Gothic" panose="020B0502020202020204" pitchFamily="34" charset="0"/>
                          <a:cs typeface="Arial" panose="020B0604020202020204" pitchFamily="34" charset="0"/>
                        </a:rPr>
                        <a:t>Dusart</a:t>
                      </a:r>
                      <a:r>
                        <a:rPr lang="fr-BE" sz="900" b="1">
                          <a:latin typeface="Century Gothic" panose="020B0502020202020204" pitchFamily="34" charset="0"/>
                          <a:cs typeface="Arial" panose="020B0604020202020204" pitchFamily="34" charset="0"/>
                        </a:rPr>
                        <a:t> / Jérémy Jacques / Aubry Vanderstraeten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20892">
                <a:tc>
                  <a:txBody>
                    <a:bodyPr/>
                    <a:lstStyle/>
                    <a:p>
                      <a:pPr algn="ctr"/>
                      <a:r>
                        <a:rPr lang="fr-BE" sz="900" b="1">
                          <a:latin typeface="Century Gothic" panose="020B0502020202020204" pitchFamily="34" charset="0"/>
                          <a:cs typeface="Arial" panose="020B0604020202020204" pitchFamily="34" charset="0"/>
                        </a:rPr>
                        <a:t>16h30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Conclusions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20892">
                <a:tc>
                  <a:txBody>
                    <a:bodyPr/>
                    <a:lstStyle/>
                    <a:p>
                      <a:pPr algn="ctr"/>
                      <a:r>
                        <a:rPr lang="fr-BE" sz="900" b="1">
                          <a:latin typeface="Century Gothic" panose="020B0502020202020204" pitchFamily="34" charset="0"/>
                          <a:cs typeface="Arial" panose="020B0604020202020204" pitchFamily="34" charset="0"/>
                        </a:rPr>
                        <a:t>17h00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FIN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14"/>
            <a:ext cx="2529914" cy="903284"/>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7165316" y="1032911"/>
            <a:ext cx="1669211" cy="1164566"/>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35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7815531" y="2309182"/>
            <a:ext cx="368780" cy="559769"/>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sz="1350"/>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344" y="2946024"/>
            <a:ext cx="1834926" cy="1834926"/>
          </a:xfrm>
          <a:prstGeom prst="rect">
            <a:avLst/>
          </a:prstGeom>
        </p:spPr>
      </p:pic>
    </p:spTree>
    <p:extLst>
      <p:ext uri="{BB962C8B-B14F-4D97-AF65-F5344CB8AC3E}">
        <p14:creationId xmlns:p14="http://schemas.microsoft.com/office/powerpoint/2010/main" val="16085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 coins arrondis 38">
            <a:extLst>
              <a:ext uri="{FF2B5EF4-FFF2-40B4-BE49-F238E27FC236}">
                <a16:creationId xmlns:a16="http://schemas.microsoft.com/office/drawing/2014/main" id="{4C14FE5B-8D13-4B25-A3F0-C43504D91367}"/>
              </a:ext>
            </a:extLst>
          </p:cNvPr>
          <p:cNvSpPr/>
          <p:nvPr/>
        </p:nvSpPr>
        <p:spPr>
          <a:xfrm>
            <a:off x="129855" y="2695685"/>
            <a:ext cx="1477777" cy="1516618"/>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b="1">
                <a:solidFill>
                  <a:schemeClr val="tx1"/>
                </a:solidFill>
              </a:rPr>
              <a:t>Mesures d’Air </a:t>
            </a:r>
            <a:r>
              <a:rPr lang="fr-BE">
                <a:solidFill>
                  <a:schemeClr val="tx1"/>
                </a:solidFill>
              </a:rPr>
              <a:t>retenues comme appropriées</a:t>
            </a:r>
            <a:endParaRPr lang="fr-BE" sz="1400">
              <a:solidFill>
                <a:schemeClr val="tx1"/>
              </a:solidFill>
            </a:endParaRPr>
          </a:p>
        </p:txBody>
      </p:sp>
      <p:pic>
        <p:nvPicPr>
          <p:cNvPr id="20" name="Image 19">
            <a:extLst>
              <a:ext uri="{FF2B5EF4-FFF2-40B4-BE49-F238E27FC236}">
                <a16:creationId xmlns:a16="http://schemas.microsoft.com/office/drawing/2014/main" id="{B03698CF-A20D-401C-B5DA-AA55BAB385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240220" y="2673622"/>
            <a:ext cx="1350044" cy="763979"/>
          </a:xfrm>
          <a:prstGeom prst="rect">
            <a:avLst/>
          </a:prstGeom>
        </p:spPr>
      </p:pic>
      <p:sp>
        <p:nvSpPr>
          <p:cNvPr id="4" name="Espace réservé du numéro de diapositive 3">
            <a:extLst>
              <a:ext uri="{FF2B5EF4-FFF2-40B4-BE49-F238E27FC236}">
                <a16:creationId xmlns:a16="http://schemas.microsoft.com/office/drawing/2014/main" id="{09E160B7-8C14-4ABE-9B28-DE3D656728BD}"/>
              </a:ext>
            </a:extLst>
          </p:cNvPr>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2</a:t>
            </a:fld>
            <a:endParaRPr lang="fr-BE">
              <a:solidFill>
                <a:prstClr val="black">
                  <a:tint val="75000"/>
                </a:prstClr>
              </a:solidFill>
            </a:endParaRPr>
          </a:p>
        </p:txBody>
      </p:sp>
      <p:grpSp>
        <p:nvGrpSpPr>
          <p:cNvPr id="17" name="Groupe 16">
            <a:extLst>
              <a:ext uri="{FF2B5EF4-FFF2-40B4-BE49-F238E27FC236}">
                <a16:creationId xmlns:a16="http://schemas.microsoft.com/office/drawing/2014/main" id="{E8171853-21EA-4EE0-BE51-C8E4356DDC46}"/>
              </a:ext>
            </a:extLst>
          </p:cNvPr>
          <p:cNvGrpSpPr/>
          <p:nvPr/>
        </p:nvGrpSpPr>
        <p:grpSpPr>
          <a:xfrm>
            <a:off x="2674086" y="2482867"/>
            <a:ext cx="272932" cy="595283"/>
            <a:chOff x="5678757" y="1198646"/>
            <a:chExt cx="474410" cy="872113"/>
          </a:xfrm>
        </p:grpSpPr>
        <p:sp>
          <p:nvSpPr>
            <p:cNvPr id="11" name="Rectangle 10">
              <a:extLst>
                <a:ext uri="{FF2B5EF4-FFF2-40B4-BE49-F238E27FC236}">
                  <a16:creationId xmlns:a16="http://schemas.microsoft.com/office/drawing/2014/main" id="{37FA0EEC-306F-475A-8532-BB3919E66E05}"/>
                </a:ext>
              </a:extLst>
            </p:cNvPr>
            <p:cNvSpPr/>
            <p:nvPr/>
          </p:nvSpPr>
          <p:spPr>
            <a:xfrm>
              <a:off x="5946187" y="141422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Bradley Hand ITC" panose="03070402050302030203" pitchFamily="66" charset="0"/>
                </a:rPr>
                <a:t>?</a:t>
              </a:r>
            </a:p>
          </p:txBody>
        </p:sp>
        <p:grpSp>
          <p:nvGrpSpPr>
            <p:cNvPr id="16" name="Groupe 15">
              <a:extLst>
                <a:ext uri="{FF2B5EF4-FFF2-40B4-BE49-F238E27FC236}">
                  <a16:creationId xmlns:a16="http://schemas.microsoft.com/office/drawing/2014/main" id="{AC2A7C6E-9AF8-4701-9134-21EE63D0C022}"/>
                </a:ext>
              </a:extLst>
            </p:cNvPr>
            <p:cNvGrpSpPr/>
            <p:nvPr/>
          </p:nvGrpSpPr>
          <p:grpSpPr>
            <a:xfrm>
              <a:off x="5678757" y="1198646"/>
              <a:ext cx="474410" cy="872113"/>
              <a:chOff x="5678757" y="1198646"/>
              <a:chExt cx="474410" cy="872113"/>
            </a:xfrm>
          </p:grpSpPr>
          <p:sp>
            <p:nvSpPr>
              <p:cNvPr id="12" name="Rectangle 11">
                <a:extLst>
                  <a:ext uri="{FF2B5EF4-FFF2-40B4-BE49-F238E27FC236}">
                    <a16:creationId xmlns:a16="http://schemas.microsoft.com/office/drawing/2014/main" id="{F2C3D06B-3C38-47DE-B5F0-DBA99A813417}"/>
                  </a:ext>
                </a:extLst>
              </p:cNvPr>
              <p:cNvSpPr/>
              <p:nvPr/>
            </p:nvSpPr>
            <p:spPr>
              <a:xfrm>
                <a:off x="5951689" y="169105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Bradley Hand ITC" panose="03070402050302030203" pitchFamily="66" charset="0"/>
                  </a:rPr>
                  <a:t>?</a:t>
                </a:r>
              </a:p>
            </p:txBody>
          </p:sp>
          <p:sp>
            <p:nvSpPr>
              <p:cNvPr id="13" name="Rectangle 12">
                <a:extLst>
                  <a:ext uri="{FF2B5EF4-FFF2-40B4-BE49-F238E27FC236}">
                    <a16:creationId xmlns:a16="http://schemas.microsoft.com/office/drawing/2014/main" id="{FB36FA8E-D73E-424A-B77D-A1CD9413ABEE}"/>
                  </a:ext>
                </a:extLst>
              </p:cNvPr>
              <p:cNvSpPr/>
              <p:nvPr/>
            </p:nvSpPr>
            <p:spPr>
              <a:xfrm>
                <a:off x="5850950" y="1362781"/>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1"/>
                    </a:solidFill>
                    <a:latin typeface="Bradley Hand ITC" panose="03070402050302030203" pitchFamily="66" charset="0"/>
                  </a:rPr>
                  <a:t>?</a:t>
                </a:r>
              </a:p>
            </p:txBody>
          </p:sp>
          <p:sp>
            <p:nvSpPr>
              <p:cNvPr id="14" name="Rectangle 13">
                <a:extLst>
                  <a:ext uri="{FF2B5EF4-FFF2-40B4-BE49-F238E27FC236}">
                    <a16:creationId xmlns:a16="http://schemas.microsoft.com/office/drawing/2014/main" id="{0BE47E75-DFFD-40A1-9EDE-262B8BF5CF16}"/>
                  </a:ext>
                </a:extLst>
              </p:cNvPr>
              <p:cNvSpPr/>
              <p:nvPr/>
            </p:nvSpPr>
            <p:spPr>
              <a:xfrm>
                <a:off x="5719046" y="1198646"/>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Bradley Hand ITC" panose="03070402050302030203" pitchFamily="66" charset="0"/>
                  </a:rPr>
                  <a:t>?</a:t>
                </a:r>
              </a:p>
            </p:txBody>
          </p:sp>
          <p:sp>
            <p:nvSpPr>
              <p:cNvPr id="15" name="Rectangle 14">
                <a:extLst>
                  <a:ext uri="{FF2B5EF4-FFF2-40B4-BE49-F238E27FC236}">
                    <a16:creationId xmlns:a16="http://schemas.microsoft.com/office/drawing/2014/main" id="{EA46ABED-B5F3-4EC2-9CDB-4CE4606E3825}"/>
                  </a:ext>
                </a:extLst>
              </p:cNvPr>
              <p:cNvSpPr/>
              <p:nvPr/>
            </p:nvSpPr>
            <p:spPr>
              <a:xfrm>
                <a:off x="5678757" y="1435863"/>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Bradley Hand ITC" panose="03070402050302030203" pitchFamily="66" charset="0"/>
                  </a:rPr>
                  <a:t>?</a:t>
                </a:r>
              </a:p>
            </p:txBody>
          </p:sp>
        </p:grpSp>
      </p:grpSp>
      <p:sp>
        <p:nvSpPr>
          <p:cNvPr id="41" name="ZoneTexte 40">
            <a:extLst>
              <a:ext uri="{FF2B5EF4-FFF2-40B4-BE49-F238E27FC236}">
                <a16:creationId xmlns:a16="http://schemas.microsoft.com/office/drawing/2014/main" id="{09CA127D-7239-49D4-93E8-C51601A90E45}"/>
              </a:ext>
            </a:extLst>
          </p:cNvPr>
          <p:cNvSpPr txBox="1"/>
          <p:nvPr/>
        </p:nvSpPr>
        <p:spPr>
          <a:xfrm>
            <a:off x="282078" y="4813255"/>
            <a:ext cx="8214101" cy="400110"/>
          </a:xfrm>
          <a:prstGeom prst="rect">
            <a:avLst/>
          </a:prstGeom>
          <a:noFill/>
        </p:spPr>
        <p:txBody>
          <a:bodyPr wrap="square" rtlCol="0">
            <a:spAutoFit/>
          </a:bodyPr>
          <a:lstStyle/>
          <a:p>
            <a:r>
              <a:rPr lang="en-GB" sz="500">
                <a:solidFill>
                  <a:schemeClr val="bg1">
                    <a:lumMod val="75000"/>
                  </a:schemeClr>
                </a:solidFill>
              </a:rPr>
              <a:t>Source images :</a:t>
            </a:r>
          </a:p>
          <a:p>
            <a:r>
              <a:rPr lang="en-GB" sz="500">
                <a:solidFill>
                  <a:schemeClr val="bg1">
                    <a:lumMod val="75000"/>
                  </a:schemeClr>
                </a:solidFill>
              </a:rPr>
              <a:t>https://fr.dreamstime.com/dessin-continu-du-jeune-chef-d-entreprise-assis-son-bureau-devant-ordinateur-portable-strat%C3%A9gie-r%C3%A9flexion-%C3%A0-image179318331</a:t>
            </a:r>
          </a:p>
          <a:p>
            <a:r>
              <a:rPr lang="en-GB" sz="500">
                <a:solidFill>
                  <a:schemeClr val="bg1">
                    <a:lumMod val="75000"/>
                  </a:schemeClr>
                </a:solidFill>
              </a:rPr>
              <a:t>https://www.shutterstock.com/fr/image-vector/single-continuous-line-drawing-young-construction-2260687733</a:t>
            </a:r>
          </a:p>
          <a:p>
            <a:endParaRPr lang="en-GB" sz="500">
              <a:solidFill>
                <a:schemeClr val="bg1">
                  <a:lumMod val="75000"/>
                </a:schemeClr>
              </a:solidFill>
            </a:endParaRPr>
          </a:p>
        </p:txBody>
      </p:sp>
      <p:sp>
        <p:nvSpPr>
          <p:cNvPr id="43" name="Rectangle : coins arrondis 42">
            <a:extLst>
              <a:ext uri="{FF2B5EF4-FFF2-40B4-BE49-F238E27FC236}">
                <a16:creationId xmlns:a16="http://schemas.microsoft.com/office/drawing/2014/main" id="{E6CFC485-8EFD-4AD8-BCF4-7413087D6957}"/>
              </a:ext>
            </a:extLst>
          </p:cNvPr>
          <p:cNvSpPr/>
          <p:nvPr/>
        </p:nvSpPr>
        <p:spPr>
          <a:xfrm>
            <a:off x="1985876" y="3456303"/>
            <a:ext cx="1671705" cy="756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Préparation</a:t>
            </a:r>
            <a:r>
              <a:rPr lang="fr-BE" sz="1600">
                <a:solidFill>
                  <a:schemeClr val="tx1"/>
                </a:solidFill>
              </a:rPr>
              <a:t> des Mesures d’Air</a:t>
            </a:r>
            <a:endParaRPr lang="fr-BE" sz="1200">
              <a:solidFill>
                <a:schemeClr val="tx1"/>
              </a:solidFill>
            </a:endParaRPr>
          </a:p>
        </p:txBody>
      </p:sp>
      <p:sp>
        <p:nvSpPr>
          <p:cNvPr id="44" name="Rectangle : coins arrondis 43">
            <a:extLst>
              <a:ext uri="{FF2B5EF4-FFF2-40B4-BE49-F238E27FC236}">
                <a16:creationId xmlns:a16="http://schemas.microsoft.com/office/drawing/2014/main" id="{BA08EF4F-16ED-4B7F-9F11-4FF86A07986E}"/>
              </a:ext>
            </a:extLst>
          </p:cNvPr>
          <p:cNvSpPr/>
          <p:nvPr/>
        </p:nvSpPr>
        <p:spPr>
          <a:xfrm>
            <a:off x="5275944" y="3456303"/>
            <a:ext cx="1671705" cy="756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Réalisation</a:t>
            </a:r>
            <a:r>
              <a:rPr lang="fr-BE" sz="1600">
                <a:solidFill>
                  <a:schemeClr val="tx1"/>
                </a:solidFill>
              </a:rPr>
              <a:t> des Mesures d’Air</a:t>
            </a:r>
            <a:endParaRPr lang="fr-BE" sz="1200">
              <a:solidFill>
                <a:schemeClr val="tx1"/>
              </a:solidFill>
            </a:endParaRPr>
          </a:p>
        </p:txBody>
      </p:sp>
      <p:pic>
        <p:nvPicPr>
          <p:cNvPr id="49" name="Image 48">
            <a:extLst>
              <a:ext uri="{FF2B5EF4-FFF2-40B4-BE49-F238E27FC236}">
                <a16:creationId xmlns:a16="http://schemas.microsoft.com/office/drawing/2014/main" id="{5E59A492-2D26-4BD8-B5BC-BD55C08A4035}"/>
              </a:ext>
            </a:extLst>
          </p:cNvPr>
          <p:cNvPicPr>
            <a:picLocks noChangeAspect="1"/>
          </p:cNvPicPr>
          <p:nvPr/>
        </p:nvPicPr>
        <p:blipFill>
          <a:blip r:embed="rId5"/>
          <a:stretch>
            <a:fillRect/>
          </a:stretch>
        </p:blipFill>
        <p:spPr>
          <a:xfrm>
            <a:off x="79525" y="2393735"/>
            <a:ext cx="472091" cy="472091"/>
          </a:xfrm>
          <a:prstGeom prst="rect">
            <a:avLst/>
          </a:prstGeom>
        </p:spPr>
      </p:pic>
      <p:pic>
        <p:nvPicPr>
          <p:cNvPr id="37" name="Image 36">
            <a:extLst>
              <a:ext uri="{FF2B5EF4-FFF2-40B4-BE49-F238E27FC236}">
                <a16:creationId xmlns:a16="http://schemas.microsoft.com/office/drawing/2014/main" id="{D697F97F-6F2C-4409-8617-B89832ED559B}"/>
              </a:ext>
            </a:extLst>
          </p:cNvPr>
          <p:cNvPicPr>
            <a:picLocks noChangeAspect="1"/>
          </p:cNvPicPr>
          <p:nvPr/>
        </p:nvPicPr>
        <p:blipFill rotWithShape="1">
          <a:blip r:embed="rId6"/>
          <a:srcRect l="7603" t="21821" r="27022" b="12203"/>
          <a:stretch/>
        </p:blipFill>
        <p:spPr>
          <a:xfrm>
            <a:off x="5615821" y="2618815"/>
            <a:ext cx="1190316" cy="806833"/>
          </a:xfrm>
          <a:prstGeom prst="rect">
            <a:avLst/>
          </a:prstGeom>
        </p:spPr>
      </p:pic>
      <p:grpSp>
        <p:nvGrpSpPr>
          <p:cNvPr id="38" name="Groupe 37">
            <a:extLst>
              <a:ext uri="{FF2B5EF4-FFF2-40B4-BE49-F238E27FC236}">
                <a16:creationId xmlns:a16="http://schemas.microsoft.com/office/drawing/2014/main" id="{5402BCAC-FE40-4890-9578-3C18AF135EDF}"/>
              </a:ext>
            </a:extLst>
          </p:cNvPr>
          <p:cNvGrpSpPr/>
          <p:nvPr/>
        </p:nvGrpSpPr>
        <p:grpSpPr>
          <a:xfrm>
            <a:off x="655395" y="2059957"/>
            <a:ext cx="7887739" cy="636335"/>
            <a:chOff x="655395" y="1228687"/>
            <a:chExt cx="7887739" cy="636335"/>
          </a:xfrm>
        </p:grpSpPr>
        <p:grpSp>
          <p:nvGrpSpPr>
            <p:cNvPr id="42" name="Groupe 41">
              <a:extLst>
                <a:ext uri="{FF2B5EF4-FFF2-40B4-BE49-F238E27FC236}">
                  <a16:creationId xmlns:a16="http://schemas.microsoft.com/office/drawing/2014/main" id="{3CBE40A9-02B7-4C0B-9FF0-FACCA5FD6022}"/>
                </a:ext>
              </a:extLst>
            </p:cNvPr>
            <p:cNvGrpSpPr/>
            <p:nvPr/>
          </p:nvGrpSpPr>
          <p:grpSpPr>
            <a:xfrm>
              <a:off x="655395" y="1228687"/>
              <a:ext cx="7887739" cy="585430"/>
              <a:chOff x="949858" y="1615338"/>
              <a:chExt cx="7887739" cy="585430"/>
            </a:xfrm>
          </p:grpSpPr>
          <p:grpSp>
            <p:nvGrpSpPr>
              <p:cNvPr id="52" name="Groupe 51">
                <a:extLst>
                  <a:ext uri="{FF2B5EF4-FFF2-40B4-BE49-F238E27FC236}">
                    <a16:creationId xmlns:a16="http://schemas.microsoft.com/office/drawing/2014/main" id="{8A8DFB64-E9D2-4C9C-B5F5-CEE899395688}"/>
                  </a:ext>
                </a:extLst>
              </p:cNvPr>
              <p:cNvGrpSpPr/>
              <p:nvPr/>
            </p:nvGrpSpPr>
            <p:grpSpPr>
              <a:xfrm>
                <a:off x="949858" y="1633212"/>
                <a:ext cx="360000" cy="360000"/>
                <a:chOff x="3308887" y="2165484"/>
                <a:chExt cx="360000" cy="360000"/>
              </a:xfrm>
            </p:grpSpPr>
            <p:sp>
              <p:nvSpPr>
                <p:cNvPr id="68" name="Larme 67">
                  <a:extLst>
                    <a:ext uri="{FF2B5EF4-FFF2-40B4-BE49-F238E27FC236}">
                      <a16:creationId xmlns:a16="http://schemas.microsoft.com/office/drawing/2014/main" id="{3F618421-3D18-43A6-886A-FC8E98D0ADF0}"/>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a:extLst>
                    <a:ext uri="{FF2B5EF4-FFF2-40B4-BE49-F238E27FC236}">
                      <a16:creationId xmlns:a16="http://schemas.microsoft.com/office/drawing/2014/main" id="{DE099DC6-BDF6-40CB-A151-249D6510922F}"/>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e 53">
                <a:extLst>
                  <a:ext uri="{FF2B5EF4-FFF2-40B4-BE49-F238E27FC236}">
                    <a16:creationId xmlns:a16="http://schemas.microsoft.com/office/drawing/2014/main" id="{A02C12C6-337A-4A59-A248-1B4F989386FD}"/>
                  </a:ext>
                </a:extLst>
              </p:cNvPr>
              <p:cNvGrpSpPr/>
              <p:nvPr/>
            </p:nvGrpSpPr>
            <p:grpSpPr>
              <a:xfrm>
                <a:off x="2898826" y="1639205"/>
                <a:ext cx="360000" cy="360000"/>
                <a:chOff x="3308887" y="2165484"/>
                <a:chExt cx="360000" cy="360000"/>
              </a:xfrm>
            </p:grpSpPr>
            <p:sp>
              <p:nvSpPr>
                <p:cNvPr id="66" name="Larme 65">
                  <a:extLst>
                    <a:ext uri="{FF2B5EF4-FFF2-40B4-BE49-F238E27FC236}">
                      <a16:creationId xmlns:a16="http://schemas.microsoft.com/office/drawing/2014/main" id="{40FF6C5F-AC1F-4D91-A507-DA00D66206EF}"/>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a:extLst>
                    <a:ext uri="{FF2B5EF4-FFF2-40B4-BE49-F238E27FC236}">
                      <a16:creationId xmlns:a16="http://schemas.microsoft.com/office/drawing/2014/main" id="{16E79957-9ECD-4E70-A755-434346616303}"/>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e 54">
                <a:extLst>
                  <a:ext uri="{FF2B5EF4-FFF2-40B4-BE49-F238E27FC236}">
                    <a16:creationId xmlns:a16="http://schemas.microsoft.com/office/drawing/2014/main" id="{E8CF6719-F96F-4B02-8AC9-B2C8B7647729}"/>
                  </a:ext>
                </a:extLst>
              </p:cNvPr>
              <p:cNvGrpSpPr/>
              <p:nvPr/>
            </p:nvGrpSpPr>
            <p:grpSpPr>
              <a:xfrm>
                <a:off x="6226260" y="1615338"/>
                <a:ext cx="360000" cy="360000"/>
                <a:chOff x="4408095" y="2141617"/>
                <a:chExt cx="360000" cy="360000"/>
              </a:xfrm>
            </p:grpSpPr>
            <p:sp>
              <p:nvSpPr>
                <p:cNvPr id="64" name="Larme 63">
                  <a:extLst>
                    <a:ext uri="{FF2B5EF4-FFF2-40B4-BE49-F238E27FC236}">
                      <a16:creationId xmlns:a16="http://schemas.microsoft.com/office/drawing/2014/main" id="{6E5CC512-7DB1-441B-AE1D-6B2FC8A14CAB}"/>
                    </a:ext>
                  </a:extLst>
                </p:cNvPr>
                <p:cNvSpPr/>
                <p:nvPr/>
              </p:nvSpPr>
              <p:spPr>
                <a:xfrm rot="8052320">
                  <a:off x="4408095" y="2141617"/>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a:extLst>
                    <a:ext uri="{FF2B5EF4-FFF2-40B4-BE49-F238E27FC236}">
                      <a16:creationId xmlns:a16="http://schemas.microsoft.com/office/drawing/2014/main" id="{04AB60A1-F080-45C4-8135-8477EBE2F401}"/>
                    </a:ext>
                  </a:extLst>
                </p:cNvPr>
                <p:cNvSpPr/>
                <p:nvPr/>
              </p:nvSpPr>
              <p:spPr>
                <a:xfrm>
                  <a:off x="4516095" y="2249617"/>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e 55">
                <a:extLst>
                  <a:ext uri="{FF2B5EF4-FFF2-40B4-BE49-F238E27FC236}">
                    <a16:creationId xmlns:a16="http://schemas.microsoft.com/office/drawing/2014/main" id="{823D1D0B-E9AB-44C1-B43C-A491654E4C28}"/>
                  </a:ext>
                </a:extLst>
              </p:cNvPr>
              <p:cNvGrpSpPr/>
              <p:nvPr/>
            </p:nvGrpSpPr>
            <p:grpSpPr>
              <a:xfrm>
                <a:off x="8477597" y="1641832"/>
                <a:ext cx="360000" cy="360000"/>
                <a:chOff x="4556336" y="2174481"/>
                <a:chExt cx="360000" cy="360000"/>
              </a:xfrm>
            </p:grpSpPr>
            <p:sp>
              <p:nvSpPr>
                <p:cNvPr id="62" name="Larme 61">
                  <a:extLst>
                    <a:ext uri="{FF2B5EF4-FFF2-40B4-BE49-F238E27FC236}">
                      <a16:creationId xmlns:a16="http://schemas.microsoft.com/office/drawing/2014/main" id="{0E53FE90-6857-4434-B985-5F5743A536F2}"/>
                    </a:ext>
                  </a:extLst>
                </p:cNvPr>
                <p:cNvSpPr/>
                <p:nvPr/>
              </p:nvSpPr>
              <p:spPr>
                <a:xfrm rot="8052320">
                  <a:off x="4556336" y="2174481"/>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a:extLst>
                    <a:ext uri="{FF2B5EF4-FFF2-40B4-BE49-F238E27FC236}">
                      <a16:creationId xmlns:a16="http://schemas.microsoft.com/office/drawing/2014/main" id="{E4DAFE59-D3BD-41A4-B6D2-FCDCDC794D7A}"/>
                    </a:ext>
                  </a:extLst>
                </p:cNvPr>
                <p:cNvSpPr/>
                <p:nvPr/>
              </p:nvSpPr>
              <p:spPr>
                <a:xfrm>
                  <a:off x="4664336" y="2282481"/>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Forme libre : forme 56">
                <a:extLst>
                  <a:ext uri="{FF2B5EF4-FFF2-40B4-BE49-F238E27FC236}">
                    <a16:creationId xmlns:a16="http://schemas.microsoft.com/office/drawing/2014/main" id="{A4443928-1A45-4ECA-B8D0-62ACDD5F1641}"/>
                  </a:ext>
                </a:extLst>
              </p:cNvPr>
              <p:cNvSpPr/>
              <p:nvPr/>
            </p:nvSpPr>
            <p:spPr>
              <a:xfrm>
                <a:off x="1162373" y="1883044"/>
                <a:ext cx="1875295" cy="317724"/>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orme libre : forme 60">
                <a:extLst>
                  <a:ext uri="{FF2B5EF4-FFF2-40B4-BE49-F238E27FC236}">
                    <a16:creationId xmlns:a16="http://schemas.microsoft.com/office/drawing/2014/main" id="{6F65B993-0AFA-4DA2-88E1-1FFF10D1C41C}"/>
                  </a:ext>
                </a:extLst>
              </p:cNvPr>
              <p:cNvSpPr/>
              <p:nvPr/>
            </p:nvSpPr>
            <p:spPr>
              <a:xfrm flipH="1">
                <a:off x="6478259" y="2008852"/>
                <a:ext cx="2092293" cy="163530"/>
              </a:xfrm>
              <a:custGeom>
                <a:avLst/>
                <a:gdLst>
                  <a:gd name="connsiteX0" fmla="*/ 0 w 2107769"/>
                  <a:gd name="connsiteY0" fmla="*/ 54517 h 272001"/>
                  <a:gd name="connsiteX1" fmla="*/ 364210 w 2107769"/>
                  <a:gd name="connsiteY1" fmla="*/ 271493 h 272001"/>
                  <a:gd name="connsiteX2" fmla="*/ 945396 w 2107769"/>
                  <a:gd name="connsiteY2" fmla="*/ 273 h 272001"/>
                  <a:gd name="connsiteX3" fmla="*/ 1495586 w 2107769"/>
                  <a:gd name="connsiteY3" fmla="*/ 217249 h 272001"/>
                  <a:gd name="connsiteX4" fmla="*/ 2107769 w 2107769"/>
                  <a:gd name="connsiteY4" fmla="*/ 46768 h 2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769" h="272001">
                    <a:moveTo>
                      <a:pt x="0" y="54517"/>
                    </a:moveTo>
                    <a:cubicBezTo>
                      <a:pt x="103322" y="167525"/>
                      <a:pt x="206644" y="280534"/>
                      <a:pt x="364210" y="271493"/>
                    </a:cubicBezTo>
                    <a:cubicBezTo>
                      <a:pt x="521776" y="262452"/>
                      <a:pt x="756833" y="9314"/>
                      <a:pt x="945396" y="273"/>
                    </a:cubicBezTo>
                    <a:cubicBezTo>
                      <a:pt x="1133959" y="-8768"/>
                      <a:pt x="1301857" y="209500"/>
                      <a:pt x="1495586" y="217249"/>
                    </a:cubicBezTo>
                    <a:cubicBezTo>
                      <a:pt x="1689315" y="224998"/>
                      <a:pt x="1898542" y="135883"/>
                      <a:pt x="2107769" y="46768"/>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Forme libre : forme 50">
              <a:extLst>
                <a:ext uri="{FF2B5EF4-FFF2-40B4-BE49-F238E27FC236}">
                  <a16:creationId xmlns:a16="http://schemas.microsoft.com/office/drawing/2014/main" id="{78F1687C-59E0-43F8-BA79-2929AD46A702}"/>
                </a:ext>
              </a:extLst>
            </p:cNvPr>
            <p:cNvSpPr/>
            <p:nvPr/>
          </p:nvSpPr>
          <p:spPr>
            <a:xfrm flipV="1">
              <a:off x="2866113" y="1540937"/>
              <a:ext cx="3207773" cy="324085"/>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e 5">
            <a:extLst>
              <a:ext uri="{FF2B5EF4-FFF2-40B4-BE49-F238E27FC236}">
                <a16:creationId xmlns:a16="http://schemas.microsoft.com/office/drawing/2014/main" id="{0DB186F4-9C83-45F4-8B14-78F7BFB095B5}"/>
              </a:ext>
            </a:extLst>
          </p:cNvPr>
          <p:cNvGrpSpPr/>
          <p:nvPr/>
        </p:nvGrpSpPr>
        <p:grpSpPr>
          <a:xfrm>
            <a:off x="7620000" y="2669748"/>
            <a:ext cx="1469604" cy="680003"/>
            <a:chOff x="7620000" y="2669748"/>
            <a:chExt cx="1469604" cy="680003"/>
          </a:xfrm>
        </p:grpSpPr>
        <p:pic>
          <p:nvPicPr>
            <p:cNvPr id="59" name="Image 58" descr="Capture d’écran">
              <a:extLst>
                <a:ext uri="{FF2B5EF4-FFF2-40B4-BE49-F238E27FC236}">
                  <a16:creationId xmlns:a16="http://schemas.microsoft.com/office/drawing/2014/main" id="{D555E2B0-F721-4BF3-9EDA-2A118028B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2669748"/>
              <a:ext cx="595155" cy="392156"/>
            </a:xfrm>
            <a:prstGeom prst="rect">
              <a:avLst/>
            </a:prstGeom>
            <a:ln w="3175">
              <a:solidFill>
                <a:schemeClr val="tx1"/>
              </a:solidFill>
            </a:ln>
          </p:spPr>
        </p:pic>
        <p:pic>
          <p:nvPicPr>
            <p:cNvPr id="3" name="Image 2">
              <a:extLst>
                <a:ext uri="{FF2B5EF4-FFF2-40B4-BE49-F238E27FC236}">
                  <a16:creationId xmlns:a16="http://schemas.microsoft.com/office/drawing/2014/main" id="{843F2E02-03C0-4407-A5BF-286729CCDC28}"/>
                </a:ext>
              </a:extLst>
            </p:cNvPr>
            <p:cNvPicPr>
              <a:picLocks noChangeAspect="1"/>
            </p:cNvPicPr>
            <p:nvPr/>
          </p:nvPicPr>
          <p:blipFill>
            <a:blip r:embed="rId8"/>
            <a:stretch>
              <a:fillRect/>
            </a:stretch>
          </p:blipFill>
          <p:spPr>
            <a:xfrm>
              <a:off x="8223450" y="3169926"/>
              <a:ext cx="866154" cy="179825"/>
            </a:xfrm>
            <a:prstGeom prst="rect">
              <a:avLst/>
            </a:prstGeom>
            <a:ln>
              <a:solidFill>
                <a:schemeClr val="tx1"/>
              </a:solidFill>
            </a:ln>
          </p:spPr>
        </p:pic>
        <p:sp>
          <p:nvSpPr>
            <p:cNvPr id="5" name="ZoneTexte 4">
              <a:extLst>
                <a:ext uri="{FF2B5EF4-FFF2-40B4-BE49-F238E27FC236}">
                  <a16:creationId xmlns:a16="http://schemas.microsoft.com/office/drawing/2014/main" id="{54B6000C-A5ED-41FC-99B4-8C1F796FF504}"/>
                </a:ext>
              </a:extLst>
            </p:cNvPr>
            <p:cNvSpPr txBox="1"/>
            <p:nvPr/>
          </p:nvSpPr>
          <p:spPr>
            <a:xfrm>
              <a:off x="8015510" y="2909122"/>
              <a:ext cx="347624" cy="369332"/>
            </a:xfrm>
            <a:prstGeom prst="rect">
              <a:avLst/>
            </a:prstGeom>
            <a:noFill/>
          </p:spPr>
          <p:txBody>
            <a:bodyPr wrap="square" rtlCol="0">
              <a:spAutoFit/>
            </a:bodyPr>
            <a:lstStyle/>
            <a:p>
              <a:r>
                <a:rPr lang="en-GB" b="1">
                  <a:solidFill>
                    <a:schemeClr val="tx2">
                      <a:lumMod val="75000"/>
                    </a:schemeClr>
                  </a:solidFill>
                </a:rPr>
                <a:t>&amp;</a:t>
              </a:r>
            </a:p>
          </p:txBody>
        </p:sp>
      </p:grpSp>
      <p:sp>
        <p:nvSpPr>
          <p:cNvPr id="2" name="Rectangle 1">
            <a:extLst>
              <a:ext uri="{FF2B5EF4-FFF2-40B4-BE49-F238E27FC236}">
                <a16:creationId xmlns:a16="http://schemas.microsoft.com/office/drawing/2014/main" id="{3BEF531B-752C-48AB-BA12-2870CB06A955}"/>
              </a:ext>
            </a:extLst>
          </p:cNvPr>
          <p:cNvSpPr/>
          <p:nvPr/>
        </p:nvSpPr>
        <p:spPr>
          <a:xfrm>
            <a:off x="79525" y="2045447"/>
            <a:ext cx="7448096" cy="241225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archemin : horizontal 39">
            <a:extLst>
              <a:ext uri="{FF2B5EF4-FFF2-40B4-BE49-F238E27FC236}">
                <a16:creationId xmlns:a16="http://schemas.microsoft.com/office/drawing/2014/main" id="{BB064517-E75E-4CCA-8026-39322D0D270D}"/>
              </a:ext>
            </a:extLst>
          </p:cNvPr>
          <p:cNvSpPr/>
          <p:nvPr/>
        </p:nvSpPr>
        <p:spPr>
          <a:xfrm>
            <a:off x="433952" y="1445372"/>
            <a:ext cx="8276095" cy="600075"/>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2000">
                <a:solidFill>
                  <a:schemeClr val="tx1"/>
                </a:solidFill>
              </a:rPr>
              <a:t>Approche globale et processus de réflexion</a:t>
            </a:r>
          </a:p>
        </p:txBody>
      </p:sp>
      <p:sp>
        <p:nvSpPr>
          <p:cNvPr id="47" name="Rectangle : coins arrondis 46">
            <a:extLst>
              <a:ext uri="{FF2B5EF4-FFF2-40B4-BE49-F238E27FC236}">
                <a16:creationId xmlns:a16="http://schemas.microsoft.com/office/drawing/2014/main" id="{D30636C8-CDA1-456D-9496-D4375BC0A80C}"/>
              </a:ext>
            </a:extLst>
          </p:cNvPr>
          <p:cNvSpPr/>
          <p:nvPr/>
        </p:nvSpPr>
        <p:spPr>
          <a:xfrm>
            <a:off x="7847784" y="3408254"/>
            <a:ext cx="1241820" cy="104716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Intégration</a:t>
            </a:r>
            <a:r>
              <a:rPr lang="fr-BE" sz="1600">
                <a:solidFill>
                  <a:schemeClr val="tx1"/>
                </a:solidFill>
              </a:rPr>
              <a:t> des résultats des mesures d’air</a:t>
            </a:r>
            <a:endParaRPr lang="fr-BE" sz="1200">
              <a:solidFill>
                <a:schemeClr val="tx1"/>
              </a:solidFill>
            </a:endParaRPr>
          </a:p>
        </p:txBody>
      </p:sp>
    </p:spTree>
    <p:extLst>
      <p:ext uri="{BB962C8B-B14F-4D97-AF65-F5344CB8AC3E}">
        <p14:creationId xmlns:p14="http://schemas.microsoft.com/office/powerpoint/2010/main" val="7680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830997"/>
          </a:xfrm>
          <a:prstGeom prst="rect">
            <a:avLst/>
          </a:prstGeom>
          <a:noFill/>
        </p:spPr>
        <p:txBody>
          <a:bodyPr wrap="square" rtlCol="0">
            <a:spAutoFit/>
          </a:bodyPr>
          <a:lstStyle/>
          <a:p>
            <a:pPr marL="342900" indent="-342900">
              <a:buFont typeface="Arial" panose="020B0604020202020204" pitchFamily="34" charset="0"/>
              <a:buChar char="•"/>
            </a:pPr>
            <a:endParaRPr lang="fr-FR" sz="2400"/>
          </a:p>
          <a:p>
            <a:pPr marL="342900" indent="-342900">
              <a:buFont typeface="Arial" panose="020B0604020202020204" pitchFamily="34" charset="0"/>
              <a:buChar char="•"/>
            </a:pPr>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VTR/VLEP : précisions</a:t>
            </a:r>
            <a:endParaRPr lang="fr-BE" sz="2000"/>
          </a:p>
        </p:txBody>
      </p:sp>
      <p:graphicFrame>
        <p:nvGraphicFramePr>
          <p:cNvPr id="2" name="Tableau 1"/>
          <p:cNvGraphicFramePr>
            <a:graphicFrameLocks noGrp="1"/>
          </p:cNvGraphicFramePr>
          <p:nvPr>
            <p:extLst>
              <p:ext uri="{D42A27DB-BD31-4B8C-83A1-F6EECF244321}">
                <p14:modId xmlns:p14="http://schemas.microsoft.com/office/powerpoint/2010/main" val="2675277230"/>
              </p:ext>
            </p:extLst>
          </p:nvPr>
        </p:nvGraphicFramePr>
        <p:xfrm>
          <a:off x="586153" y="1172796"/>
          <a:ext cx="7784124" cy="3478359"/>
        </p:xfrm>
        <a:graphic>
          <a:graphicData uri="http://schemas.openxmlformats.org/drawingml/2006/table">
            <a:tbl>
              <a:tblPr firstRow="1" bandRow="1">
                <a:tableStyleId>{5C22544A-7EE6-4342-B048-85BDC9FD1C3A}</a:tableStyleId>
              </a:tblPr>
              <a:tblGrid>
                <a:gridCol w="3892062">
                  <a:extLst>
                    <a:ext uri="{9D8B030D-6E8A-4147-A177-3AD203B41FA5}">
                      <a16:colId xmlns:a16="http://schemas.microsoft.com/office/drawing/2014/main" val="1869109752"/>
                    </a:ext>
                  </a:extLst>
                </a:gridCol>
                <a:gridCol w="3892062">
                  <a:extLst>
                    <a:ext uri="{9D8B030D-6E8A-4147-A177-3AD203B41FA5}">
                      <a16:colId xmlns:a16="http://schemas.microsoft.com/office/drawing/2014/main" val="981392876"/>
                    </a:ext>
                  </a:extLst>
                </a:gridCol>
              </a:tblGrid>
              <a:tr h="525498">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fr-FR" sz="1600">
                          <a:solidFill>
                            <a:schemeClr val="bg1"/>
                          </a:solidFill>
                        </a:rPr>
                        <a:t>Valeur Toxicologique de Référence (VTR)</a:t>
                      </a:r>
                    </a:p>
                  </a:txBody>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fr-FR" sz="1600">
                          <a:solidFill>
                            <a:schemeClr val="bg1"/>
                          </a:solidFill>
                        </a:rPr>
                        <a:t>Valeur Limite d’Exposition Professionnelle (VLEP)</a:t>
                      </a:r>
                    </a:p>
                  </a:txBody>
                  <a:tcPr/>
                </a:tc>
                <a:extLst>
                  <a:ext uri="{0D108BD9-81ED-4DB2-BD59-A6C34878D82A}">
                    <a16:rowId xmlns:a16="http://schemas.microsoft.com/office/drawing/2014/main" val="4156965758"/>
                  </a:ext>
                </a:extLst>
              </a:tr>
              <a:tr h="387293">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Utilisées dans ER-SH (DS)</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sz="1600"/>
                        <a:t>Utilisées en milieu professionnel</a:t>
                      </a:r>
                    </a:p>
                  </a:txBody>
                  <a:tcPr/>
                </a:tc>
                <a:extLst>
                  <a:ext uri="{0D108BD9-81ED-4DB2-BD59-A6C34878D82A}">
                    <a16:rowId xmlns:a16="http://schemas.microsoft.com/office/drawing/2014/main" val="2565931657"/>
                  </a:ext>
                </a:extLst>
              </a:tr>
              <a:tr h="525498">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Exposition chronique: faibles doses sur LT</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sz="1600"/>
                        <a:t>Durée exposition chronique discontinue – durée légale du travail (VLEP-8h)</a:t>
                      </a:r>
                    </a:p>
                  </a:txBody>
                  <a:tcPr/>
                </a:tc>
                <a:extLst>
                  <a:ext uri="{0D108BD9-81ED-4DB2-BD59-A6C34878D82A}">
                    <a16:rowId xmlns:a16="http://schemas.microsoft.com/office/drawing/2014/main" val="117689928"/>
                  </a:ext>
                </a:extLst>
              </a:tr>
              <a:tr h="387293">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Cible: population générale</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sz="1600"/>
                        <a:t>Cible: travailleurs</a:t>
                      </a:r>
                    </a:p>
                  </a:txBody>
                  <a:tcPr/>
                </a:tc>
                <a:extLst>
                  <a:ext uri="{0D108BD9-81ED-4DB2-BD59-A6C34878D82A}">
                    <a16:rowId xmlns:a16="http://schemas.microsoft.com/office/drawing/2014/main" val="3321292031"/>
                  </a:ext>
                </a:extLst>
              </a:tr>
              <a:tr h="387293">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Voies exposition: OR, INH &amp; CUT</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sz="1600"/>
                        <a:t>Voie exposition: INH</a:t>
                      </a:r>
                    </a:p>
                  </a:txBody>
                  <a:tcPr/>
                </a:tc>
                <a:extLst>
                  <a:ext uri="{0D108BD9-81ED-4DB2-BD59-A6C34878D82A}">
                    <a16:rowId xmlns:a16="http://schemas.microsoft.com/office/drawing/2014/main" val="2503549886"/>
                  </a:ext>
                </a:extLst>
              </a:tr>
              <a:tr h="525498">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Effets à seuil et/ou sans seuil</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sz="1600"/>
                        <a:t>Une seule VLEP comprenant effets cancérigènes…</a:t>
                      </a:r>
                      <a:endParaRPr lang="fr-BE" sz="1600"/>
                    </a:p>
                  </a:txBody>
                  <a:tcPr/>
                </a:tc>
                <a:extLst>
                  <a:ext uri="{0D108BD9-81ED-4DB2-BD59-A6C34878D82A}">
                    <a16:rowId xmlns:a16="http://schemas.microsoft.com/office/drawing/2014/main" val="2531463509"/>
                  </a:ext>
                </a:extLst>
              </a:tr>
              <a:tr h="525498">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FR" altLang="fr-FR" sz="1600"/>
                        <a:t>Construction VTR par des organismes internationaux</a:t>
                      </a:r>
                    </a:p>
                  </a:txBody>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600"/>
                        <a:t>Fixées par des autorités réglementaires au niveau EU et national</a:t>
                      </a:r>
                    </a:p>
                  </a:txBody>
                  <a:tcPr/>
                </a:tc>
                <a:extLst>
                  <a:ext uri="{0D108BD9-81ED-4DB2-BD59-A6C34878D82A}">
                    <a16:rowId xmlns:a16="http://schemas.microsoft.com/office/drawing/2014/main" val="3431749632"/>
                  </a:ext>
                </a:extLst>
              </a:tr>
            </a:tbl>
          </a:graphicData>
        </a:graphic>
      </p:graphicFrame>
    </p:spTree>
    <p:extLst>
      <p:ext uri="{BB962C8B-B14F-4D97-AF65-F5344CB8AC3E}">
        <p14:creationId xmlns:p14="http://schemas.microsoft.com/office/powerpoint/2010/main" val="294502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0198"/>
            <a:ext cx="8229600" cy="3394472"/>
          </a:xfrm>
        </p:spPr>
        <p:txBody>
          <a:bodyPr/>
          <a:lstStyle/>
          <a:p>
            <a:pPr marL="342891" lvl="1" indent="0" algn="ctr">
              <a:buNone/>
            </a:pPr>
            <a:r>
              <a:rPr lang="fr-FR" sz="2400">
                <a:solidFill>
                  <a:schemeClr val="accent6"/>
                </a:solidFill>
              </a:rPr>
              <a:t>Les VLEP ne peuvent pas être utilisées dans les ERS (DS) à la place des VTR!!</a:t>
            </a:r>
          </a:p>
          <a:p>
            <a:pPr marL="342891" lvl="1" indent="0">
              <a:buNone/>
            </a:pPr>
            <a:endParaRPr lang="fr-FR">
              <a:solidFill>
                <a:schemeClr val="accent6"/>
              </a:solidFill>
            </a:endParaRPr>
          </a:p>
          <a:p>
            <a:pPr marL="342891" lvl="1" indent="0">
              <a:buNone/>
            </a:pPr>
            <a:r>
              <a:rPr lang="fr-FR">
                <a:solidFill>
                  <a:schemeClr val="accent1">
                    <a:lumMod val="75000"/>
                  </a:schemeClr>
                </a:solidFill>
              </a:rPr>
              <a:t>Ces deux jeux de valeurs ne rentrent pas en conflit mais </a:t>
            </a:r>
          </a:p>
          <a:p>
            <a:pPr lvl="2"/>
            <a:r>
              <a:rPr lang="fr-FR"/>
              <a:t>N’ont pas la même portée</a:t>
            </a:r>
          </a:p>
          <a:p>
            <a:pPr lvl="2"/>
            <a:r>
              <a:rPr lang="fr-FR"/>
              <a:t>Ne sont pas construites sur les mêmes bases</a:t>
            </a:r>
          </a:p>
          <a:p>
            <a:pPr lvl="2"/>
            <a:r>
              <a:rPr lang="fr-FR"/>
              <a:t>Sont utilisées dans deux cadres différents </a:t>
            </a:r>
          </a:p>
          <a:p>
            <a:pPr lvl="3"/>
            <a:r>
              <a:rPr lang="fr-FR" sz="1800"/>
              <a:t>VTR (dans notre cas) : Décret Sols</a:t>
            </a:r>
          </a:p>
          <a:p>
            <a:pPr lvl="3"/>
            <a:r>
              <a:rPr lang="fr-FR" sz="1800"/>
              <a:t>VLEP: Législation du Bien-être au travail</a:t>
            </a:r>
            <a:endParaRPr lang="fr-BE" sz="1800"/>
          </a:p>
        </p:txBody>
      </p:sp>
      <p:sp>
        <p:nvSpPr>
          <p:cNvPr id="9" name="ZoneTexte 8">
            <a:extLst>
              <a:ext uri="{FF2B5EF4-FFF2-40B4-BE49-F238E27FC236}">
                <a16:creationId xmlns:a16="http://schemas.microsoft.com/office/drawing/2014/main" id="{8F5FB450-4BBC-43FE-BD8D-81CFC4970AFD}"/>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VTR/VLEP : précisions</a:t>
            </a:r>
            <a:endParaRPr lang="fr-BE" sz="2000"/>
          </a:p>
        </p:txBody>
      </p:sp>
    </p:spTree>
    <p:extLst>
      <p:ext uri="{BB962C8B-B14F-4D97-AF65-F5344CB8AC3E}">
        <p14:creationId xmlns:p14="http://schemas.microsoft.com/office/powerpoint/2010/main" val="385157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6516"/>
            <a:ext cx="8229600" cy="1783381"/>
          </a:xfrm>
        </p:spPr>
        <p:txBody>
          <a:bodyPr/>
          <a:lstStyle/>
          <a:p>
            <a:pPr marL="0" indent="0">
              <a:buNone/>
            </a:pPr>
            <a:endParaRPr lang="fr-FR">
              <a:solidFill>
                <a:schemeClr val="accent1">
                  <a:lumMod val="75000"/>
                </a:schemeClr>
              </a:solidFill>
            </a:endParaRPr>
          </a:p>
          <a:p>
            <a:pPr lvl="1">
              <a:buFont typeface="Wingdings" panose="05000000000000000000" pitchFamily="2" charset="2"/>
              <a:buChar char="Ø"/>
            </a:pPr>
            <a:r>
              <a:rPr lang="fr-FR" sz="2000"/>
              <a:t> Conclusions sur base d’une analyse détaillée des résultats prenant en compte les choix posés au niveau de la stratégie d’échantillonnage</a:t>
            </a:r>
          </a:p>
          <a:p>
            <a:pPr lvl="1">
              <a:buFont typeface="Wingdings" panose="05000000000000000000" pitchFamily="2" charset="2"/>
              <a:buChar char="Ø"/>
            </a:pPr>
            <a:r>
              <a:rPr lang="fr-FR" sz="2000"/>
              <a:t> Discussion en regard de représentativité des mesures (conditions de  prélèvement, paramètres influençant le transfert des </a:t>
            </a:r>
            <a:r>
              <a:rPr lang="fr-FR" sz="2000" err="1"/>
              <a:t>COVs</a:t>
            </a:r>
            <a:r>
              <a:rPr lang="fr-FR" sz="2000"/>
              <a:t>)</a:t>
            </a:r>
            <a:endParaRPr lang="fr-BE"/>
          </a:p>
        </p:txBody>
      </p:sp>
      <p:sp>
        <p:nvSpPr>
          <p:cNvPr id="9" name="ZoneTexte 8">
            <a:extLst>
              <a:ext uri="{FF2B5EF4-FFF2-40B4-BE49-F238E27FC236}">
                <a16:creationId xmlns:a16="http://schemas.microsoft.com/office/drawing/2014/main" id="{8F5FB450-4BBC-43FE-BD8D-81CFC4970AFD}"/>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Interprétation des données/discussion</a:t>
            </a:r>
          </a:p>
        </p:txBody>
      </p:sp>
      <p:pic>
        <p:nvPicPr>
          <p:cNvPr id="7" name="Image 6">
            <a:extLst>
              <a:ext uri="{FF2B5EF4-FFF2-40B4-BE49-F238E27FC236}">
                <a16:creationId xmlns:a16="http://schemas.microsoft.com/office/drawing/2014/main" id="{8B1EAAD6-F881-4035-B341-FBB7DFA635A7}"/>
              </a:ext>
            </a:extLst>
          </p:cNvPr>
          <p:cNvPicPr>
            <a:picLocks noChangeAspect="1"/>
          </p:cNvPicPr>
          <p:nvPr/>
        </p:nvPicPr>
        <p:blipFill>
          <a:blip r:embed="rId3"/>
          <a:stretch>
            <a:fillRect/>
          </a:stretch>
        </p:blipFill>
        <p:spPr>
          <a:xfrm>
            <a:off x="1611034" y="3198309"/>
            <a:ext cx="5921932" cy="1813509"/>
          </a:xfrm>
          <a:prstGeom prst="rect">
            <a:avLst/>
          </a:prstGeom>
        </p:spPr>
      </p:pic>
      <p:sp>
        <p:nvSpPr>
          <p:cNvPr id="5" name="Espace réservé du contenu 2">
            <a:extLst>
              <a:ext uri="{FF2B5EF4-FFF2-40B4-BE49-F238E27FC236}">
                <a16:creationId xmlns:a16="http://schemas.microsoft.com/office/drawing/2014/main" id="{F0CDA622-EBD7-46EB-8A6F-514CD59021C0}"/>
              </a:ext>
            </a:extLst>
          </p:cNvPr>
          <p:cNvSpPr txBox="1">
            <a:spLocks/>
          </p:cNvSpPr>
          <p:nvPr/>
        </p:nvSpPr>
        <p:spPr>
          <a:xfrm>
            <a:off x="736811" y="1092073"/>
            <a:ext cx="8131641" cy="523368"/>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000" b="1">
                <a:solidFill>
                  <a:srgbClr val="1A3989"/>
                </a:solidFill>
                <a:latin typeface="Verdana" panose="020B0604030504040204" pitchFamily="34" charset="0"/>
                <a:ea typeface="Verdana" panose="020B0604030504040204" pitchFamily="34" charset="0"/>
              </a:rPr>
              <a:t>Comment analyser et interpréter les résultats obtenus avec la modélisation ?</a:t>
            </a:r>
          </a:p>
        </p:txBody>
      </p:sp>
      <p:grpSp>
        <p:nvGrpSpPr>
          <p:cNvPr id="6" name="Groupe 5">
            <a:extLst>
              <a:ext uri="{FF2B5EF4-FFF2-40B4-BE49-F238E27FC236}">
                <a16:creationId xmlns:a16="http://schemas.microsoft.com/office/drawing/2014/main" id="{9D4B7757-BE99-42CD-8112-680D638992A6}"/>
              </a:ext>
            </a:extLst>
          </p:cNvPr>
          <p:cNvGrpSpPr/>
          <p:nvPr/>
        </p:nvGrpSpPr>
        <p:grpSpPr>
          <a:xfrm>
            <a:off x="-34088" y="1016406"/>
            <a:ext cx="838831" cy="927198"/>
            <a:chOff x="2505826" y="1545379"/>
            <a:chExt cx="838831" cy="927198"/>
          </a:xfrm>
        </p:grpSpPr>
        <p:pic>
          <p:nvPicPr>
            <p:cNvPr id="8" name="Image 7">
              <a:extLst>
                <a:ext uri="{FF2B5EF4-FFF2-40B4-BE49-F238E27FC236}">
                  <a16:creationId xmlns:a16="http://schemas.microsoft.com/office/drawing/2014/main" id="{5F0CB5FE-50B4-40A7-A495-0CF68C5C93F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10" name="ZoneTexte 9">
              <a:extLst>
                <a:ext uri="{FF2B5EF4-FFF2-40B4-BE49-F238E27FC236}">
                  <a16:creationId xmlns:a16="http://schemas.microsoft.com/office/drawing/2014/main" id="{D1C656CF-20A1-4AD5-A1D5-E2D28E79EBC3}"/>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Tree>
    <p:extLst>
      <p:ext uri="{BB962C8B-B14F-4D97-AF65-F5344CB8AC3E}">
        <p14:creationId xmlns:p14="http://schemas.microsoft.com/office/powerpoint/2010/main" val="99430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78B1E03-2AD7-43CD-86DF-39422A84DEB6}"/>
              </a:ext>
            </a:extLst>
          </p:cNvPr>
          <p:cNvPicPr>
            <a:picLocks noChangeAspect="1"/>
          </p:cNvPicPr>
          <p:nvPr/>
        </p:nvPicPr>
        <p:blipFill>
          <a:blip r:embed="rId3"/>
          <a:stretch>
            <a:fillRect/>
          </a:stretch>
        </p:blipFill>
        <p:spPr>
          <a:xfrm>
            <a:off x="1430215" y="1152989"/>
            <a:ext cx="7176729" cy="3842019"/>
          </a:xfrm>
          <a:prstGeom prst="rect">
            <a:avLst/>
          </a:prstGeom>
        </p:spPr>
      </p:pic>
      <p:sp>
        <p:nvSpPr>
          <p:cNvPr id="8" name="Espace réservé du contenu 2">
            <a:extLst>
              <a:ext uri="{FF2B5EF4-FFF2-40B4-BE49-F238E27FC236}">
                <a16:creationId xmlns:a16="http://schemas.microsoft.com/office/drawing/2014/main" id="{EEBB4049-F419-4D64-B9DF-345A13D43B87}"/>
              </a:ext>
            </a:extLst>
          </p:cNvPr>
          <p:cNvSpPr txBox="1">
            <a:spLocks/>
          </p:cNvSpPr>
          <p:nvPr/>
        </p:nvSpPr>
        <p:spPr>
          <a:xfrm>
            <a:off x="791379" y="713692"/>
            <a:ext cx="8131641" cy="482267"/>
          </a:xfrm>
          <a:prstGeom prst="rect">
            <a:avLst/>
          </a:prstGeom>
        </p:spPr>
        <p:txBody>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000" b="1">
                <a:solidFill>
                  <a:srgbClr val="1A3989"/>
                </a:solidFill>
                <a:latin typeface="Verdana" panose="020B0604030504040204" pitchFamily="34" charset="0"/>
                <a:ea typeface="Verdana" panose="020B0604030504040204" pitchFamily="34" charset="0"/>
              </a:rPr>
              <a:t>Quelles sont les mesures sécurité à retenir ?</a:t>
            </a:r>
          </a:p>
        </p:txBody>
      </p:sp>
      <p:grpSp>
        <p:nvGrpSpPr>
          <p:cNvPr id="11" name="Groupe 10">
            <a:extLst>
              <a:ext uri="{FF2B5EF4-FFF2-40B4-BE49-F238E27FC236}">
                <a16:creationId xmlns:a16="http://schemas.microsoft.com/office/drawing/2014/main" id="{28265A3A-0E8B-4212-8704-BA091685947A}"/>
              </a:ext>
            </a:extLst>
          </p:cNvPr>
          <p:cNvGrpSpPr/>
          <p:nvPr/>
        </p:nvGrpSpPr>
        <p:grpSpPr>
          <a:xfrm>
            <a:off x="55887" y="618010"/>
            <a:ext cx="838831" cy="927198"/>
            <a:chOff x="2505826" y="1545379"/>
            <a:chExt cx="838831" cy="927198"/>
          </a:xfrm>
        </p:grpSpPr>
        <p:pic>
          <p:nvPicPr>
            <p:cNvPr id="12" name="Image 11">
              <a:extLst>
                <a:ext uri="{FF2B5EF4-FFF2-40B4-BE49-F238E27FC236}">
                  <a16:creationId xmlns:a16="http://schemas.microsoft.com/office/drawing/2014/main" id="{8617D637-FC7E-4A4D-A488-896A6FD53E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13" name="ZoneTexte 12">
              <a:extLst>
                <a:ext uri="{FF2B5EF4-FFF2-40B4-BE49-F238E27FC236}">
                  <a16:creationId xmlns:a16="http://schemas.microsoft.com/office/drawing/2014/main" id="{8E65D581-0D40-40F9-8944-4E0CA1734A89}"/>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Tree>
    <p:extLst>
      <p:ext uri="{BB962C8B-B14F-4D97-AF65-F5344CB8AC3E}">
        <p14:creationId xmlns:p14="http://schemas.microsoft.com/office/powerpoint/2010/main" val="390408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290647" y="1127091"/>
            <a:ext cx="4517291" cy="2803610"/>
          </a:xfrm>
          <a:prstGeom prst="rect">
            <a:avLst/>
          </a:prstGeom>
        </p:spPr>
      </p:pic>
      <p:sp>
        <p:nvSpPr>
          <p:cNvPr id="3" name="Espace réservé du contenu 2"/>
          <p:cNvSpPr>
            <a:spLocks noGrp="1"/>
          </p:cNvSpPr>
          <p:nvPr>
            <p:ph idx="1"/>
          </p:nvPr>
        </p:nvSpPr>
        <p:spPr>
          <a:xfrm>
            <a:off x="457199" y="1394072"/>
            <a:ext cx="7459785" cy="2316742"/>
          </a:xfrm>
        </p:spPr>
        <p:txBody>
          <a:bodyPr/>
          <a:lstStyle/>
          <a:p>
            <a:pPr marL="0" indent="0">
              <a:buNone/>
            </a:pPr>
            <a:r>
              <a:rPr lang="fr-FR" sz="1800"/>
              <a:t>Concepts du CWBP V05</a:t>
            </a:r>
          </a:p>
          <a:p>
            <a:r>
              <a:rPr lang="fr-FR" sz="1800"/>
              <a:t>Deux références :</a:t>
            </a:r>
          </a:p>
          <a:p>
            <a:pPr lvl="1"/>
            <a:r>
              <a:rPr lang="fr-FR" sz="1500"/>
              <a:t>BRGM</a:t>
            </a:r>
          </a:p>
          <a:p>
            <a:pPr lvl="1"/>
            <a:r>
              <a:rPr lang="fr-FR" sz="1500"/>
              <a:t>CSTC – notice technique Radon</a:t>
            </a:r>
          </a:p>
          <a:p>
            <a:r>
              <a:rPr lang="fr-FR" sz="1800"/>
              <a:t>Nécessité du concept</a:t>
            </a:r>
          </a:p>
          <a:p>
            <a:pPr marL="0" indent="0">
              <a:buNone/>
            </a:pPr>
            <a:r>
              <a:rPr lang="fr-FR" sz="1800"/>
              <a:t>    </a:t>
            </a:r>
            <a:r>
              <a:rPr lang="fr-FR" sz="1800" b="1">
                <a:solidFill>
                  <a:srgbClr val="FF0000"/>
                </a:solidFill>
              </a:rPr>
              <a:t>MAIS pas d’autres balises</a:t>
            </a:r>
          </a:p>
          <a:p>
            <a:endParaRPr lang="fr-FR" sz="1200"/>
          </a:p>
          <a:p>
            <a:endParaRPr lang="fr-BE" sz="1200"/>
          </a:p>
          <a:p>
            <a:endParaRPr lang="fr-BE" sz="1200"/>
          </a:p>
          <a:p>
            <a:pPr marL="0" indent="0">
              <a:buNone/>
            </a:pPr>
            <a:r>
              <a:rPr lang="fr-BE" sz="1800">
                <a:solidFill>
                  <a:schemeClr val="accent1">
                    <a:lumMod val="75000"/>
                  </a:schemeClr>
                </a:solidFill>
              </a:rPr>
              <a:t>But </a:t>
            </a:r>
            <a:r>
              <a:rPr lang="fr-BE" sz="1800"/>
              <a:t>: contrebalancer le manque de représentativité des mesures d’air réalisées dans une situation de non utilisation du terrain ou d’absence de bâtiment</a:t>
            </a:r>
          </a:p>
          <a:p>
            <a:endParaRPr lang="fr-BE" sz="1500"/>
          </a:p>
          <a:p>
            <a:pPr lvl="1"/>
            <a:endParaRPr lang="fr-FR" sz="1500"/>
          </a:p>
          <a:p>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11" name="ZoneTexte 10">
            <a:extLst>
              <a:ext uri="{FF2B5EF4-FFF2-40B4-BE49-F238E27FC236}">
                <a16:creationId xmlns:a16="http://schemas.microsoft.com/office/drawing/2014/main" id="{02A1CDA6-1DE5-4033-9704-EA81742DC6F1}"/>
              </a:ext>
            </a:extLst>
          </p:cNvPr>
          <p:cNvSpPr txBox="1"/>
          <p:nvPr/>
        </p:nvSpPr>
        <p:spPr>
          <a:xfrm>
            <a:off x="0" y="618830"/>
            <a:ext cx="9143998" cy="400110"/>
          </a:xfrm>
          <a:prstGeom prst="rect">
            <a:avLst/>
          </a:prstGeom>
          <a:solidFill>
            <a:srgbClr val="D7E4BD"/>
          </a:solidFill>
        </p:spPr>
        <p:txBody>
          <a:bodyPr wrap="square" rtlCol="0">
            <a:spAutoFit/>
          </a:bodyPr>
          <a:lstStyle/>
          <a:p>
            <a:r>
              <a:rPr lang="fr-FR" sz="2000"/>
              <a:t>Mesures constructives</a:t>
            </a:r>
            <a:endParaRPr lang="fr-BE" sz="2000"/>
          </a:p>
        </p:txBody>
      </p:sp>
    </p:spTree>
    <p:extLst>
      <p:ext uri="{BB962C8B-B14F-4D97-AF65-F5344CB8AC3E}">
        <p14:creationId xmlns:p14="http://schemas.microsoft.com/office/powerpoint/2010/main" val="204020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8439"/>
            <a:ext cx="8229600" cy="3394472"/>
          </a:xfrm>
        </p:spPr>
        <p:txBody>
          <a:bodyPr/>
          <a:lstStyle/>
          <a:p>
            <a:pPr marL="0" indent="0">
              <a:buNone/>
            </a:pPr>
            <a:r>
              <a:rPr lang="fr-FR">
                <a:solidFill>
                  <a:schemeClr val="accent1">
                    <a:lumMod val="75000"/>
                  </a:schemeClr>
                </a:solidFill>
              </a:rPr>
              <a:t>Mesures sécurité/suivi et mesures constructives</a:t>
            </a:r>
          </a:p>
          <a:p>
            <a:pPr lvl="1">
              <a:buFont typeface="Wingdings" panose="05000000000000000000" pitchFamily="2" charset="2"/>
              <a:buChar char="Ø"/>
            </a:pPr>
            <a:r>
              <a:rPr lang="fr-BE"/>
              <a:t> </a:t>
            </a:r>
            <a:r>
              <a:rPr lang="fr-FR"/>
              <a:t> </a:t>
            </a:r>
            <a:r>
              <a:rPr lang="fr-FR">
                <a:solidFill>
                  <a:schemeClr val="accent6"/>
                </a:solidFill>
              </a:rPr>
              <a:t>Documents de référence</a:t>
            </a:r>
          </a:p>
          <a:p>
            <a:pPr lvl="2"/>
            <a:r>
              <a:rPr lang="fr-BE"/>
              <a:t>Guide du BRGM « </a:t>
            </a:r>
            <a:r>
              <a:rPr lang="fr-BE" b="1"/>
              <a:t>Guide relatif aux mesures constructives utilisables dans le domaine des SPP</a:t>
            </a:r>
            <a:r>
              <a:rPr lang="fr-BE"/>
              <a:t> » d’août 2014</a:t>
            </a:r>
          </a:p>
          <a:p>
            <a:pPr lvl="2"/>
            <a:r>
              <a:rPr lang="fr-BE"/>
              <a:t>Notice technique du CSTC pour gérer l’intrusion de radon dans les maisons d’habitation « </a:t>
            </a:r>
            <a:r>
              <a:rPr lang="fr-BE" b="1"/>
              <a:t>Le radon dans les habitations : mesures préventives et curatives – CSTC</a:t>
            </a:r>
            <a:r>
              <a:rPr lang="fr-BE"/>
              <a:t> » de mars 1999</a:t>
            </a:r>
          </a:p>
          <a:p>
            <a:pPr lvl="1">
              <a:buFont typeface="Wingdings" panose="05000000000000000000" pitchFamily="2" charset="2"/>
              <a:buChar char="Ø"/>
            </a:pPr>
            <a:r>
              <a:rPr lang="fr-FR">
                <a:solidFill>
                  <a:schemeClr val="accent6"/>
                </a:solidFill>
              </a:rPr>
              <a:t> Pour le CWBP V°6, ces références ont été investiguées (en concertation avec DAS) pour voir comment les intégrer dans les bonnes pratiques en regard du Décret sol !</a:t>
            </a:r>
          </a:p>
        </p:txBody>
      </p:sp>
      <p:sp>
        <p:nvSpPr>
          <p:cNvPr id="4" name="ZoneTexte 3">
            <a:extLst>
              <a:ext uri="{FF2B5EF4-FFF2-40B4-BE49-F238E27FC236}">
                <a16:creationId xmlns:a16="http://schemas.microsoft.com/office/drawing/2014/main" id="{764B51FC-266E-4F25-A1E8-FE4A3A8238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a:t>
            </a:r>
            <a:endParaRPr lang="fr-BE" sz="2000"/>
          </a:p>
        </p:txBody>
      </p:sp>
      <p:grpSp>
        <p:nvGrpSpPr>
          <p:cNvPr id="7" name="Groupe 6">
            <a:extLst>
              <a:ext uri="{FF2B5EF4-FFF2-40B4-BE49-F238E27FC236}">
                <a16:creationId xmlns:a16="http://schemas.microsoft.com/office/drawing/2014/main" id="{DD65E9F6-8712-4B1B-9204-5F036A659B0D}"/>
              </a:ext>
            </a:extLst>
          </p:cNvPr>
          <p:cNvGrpSpPr/>
          <p:nvPr/>
        </p:nvGrpSpPr>
        <p:grpSpPr>
          <a:xfrm>
            <a:off x="6133249" y="4149312"/>
            <a:ext cx="838831" cy="927198"/>
            <a:chOff x="2505826" y="1545379"/>
            <a:chExt cx="838831" cy="927198"/>
          </a:xfrm>
        </p:grpSpPr>
        <p:pic>
          <p:nvPicPr>
            <p:cNvPr id="8" name="Image 7">
              <a:extLst>
                <a:ext uri="{FF2B5EF4-FFF2-40B4-BE49-F238E27FC236}">
                  <a16:creationId xmlns:a16="http://schemas.microsoft.com/office/drawing/2014/main" id="{96831243-B8D5-455D-8739-DF0D2F3D23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9" name="ZoneTexte 8">
              <a:extLst>
                <a:ext uri="{FF2B5EF4-FFF2-40B4-BE49-F238E27FC236}">
                  <a16:creationId xmlns:a16="http://schemas.microsoft.com/office/drawing/2014/main" id="{E2F4842D-97E2-4ABE-A145-47BA3C4A85C4}"/>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Tree>
    <p:extLst>
      <p:ext uri="{BB962C8B-B14F-4D97-AF65-F5344CB8AC3E}">
        <p14:creationId xmlns:p14="http://schemas.microsoft.com/office/powerpoint/2010/main" val="292960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 y="835068"/>
            <a:ext cx="5797296" cy="3701033"/>
          </a:xfrm>
        </p:spPr>
        <p:txBody>
          <a:bodyPr/>
          <a:lstStyle/>
          <a:p>
            <a:pPr lvl="1"/>
            <a:endParaRPr lang="fr-FR" sz="1125"/>
          </a:p>
          <a:p>
            <a:pPr marL="0" indent="0">
              <a:buNone/>
            </a:pPr>
            <a:r>
              <a:rPr lang="fr-FR" sz="2000">
                <a:solidFill>
                  <a:schemeClr val="accent1">
                    <a:lumMod val="75000"/>
                  </a:schemeClr>
                </a:solidFill>
              </a:rPr>
              <a:t>Différents types de mesures</a:t>
            </a:r>
          </a:p>
          <a:p>
            <a:pPr lvl="1">
              <a:buFont typeface="Wingdings" panose="05000000000000000000" pitchFamily="2" charset="2"/>
              <a:buChar char="Ø"/>
            </a:pPr>
            <a:r>
              <a:rPr lang="fr-FR" sz="2000"/>
              <a:t> Mesures actives/passives</a:t>
            </a:r>
          </a:p>
          <a:p>
            <a:pPr lvl="1">
              <a:buFont typeface="Wingdings" panose="05000000000000000000" pitchFamily="2" charset="2"/>
              <a:buChar char="Ø"/>
            </a:pPr>
            <a:r>
              <a:rPr lang="fr-FR" sz="2000"/>
              <a:t> Sur bâti existant ou sur projet de bâti</a:t>
            </a:r>
          </a:p>
          <a:p>
            <a:pPr lvl="2"/>
            <a:r>
              <a:rPr lang="fr-FR" sz="2000"/>
              <a:t>Réparation, Etanchéification</a:t>
            </a:r>
          </a:p>
          <a:p>
            <a:pPr lvl="2"/>
            <a:r>
              <a:rPr lang="fr-FR" sz="2000"/>
              <a:t>Ventilation active ou passive ;</a:t>
            </a:r>
          </a:p>
          <a:p>
            <a:pPr lvl="2"/>
            <a:r>
              <a:rPr lang="fr-FR" sz="2000"/>
              <a:t>…</a:t>
            </a:r>
          </a:p>
          <a:p>
            <a:pPr marL="0" indent="0">
              <a:buNone/>
            </a:pPr>
            <a:endParaRPr lang="fr-FR" sz="1425"/>
          </a:p>
        </p:txBody>
      </p:sp>
      <p:sp>
        <p:nvSpPr>
          <p:cNvPr id="6" name="AutoShape 4" descr="Qualité de l'air intérieur"/>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8" name="AutoShape 6" descr="Qualité de l'air intérieur"/>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BE" sz="1350"/>
          </a:p>
        </p:txBody>
      </p:sp>
      <p:sp>
        <p:nvSpPr>
          <p:cNvPr id="13" name="ZoneTexte 12">
            <a:extLst>
              <a:ext uri="{FF2B5EF4-FFF2-40B4-BE49-F238E27FC236}">
                <a16:creationId xmlns:a16="http://schemas.microsoft.com/office/drawing/2014/main" id="{9EF75910-F355-4212-AB55-6E2C43B326EC}"/>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Mesures constructives selon sources</a:t>
            </a:r>
            <a:endParaRPr lang="fr-BE" sz="2000"/>
          </a:p>
        </p:txBody>
      </p:sp>
      <p:pic>
        <p:nvPicPr>
          <p:cNvPr id="15" name="Image 14">
            <a:extLst>
              <a:ext uri="{FF2B5EF4-FFF2-40B4-BE49-F238E27FC236}">
                <a16:creationId xmlns:a16="http://schemas.microsoft.com/office/drawing/2014/main" id="{9A52D165-DCDE-4E0E-8C62-CB70F43B9C77}"/>
              </a:ext>
            </a:extLst>
          </p:cNvPr>
          <p:cNvPicPr>
            <a:picLocks noChangeAspect="1"/>
          </p:cNvPicPr>
          <p:nvPr/>
        </p:nvPicPr>
        <p:blipFill>
          <a:blip r:embed="rId3"/>
          <a:stretch>
            <a:fillRect/>
          </a:stretch>
        </p:blipFill>
        <p:spPr>
          <a:xfrm>
            <a:off x="4773960" y="1316736"/>
            <a:ext cx="4120078" cy="2748092"/>
          </a:xfrm>
          <a:prstGeom prst="rect">
            <a:avLst/>
          </a:prstGeom>
        </p:spPr>
      </p:pic>
      <p:pic>
        <p:nvPicPr>
          <p:cNvPr id="17" name="Image 16">
            <a:extLst>
              <a:ext uri="{FF2B5EF4-FFF2-40B4-BE49-F238E27FC236}">
                <a16:creationId xmlns:a16="http://schemas.microsoft.com/office/drawing/2014/main" id="{CF60A7B0-0D85-468A-BA96-ABD84086BAA5}"/>
              </a:ext>
            </a:extLst>
          </p:cNvPr>
          <p:cNvPicPr>
            <a:picLocks noChangeAspect="1"/>
          </p:cNvPicPr>
          <p:nvPr/>
        </p:nvPicPr>
        <p:blipFill>
          <a:blip r:embed="rId4"/>
          <a:stretch>
            <a:fillRect/>
          </a:stretch>
        </p:blipFill>
        <p:spPr>
          <a:xfrm>
            <a:off x="392870" y="3271981"/>
            <a:ext cx="1733621" cy="1741360"/>
          </a:xfrm>
          <a:prstGeom prst="rect">
            <a:avLst/>
          </a:prstGeom>
        </p:spPr>
      </p:pic>
      <p:pic>
        <p:nvPicPr>
          <p:cNvPr id="19" name="Image 18">
            <a:extLst>
              <a:ext uri="{FF2B5EF4-FFF2-40B4-BE49-F238E27FC236}">
                <a16:creationId xmlns:a16="http://schemas.microsoft.com/office/drawing/2014/main" id="{230389C6-D0C4-4128-8B2A-F39D00530122}"/>
              </a:ext>
            </a:extLst>
          </p:cNvPr>
          <p:cNvPicPr>
            <a:picLocks noChangeAspect="1"/>
          </p:cNvPicPr>
          <p:nvPr/>
        </p:nvPicPr>
        <p:blipFill>
          <a:blip r:embed="rId5"/>
          <a:stretch>
            <a:fillRect/>
          </a:stretch>
        </p:blipFill>
        <p:spPr>
          <a:xfrm>
            <a:off x="2364135" y="3077192"/>
            <a:ext cx="2409825" cy="1895475"/>
          </a:xfrm>
          <a:prstGeom prst="rect">
            <a:avLst/>
          </a:prstGeom>
        </p:spPr>
      </p:pic>
    </p:spTree>
    <p:extLst>
      <p:ext uri="{BB962C8B-B14F-4D97-AF65-F5344CB8AC3E}">
        <p14:creationId xmlns:p14="http://schemas.microsoft.com/office/powerpoint/2010/main" val="305064226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11" ma:contentTypeDescription="Crée un document." ma:contentTypeScope="" ma:versionID="d3f9486b73f1fbcc578f782b69af7728">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6e84171f95dec3407abebca3ba9223eb"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F5FA7D-4A7D-4458-A0F2-66E5777D6028}">
  <ds:schemaRefs>
    <ds:schemaRef ds:uri="1269cc2d-2a6f-4cb0-a557-0b5d5f8a5efa"/>
    <ds:schemaRef ds:uri="d672a81e-fae3-4387-9878-06f19f3af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350F17-6412-4473-96D0-EA09DA618E7B}">
  <ds:schemaRefs>
    <ds:schemaRef ds:uri="http://schemas.microsoft.com/sharepoint/v3/contenttype/forms"/>
  </ds:schemaRefs>
</ds:datastoreItem>
</file>

<file path=customXml/itemProps3.xml><?xml version="1.0" encoding="utf-8"?>
<ds:datastoreItem xmlns:ds="http://schemas.openxmlformats.org/officeDocument/2006/customXml" ds:itemID="{2CFA7A76-18B6-4B52-9F94-AF68908C13E7}">
  <ds:schemaRefs>
    <ds:schemaRef ds:uri="1269cc2d-2a6f-4cb0-a557-0b5d5f8a5efa"/>
    <ds:schemaRef ds:uri="d672a81e-fae3-4387-9878-06f19f3af53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16</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Thème Office</vt:lpstr>
      <vt:lpstr>3_Thème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public de Wallonie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RONCHI Benedicta</dc:creator>
  <cp:revision>1</cp:revision>
  <cp:lastPrinted>2024-08-21T07:41:43Z</cp:lastPrinted>
  <dcterms:created xsi:type="dcterms:W3CDTF">2017-06-20T09:48:45Z</dcterms:created>
  <dcterms:modified xsi:type="dcterms:W3CDTF">2024-12-04T13:38:18Z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iteId">
    <vt:lpwstr>1f816a84-7aa6-4a56-b22a-7b3452fa8681</vt:lpwstr>
  </property>
  <property fmtid="{D5CDD505-2E9C-101B-9397-08002B2CF9AE}" pid="4" name="MSIP_Label_97a477d1-147d-4e34-b5e3-7b26d2f44870_Owner">
    <vt:lpwstr>mariefrancoise.closset@spw.wallonie.be</vt:lpwstr>
  </property>
  <property fmtid="{D5CDD505-2E9C-101B-9397-08002B2CF9AE}" pid="5" name="MSIP_Label_97a477d1-147d-4e34-b5e3-7b26d2f44870_SetDate">
    <vt:lpwstr>2020-09-17T07:03:31.5302567Z</vt:lpwstr>
  </property>
  <property fmtid="{D5CDD505-2E9C-101B-9397-08002B2CF9AE}" pid="6" name="MSIP_Label_97a477d1-147d-4e34-b5e3-7b26d2f44870_Name">
    <vt:lpwstr>Restreint</vt:lpwstr>
  </property>
  <property fmtid="{D5CDD505-2E9C-101B-9397-08002B2CF9AE}" pid="7" name="MSIP_Label_97a477d1-147d-4e34-b5e3-7b26d2f44870_Application">
    <vt:lpwstr>Microsoft Azure Information Protection</vt:lpwstr>
  </property>
  <property fmtid="{D5CDD505-2E9C-101B-9397-08002B2CF9AE}" pid="8" name="MSIP_Label_97a477d1-147d-4e34-b5e3-7b26d2f44870_ActionId">
    <vt:lpwstr>13b87aa8-b97e-4053-9939-c5e284cc8732</vt:lpwstr>
  </property>
  <property fmtid="{D5CDD505-2E9C-101B-9397-08002B2CF9AE}" pid="9" name="MSIP_Label_97a477d1-147d-4e34-b5e3-7b26d2f44870_Extended_MSFT_Method">
    <vt:lpwstr>Automatic</vt:lpwstr>
  </property>
  <property fmtid="{D5CDD505-2E9C-101B-9397-08002B2CF9AE}" pid="10" name="Sensitivity">
    <vt:lpwstr>Restreint</vt:lpwstr>
  </property>
  <property fmtid="{D5CDD505-2E9C-101B-9397-08002B2CF9AE}" pid="11" name="ContentTypeId">
    <vt:lpwstr>0x0101003098555769AB92478237C291B009A8BE</vt:lpwstr>
  </property>
  <property fmtid="{D5CDD505-2E9C-101B-9397-08002B2CF9AE}" pid="12" name="MediaServiceImageTags">
    <vt:lpwstr/>
  </property>
</Properties>
</file>