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97" r:id="rId5"/>
  </p:sldMasterIdLst>
  <p:notesMasterIdLst>
    <p:notesMasterId r:id="rId17"/>
  </p:notesMasterIdLst>
  <p:handoutMasterIdLst>
    <p:handoutMasterId r:id="rId18"/>
  </p:handoutMasterIdLst>
  <p:sldIdLst>
    <p:sldId id="657" r:id="rId6"/>
    <p:sldId id="2134" r:id="rId7"/>
    <p:sldId id="725" r:id="rId8"/>
    <p:sldId id="760" r:id="rId9"/>
    <p:sldId id="729" r:id="rId10"/>
    <p:sldId id="761" r:id="rId11"/>
    <p:sldId id="763" r:id="rId12"/>
    <p:sldId id="765" r:id="rId13"/>
    <p:sldId id="1957" r:id="rId14"/>
    <p:sldId id="371" r:id="rId15"/>
    <p:sldId id="2171" r:id="rId16"/>
  </p:sldIdLst>
  <p:sldSz cx="9144000" cy="5143500" type="screen16x9"/>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4F5E3A5E-E100-4D20-9044-DEEBD3489C7E}">
          <p14:sldIdLst>
            <p14:sldId id="657"/>
            <p14:sldId id="2134"/>
            <p14:sldId id="725"/>
            <p14:sldId id="760"/>
            <p14:sldId id="729"/>
            <p14:sldId id="761"/>
            <p14:sldId id="763"/>
            <p14:sldId id="765"/>
            <p14:sldId id="1957"/>
            <p14:sldId id="371"/>
            <p14:sldId id="2171"/>
          </p14:sldIdLst>
        </p14:section>
      </p14:sectionLst>
    </p:ex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LTHASART Françoise" initials="BF" lastIdx="1" clrIdx="0"/>
  <p:cmAuthor id="1" name="SLEYPENN Sophie" initials="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1A3989"/>
    <a:srgbClr val="953735"/>
    <a:srgbClr val="77933C"/>
    <a:srgbClr val="6D267E"/>
    <a:srgbClr val="9933FF"/>
    <a:srgbClr val="E46C0A"/>
    <a:srgbClr val="FCD5B5"/>
    <a:srgbClr val="CCC1DA"/>
    <a:srgbClr val="604A7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AD55FC-0C38-4F66-BED3-AED3B1DB47F6}" v="49" dt="2024-12-04T13:29:24.331"/>
    <p1510:client id="{D2529FEB-7B6F-4042-BBCD-C2F021F6F450}" v="4" dt="2024-12-04T13:37:26.403"/>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SART Bénédicte" userId="S::benedicte.dusart@spw.wallonie.be::5bc1cd2e-59a7-4bdf-ab18-89fd98579c1d" providerId="AD" clId="Web-{D2529FEB-7B6F-4042-BBCD-C2F021F6F450}"/>
    <pc:docChg chg="modSld">
      <pc:chgData name="DUSART Bénédicte" userId="S::benedicte.dusart@spw.wallonie.be::5bc1cd2e-59a7-4bdf-ab18-89fd98579c1d" providerId="AD" clId="Web-{D2529FEB-7B6F-4042-BBCD-C2F021F6F450}" dt="2024-12-04T13:37:24.653" v="1"/>
      <pc:docMkLst>
        <pc:docMk/>
      </pc:docMkLst>
      <pc:sldChg chg="modSp">
        <pc:chgData name="DUSART Bénédicte" userId="S::benedicte.dusart@spw.wallonie.be::5bc1cd2e-59a7-4bdf-ab18-89fd98579c1d" providerId="AD" clId="Web-{D2529FEB-7B6F-4042-BBCD-C2F021F6F450}" dt="2024-12-04T13:37:24.653" v="1"/>
        <pc:sldMkLst>
          <pc:docMk/>
          <pc:sldMk cId="1707681990" sldId="2171"/>
        </pc:sldMkLst>
        <pc:graphicFrameChg chg="mod modGraphic">
          <ac:chgData name="DUSART Bénédicte" userId="S::benedicte.dusart@spw.wallonie.be::5bc1cd2e-59a7-4bdf-ab18-89fd98579c1d" providerId="AD" clId="Web-{D2529FEB-7B6F-4042-BBCD-C2F021F6F450}" dt="2024-12-04T13:37:24.653" v="1"/>
          <ac:graphicFrameMkLst>
            <pc:docMk/>
            <pc:sldMk cId="1707681990" sldId="2171"/>
            <ac:graphicFrameMk id="2" creationId="{2DEA7D01-9BD7-D776-E916-80B9DD5FA21E}"/>
          </ac:graphicFrameMkLst>
        </pc:graphicFrameChg>
      </pc:sldChg>
    </pc:docChg>
  </pc:docChgLst>
  <pc:docChgLst>
    <pc:chgData name="DUSART Bénédicte" userId="S::benedicte.dusart@spw.wallonie.be::5bc1cd2e-59a7-4bdf-ab18-89fd98579c1d" providerId="AD" clId="Web-{A4AD55FC-0C38-4F66-BED3-AED3B1DB47F6}"/>
    <pc:docChg chg="modSld">
      <pc:chgData name="DUSART Bénédicte" userId="S::benedicte.dusart@spw.wallonie.be::5bc1cd2e-59a7-4bdf-ab18-89fd98579c1d" providerId="AD" clId="Web-{A4AD55FC-0C38-4F66-BED3-AED3B1DB47F6}" dt="2024-12-04T13:29:22.753" v="44"/>
      <pc:docMkLst>
        <pc:docMk/>
      </pc:docMkLst>
      <pc:sldChg chg="modSp">
        <pc:chgData name="DUSART Bénédicte" userId="S::benedicte.dusart@spw.wallonie.be::5bc1cd2e-59a7-4bdf-ab18-89fd98579c1d" providerId="AD" clId="Web-{A4AD55FC-0C38-4F66-BED3-AED3B1DB47F6}" dt="2024-12-04T13:29:22.753" v="44"/>
        <pc:sldMkLst>
          <pc:docMk/>
          <pc:sldMk cId="1707681990" sldId="2171"/>
        </pc:sldMkLst>
        <pc:graphicFrameChg chg="mod modGraphic">
          <ac:chgData name="DUSART Bénédicte" userId="S::benedicte.dusart@spw.wallonie.be::5bc1cd2e-59a7-4bdf-ab18-89fd98579c1d" providerId="AD" clId="Web-{A4AD55FC-0C38-4F66-BED3-AED3B1DB47F6}" dt="2024-12-04T13:29:22.753" v="44"/>
          <ac:graphicFrameMkLst>
            <pc:docMk/>
            <pc:sldMk cId="1707681990" sldId="2171"/>
            <ac:graphicFrameMk id="2" creationId="{2DEA7D01-9BD7-D776-E916-80B9DD5FA21E}"/>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D53F28-15CF-4C62-A0CA-D8F63447E031}"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fr-FR"/>
        </a:p>
      </dgm:t>
    </dgm:pt>
    <dgm:pt modelId="{B6DB99F4-78AB-480A-86AD-5E6C87FB833D}">
      <dgm:prSet phldrT="[Texte]"/>
      <dgm:spPr>
        <a:solidFill>
          <a:schemeClr val="bg1">
            <a:lumMod val="95000"/>
          </a:schemeClr>
        </a:solidFill>
      </dgm:spPr>
      <dgm:t>
        <a:bodyPr/>
        <a:lstStyle/>
        <a:p>
          <a:r>
            <a:rPr lang="fr-FR">
              <a:solidFill>
                <a:schemeClr val="bg1">
                  <a:lumMod val="75000"/>
                </a:schemeClr>
              </a:solidFill>
            </a:rPr>
            <a:t>4. Uniquement </a:t>
          </a:r>
          <a:r>
            <a:rPr lang="fr-FR" err="1">
              <a:solidFill>
                <a:schemeClr val="bg1">
                  <a:lumMod val="75000"/>
                </a:schemeClr>
              </a:solidFill>
            </a:rPr>
            <a:t>C</a:t>
          </a:r>
          <a:r>
            <a:rPr lang="fr-FR" baseline="-25000" err="1">
              <a:solidFill>
                <a:schemeClr val="bg1">
                  <a:lumMod val="75000"/>
                </a:schemeClr>
              </a:solidFill>
            </a:rPr>
            <a:t>max</a:t>
          </a:r>
          <a:r>
            <a:rPr lang="fr-FR">
              <a:solidFill>
                <a:schemeClr val="bg1">
                  <a:lumMod val="75000"/>
                </a:schemeClr>
              </a:solidFill>
            </a:rPr>
            <a:t> mesurée dans air extérieur si pertinent</a:t>
          </a:r>
        </a:p>
      </dgm:t>
    </dgm:pt>
    <dgm:pt modelId="{A4794FCF-1854-4CDE-AEE1-13DA7D19F9CB}" type="sibTrans" cxnId="{067B983A-8B48-4179-BF29-80F7361FFFD0}">
      <dgm:prSet/>
      <dgm:spPr/>
      <dgm:t>
        <a:bodyPr/>
        <a:lstStyle/>
        <a:p>
          <a:endParaRPr lang="fr-FR"/>
        </a:p>
      </dgm:t>
    </dgm:pt>
    <dgm:pt modelId="{5B1C24E2-DBEB-4417-9096-C107699764F0}" type="parTrans" cxnId="{067B983A-8B48-4179-BF29-80F7361FFFD0}">
      <dgm:prSet/>
      <dgm:spPr/>
      <dgm:t>
        <a:bodyPr/>
        <a:lstStyle/>
        <a:p>
          <a:endParaRPr lang="fr-FR"/>
        </a:p>
      </dgm:t>
    </dgm:pt>
    <dgm:pt modelId="{1BE0D397-993C-4BA4-8C11-46109BA9F4AA}">
      <dgm:prSet phldrT="[Texte]" custT="1"/>
      <dgm:spPr/>
      <dgm:t>
        <a:bodyPr/>
        <a:lstStyle/>
        <a:p>
          <a:r>
            <a:rPr lang="fr-FR" sz="1800"/>
            <a:t>3. Uniquement </a:t>
          </a:r>
          <a:r>
            <a:rPr lang="fr-FR" sz="1800" err="1"/>
            <a:t>C</a:t>
          </a:r>
          <a:r>
            <a:rPr lang="fr-FR" sz="1800" baseline="-25000" err="1"/>
            <a:t>max</a:t>
          </a:r>
          <a:r>
            <a:rPr lang="fr-FR" sz="1800"/>
            <a:t> mesurée dans air intérieur</a:t>
          </a:r>
        </a:p>
      </dgm:t>
    </dgm:pt>
    <dgm:pt modelId="{5E8AC884-3B61-4272-A1B9-44B8CD88FE9E}" type="sibTrans" cxnId="{87F511B5-0B34-410D-9591-CF1BC933F106}">
      <dgm:prSet/>
      <dgm:spPr>
        <a:solidFill>
          <a:schemeClr val="bg1">
            <a:lumMod val="95000"/>
            <a:alpha val="90000"/>
          </a:schemeClr>
        </a:solidFill>
        <a:ln>
          <a:solidFill>
            <a:schemeClr val="bg1">
              <a:lumMod val="85000"/>
              <a:alpha val="90000"/>
            </a:schemeClr>
          </a:solidFill>
        </a:ln>
      </dgm:spPr>
      <dgm:t>
        <a:bodyPr/>
        <a:lstStyle/>
        <a:p>
          <a:endParaRPr lang="fr-FR"/>
        </a:p>
      </dgm:t>
    </dgm:pt>
    <dgm:pt modelId="{89F8A9AE-9559-4646-A48E-876E4F441147}" type="parTrans" cxnId="{87F511B5-0B34-410D-9591-CF1BC933F106}">
      <dgm:prSet/>
      <dgm:spPr/>
      <dgm:t>
        <a:bodyPr/>
        <a:lstStyle/>
        <a:p>
          <a:endParaRPr lang="fr-FR"/>
        </a:p>
      </dgm:t>
    </dgm:pt>
    <dgm:pt modelId="{B50AF2EC-8B1E-4F77-A67B-3F8D9B248DAC}">
      <dgm:prSet phldrT="[Texte]" custT="1"/>
      <dgm:spPr/>
      <dgm:t>
        <a:bodyPr/>
        <a:lstStyle/>
        <a:p>
          <a:r>
            <a:rPr lang="fr-FR" sz="1800"/>
            <a:t>2. Uniquement </a:t>
          </a:r>
          <a:r>
            <a:rPr lang="fr-FR" sz="1800" err="1"/>
            <a:t>C</a:t>
          </a:r>
          <a:r>
            <a:rPr lang="fr-FR" sz="1800" baseline="-25000" err="1"/>
            <a:t>max</a:t>
          </a:r>
          <a:r>
            <a:rPr lang="fr-FR" sz="1800"/>
            <a:t> mesurée dans gaz du sol</a:t>
          </a:r>
        </a:p>
      </dgm:t>
    </dgm:pt>
    <dgm:pt modelId="{3DF8B9BD-66D5-419B-A42E-1885F543DB25}" type="sibTrans" cxnId="{B9B222D0-77CC-4A0B-8F26-AD898A620FE1}">
      <dgm:prSet/>
      <dgm:spPr>
        <a:ln>
          <a:solidFill>
            <a:schemeClr val="accent1">
              <a:lumMod val="60000"/>
              <a:lumOff val="40000"/>
              <a:alpha val="90000"/>
            </a:schemeClr>
          </a:solidFill>
        </a:ln>
      </dgm:spPr>
      <dgm:t>
        <a:bodyPr/>
        <a:lstStyle/>
        <a:p>
          <a:endParaRPr lang="fr-FR"/>
        </a:p>
      </dgm:t>
    </dgm:pt>
    <dgm:pt modelId="{01BC9556-5061-4435-BCAC-6B438EE34C88}" type="parTrans" cxnId="{B9B222D0-77CC-4A0B-8F26-AD898A620FE1}">
      <dgm:prSet/>
      <dgm:spPr/>
      <dgm:t>
        <a:bodyPr/>
        <a:lstStyle/>
        <a:p>
          <a:endParaRPr lang="fr-FR"/>
        </a:p>
      </dgm:t>
    </dgm:pt>
    <dgm:pt modelId="{A05F823C-5B47-4B77-8390-3DE74014032D}">
      <dgm:prSet custT="1"/>
      <dgm:spPr/>
      <dgm:t>
        <a:bodyPr/>
        <a:lstStyle/>
        <a:p>
          <a:r>
            <a:rPr lang="fr-FR" sz="1800"/>
            <a:t>1. Sans tenir compte des mesures d’air</a:t>
          </a:r>
        </a:p>
      </dgm:t>
    </dgm:pt>
    <dgm:pt modelId="{A2C81DCD-C0A4-49D7-8E57-7BCAAADB7C85}" type="parTrans" cxnId="{25596D37-78A7-4AE4-B807-90E421FA1978}">
      <dgm:prSet/>
      <dgm:spPr/>
      <dgm:t>
        <a:bodyPr/>
        <a:lstStyle/>
        <a:p>
          <a:endParaRPr lang="fr-FR"/>
        </a:p>
      </dgm:t>
    </dgm:pt>
    <dgm:pt modelId="{0C34D357-613C-4D7D-8319-3356C4A71310}" type="sibTrans" cxnId="{25596D37-78A7-4AE4-B807-90E421FA1978}">
      <dgm:prSet/>
      <dgm:spPr>
        <a:ln>
          <a:solidFill>
            <a:schemeClr val="accent1">
              <a:lumMod val="60000"/>
              <a:lumOff val="40000"/>
              <a:alpha val="90000"/>
            </a:schemeClr>
          </a:solidFill>
        </a:ln>
      </dgm:spPr>
      <dgm:t>
        <a:bodyPr/>
        <a:lstStyle/>
        <a:p>
          <a:endParaRPr lang="fr-FR"/>
        </a:p>
      </dgm:t>
    </dgm:pt>
    <dgm:pt modelId="{A60F31DE-27AE-4F3D-AE80-F305F4D29000}" type="pres">
      <dgm:prSet presAssocID="{32D53F28-15CF-4C62-A0CA-D8F63447E031}" presName="outerComposite" presStyleCnt="0">
        <dgm:presLayoutVars>
          <dgm:chMax val="5"/>
          <dgm:dir/>
          <dgm:resizeHandles val="exact"/>
        </dgm:presLayoutVars>
      </dgm:prSet>
      <dgm:spPr/>
    </dgm:pt>
    <dgm:pt modelId="{CDA1D43A-4702-4B75-9EC3-E53E1E60009B}" type="pres">
      <dgm:prSet presAssocID="{32D53F28-15CF-4C62-A0CA-D8F63447E031}" presName="dummyMaxCanvas" presStyleCnt="0">
        <dgm:presLayoutVars/>
      </dgm:prSet>
      <dgm:spPr/>
    </dgm:pt>
    <dgm:pt modelId="{EDABFA1B-C941-448F-B6B7-D2DFD6001715}" type="pres">
      <dgm:prSet presAssocID="{32D53F28-15CF-4C62-A0CA-D8F63447E031}" presName="FourNodes_1" presStyleLbl="node1" presStyleIdx="0" presStyleCnt="4">
        <dgm:presLayoutVars>
          <dgm:bulletEnabled val="1"/>
        </dgm:presLayoutVars>
      </dgm:prSet>
      <dgm:spPr/>
    </dgm:pt>
    <dgm:pt modelId="{1866E8DE-D3C1-413D-AAB4-E74CEED0B182}" type="pres">
      <dgm:prSet presAssocID="{32D53F28-15CF-4C62-A0CA-D8F63447E031}" presName="FourNodes_2" presStyleLbl="node1" presStyleIdx="1" presStyleCnt="4">
        <dgm:presLayoutVars>
          <dgm:bulletEnabled val="1"/>
        </dgm:presLayoutVars>
      </dgm:prSet>
      <dgm:spPr/>
    </dgm:pt>
    <dgm:pt modelId="{8A8C4A98-2F27-459A-9F9E-1AC00A9E6C6F}" type="pres">
      <dgm:prSet presAssocID="{32D53F28-15CF-4C62-A0CA-D8F63447E031}" presName="FourNodes_3" presStyleLbl="node1" presStyleIdx="2" presStyleCnt="4">
        <dgm:presLayoutVars>
          <dgm:bulletEnabled val="1"/>
        </dgm:presLayoutVars>
      </dgm:prSet>
      <dgm:spPr/>
    </dgm:pt>
    <dgm:pt modelId="{71267C34-4626-4670-8252-5A4614CCB4E6}" type="pres">
      <dgm:prSet presAssocID="{32D53F28-15CF-4C62-A0CA-D8F63447E031}" presName="FourNodes_4" presStyleLbl="node1" presStyleIdx="3" presStyleCnt="4" custLinFactNeighborX="0" custLinFactNeighborY="0">
        <dgm:presLayoutVars>
          <dgm:bulletEnabled val="1"/>
        </dgm:presLayoutVars>
      </dgm:prSet>
      <dgm:spPr/>
    </dgm:pt>
    <dgm:pt modelId="{F6DD5A26-F036-4BFA-91A0-8159701A44E4}" type="pres">
      <dgm:prSet presAssocID="{32D53F28-15CF-4C62-A0CA-D8F63447E031}" presName="FourConn_1-2" presStyleLbl="fgAccFollowNode1" presStyleIdx="0" presStyleCnt="3">
        <dgm:presLayoutVars>
          <dgm:bulletEnabled val="1"/>
        </dgm:presLayoutVars>
      </dgm:prSet>
      <dgm:spPr/>
    </dgm:pt>
    <dgm:pt modelId="{491A6DE1-F3D7-4E5A-9E93-01C1EC246869}" type="pres">
      <dgm:prSet presAssocID="{32D53F28-15CF-4C62-A0CA-D8F63447E031}" presName="FourConn_2-3" presStyleLbl="fgAccFollowNode1" presStyleIdx="1" presStyleCnt="3">
        <dgm:presLayoutVars>
          <dgm:bulletEnabled val="1"/>
        </dgm:presLayoutVars>
      </dgm:prSet>
      <dgm:spPr/>
    </dgm:pt>
    <dgm:pt modelId="{3C82D258-F120-4E75-9B2E-9094953FCB8E}" type="pres">
      <dgm:prSet presAssocID="{32D53F28-15CF-4C62-A0CA-D8F63447E031}" presName="FourConn_3-4" presStyleLbl="fgAccFollowNode1" presStyleIdx="2" presStyleCnt="3">
        <dgm:presLayoutVars>
          <dgm:bulletEnabled val="1"/>
        </dgm:presLayoutVars>
      </dgm:prSet>
      <dgm:spPr/>
    </dgm:pt>
    <dgm:pt modelId="{E10A96C7-4EE8-4006-8743-6B17002C7CE7}" type="pres">
      <dgm:prSet presAssocID="{32D53F28-15CF-4C62-A0CA-D8F63447E031}" presName="FourNodes_1_text" presStyleLbl="node1" presStyleIdx="3" presStyleCnt="4">
        <dgm:presLayoutVars>
          <dgm:bulletEnabled val="1"/>
        </dgm:presLayoutVars>
      </dgm:prSet>
      <dgm:spPr/>
    </dgm:pt>
    <dgm:pt modelId="{0E2DF85A-6F4E-43FF-837A-92798892209E}" type="pres">
      <dgm:prSet presAssocID="{32D53F28-15CF-4C62-A0CA-D8F63447E031}" presName="FourNodes_2_text" presStyleLbl="node1" presStyleIdx="3" presStyleCnt="4">
        <dgm:presLayoutVars>
          <dgm:bulletEnabled val="1"/>
        </dgm:presLayoutVars>
      </dgm:prSet>
      <dgm:spPr/>
    </dgm:pt>
    <dgm:pt modelId="{5303FFA1-9592-4B76-8235-AF252BA2B6B2}" type="pres">
      <dgm:prSet presAssocID="{32D53F28-15CF-4C62-A0CA-D8F63447E031}" presName="FourNodes_3_text" presStyleLbl="node1" presStyleIdx="3" presStyleCnt="4">
        <dgm:presLayoutVars>
          <dgm:bulletEnabled val="1"/>
        </dgm:presLayoutVars>
      </dgm:prSet>
      <dgm:spPr/>
    </dgm:pt>
    <dgm:pt modelId="{034308AC-F9E1-4C0B-B57E-946A9D7EB386}" type="pres">
      <dgm:prSet presAssocID="{32D53F28-15CF-4C62-A0CA-D8F63447E031}" presName="FourNodes_4_text" presStyleLbl="node1" presStyleIdx="3" presStyleCnt="4">
        <dgm:presLayoutVars>
          <dgm:bulletEnabled val="1"/>
        </dgm:presLayoutVars>
      </dgm:prSet>
      <dgm:spPr/>
    </dgm:pt>
  </dgm:ptLst>
  <dgm:cxnLst>
    <dgm:cxn modelId="{FA68EB02-70C4-4216-B6E1-6F075545B87A}" type="presOf" srcId="{A05F823C-5B47-4B77-8390-3DE74014032D}" destId="{E10A96C7-4EE8-4006-8743-6B17002C7CE7}" srcOrd="1" destOrd="0" presId="urn:microsoft.com/office/officeart/2005/8/layout/vProcess5"/>
    <dgm:cxn modelId="{D5F0010A-22A6-4C6E-894C-FCF3634D9A6F}" type="presOf" srcId="{1BE0D397-993C-4BA4-8C11-46109BA9F4AA}" destId="{8A8C4A98-2F27-459A-9F9E-1AC00A9E6C6F}" srcOrd="0" destOrd="0" presId="urn:microsoft.com/office/officeart/2005/8/layout/vProcess5"/>
    <dgm:cxn modelId="{9A06A118-44C5-4E85-ADB0-6EEAF819D3D7}" type="presOf" srcId="{B50AF2EC-8B1E-4F77-A67B-3F8D9B248DAC}" destId="{0E2DF85A-6F4E-43FF-837A-92798892209E}" srcOrd="1" destOrd="0" presId="urn:microsoft.com/office/officeart/2005/8/layout/vProcess5"/>
    <dgm:cxn modelId="{25596D37-78A7-4AE4-B807-90E421FA1978}" srcId="{32D53F28-15CF-4C62-A0CA-D8F63447E031}" destId="{A05F823C-5B47-4B77-8390-3DE74014032D}" srcOrd="0" destOrd="0" parTransId="{A2C81DCD-C0A4-49D7-8E57-7BCAAADB7C85}" sibTransId="{0C34D357-613C-4D7D-8319-3356C4A71310}"/>
    <dgm:cxn modelId="{067B983A-8B48-4179-BF29-80F7361FFFD0}" srcId="{32D53F28-15CF-4C62-A0CA-D8F63447E031}" destId="{B6DB99F4-78AB-480A-86AD-5E6C87FB833D}" srcOrd="3" destOrd="0" parTransId="{5B1C24E2-DBEB-4417-9096-C107699764F0}" sibTransId="{A4794FCF-1854-4CDE-AEE1-13DA7D19F9CB}"/>
    <dgm:cxn modelId="{4FC9FF5C-50F3-4B52-8AFC-12F313E4CBA1}" type="presOf" srcId="{0C34D357-613C-4D7D-8319-3356C4A71310}" destId="{F6DD5A26-F036-4BFA-91A0-8159701A44E4}" srcOrd="0" destOrd="0" presId="urn:microsoft.com/office/officeart/2005/8/layout/vProcess5"/>
    <dgm:cxn modelId="{2AA17D4A-7E1A-4B2D-96E4-C823645EF1D9}" type="presOf" srcId="{5E8AC884-3B61-4272-A1B9-44B8CD88FE9E}" destId="{3C82D258-F120-4E75-9B2E-9094953FCB8E}" srcOrd="0" destOrd="0" presId="urn:microsoft.com/office/officeart/2005/8/layout/vProcess5"/>
    <dgm:cxn modelId="{80BED09D-19EA-436F-9A6F-C5CD9E2960BA}" type="presOf" srcId="{32D53F28-15CF-4C62-A0CA-D8F63447E031}" destId="{A60F31DE-27AE-4F3D-AE80-F305F4D29000}" srcOrd="0" destOrd="0" presId="urn:microsoft.com/office/officeart/2005/8/layout/vProcess5"/>
    <dgm:cxn modelId="{87F511B5-0B34-410D-9591-CF1BC933F106}" srcId="{32D53F28-15CF-4C62-A0CA-D8F63447E031}" destId="{1BE0D397-993C-4BA4-8C11-46109BA9F4AA}" srcOrd="2" destOrd="0" parTransId="{89F8A9AE-9559-4646-A48E-876E4F441147}" sibTransId="{5E8AC884-3B61-4272-A1B9-44B8CD88FE9E}"/>
    <dgm:cxn modelId="{B9B222D0-77CC-4A0B-8F26-AD898A620FE1}" srcId="{32D53F28-15CF-4C62-A0CA-D8F63447E031}" destId="{B50AF2EC-8B1E-4F77-A67B-3F8D9B248DAC}" srcOrd="1" destOrd="0" parTransId="{01BC9556-5061-4435-BCAC-6B438EE34C88}" sibTransId="{3DF8B9BD-66D5-419B-A42E-1885F543DB25}"/>
    <dgm:cxn modelId="{D7F6A0D3-2C2E-4EE5-A726-4026D72B3F4D}" type="presOf" srcId="{A05F823C-5B47-4B77-8390-3DE74014032D}" destId="{EDABFA1B-C941-448F-B6B7-D2DFD6001715}" srcOrd="0" destOrd="0" presId="urn:microsoft.com/office/officeart/2005/8/layout/vProcess5"/>
    <dgm:cxn modelId="{C6B8F7D4-EF40-48D2-A6C3-86C5236A0F89}" type="presOf" srcId="{B6DB99F4-78AB-480A-86AD-5E6C87FB833D}" destId="{034308AC-F9E1-4C0B-B57E-946A9D7EB386}" srcOrd="1" destOrd="0" presId="urn:microsoft.com/office/officeart/2005/8/layout/vProcess5"/>
    <dgm:cxn modelId="{EFD3EFDD-F098-4E64-BEFE-13FD1A2F467A}" type="presOf" srcId="{1BE0D397-993C-4BA4-8C11-46109BA9F4AA}" destId="{5303FFA1-9592-4B76-8235-AF252BA2B6B2}" srcOrd="1" destOrd="0" presId="urn:microsoft.com/office/officeart/2005/8/layout/vProcess5"/>
    <dgm:cxn modelId="{539837E1-DB09-47BE-B085-19C4DF68E1FE}" type="presOf" srcId="{B50AF2EC-8B1E-4F77-A67B-3F8D9B248DAC}" destId="{1866E8DE-D3C1-413D-AAB4-E74CEED0B182}" srcOrd="0" destOrd="0" presId="urn:microsoft.com/office/officeart/2005/8/layout/vProcess5"/>
    <dgm:cxn modelId="{5BE6ECED-74EB-42BA-B0F8-81BFE32FD0B1}" type="presOf" srcId="{B6DB99F4-78AB-480A-86AD-5E6C87FB833D}" destId="{71267C34-4626-4670-8252-5A4614CCB4E6}" srcOrd="0" destOrd="0" presId="urn:microsoft.com/office/officeart/2005/8/layout/vProcess5"/>
    <dgm:cxn modelId="{CC0B8DF0-A41C-4E1B-9A68-7A7D49AF5BE6}" type="presOf" srcId="{3DF8B9BD-66D5-419B-A42E-1885F543DB25}" destId="{491A6DE1-F3D7-4E5A-9E93-01C1EC246869}" srcOrd="0" destOrd="0" presId="urn:microsoft.com/office/officeart/2005/8/layout/vProcess5"/>
    <dgm:cxn modelId="{E7381A44-A5B6-4E2E-B731-31E18C091354}" type="presParOf" srcId="{A60F31DE-27AE-4F3D-AE80-F305F4D29000}" destId="{CDA1D43A-4702-4B75-9EC3-E53E1E60009B}" srcOrd="0" destOrd="0" presId="urn:microsoft.com/office/officeart/2005/8/layout/vProcess5"/>
    <dgm:cxn modelId="{287C3377-5C1A-4D3B-A8BF-273368AFCDE9}" type="presParOf" srcId="{A60F31DE-27AE-4F3D-AE80-F305F4D29000}" destId="{EDABFA1B-C941-448F-B6B7-D2DFD6001715}" srcOrd="1" destOrd="0" presId="urn:microsoft.com/office/officeart/2005/8/layout/vProcess5"/>
    <dgm:cxn modelId="{64EFA311-2C60-417D-A1CD-DE3C52E683BF}" type="presParOf" srcId="{A60F31DE-27AE-4F3D-AE80-F305F4D29000}" destId="{1866E8DE-D3C1-413D-AAB4-E74CEED0B182}" srcOrd="2" destOrd="0" presId="urn:microsoft.com/office/officeart/2005/8/layout/vProcess5"/>
    <dgm:cxn modelId="{6FE8FCE3-2A71-4338-8FCB-6D742CC7CF8A}" type="presParOf" srcId="{A60F31DE-27AE-4F3D-AE80-F305F4D29000}" destId="{8A8C4A98-2F27-459A-9F9E-1AC00A9E6C6F}" srcOrd="3" destOrd="0" presId="urn:microsoft.com/office/officeart/2005/8/layout/vProcess5"/>
    <dgm:cxn modelId="{14BC5A9A-3B25-447E-BF44-476BC56C8CAB}" type="presParOf" srcId="{A60F31DE-27AE-4F3D-AE80-F305F4D29000}" destId="{71267C34-4626-4670-8252-5A4614CCB4E6}" srcOrd="4" destOrd="0" presId="urn:microsoft.com/office/officeart/2005/8/layout/vProcess5"/>
    <dgm:cxn modelId="{41968250-8ED0-4FCD-A370-F9761F7CE73D}" type="presParOf" srcId="{A60F31DE-27AE-4F3D-AE80-F305F4D29000}" destId="{F6DD5A26-F036-4BFA-91A0-8159701A44E4}" srcOrd="5" destOrd="0" presId="urn:microsoft.com/office/officeart/2005/8/layout/vProcess5"/>
    <dgm:cxn modelId="{1386BEAE-4395-4C7B-B3CD-3AB08EFB6523}" type="presParOf" srcId="{A60F31DE-27AE-4F3D-AE80-F305F4D29000}" destId="{491A6DE1-F3D7-4E5A-9E93-01C1EC246869}" srcOrd="6" destOrd="0" presId="urn:microsoft.com/office/officeart/2005/8/layout/vProcess5"/>
    <dgm:cxn modelId="{684F6893-2A4B-4EE5-BE9B-6FAB057C67E9}" type="presParOf" srcId="{A60F31DE-27AE-4F3D-AE80-F305F4D29000}" destId="{3C82D258-F120-4E75-9B2E-9094953FCB8E}" srcOrd="7" destOrd="0" presId="urn:microsoft.com/office/officeart/2005/8/layout/vProcess5"/>
    <dgm:cxn modelId="{339C3991-690B-4A06-9B3E-BCA408DD1129}" type="presParOf" srcId="{A60F31DE-27AE-4F3D-AE80-F305F4D29000}" destId="{E10A96C7-4EE8-4006-8743-6B17002C7CE7}" srcOrd="8" destOrd="0" presId="urn:microsoft.com/office/officeart/2005/8/layout/vProcess5"/>
    <dgm:cxn modelId="{105E1AA9-E6BF-48A0-B876-A47C2CE771F4}" type="presParOf" srcId="{A60F31DE-27AE-4F3D-AE80-F305F4D29000}" destId="{0E2DF85A-6F4E-43FF-837A-92798892209E}" srcOrd="9" destOrd="0" presId="urn:microsoft.com/office/officeart/2005/8/layout/vProcess5"/>
    <dgm:cxn modelId="{B842B997-5E67-435B-8C4A-B33109AEACF0}" type="presParOf" srcId="{A60F31DE-27AE-4F3D-AE80-F305F4D29000}" destId="{5303FFA1-9592-4B76-8235-AF252BA2B6B2}" srcOrd="10" destOrd="0" presId="urn:microsoft.com/office/officeart/2005/8/layout/vProcess5"/>
    <dgm:cxn modelId="{12D5FBD5-1960-4B11-8075-DFBC70746EBA}" type="presParOf" srcId="{A60F31DE-27AE-4F3D-AE80-F305F4D29000}" destId="{034308AC-F9E1-4C0B-B57E-946A9D7EB386}"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ABFA1B-C941-448F-B6B7-D2DFD6001715}">
      <dsp:nvSpPr>
        <dsp:cNvPr id="0" name=""/>
        <dsp:cNvSpPr/>
      </dsp:nvSpPr>
      <dsp:spPr>
        <a:xfrm>
          <a:off x="0" y="0"/>
          <a:ext cx="5822000" cy="5551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kern="1200"/>
            <a:t>1. Sans tenir compte des mesures d’air</a:t>
          </a:r>
        </a:p>
      </dsp:txBody>
      <dsp:txXfrm>
        <a:off x="16260" y="16260"/>
        <a:ext cx="5176036" cy="522633"/>
      </dsp:txXfrm>
    </dsp:sp>
    <dsp:sp modelId="{1866E8DE-D3C1-413D-AAB4-E74CEED0B182}">
      <dsp:nvSpPr>
        <dsp:cNvPr id="0" name=""/>
        <dsp:cNvSpPr/>
      </dsp:nvSpPr>
      <dsp:spPr>
        <a:xfrm>
          <a:off x="487592" y="656089"/>
          <a:ext cx="5822000" cy="5551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kern="1200"/>
            <a:t>2. Uniquement </a:t>
          </a:r>
          <a:r>
            <a:rPr lang="fr-FR" sz="1800" kern="1200" err="1"/>
            <a:t>C</a:t>
          </a:r>
          <a:r>
            <a:rPr lang="fr-FR" sz="1800" kern="1200" baseline="-25000" err="1"/>
            <a:t>max</a:t>
          </a:r>
          <a:r>
            <a:rPr lang="fr-FR" sz="1800" kern="1200"/>
            <a:t> mesurée dans gaz du sol</a:t>
          </a:r>
        </a:p>
      </dsp:txBody>
      <dsp:txXfrm>
        <a:off x="503852" y="672349"/>
        <a:ext cx="4941038" cy="522633"/>
      </dsp:txXfrm>
    </dsp:sp>
    <dsp:sp modelId="{8A8C4A98-2F27-459A-9F9E-1AC00A9E6C6F}">
      <dsp:nvSpPr>
        <dsp:cNvPr id="0" name=""/>
        <dsp:cNvSpPr/>
      </dsp:nvSpPr>
      <dsp:spPr>
        <a:xfrm>
          <a:off x="967907" y="1312179"/>
          <a:ext cx="5822000" cy="5551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kern="1200"/>
            <a:t>3. Uniquement </a:t>
          </a:r>
          <a:r>
            <a:rPr lang="fr-FR" sz="1800" kern="1200" err="1"/>
            <a:t>C</a:t>
          </a:r>
          <a:r>
            <a:rPr lang="fr-FR" sz="1800" kern="1200" baseline="-25000" err="1"/>
            <a:t>max</a:t>
          </a:r>
          <a:r>
            <a:rPr lang="fr-FR" sz="1800" kern="1200"/>
            <a:t> mesurée dans air intérieur</a:t>
          </a:r>
        </a:p>
      </dsp:txBody>
      <dsp:txXfrm>
        <a:off x="984167" y="1328439"/>
        <a:ext cx="4948316" cy="522633"/>
      </dsp:txXfrm>
    </dsp:sp>
    <dsp:sp modelId="{71267C34-4626-4670-8252-5A4614CCB4E6}">
      <dsp:nvSpPr>
        <dsp:cNvPr id="0" name=""/>
        <dsp:cNvSpPr/>
      </dsp:nvSpPr>
      <dsp:spPr>
        <a:xfrm>
          <a:off x="1455500" y="1968269"/>
          <a:ext cx="5822000" cy="555153"/>
        </a:xfrm>
        <a:prstGeom prst="roundRect">
          <a:avLst>
            <a:gd name="adj" fmla="val 10000"/>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fr-FR" sz="1500" kern="1200">
              <a:solidFill>
                <a:schemeClr val="bg1">
                  <a:lumMod val="75000"/>
                </a:schemeClr>
              </a:solidFill>
            </a:rPr>
            <a:t>4. Uniquement </a:t>
          </a:r>
          <a:r>
            <a:rPr lang="fr-FR" sz="1500" kern="1200" err="1">
              <a:solidFill>
                <a:schemeClr val="bg1">
                  <a:lumMod val="75000"/>
                </a:schemeClr>
              </a:solidFill>
            </a:rPr>
            <a:t>C</a:t>
          </a:r>
          <a:r>
            <a:rPr lang="fr-FR" sz="1500" kern="1200" baseline="-25000" err="1">
              <a:solidFill>
                <a:schemeClr val="bg1">
                  <a:lumMod val="75000"/>
                </a:schemeClr>
              </a:solidFill>
            </a:rPr>
            <a:t>max</a:t>
          </a:r>
          <a:r>
            <a:rPr lang="fr-FR" sz="1500" kern="1200">
              <a:solidFill>
                <a:schemeClr val="bg1">
                  <a:lumMod val="75000"/>
                </a:schemeClr>
              </a:solidFill>
            </a:rPr>
            <a:t> mesurée dans air extérieur si pertinent</a:t>
          </a:r>
        </a:p>
      </dsp:txBody>
      <dsp:txXfrm>
        <a:off x="1471760" y="1984529"/>
        <a:ext cx="4941038" cy="522633"/>
      </dsp:txXfrm>
    </dsp:sp>
    <dsp:sp modelId="{F6DD5A26-F036-4BFA-91A0-8159701A44E4}">
      <dsp:nvSpPr>
        <dsp:cNvPr id="0" name=""/>
        <dsp:cNvSpPr/>
      </dsp:nvSpPr>
      <dsp:spPr>
        <a:xfrm>
          <a:off x="5461151" y="425196"/>
          <a:ext cx="360849" cy="360849"/>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lumMod val="60000"/>
              <a:lumOff val="4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fr-FR" sz="1600" kern="1200"/>
        </a:p>
      </dsp:txBody>
      <dsp:txXfrm>
        <a:off x="5542342" y="425196"/>
        <a:ext cx="198467" cy="271539"/>
      </dsp:txXfrm>
    </dsp:sp>
    <dsp:sp modelId="{491A6DE1-F3D7-4E5A-9E93-01C1EC246869}">
      <dsp:nvSpPr>
        <dsp:cNvPr id="0" name=""/>
        <dsp:cNvSpPr/>
      </dsp:nvSpPr>
      <dsp:spPr>
        <a:xfrm>
          <a:off x="5948743" y="1081286"/>
          <a:ext cx="360849" cy="360849"/>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lumMod val="60000"/>
              <a:lumOff val="4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fr-FR" sz="1600" kern="1200"/>
        </a:p>
      </dsp:txBody>
      <dsp:txXfrm>
        <a:off x="6029934" y="1081286"/>
        <a:ext cx="198467" cy="271539"/>
      </dsp:txXfrm>
    </dsp:sp>
    <dsp:sp modelId="{3C82D258-F120-4E75-9B2E-9094953FCB8E}">
      <dsp:nvSpPr>
        <dsp:cNvPr id="0" name=""/>
        <dsp:cNvSpPr/>
      </dsp:nvSpPr>
      <dsp:spPr>
        <a:xfrm>
          <a:off x="6429058" y="1737376"/>
          <a:ext cx="360849" cy="360849"/>
        </a:xfrm>
        <a:prstGeom prst="downArrow">
          <a:avLst>
            <a:gd name="adj1" fmla="val 55000"/>
            <a:gd name="adj2" fmla="val 45000"/>
          </a:avLst>
        </a:prstGeom>
        <a:solidFill>
          <a:schemeClr val="bg1">
            <a:lumMod val="95000"/>
            <a:alpha val="90000"/>
          </a:schemeClr>
        </a:solidFill>
        <a:ln w="25400" cap="flat" cmpd="sng" algn="ctr">
          <a:solidFill>
            <a:schemeClr val="bg1">
              <a:lumMod val="8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fr-FR" sz="1600" kern="1200"/>
        </a:p>
      </dsp:txBody>
      <dsp:txXfrm>
        <a:off x="6510249" y="1737376"/>
        <a:ext cx="198467" cy="271539"/>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38" tIns="45719" rIns="91438" bIns="45719" rtlCol="0"/>
          <a:lstStyle>
            <a:lvl1pPr algn="l">
              <a:defRPr sz="1200"/>
            </a:lvl1pPr>
          </a:lstStyle>
          <a:p>
            <a:endParaRPr lang="fr-BE"/>
          </a:p>
        </p:txBody>
      </p:sp>
      <p:sp>
        <p:nvSpPr>
          <p:cNvPr id="3" name="Espace réservé de la date 2"/>
          <p:cNvSpPr>
            <a:spLocks noGrp="1"/>
          </p:cNvSpPr>
          <p:nvPr>
            <p:ph type="dt" sz="quarter" idx="1"/>
          </p:nvPr>
        </p:nvSpPr>
        <p:spPr>
          <a:xfrm>
            <a:off x="3849688" y="0"/>
            <a:ext cx="2946400" cy="496888"/>
          </a:xfrm>
          <a:prstGeom prst="rect">
            <a:avLst/>
          </a:prstGeom>
        </p:spPr>
        <p:txBody>
          <a:bodyPr vert="horz" lIns="91438" tIns="45719" rIns="91438" bIns="45719" rtlCol="0"/>
          <a:lstStyle>
            <a:lvl1pPr algn="r">
              <a:defRPr sz="1200"/>
            </a:lvl1pPr>
          </a:lstStyle>
          <a:p>
            <a:fld id="{BFED4531-C378-4248-B389-30321255C8D4}" type="datetimeFigureOut">
              <a:rPr lang="fr-BE" smtClean="0"/>
              <a:t>04-12-24</a:t>
            </a:fld>
            <a:endParaRPr lang="fr-BE"/>
          </a:p>
        </p:txBody>
      </p:sp>
      <p:sp>
        <p:nvSpPr>
          <p:cNvPr id="4" name="Espace réservé du pied de page 3"/>
          <p:cNvSpPr>
            <a:spLocks noGrp="1"/>
          </p:cNvSpPr>
          <p:nvPr>
            <p:ph type="ftr" sz="quarter" idx="2"/>
          </p:nvPr>
        </p:nvSpPr>
        <p:spPr>
          <a:xfrm>
            <a:off x="0" y="9429750"/>
            <a:ext cx="2946400" cy="496888"/>
          </a:xfrm>
          <a:prstGeom prst="rect">
            <a:avLst/>
          </a:prstGeom>
        </p:spPr>
        <p:txBody>
          <a:bodyPr vert="horz" lIns="91438" tIns="45719" rIns="91438" bIns="45719" rtlCol="0" anchor="b"/>
          <a:lstStyle>
            <a:lvl1pPr algn="l">
              <a:defRPr sz="1200"/>
            </a:lvl1pPr>
          </a:lstStyle>
          <a:p>
            <a:endParaRPr lang="fr-BE"/>
          </a:p>
        </p:txBody>
      </p:sp>
      <p:sp>
        <p:nvSpPr>
          <p:cNvPr id="5" name="Espace réservé du numéro de diapositive 4"/>
          <p:cNvSpPr>
            <a:spLocks noGrp="1"/>
          </p:cNvSpPr>
          <p:nvPr>
            <p:ph type="sldNum" sz="quarter" idx="3"/>
          </p:nvPr>
        </p:nvSpPr>
        <p:spPr>
          <a:xfrm>
            <a:off x="3849688" y="9429750"/>
            <a:ext cx="2946400" cy="496888"/>
          </a:xfrm>
          <a:prstGeom prst="rect">
            <a:avLst/>
          </a:prstGeom>
        </p:spPr>
        <p:txBody>
          <a:bodyPr vert="horz" lIns="91438" tIns="45719" rIns="91438" bIns="45719" rtlCol="0" anchor="b"/>
          <a:lstStyle>
            <a:lvl1pPr algn="r">
              <a:defRPr sz="1200"/>
            </a:lvl1pPr>
          </a:lstStyle>
          <a:p>
            <a:fld id="{D8A320CD-8A00-4084-B1E8-676BF63A6C34}" type="slidenum">
              <a:rPr lang="fr-BE" smtClean="0"/>
              <a:t>‹#›</a:t>
            </a:fld>
            <a:endParaRPr lang="fr-BE"/>
          </a:p>
        </p:txBody>
      </p:sp>
    </p:spTree>
    <p:extLst>
      <p:ext uri="{BB962C8B-B14F-4D97-AF65-F5344CB8AC3E}">
        <p14:creationId xmlns:p14="http://schemas.microsoft.com/office/powerpoint/2010/main" val="5515975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2945659" cy="496332"/>
          </a:xfrm>
          <a:prstGeom prst="rect">
            <a:avLst/>
          </a:prstGeom>
        </p:spPr>
        <p:txBody>
          <a:bodyPr vert="horz" lIns="91438" tIns="45719" rIns="91438" bIns="45719" rtlCol="0"/>
          <a:lstStyle>
            <a:lvl1pPr algn="l">
              <a:defRPr sz="1200"/>
            </a:lvl1pPr>
          </a:lstStyle>
          <a:p>
            <a:endParaRPr lang="fr-BE"/>
          </a:p>
        </p:txBody>
      </p:sp>
      <p:sp>
        <p:nvSpPr>
          <p:cNvPr id="3" name="Espace réservé de la date 2"/>
          <p:cNvSpPr>
            <a:spLocks noGrp="1"/>
          </p:cNvSpPr>
          <p:nvPr>
            <p:ph type="dt" idx="1"/>
          </p:nvPr>
        </p:nvSpPr>
        <p:spPr>
          <a:xfrm>
            <a:off x="3850443" y="1"/>
            <a:ext cx="2945659" cy="496332"/>
          </a:xfrm>
          <a:prstGeom prst="rect">
            <a:avLst/>
          </a:prstGeom>
        </p:spPr>
        <p:txBody>
          <a:bodyPr vert="horz" lIns="91438" tIns="45719" rIns="91438" bIns="45719" rtlCol="0"/>
          <a:lstStyle>
            <a:lvl1pPr algn="r">
              <a:defRPr sz="1200"/>
            </a:lvl1pPr>
          </a:lstStyle>
          <a:p>
            <a:fld id="{3742D99B-E50B-448B-8F22-7064868E5029}" type="datetimeFigureOut">
              <a:rPr lang="fr-BE" smtClean="0"/>
              <a:pPr/>
              <a:t>04-12-24</a:t>
            </a:fld>
            <a:endParaRPr lang="fr-BE"/>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38" tIns="45719" rIns="91438" bIns="45719" rtlCol="0" anchor="ctr"/>
          <a:lstStyle/>
          <a:p>
            <a:endParaRPr lang="fr-BE"/>
          </a:p>
        </p:txBody>
      </p:sp>
      <p:sp>
        <p:nvSpPr>
          <p:cNvPr id="5" name="Espace réservé des commentaires 4"/>
          <p:cNvSpPr>
            <a:spLocks noGrp="1"/>
          </p:cNvSpPr>
          <p:nvPr>
            <p:ph type="body" sz="quarter" idx="3"/>
          </p:nvPr>
        </p:nvSpPr>
        <p:spPr>
          <a:xfrm>
            <a:off x="679768" y="4715154"/>
            <a:ext cx="5438140" cy="4466987"/>
          </a:xfrm>
          <a:prstGeom prst="rect">
            <a:avLst/>
          </a:prstGeom>
        </p:spPr>
        <p:txBody>
          <a:bodyPr vert="horz" lIns="91438" tIns="45719" rIns="91438" bIns="45719"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1" y="9428584"/>
            <a:ext cx="2945659" cy="496332"/>
          </a:xfrm>
          <a:prstGeom prst="rect">
            <a:avLst/>
          </a:prstGeom>
        </p:spPr>
        <p:txBody>
          <a:bodyPr vert="horz" lIns="91438" tIns="45719" rIns="91438" bIns="45719"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50443" y="9428584"/>
            <a:ext cx="2945659" cy="496332"/>
          </a:xfrm>
          <a:prstGeom prst="rect">
            <a:avLst/>
          </a:prstGeom>
        </p:spPr>
        <p:txBody>
          <a:bodyPr vert="horz" lIns="91438" tIns="45719" rIns="91438" bIns="45719" rtlCol="0" anchor="b"/>
          <a:lstStyle>
            <a:lvl1pPr algn="r">
              <a:defRPr sz="1200"/>
            </a:lvl1pPr>
          </a:lstStyle>
          <a:p>
            <a:fld id="{8B1680E1-E372-4F3B-A618-F9D400CC33AF}" type="slidenum">
              <a:rPr lang="fr-BE" smtClean="0"/>
              <a:pPr/>
              <a:t>‹#›</a:t>
            </a:fld>
            <a:endParaRPr lang="fr-BE"/>
          </a:p>
        </p:txBody>
      </p:sp>
    </p:spTree>
    <p:extLst>
      <p:ext uri="{BB962C8B-B14F-4D97-AF65-F5344CB8AC3E}">
        <p14:creationId xmlns:p14="http://schemas.microsoft.com/office/powerpoint/2010/main" val="891506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5"/>
          </p:nvPr>
        </p:nvSpPr>
        <p:spPr/>
        <p:txBody>
          <a:bodyPr/>
          <a:lstStyle/>
          <a:p>
            <a:fld id="{8B1680E1-E372-4F3B-A618-F9D400CC33AF}" type="slidenum">
              <a:rPr lang="fr-BE" smtClean="0"/>
              <a:pPr/>
              <a:t>2</a:t>
            </a:fld>
            <a:endParaRPr lang="fr-BE"/>
          </a:p>
        </p:txBody>
      </p:sp>
    </p:spTree>
    <p:extLst>
      <p:ext uri="{BB962C8B-B14F-4D97-AF65-F5344CB8AC3E}">
        <p14:creationId xmlns:p14="http://schemas.microsoft.com/office/powerpoint/2010/main" val="3492379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Plusieurs campagnes doivent être menées, plusieurs prélèvements… =&gt; </a:t>
            </a:r>
            <a:r>
              <a:rPr lang="fr-FR" err="1"/>
              <a:t>Cmax</a:t>
            </a:r>
            <a:endParaRPr lang="fr-BE"/>
          </a:p>
        </p:txBody>
      </p:sp>
      <p:sp>
        <p:nvSpPr>
          <p:cNvPr id="4" name="Espace réservé du numéro de diapositive 3"/>
          <p:cNvSpPr>
            <a:spLocks noGrp="1"/>
          </p:cNvSpPr>
          <p:nvPr>
            <p:ph type="sldNum" sz="quarter" idx="10"/>
          </p:nvPr>
        </p:nvSpPr>
        <p:spPr/>
        <p:txBody>
          <a:bodyPr/>
          <a:lstStyle/>
          <a:p>
            <a:fld id="{8B1680E1-E372-4F3B-A618-F9D400CC33AF}" type="slidenum">
              <a:rPr lang="fr-BE" smtClean="0"/>
              <a:pPr/>
              <a:t>3</a:t>
            </a:fld>
            <a:endParaRPr lang="fr-BE"/>
          </a:p>
        </p:txBody>
      </p:sp>
    </p:spTree>
    <p:extLst>
      <p:ext uri="{BB962C8B-B14F-4D97-AF65-F5344CB8AC3E}">
        <p14:creationId xmlns:p14="http://schemas.microsoft.com/office/powerpoint/2010/main" val="3371152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La mesure dans gaz du sol va permettre d’estimer une concentration</a:t>
            </a:r>
            <a:r>
              <a:rPr lang="fr-FR" baseline="0"/>
              <a:t> dans l’air intérieur/extérieur.</a:t>
            </a:r>
          </a:p>
          <a:p>
            <a:r>
              <a:rPr lang="fr-FR" baseline="0"/>
              <a:t>Si encode Cia, l’outil ne tient plus compte de la concentration mesurée dans les gaz du sol pour calculer Cia.</a:t>
            </a:r>
          </a:p>
          <a:p>
            <a:r>
              <a:rPr lang="fr-FR" baseline="0"/>
              <a:t>L’expert évalue ensuite l’influence des modifications sur le résultat.</a:t>
            </a:r>
            <a:endParaRPr lang="fr-BE"/>
          </a:p>
        </p:txBody>
      </p:sp>
      <p:sp>
        <p:nvSpPr>
          <p:cNvPr id="4" name="Espace réservé du numéro de diapositive 3"/>
          <p:cNvSpPr>
            <a:spLocks noGrp="1"/>
          </p:cNvSpPr>
          <p:nvPr>
            <p:ph type="sldNum" sz="quarter" idx="10"/>
          </p:nvPr>
        </p:nvSpPr>
        <p:spPr/>
        <p:txBody>
          <a:bodyPr/>
          <a:lstStyle/>
          <a:p>
            <a:fld id="{8B1680E1-E372-4F3B-A618-F9D400CC33AF}" type="slidenum">
              <a:rPr lang="fr-BE" smtClean="0"/>
              <a:pPr/>
              <a:t>4</a:t>
            </a:fld>
            <a:endParaRPr lang="fr-BE"/>
          </a:p>
        </p:txBody>
      </p:sp>
    </p:spTree>
    <p:extLst>
      <p:ext uri="{BB962C8B-B14F-4D97-AF65-F5344CB8AC3E}">
        <p14:creationId xmlns:p14="http://schemas.microsoft.com/office/powerpoint/2010/main" val="779559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err="1"/>
              <a:t>Vapour</a:t>
            </a:r>
            <a:r>
              <a:rPr lang="fr-FR"/>
              <a:t> intrusion case</a:t>
            </a:r>
            <a:r>
              <a:rPr lang="fr-FR" baseline="0"/>
              <a:t> apparaît quand prend en compte que la tache se trouve sous une partie du bâtiment. Cette option ici ne doit pas être prise en considération dans le cas de réalisation de campagnes de mesures de gaz du sol puisque le logiciel considère directement la valeur encodée dans les gaz du sol et non celle calculé à partir de la concentration dans le sol.</a:t>
            </a:r>
          </a:p>
          <a:p>
            <a:r>
              <a:rPr lang="fr-FR" baseline="0" err="1"/>
              <a:t>Conc</a:t>
            </a:r>
            <a:r>
              <a:rPr lang="fr-FR" baseline="0"/>
              <a:t> gaz sol utilisée pour calculer Cia, </a:t>
            </a:r>
            <a:r>
              <a:rPr lang="fr-FR" baseline="0" err="1"/>
              <a:t>Coa</a:t>
            </a:r>
            <a:r>
              <a:rPr lang="fr-FR" baseline="0"/>
              <a:t> et </a:t>
            </a:r>
            <a:r>
              <a:rPr lang="fr-FR" baseline="0" err="1"/>
              <a:t>Conc</a:t>
            </a:r>
            <a:r>
              <a:rPr lang="fr-FR" baseline="0"/>
              <a:t>. dans vide-ventilé</a:t>
            </a:r>
            <a:endParaRPr lang="fr-BE"/>
          </a:p>
        </p:txBody>
      </p:sp>
      <p:sp>
        <p:nvSpPr>
          <p:cNvPr id="4" name="Espace réservé du numéro de diapositive 3"/>
          <p:cNvSpPr>
            <a:spLocks noGrp="1"/>
          </p:cNvSpPr>
          <p:nvPr>
            <p:ph type="sldNum" sz="quarter" idx="10"/>
          </p:nvPr>
        </p:nvSpPr>
        <p:spPr/>
        <p:txBody>
          <a:bodyPr/>
          <a:lstStyle/>
          <a:p>
            <a:fld id="{8B1680E1-E372-4F3B-A618-F9D400CC33AF}" type="slidenum">
              <a:rPr lang="fr-BE" smtClean="0"/>
              <a:pPr/>
              <a:t>6</a:t>
            </a:fld>
            <a:endParaRPr lang="fr-BE"/>
          </a:p>
        </p:txBody>
      </p:sp>
    </p:spTree>
    <p:extLst>
      <p:ext uri="{BB962C8B-B14F-4D97-AF65-F5344CB8AC3E}">
        <p14:creationId xmlns:p14="http://schemas.microsoft.com/office/powerpoint/2010/main" val="3333530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Encodage possible de 2 manières différentes :</a:t>
            </a:r>
          </a:p>
          <a:p>
            <a:pPr marL="228600" indent="-228600">
              <a:buAutoNum type="arabicPeriod"/>
            </a:pPr>
            <a:r>
              <a:rPr lang="fr-FR"/>
              <a:t>soit en tant</a:t>
            </a:r>
            <a:r>
              <a:rPr lang="fr-FR" baseline="0"/>
              <a:t> que concentration totale dans l’air. Le modèle a besoin des concentrations séparées pour une partie des calculs de transfert et d’exposition.</a:t>
            </a:r>
          </a:p>
          <a:p>
            <a:pPr marL="228600" indent="-228600">
              <a:buAutoNum type="arabicPeriod"/>
            </a:pPr>
            <a:r>
              <a:rPr lang="fr-FR"/>
              <a:t>Soit comme une concentration</a:t>
            </a:r>
            <a:r>
              <a:rPr lang="fr-FR" baseline="0"/>
              <a:t> mesurée séparément en phase gazeuse et sur PM10.</a:t>
            </a:r>
          </a:p>
          <a:p>
            <a:pPr marL="0" indent="0">
              <a:buNone/>
            </a:pPr>
            <a:r>
              <a:rPr lang="fr-FR" baseline="0"/>
              <a:t>	Pour la majorité des COV, la concentration dans les PM10 est négligeable.</a:t>
            </a:r>
          </a:p>
          <a:p>
            <a:r>
              <a:rPr lang="fr-FR" baseline="0"/>
              <a:t>	=&gt; </a:t>
            </a:r>
            <a:r>
              <a:rPr lang="fr-FR" baseline="0" err="1"/>
              <a:t>ISSeP</a:t>
            </a:r>
            <a:r>
              <a:rPr lang="fr-FR" baseline="0"/>
              <a:t> préconise encoder la concentration dans air </a:t>
            </a:r>
            <a:r>
              <a:rPr lang="fr-FR" baseline="0" err="1"/>
              <a:t>int</a:t>
            </a:r>
            <a:r>
              <a:rPr lang="fr-FR" baseline="0"/>
              <a:t>/</a:t>
            </a:r>
            <a:r>
              <a:rPr lang="fr-FR" baseline="0" err="1"/>
              <a:t>ext</a:t>
            </a:r>
            <a:r>
              <a:rPr lang="fr-FR" baseline="0"/>
              <a:t> dans le champ air </a:t>
            </a:r>
            <a:r>
              <a:rPr lang="fr-FR" baseline="0" err="1"/>
              <a:t>gas</a:t>
            </a:r>
            <a:r>
              <a:rPr lang="fr-FR" baseline="0"/>
              <a:t> phase et encoder 0 au niveau PM10</a:t>
            </a:r>
            <a:endParaRPr lang="fr-BE"/>
          </a:p>
        </p:txBody>
      </p:sp>
      <p:sp>
        <p:nvSpPr>
          <p:cNvPr id="4" name="Espace réservé du numéro de diapositive 3"/>
          <p:cNvSpPr>
            <a:spLocks noGrp="1"/>
          </p:cNvSpPr>
          <p:nvPr>
            <p:ph type="sldNum" sz="quarter" idx="10"/>
          </p:nvPr>
        </p:nvSpPr>
        <p:spPr/>
        <p:txBody>
          <a:bodyPr/>
          <a:lstStyle/>
          <a:p>
            <a:fld id="{8B1680E1-E372-4F3B-A618-F9D400CC33AF}" type="slidenum">
              <a:rPr lang="fr-BE" smtClean="0"/>
              <a:pPr/>
              <a:t>7</a:t>
            </a:fld>
            <a:endParaRPr lang="fr-BE"/>
          </a:p>
        </p:txBody>
      </p:sp>
    </p:spTree>
    <p:extLst>
      <p:ext uri="{BB962C8B-B14F-4D97-AF65-F5344CB8AC3E}">
        <p14:creationId xmlns:p14="http://schemas.microsoft.com/office/powerpoint/2010/main" val="1309167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As a worst case, first fill in the basement air concentration as if it was the indoor air concentration </a:t>
            </a:r>
            <a:r>
              <a:rPr lang="en-US" err="1"/>
              <a:t>ou</a:t>
            </a:r>
            <a:r>
              <a:rPr lang="en-US"/>
              <a:t> conc. </a:t>
            </a:r>
            <a:r>
              <a:rPr lang="en-US" err="1"/>
              <a:t>Dans</a:t>
            </a:r>
            <a:r>
              <a:rPr lang="en-US"/>
              <a:t> vide-</a:t>
            </a:r>
            <a:r>
              <a:rPr lang="en-US" err="1"/>
              <a:t>ventilé</a:t>
            </a:r>
            <a:r>
              <a:rPr lang="en-US"/>
              <a:t> et modifier les </a:t>
            </a:r>
            <a:r>
              <a:rPr lang="en-US" err="1"/>
              <a:t>paramètres</a:t>
            </a:r>
            <a:r>
              <a:rPr lang="en-US"/>
              <a:t> de </a:t>
            </a:r>
            <a:r>
              <a:rPr lang="en-US" err="1"/>
              <a:t>qualité</a:t>
            </a:r>
            <a:r>
              <a:rPr lang="en-US"/>
              <a:t> du sol à </a:t>
            </a:r>
            <a:r>
              <a:rPr lang="en-US" err="1"/>
              <a:t>mauvais</a:t>
            </a:r>
            <a:r>
              <a:rPr lang="en-US"/>
              <a:t> </a:t>
            </a:r>
            <a:r>
              <a:rPr lang="en-US" err="1"/>
              <a:t>ou</a:t>
            </a:r>
            <a:r>
              <a:rPr lang="en-US"/>
              <a:t> </a:t>
            </a:r>
            <a:r>
              <a:rPr lang="en-US" err="1"/>
              <a:t>très</a:t>
            </a:r>
            <a:r>
              <a:rPr lang="en-US"/>
              <a:t> </a:t>
            </a:r>
            <a:r>
              <a:rPr lang="en-US" err="1"/>
              <a:t>mauvais</a:t>
            </a:r>
            <a:r>
              <a:rPr lang="en-US"/>
              <a:t>.</a:t>
            </a:r>
            <a:endParaRPr lang="fr-BE"/>
          </a:p>
        </p:txBody>
      </p:sp>
      <p:sp>
        <p:nvSpPr>
          <p:cNvPr id="4" name="Espace réservé du numéro de diapositive 3"/>
          <p:cNvSpPr>
            <a:spLocks noGrp="1"/>
          </p:cNvSpPr>
          <p:nvPr>
            <p:ph type="sldNum" sz="quarter" idx="10"/>
          </p:nvPr>
        </p:nvSpPr>
        <p:spPr/>
        <p:txBody>
          <a:bodyPr/>
          <a:lstStyle/>
          <a:p>
            <a:fld id="{8B1680E1-E372-4F3B-A618-F9D400CC33AF}" type="slidenum">
              <a:rPr lang="fr-BE" smtClean="0"/>
              <a:pPr/>
              <a:t>8</a:t>
            </a:fld>
            <a:endParaRPr lang="fr-BE"/>
          </a:p>
        </p:txBody>
      </p:sp>
    </p:spTree>
    <p:extLst>
      <p:ext uri="{BB962C8B-B14F-4D97-AF65-F5344CB8AC3E}">
        <p14:creationId xmlns:p14="http://schemas.microsoft.com/office/powerpoint/2010/main" val="2908269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36" name="Rectangle 35"/>
          <p:cNvSpPr/>
          <p:nvPr userDrawn="1"/>
        </p:nvSpPr>
        <p:spPr>
          <a:xfrm>
            <a:off x="0" y="4248000"/>
            <a:ext cx="2160000" cy="900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sz="1800"/>
          </a:p>
        </p:txBody>
      </p:sp>
      <p:sp>
        <p:nvSpPr>
          <p:cNvPr id="2" name="Titre 1"/>
          <p:cNvSpPr>
            <a:spLocks noGrp="1"/>
          </p:cNvSpPr>
          <p:nvPr>
            <p:ph type="ctrTitle" hasCustomPrompt="1"/>
          </p:nvPr>
        </p:nvSpPr>
        <p:spPr>
          <a:xfrm>
            <a:off x="1362364" y="2880000"/>
            <a:ext cx="7060579" cy="1544400"/>
          </a:xfrm>
          <a:prstGeom prst="rect">
            <a:avLst/>
          </a:prstGeom>
        </p:spPr>
        <p:txBody>
          <a:bodyPr anchor="t">
            <a:normAutofit/>
          </a:bodyPr>
          <a:lstStyle>
            <a:lvl1pPr algn="l">
              <a:defRPr sz="3000" b="1">
                <a:solidFill>
                  <a:srgbClr val="002060"/>
                </a:solidFill>
              </a:defRPr>
            </a:lvl1pPr>
          </a:lstStyle>
          <a:p>
            <a:r>
              <a:rPr lang="fr-FR"/>
              <a:t>CLIQUEZ ET MODIFIEZ LE TITRE</a:t>
            </a:r>
          </a:p>
        </p:txBody>
      </p:sp>
      <p:sp>
        <p:nvSpPr>
          <p:cNvPr id="6" name="Rectangle 5"/>
          <p:cNvSpPr/>
          <p:nvPr userDrawn="1"/>
        </p:nvSpPr>
        <p:spPr>
          <a:xfrm>
            <a:off x="8422941" y="459551"/>
            <a:ext cx="721059" cy="900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sz="1800"/>
          </a:p>
        </p:txBody>
      </p:sp>
    </p:spTree>
    <p:extLst>
      <p:ext uri="{BB962C8B-B14F-4D97-AF65-F5344CB8AC3E}">
        <p14:creationId xmlns:p14="http://schemas.microsoft.com/office/powerpoint/2010/main" val="1038666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4767263"/>
            <a:ext cx="2133600" cy="273844"/>
          </a:xfrm>
          <a:prstGeom prst="rect">
            <a:avLst/>
          </a:prstGeom>
        </p:spPr>
        <p:txBody>
          <a:bodyPr/>
          <a:lstStyle/>
          <a:p>
            <a:pPr defTabSz="685783"/>
            <a:endParaRPr lang="fr-BE">
              <a:solidFill>
                <a:prstClr val="black">
                  <a:tint val="75000"/>
                </a:prstClr>
              </a:solidFill>
            </a:endParaRPr>
          </a:p>
        </p:txBody>
      </p:sp>
      <p:sp>
        <p:nvSpPr>
          <p:cNvPr id="3" name="Espace réservé du pied de page 2"/>
          <p:cNvSpPr>
            <a:spLocks noGrp="1"/>
          </p:cNvSpPr>
          <p:nvPr>
            <p:ph type="ftr" sz="quarter" idx="11"/>
          </p:nvPr>
        </p:nvSpPr>
        <p:spPr>
          <a:xfrm>
            <a:off x="3124200" y="4767263"/>
            <a:ext cx="2895600" cy="273844"/>
          </a:xfrm>
          <a:prstGeom prst="rect">
            <a:avLst/>
          </a:prstGeom>
        </p:spPr>
        <p:txBody>
          <a:bodyPr/>
          <a:lstStyle/>
          <a:p>
            <a:pPr defTabSz="685783"/>
            <a:endParaRPr lang="fr-BE">
              <a:solidFill>
                <a:prstClr val="black">
                  <a:tint val="75000"/>
                </a:prstClr>
              </a:solidFill>
            </a:endParaRPr>
          </a:p>
        </p:txBody>
      </p:sp>
      <p:sp>
        <p:nvSpPr>
          <p:cNvPr id="4" name="Espace réservé du numéro de diapositive 3"/>
          <p:cNvSpPr>
            <a:spLocks noGrp="1"/>
          </p:cNvSpPr>
          <p:nvPr>
            <p:ph type="sldNum" sz="quarter" idx="12"/>
          </p:nvPr>
        </p:nvSpPr>
        <p:spPr>
          <a:xfrm>
            <a:off x="6553200" y="4767263"/>
            <a:ext cx="2133600" cy="273844"/>
          </a:xfrm>
          <a:prstGeom prst="rect">
            <a:avLst/>
          </a:prstGeom>
        </p:spPr>
        <p:txBody>
          <a:bodyPr/>
          <a:lstStyle/>
          <a:p>
            <a:pPr defTabSz="685783"/>
            <a:fld id="{9D1E71B4-80ED-455A-B3DD-0FED7B6FD2D4}" type="slidenum">
              <a:rPr lang="fr-BE" smtClean="0">
                <a:solidFill>
                  <a:prstClr val="black">
                    <a:tint val="75000"/>
                  </a:prstClr>
                </a:solidFill>
              </a:rPr>
              <a:pPr defTabSz="685783"/>
              <a:t>‹#›</a:t>
            </a:fld>
            <a:endParaRPr lang="fr-BE">
              <a:solidFill>
                <a:prstClr val="black">
                  <a:tint val="75000"/>
                </a:prstClr>
              </a:solidFill>
            </a:endParaRPr>
          </a:p>
        </p:txBody>
      </p:sp>
    </p:spTree>
    <p:extLst>
      <p:ext uri="{BB962C8B-B14F-4D97-AF65-F5344CB8AC3E}">
        <p14:creationId xmlns:p14="http://schemas.microsoft.com/office/powerpoint/2010/main" val="1825154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554183" y="205979"/>
            <a:ext cx="7868120" cy="857250"/>
          </a:xfrm>
          <a:prstGeom prst="rect">
            <a:avLst/>
          </a:prstGeom>
        </p:spPr>
        <p:txBody>
          <a:bodyPr/>
          <a:lstStyle>
            <a:lvl1pPr>
              <a:defRPr/>
            </a:lvl1pPr>
          </a:lstStyle>
          <a:p>
            <a:r>
              <a:rPr lang="fr-FR"/>
              <a:t>Méthodes de prélèvement d’air</a:t>
            </a:r>
          </a:p>
        </p:txBody>
      </p:sp>
      <p:sp>
        <p:nvSpPr>
          <p:cNvPr id="3" name="Espace réservé du contenu 2"/>
          <p:cNvSpPr>
            <a:spLocks noGrp="1"/>
          </p:cNvSpPr>
          <p:nvPr>
            <p:ph idx="1"/>
          </p:nvPr>
        </p:nvSpPr>
        <p:spPr>
          <a:xfrm>
            <a:off x="554183" y="1200152"/>
            <a:ext cx="7868120" cy="3227849"/>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3"/>
          <p:cNvSpPr/>
          <p:nvPr userDrawn="1"/>
        </p:nvSpPr>
        <p:spPr>
          <a:xfrm>
            <a:off x="2359348" y="4895084"/>
            <a:ext cx="4572000" cy="246221"/>
          </a:xfrm>
          <a:prstGeom prst="rect">
            <a:avLst/>
          </a:prstGeom>
        </p:spPr>
        <p:txBody>
          <a:bodyPr>
            <a:spAutoFit/>
          </a:bodyPr>
          <a:lstStyle/>
          <a:p>
            <a:r>
              <a:rPr lang="fr-BE" sz="1000"/>
              <a:t>Réunion du Comité d’accompagnement du 15/12/2020</a:t>
            </a:r>
            <a:endParaRPr lang="fr-FR" sz="1000"/>
          </a:p>
        </p:txBody>
      </p:sp>
    </p:spTree>
    <p:extLst>
      <p:ext uri="{BB962C8B-B14F-4D97-AF65-F5344CB8AC3E}">
        <p14:creationId xmlns:p14="http://schemas.microsoft.com/office/powerpoint/2010/main" val="1520469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554183" y="205979"/>
            <a:ext cx="7868120" cy="857250"/>
          </a:xfrm>
          <a:prstGeom prst="rect">
            <a:avLst/>
          </a:prstGeom>
        </p:spPr>
        <p:txBody>
          <a:bodyPr anchor="ctr"/>
          <a:lstStyle/>
          <a:p>
            <a:r>
              <a:rPr lang="fr-FR"/>
              <a:t>CLIQUEZ ET MODIFIEZ LE TITRE</a:t>
            </a:r>
          </a:p>
        </p:txBody>
      </p:sp>
      <p:sp>
        <p:nvSpPr>
          <p:cNvPr id="3" name="Espace réservé du contenu 2"/>
          <p:cNvSpPr>
            <a:spLocks noGrp="1"/>
          </p:cNvSpPr>
          <p:nvPr>
            <p:ph sz="half" idx="1"/>
          </p:nvPr>
        </p:nvSpPr>
        <p:spPr>
          <a:xfrm>
            <a:off x="754301" y="900113"/>
            <a:ext cx="3741499" cy="2545556"/>
          </a:xfrm>
          <a:prstGeom prst="rect">
            <a:avLst/>
          </a:prstGeo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1" y="900113"/>
            <a:ext cx="3774103" cy="2545556"/>
          </a:xfrm>
          <a:prstGeom prst="rect">
            <a:avLst/>
          </a:prstGeo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683131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554183" y="205979"/>
            <a:ext cx="7868120" cy="857250"/>
          </a:xfrm>
          <a:prstGeom prst="rect">
            <a:avLst/>
          </a:prstGeom>
        </p:spPr>
        <p:txBody>
          <a:bodyPr/>
          <a:lstStyle/>
          <a:p>
            <a:r>
              <a:rPr lang="fr-FR"/>
              <a:t>CLIQUEZ ET MODIFIEZ LE TITRE</a:t>
            </a:r>
          </a:p>
        </p:txBody>
      </p:sp>
      <p:sp>
        <p:nvSpPr>
          <p:cNvPr id="3" name="Espace réservé de la date 2"/>
          <p:cNvSpPr>
            <a:spLocks noGrp="1"/>
          </p:cNvSpPr>
          <p:nvPr>
            <p:ph type="dt" sz="half" idx="10"/>
          </p:nvPr>
        </p:nvSpPr>
        <p:spPr>
          <a:xfrm>
            <a:off x="457200" y="4767263"/>
            <a:ext cx="2133600" cy="273844"/>
          </a:xfrm>
          <a:prstGeom prst="rect">
            <a:avLst/>
          </a:prstGeom>
        </p:spPr>
        <p:txBody>
          <a:bodyPr/>
          <a:lstStyle/>
          <a:p>
            <a:endParaRPr lang="fr-FR"/>
          </a:p>
        </p:txBody>
      </p:sp>
      <p:sp>
        <p:nvSpPr>
          <p:cNvPr id="4" name="Espace réservé du pied de page 3"/>
          <p:cNvSpPr>
            <a:spLocks noGrp="1"/>
          </p:cNvSpPr>
          <p:nvPr>
            <p:ph type="ftr" sz="quarter" idx="11"/>
          </p:nvPr>
        </p:nvSpPr>
        <p:spPr>
          <a:xfrm>
            <a:off x="2075196" y="4845901"/>
            <a:ext cx="3944605" cy="273844"/>
          </a:xfrm>
          <a:prstGeom prst="rect">
            <a:avLst/>
          </a:prstGeom>
        </p:spPr>
        <p:txBody>
          <a:bodyPr/>
          <a:lstStyle>
            <a:lvl1pPr>
              <a:defRPr sz="1000"/>
            </a:lvl1pPr>
          </a:lstStyle>
          <a:p>
            <a:endParaRPr lang="fr-FR"/>
          </a:p>
        </p:txBody>
      </p:sp>
      <p:sp>
        <p:nvSpPr>
          <p:cNvPr id="5" name="Espace réservé du numéro de diapositive 4"/>
          <p:cNvSpPr>
            <a:spLocks noGrp="1"/>
          </p:cNvSpPr>
          <p:nvPr>
            <p:ph type="sldNum" sz="quarter" idx="12"/>
          </p:nvPr>
        </p:nvSpPr>
        <p:spPr>
          <a:xfrm>
            <a:off x="8256978" y="4767263"/>
            <a:ext cx="429823" cy="273844"/>
          </a:xfrm>
          <a:prstGeom prst="rect">
            <a:avLst/>
          </a:prstGeom>
        </p:spPr>
        <p:txBody>
          <a:bodyPr/>
          <a:lstStyle>
            <a:lvl1pPr>
              <a:defRPr sz="1000"/>
            </a:lvl1pPr>
          </a:lstStyle>
          <a:p>
            <a:fld id="{2E794143-8163-F543-A4DC-FC997488DC9F}" type="slidenum">
              <a:rPr lang="fr-FR" smtClean="0"/>
              <a:pPr/>
              <a:t>‹#›</a:t>
            </a:fld>
            <a:endParaRPr lang="fr-FR"/>
          </a:p>
        </p:txBody>
      </p:sp>
    </p:spTree>
    <p:extLst>
      <p:ext uri="{BB962C8B-B14F-4D97-AF65-F5344CB8AC3E}">
        <p14:creationId xmlns:p14="http://schemas.microsoft.com/office/powerpoint/2010/main" val="325658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7821"/>
            <a:ext cx="7772400" cy="1102519"/>
          </a:xfrm>
          <a:prstGeom prst="rect">
            <a:avLst/>
          </a:prstGeom>
        </p:spPr>
        <p:txBody>
          <a:bodyPr/>
          <a:lstStyle/>
          <a:p>
            <a:r>
              <a:rPr lang="fr-FR"/>
              <a:t>Modifiez le style du titre</a:t>
            </a:r>
            <a:endParaRPr lang="fr-BE"/>
          </a:p>
        </p:txBody>
      </p:sp>
      <p:sp>
        <p:nvSpPr>
          <p:cNvPr id="3" name="Sous-titr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342891"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fr-FR"/>
              <a:t>Modifiez le style des sous-titres du masque</a:t>
            </a:r>
            <a:endParaRPr lang="fr-BE"/>
          </a:p>
        </p:txBody>
      </p:sp>
      <p:sp>
        <p:nvSpPr>
          <p:cNvPr id="4" name="Espace réservé de la date 3"/>
          <p:cNvSpPr>
            <a:spLocks noGrp="1"/>
          </p:cNvSpPr>
          <p:nvPr>
            <p:ph type="dt" sz="half" idx="10"/>
          </p:nvPr>
        </p:nvSpPr>
        <p:spPr/>
        <p:txBody>
          <a:bodyPr/>
          <a:lstStyle/>
          <a:p>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9D1E71B4-80ED-455A-B3DD-0FED7B6FD2D4}" type="slidenum">
              <a:rPr lang="fr-BE" smtClean="0"/>
              <a:t>‹#›</a:t>
            </a:fld>
            <a:endParaRPr lang="fr-BE"/>
          </a:p>
        </p:txBody>
      </p:sp>
    </p:spTree>
    <p:extLst>
      <p:ext uri="{BB962C8B-B14F-4D97-AF65-F5344CB8AC3E}">
        <p14:creationId xmlns:p14="http://schemas.microsoft.com/office/powerpoint/2010/main" val="2064426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7821"/>
            <a:ext cx="7772400" cy="1102519"/>
          </a:xfrm>
          <a:prstGeom prst="rect">
            <a:avLst/>
          </a:prstGeom>
        </p:spPr>
        <p:txBody>
          <a:bodyPr/>
          <a:lstStyle>
            <a:lvl1pPr>
              <a:defRPr/>
            </a:lvl1pPr>
          </a:lstStyle>
          <a:p>
            <a:endParaRPr lang="fr-BE"/>
          </a:p>
        </p:txBody>
      </p:sp>
      <p:sp>
        <p:nvSpPr>
          <p:cNvPr id="3" name="Sous-titre 2"/>
          <p:cNvSpPr>
            <a:spLocks noGrp="1"/>
          </p:cNvSpPr>
          <p:nvPr>
            <p:ph type="subTitle" idx="1" hasCustomPrompt="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342891"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fr-FR"/>
              <a:t>Méthodes de prélèvement d’air</a:t>
            </a:r>
            <a:endParaRPr lang="fr-BE"/>
          </a:p>
        </p:txBody>
      </p:sp>
      <p:sp>
        <p:nvSpPr>
          <p:cNvPr id="4" name="Espace réservé de la date 3"/>
          <p:cNvSpPr>
            <a:spLocks noGrp="1"/>
          </p:cNvSpPr>
          <p:nvPr>
            <p:ph type="dt" sz="half" idx="10"/>
          </p:nvPr>
        </p:nvSpPr>
        <p:spPr>
          <a:xfrm>
            <a:off x="457200" y="4767263"/>
            <a:ext cx="2133600" cy="273844"/>
          </a:xfrm>
          <a:prstGeom prst="rect">
            <a:avLst/>
          </a:prstGeom>
        </p:spPr>
        <p:txBody>
          <a:bodyPr/>
          <a:lstStyle/>
          <a:p>
            <a:pPr defTabSz="685783"/>
            <a:endParaRPr lang="fr-BE">
              <a:solidFill>
                <a:prstClr val="black">
                  <a:tint val="75000"/>
                </a:prstClr>
              </a:solidFill>
            </a:endParaRPr>
          </a:p>
        </p:txBody>
      </p:sp>
      <p:sp>
        <p:nvSpPr>
          <p:cNvPr id="5" name="Espace réservé du pied de page 4"/>
          <p:cNvSpPr>
            <a:spLocks noGrp="1"/>
          </p:cNvSpPr>
          <p:nvPr>
            <p:ph type="ftr" sz="quarter" idx="11"/>
          </p:nvPr>
        </p:nvSpPr>
        <p:spPr>
          <a:xfrm>
            <a:off x="3124200" y="4767263"/>
            <a:ext cx="2895600" cy="273844"/>
          </a:xfrm>
          <a:prstGeom prst="rect">
            <a:avLst/>
          </a:prstGeom>
        </p:spPr>
        <p:txBody>
          <a:bodyPr/>
          <a:lstStyle/>
          <a:p>
            <a:pPr defTabSz="685783"/>
            <a:endParaRPr lang="fr-BE">
              <a:solidFill>
                <a:prstClr val="black">
                  <a:tint val="75000"/>
                </a:prstClr>
              </a:solidFill>
            </a:endParaRPr>
          </a:p>
        </p:txBody>
      </p:sp>
      <p:sp>
        <p:nvSpPr>
          <p:cNvPr id="6" name="Espace réservé du numéro de diapositive 5"/>
          <p:cNvSpPr>
            <a:spLocks noGrp="1"/>
          </p:cNvSpPr>
          <p:nvPr>
            <p:ph type="sldNum" sz="quarter" idx="12"/>
          </p:nvPr>
        </p:nvSpPr>
        <p:spPr>
          <a:xfrm>
            <a:off x="6553200" y="4767263"/>
            <a:ext cx="2133600" cy="273844"/>
          </a:xfrm>
          <a:prstGeom prst="rect">
            <a:avLst/>
          </a:prstGeom>
        </p:spPr>
        <p:txBody>
          <a:bodyPr/>
          <a:lstStyle/>
          <a:p>
            <a:pPr defTabSz="685783"/>
            <a:fld id="{9D1E71B4-80ED-455A-B3DD-0FED7B6FD2D4}" type="slidenum">
              <a:rPr lang="fr-BE" smtClean="0">
                <a:solidFill>
                  <a:prstClr val="black">
                    <a:tint val="75000"/>
                  </a:prstClr>
                </a:solidFill>
              </a:rPr>
              <a:pPr defTabSz="685783"/>
              <a:t>‹#›</a:t>
            </a:fld>
            <a:endParaRPr lang="fr-BE">
              <a:solidFill>
                <a:prstClr val="black">
                  <a:tint val="75000"/>
                </a:prstClr>
              </a:solidFill>
            </a:endParaRPr>
          </a:p>
        </p:txBody>
      </p:sp>
    </p:spTree>
    <p:extLst>
      <p:ext uri="{BB962C8B-B14F-4D97-AF65-F5344CB8AC3E}">
        <p14:creationId xmlns:p14="http://schemas.microsoft.com/office/powerpoint/2010/main" val="1224180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05979"/>
            <a:ext cx="8229600" cy="857250"/>
          </a:xfrm>
          <a:prstGeom prst="rect">
            <a:avLst/>
          </a:prstGeom>
        </p:spPr>
        <p:txBody>
          <a:bodyPr/>
          <a:lstStyle>
            <a:lvl1pPr>
              <a:defRPr/>
            </a:lvl1pPr>
          </a:lstStyle>
          <a:p>
            <a:endParaRPr lang="fr-BE"/>
          </a:p>
        </p:txBody>
      </p:sp>
      <p:sp>
        <p:nvSpPr>
          <p:cNvPr id="3" name="Espace réservé du contenu 2"/>
          <p:cNvSpPr>
            <a:spLocks noGrp="1"/>
          </p:cNvSpPr>
          <p:nvPr>
            <p:ph idx="1"/>
          </p:nvPr>
        </p:nvSpPr>
        <p:spPr>
          <a:xfrm>
            <a:off x="457200" y="1200151"/>
            <a:ext cx="8229600" cy="3394472"/>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a:xfrm>
            <a:off x="457200" y="4767263"/>
            <a:ext cx="2133600" cy="273844"/>
          </a:xfrm>
          <a:prstGeom prst="rect">
            <a:avLst/>
          </a:prstGeom>
        </p:spPr>
        <p:txBody>
          <a:bodyPr/>
          <a:lstStyle/>
          <a:p>
            <a:pPr defTabSz="685783"/>
            <a:endParaRPr lang="fr-BE">
              <a:solidFill>
                <a:prstClr val="black">
                  <a:tint val="75000"/>
                </a:prstClr>
              </a:solidFill>
            </a:endParaRPr>
          </a:p>
        </p:txBody>
      </p:sp>
      <p:sp>
        <p:nvSpPr>
          <p:cNvPr id="5" name="Espace réservé du pied de page 4"/>
          <p:cNvSpPr>
            <a:spLocks noGrp="1"/>
          </p:cNvSpPr>
          <p:nvPr>
            <p:ph type="ftr" sz="quarter" idx="11"/>
          </p:nvPr>
        </p:nvSpPr>
        <p:spPr>
          <a:xfrm>
            <a:off x="3124200" y="4767263"/>
            <a:ext cx="2895600" cy="273844"/>
          </a:xfrm>
          <a:prstGeom prst="rect">
            <a:avLst/>
          </a:prstGeom>
        </p:spPr>
        <p:txBody>
          <a:bodyPr/>
          <a:lstStyle/>
          <a:p>
            <a:pPr defTabSz="685783"/>
            <a:endParaRPr lang="fr-BE">
              <a:solidFill>
                <a:prstClr val="black">
                  <a:tint val="75000"/>
                </a:prstClr>
              </a:solidFill>
            </a:endParaRPr>
          </a:p>
        </p:txBody>
      </p:sp>
      <p:sp>
        <p:nvSpPr>
          <p:cNvPr id="6" name="Espace réservé du numéro de diapositive 5"/>
          <p:cNvSpPr>
            <a:spLocks noGrp="1"/>
          </p:cNvSpPr>
          <p:nvPr>
            <p:ph type="sldNum" sz="quarter" idx="12"/>
          </p:nvPr>
        </p:nvSpPr>
        <p:spPr>
          <a:xfrm>
            <a:off x="6553200" y="4767263"/>
            <a:ext cx="2133600" cy="273844"/>
          </a:xfrm>
          <a:prstGeom prst="rect">
            <a:avLst/>
          </a:prstGeom>
        </p:spPr>
        <p:txBody>
          <a:bodyPr/>
          <a:lstStyle/>
          <a:p>
            <a:pPr defTabSz="685783"/>
            <a:fld id="{9D1E71B4-80ED-455A-B3DD-0FED7B6FD2D4}" type="slidenum">
              <a:rPr lang="fr-BE" smtClean="0">
                <a:solidFill>
                  <a:prstClr val="black">
                    <a:tint val="75000"/>
                  </a:prstClr>
                </a:solidFill>
              </a:rPr>
              <a:pPr defTabSz="685783"/>
              <a:t>‹#›</a:t>
            </a:fld>
            <a:endParaRPr lang="fr-BE">
              <a:solidFill>
                <a:prstClr val="black">
                  <a:tint val="75000"/>
                </a:prstClr>
              </a:solidFill>
            </a:endParaRPr>
          </a:p>
        </p:txBody>
      </p:sp>
    </p:spTree>
    <p:extLst>
      <p:ext uri="{BB962C8B-B14F-4D97-AF65-F5344CB8AC3E}">
        <p14:creationId xmlns:p14="http://schemas.microsoft.com/office/powerpoint/2010/main" val="2205207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6"/>
            <a:ext cx="7772400" cy="1021556"/>
          </a:xfrm>
          <a:prstGeom prst="rect">
            <a:avLst/>
          </a:prstGeom>
        </p:spPr>
        <p:txBody>
          <a:bodyPr anchor="t"/>
          <a:lstStyle>
            <a:lvl1pPr algn="l">
              <a:defRPr sz="3000" b="1" cap="all"/>
            </a:lvl1pPr>
          </a:lstStyle>
          <a:p>
            <a:r>
              <a:rPr lang="fr-FR"/>
              <a:t>Modifiez le style du titre</a:t>
            </a:r>
            <a:endParaRPr lang="fr-BE"/>
          </a:p>
        </p:txBody>
      </p:sp>
      <p:sp>
        <p:nvSpPr>
          <p:cNvPr id="3" name="Espace réservé du texte 2"/>
          <p:cNvSpPr>
            <a:spLocks noGrp="1"/>
          </p:cNvSpPr>
          <p:nvPr>
            <p:ph type="body" idx="1"/>
          </p:nvPr>
        </p:nvSpPr>
        <p:spPr>
          <a:xfrm>
            <a:off x="722313" y="2180035"/>
            <a:ext cx="7772400" cy="1125140"/>
          </a:xfrm>
          <a:prstGeom prst="rect">
            <a:avLst/>
          </a:prstGeom>
        </p:spPr>
        <p:txBody>
          <a:bodyPr anchor="b"/>
          <a:lstStyle>
            <a:lvl1pPr marL="0" indent="0">
              <a:buNone/>
              <a:defRPr sz="1500">
                <a:solidFill>
                  <a:schemeClr val="tx1">
                    <a:tint val="75000"/>
                  </a:schemeClr>
                </a:solidFill>
              </a:defRPr>
            </a:lvl1pPr>
            <a:lvl2pPr marL="342891" indent="0">
              <a:buNone/>
              <a:defRPr sz="1351">
                <a:solidFill>
                  <a:schemeClr val="tx1">
                    <a:tint val="75000"/>
                  </a:schemeClr>
                </a:solidFill>
              </a:defRPr>
            </a:lvl2pPr>
            <a:lvl3pPr marL="685783" indent="0">
              <a:buNone/>
              <a:defRPr sz="1200">
                <a:solidFill>
                  <a:schemeClr val="tx1">
                    <a:tint val="75000"/>
                  </a:schemeClr>
                </a:solidFill>
              </a:defRPr>
            </a:lvl3pPr>
            <a:lvl4pPr marL="1028674" indent="0">
              <a:buNone/>
              <a:defRPr sz="1051">
                <a:solidFill>
                  <a:schemeClr val="tx1">
                    <a:tint val="75000"/>
                  </a:schemeClr>
                </a:solidFill>
              </a:defRPr>
            </a:lvl4pPr>
            <a:lvl5pPr marL="1371566" indent="0">
              <a:buNone/>
              <a:defRPr sz="1051">
                <a:solidFill>
                  <a:schemeClr val="tx1">
                    <a:tint val="75000"/>
                  </a:schemeClr>
                </a:solidFill>
              </a:defRPr>
            </a:lvl5pPr>
            <a:lvl6pPr marL="1714457" indent="0">
              <a:buNone/>
              <a:defRPr sz="1051">
                <a:solidFill>
                  <a:schemeClr val="tx1">
                    <a:tint val="75000"/>
                  </a:schemeClr>
                </a:solidFill>
              </a:defRPr>
            </a:lvl6pPr>
            <a:lvl7pPr marL="2057349" indent="0">
              <a:buNone/>
              <a:defRPr sz="1051">
                <a:solidFill>
                  <a:schemeClr val="tx1">
                    <a:tint val="75000"/>
                  </a:schemeClr>
                </a:solidFill>
              </a:defRPr>
            </a:lvl7pPr>
            <a:lvl8pPr marL="2400240" indent="0">
              <a:buNone/>
              <a:defRPr sz="1051">
                <a:solidFill>
                  <a:schemeClr val="tx1">
                    <a:tint val="75000"/>
                  </a:schemeClr>
                </a:solidFill>
              </a:defRPr>
            </a:lvl8pPr>
            <a:lvl9pPr marL="2743131" indent="0">
              <a:buNone/>
              <a:defRPr sz="1051">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a:xfrm>
            <a:off x="457200" y="4767263"/>
            <a:ext cx="2133600" cy="273844"/>
          </a:xfrm>
          <a:prstGeom prst="rect">
            <a:avLst/>
          </a:prstGeom>
        </p:spPr>
        <p:txBody>
          <a:bodyPr/>
          <a:lstStyle/>
          <a:p>
            <a:pPr defTabSz="685783"/>
            <a:endParaRPr lang="fr-BE">
              <a:solidFill>
                <a:prstClr val="black">
                  <a:tint val="75000"/>
                </a:prstClr>
              </a:solidFill>
            </a:endParaRPr>
          </a:p>
        </p:txBody>
      </p:sp>
      <p:sp>
        <p:nvSpPr>
          <p:cNvPr id="5" name="Espace réservé du pied de page 4"/>
          <p:cNvSpPr>
            <a:spLocks noGrp="1"/>
          </p:cNvSpPr>
          <p:nvPr>
            <p:ph type="ftr" sz="quarter" idx="11"/>
          </p:nvPr>
        </p:nvSpPr>
        <p:spPr>
          <a:xfrm>
            <a:off x="3124200" y="4767263"/>
            <a:ext cx="2895600" cy="273844"/>
          </a:xfrm>
          <a:prstGeom prst="rect">
            <a:avLst/>
          </a:prstGeom>
        </p:spPr>
        <p:txBody>
          <a:bodyPr/>
          <a:lstStyle/>
          <a:p>
            <a:pPr defTabSz="685783"/>
            <a:endParaRPr lang="fr-BE">
              <a:solidFill>
                <a:prstClr val="black">
                  <a:tint val="75000"/>
                </a:prstClr>
              </a:solidFill>
            </a:endParaRPr>
          </a:p>
        </p:txBody>
      </p:sp>
      <p:sp>
        <p:nvSpPr>
          <p:cNvPr id="6" name="Espace réservé du numéro de diapositive 5"/>
          <p:cNvSpPr>
            <a:spLocks noGrp="1"/>
          </p:cNvSpPr>
          <p:nvPr>
            <p:ph type="sldNum" sz="quarter" idx="12"/>
          </p:nvPr>
        </p:nvSpPr>
        <p:spPr>
          <a:xfrm>
            <a:off x="6553200" y="4767263"/>
            <a:ext cx="2133600" cy="273844"/>
          </a:xfrm>
          <a:prstGeom prst="rect">
            <a:avLst/>
          </a:prstGeom>
        </p:spPr>
        <p:txBody>
          <a:bodyPr/>
          <a:lstStyle/>
          <a:p>
            <a:pPr defTabSz="685783"/>
            <a:fld id="{9D1E71B4-80ED-455A-B3DD-0FED7B6FD2D4}" type="slidenum">
              <a:rPr lang="fr-BE" smtClean="0">
                <a:solidFill>
                  <a:prstClr val="black">
                    <a:tint val="75000"/>
                  </a:prstClr>
                </a:solidFill>
              </a:rPr>
              <a:pPr defTabSz="685783"/>
              <a:t>‹#›</a:t>
            </a:fld>
            <a:endParaRPr lang="fr-BE">
              <a:solidFill>
                <a:prstClr val="black">
                  <a:tint val="75000"/>
                </a:prstClr>
              </a:solidFill>
            </a:endParaRPr>
          </a:p>
        </p:txBody>
      </p:sp>
    </p:spTree>
    <p:extLst>
      <p:ext uri="{BB962C8B-B14F-4D97-AF65-F5344CB8AC3E}">
        <p14:creationId xmlns:p14="http://schemas.microsoft.com/office/powerpoint/2010/main" val="2898285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05979"/>
            <a:ext cx="8229600" cy="857250"/>
          </a:xfrm>
          <a:prstGeom prst="rect">
            <a:avLst/>
          </a:prstGeom>
        </p:spPr>
        <p:txBody>
          <a:bodyPr/>
          <a:lstStyle/>
          <a:p>
            <a:r>
              <a:rPr lang="fr-FR"/>
              <a:t>Modifiez le style du titre</a:t>
            </a:r>
            <a:endParaRPr lang="fr-BE"/>
          </a:p>
        </p:txBody>
      </p:sp>
      <p:sp>
        <p:nvSpPr>
          <p:cNvPr id="3" name="Espace réservé du contenu 2"/>
          <p:cNvSpPr>
            <a:spLocks noGrp="1"/>
          </p:cNvSpPr>
          <p:nvPr>
            <p:ph sz="half" idx="1"/>
          </p:nvPr>
        </p:nvSpPr>
        <p:spPr>
          <a:xfrm>
            <a:off x="457200" y="1200151"/>
            <a:ext cx="4038600" cy="3394472"/>
          </a:xfrm>
          <a:prstGeom prst="rect">
            <a:avLst/>
          </a:prstGeo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4648200" y="1200151"/>
            <a:ext cx="4038600" cy="3394472"/>
          </a:xfrm>
          <a:prstGeom prst="rect">
            <a:avLst/>
          </a:prstGeo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p:cNvSpPr>
            <a:spLocks noGrp="1"/>
          </p:cNvSpPr>
          <p:nvPr>
            <p:ph type="dt" sz="half" idx="10"/>
          </p:nvPr>
        </p:nvSpPr>
        <p:spPr>
          <a:xfrm>
            <a:off x="457200" y="4767263"/>
            <a:ext cx="2133600" cy="273844"/>
          </a:xfrm>
          <a:prstGeom prst="rect">
            <a:avLst/>
          </a:prstGeom>
        </p:spPr>
        <p:txBody>
          <a:bodyPr/>
          <a:lstStyle/>
          <a:p>
            <a:pPr defTabSz="685783"/>
            <a:endParaRPr lang="fr-BE">
              <a:solidFill>
                <a:prstClr val="black">
                  <a:tint val="75000"/>
                </a:prstClr>
              </a:solidFill>
            </a:endParaRPr>
          </a:p>
        </p:txBody>
      </p:sp>
      <p:sp>
        <p:nvSpPr>
          <p:cNvPr id="6" name="Espace réservé du pied de page 5"/>
          <p:cNvSpPr>
            <a:spLocks noGrp="1"/>
          </p:cNvSpPr>
          <p:nvPr>
            <p:ph type="ftr" sz="quarter" idx="11"/>
          </p:nvPr>
        </p:nvSpPr>
        <p:spPr>
          <a:xfrm>
            <a:off x="3124200" y="4767263"/>
            <a:ext cx="2895600" cy="273844"/>
          </a:xfrm>
          <a:prstGeom prst="rect">
            <a:avLst/>
          </a:prstGeom>
        </p:spPr>
        <p:txBody>
          <a:bodyPr/>
          <a:lstStyle/>
          <a:p>
            <a:pPr defTabSz="685783"/>
            <a:endParaRPr lang="fr-BE">
              <a:solidFill>
                <a:prstClr val="black">
                  <a:tint val="75000"/>
                </a:prstClr>
              </a:solidFill>
            </a:endParaRPr>
          </a:p>
        </p:txBody>
      </p:sp>
      <p:sp>
        <p:nvSpPr>
          <p:cNvPr id="7" name="Espace réservé du numéro de diapositive 6"/>
          <p:cNvSpPr>
            <a:spLocks noGrp="1"/>
          </p:cNvSpPr>
          <p:nvPr>
            <p:ph type="sldNum" sz="quarter" idx="12"/>
          </p:nvPr>
        </p:nvSpPr>
        <p:spPr>
          <a:xfrm>
            <a:off x="6553200" y="4767263"/>
            <a:ext cx="2133600" cy="273844"/>
          </a:xfrm>
          <a:prstGeom prst="rect">
            <a:avLst/>
          </a:prstGeom>
        </p:spPr>
        <p:txBody>
          <a:bodyPr/>
          <a:lstStyle/>
          <a:p>
            <a:pPr defTabSz="685783"/>
            <a:fld id="{9D1E71B4-80ED-455A-B3DD-0FED7B6FD2D4}" type="slidenum">
              <a:rPr lang="fr-BE" smtClean="0">
                <a:solidFill>
                  <a:prstClr val="black">
                    <a:tint val="75000"/>
                  </a:prstClr>
                </a:solidFill>
              </a:rPr>
              <a:pPr defTabSz="685783"/>
              <a:t>‹#›</a:t>
            </a:fld>
            <a:endParaRPr lang="fr-BE">
              <a:solidFill>
                <a:prstClr val="black">
                  <a:tint val="75000"/>
                </a:prstClr>
              </a:solidFill>
            </a:endParaRPr>
          </a:p>
        </p:txBody>
      </p:sp>
    </p:spTree>
    <p:extLst>
      <p:ext uri="{BB962C8B-B14F-4D97-AF65-F5344CB8AC3E}">
        <p14:creationId xmlns:p14="http://schemas.microsoft.com/office/powerpoint/2010/main" val="4041406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8.xml"/><Relationship Id="rId7"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5E7EB8B-7605-469B-94C6-457665DC3C28}"/>
              </a:ext>
            </a:extLst>
          </p:cNvPr>
          <p:cNvSpPr/>
          <p:nvPr userDrawn="1"/>
        </p:nvSpPr>
        <p:spPr>
          <a:xfrm>
            <a:off x="1" y="1"/>
            <a:ext cx="9144000" cy="4549256"/>
          </a:xfrm>
          <a:prstGeom prst="rect">
            <a:avLst/>
          </a:prstGeom>
          <a:solidFill>
            <a:srgbClr val="1A3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351">
              <a:solidFill>
                <a:prstClr val="white"/>
              </a:solidFill>
            </a:endParaRPr>
          </a:p>
        </p:txBody>
      </p:sp>
      <p:pic>
        <p:nvPicPr>
          <p:cNvPr id="6" name="Image 5">
            <a:extLst>
              <a:ext uri="{FF2B5EF4-FFF2-40B4-BE49-F238E27FC236}">
                <a16:creationId xmlns:a16="http://schemas.microsoft.com/office/drawing/2014/main" id="{6A89CAFE-E16D-4203-A8E4-69369508330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6785" y="126966"/>
            <a:ext cx="840207" cy="1026115"/>
          </a:xfrm>
          <a:prstGeom prst="rect">
            <a:avLst/>
          </a:prstGeom>
        </p:spPr>
      </p:pic>
      <p:pic>
        <p:nvPicPr>
          <p:cNvPr id="7" name="Picture 2" descr="D:\Damien\Pictures\wallonie\wallonie_v.jpg">
            <a:extLst>
              <a:ext uri="{FF2B5EF4-FFF2-40B4-BE49-F238E27FC236}">
                <a16:creationId xmlns:a16="http://schemas.microsoft.com/office/drawing/2014/main" id="{15593A2B-FB1A-47AD-ACA1-F8C3CE057CA6}"/>
              </a:ext>
            </a:extLst>
          </p:cNvPr>
          <p:cNvPicPr>
            <a:picLocks noChangeAspect="1" noChangeArrowheads="1"/>
          </p:cNvPicPr>
          <p:nvPr userDrawn="1"/>
        </p:nvPicPr>
        <p:blipFill rotWithShape="1">
          <a:blip r:embed="rId8" cstate="print">
            <a:extLst>
              <a:ext uri="{28A0092B-C50C-407E-A947-70E740481C1C}">
                <a14:useLocalDpi xmlns:a14="http://schemas.microsoft.com/office/drawing/2010/main" val="0"/>
              </a:ext>
            </a:extLst>
          </a:blip>
          <a:srcRect l="20466" t="18571" r="20411" b="22604"/>
          <a:stretch/>
        </p:blipFill>
        <p:spPr bwMode="auto">
          <a:xfrm>
            <a:off x="8585675" y="4549256"/>
            <a:ext cx="462191" cy="594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48507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72" r:id="rId5"/>
  </p:sldLayoutIdLst>
  <p:hf hdr="0" ftr="0" dt="0"/>
  <p:txStyles>
    <p:titleStyle>
      <a:lvl1pPr algn="l" defTabSz="457189" rtl="0" eaLnBrk="1" latinLnBrk="0" hangingPunct="1">
        <a:spcBef>
          <a:spcPct val="0"/>
        </a:spcBef>
        <a:buNone/>
        <a:defRPr sz="2800" b="1" kern="1200">
          <a:solidFill>
            <a:srgbClr val="002060"/>
          </a:solidFill>
          <a:latin typeface="Arial"/>
          <a:ea typeface="+mj-ea"/>
          <a:cs typeface="Arial"/>
        </a:defRPr>
      </a:lvl1pPr>
    </p:titleStyle>
    <p:bodyStyle>
      <a:lvl1pPr marL="342891" indent="-342891" algn="l" defTabSz="457189" rtl="0" eaLnBrk="1" latinLnBrk="0" hangingPunct="1">
        <a:spcBef>
          <a:spcPct val="20000"/>
        </a:spcBef>
        <a:buFont typeface="Arial"/>
        <a:buChar char="•"/>
        <a:defRPr sz="2400" kern="1200">
          <a:solidFill>
            <a:schemeClr val="tx1"/>
          </a:solidFill>
          <a:latin typeface="Arial"/>
          <a:ea typeface="+mn-ea"/>
          <a:cs typeface="Arial"/>
        </a:defRPr>
      </a:lvl1pPr>
      <a:lvl2pPr marL="742932" indent="-285744" algn="l" defTabSz="457189" rtl="0" eaLnBrk="1" latinLnBrk="0" hangingPunct="1">
        <a:spcBef>
          <a:spcPct val="20000"/>
        </a:spcBef>
        <a:buFont typeface="Arial"/>
        <a:buChar char="–"/>
        <a:defRPr sz="2000" kern="1200">
          <a:solidFill>
            <a:schemeClr val="tx1"/>
          </a:solidFill>
          <a:latin typeface="Arial"/>
          <a:ea typeface="+mn-ea"/>
          <a:cs typeface="Arial"/>
        </a:defRPr>
      </a:lvl2pPr>
      <a:lvl3pPr marL="1142971" indent="-228594" algn="l" defTabSz="457189" rtl="0" eaLnBrk="1" latinLnBrk="0" hangingPunct="1">
        <a:spcBef>
          <a:spcPct val="20000"/>
        </a:spcBef>
        <a:buFont typeface="Arial"/>
        <a:buChar char="•"/>
        <a:defRPr sz="1800" kern="1200">
          <a:solidFill>
            <a:schemeClr val="tx1"/>
          </a:solidFill>
          <a:latin typeface="Arial"/>
          <a:ea typeface="+mn-ea"/>
          <a:cs typeface="Arial"/>
        </a:defRPr>
      </a:lvl3pPr>
      <a:lvl4pPr marL="1600160" indent="-228594" algn="l" defTabSz="457189" rtl="0" eaLnBrk="1" latinLnBrk="0" hangingPunct="1">
        <a:spcBef>
          <a:spcPct val="20000"/>
        </a:spcBef>
        <a:buFont typeface="Arial"/>
        <a:buChar char="–"/>
        <a:defRPr sz="1800" kern="1200">
          <a:solidFill>
            <a:schemeClr val="tx1"/>
          </a:solidFill>
          <a:latin typeface="Arial"/>
          <a:ea typeface="+mn-ea"/>
          <a:cs typeface="Arial"/>
        </a:defRPr>
      </a:lvl4pPr>
      <a:lvl5pPr marL="2057349" indent="-228594" algn="l" defTabSz="457189" rtl="0" eaLnBrk="1" latinLnBrk="0" hangingPunct="1">
        <a:spcBef>
          <a:spcPct val="20000"/>
        </a:spcBef>
        <a:buFont typeface="Arial"/>
        <a:buChar char="»"/>
        <a:defRPr sz="1400" kern="1200">
          <a:solidFill>
            <a:schemeClr val="tx1"/>
          </a:solidFill>
          <a:latin typeface="Arial"/>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D:\Damien\Pictures\wallonie\wallonie_v.jpg">
            <a:extLst>
              <a:ext uri="{FF2B5EF4-FFF2-40B4-BE49-F238E27FC236}">
                <a16:creationId xmlns:a16="http://schemas.microsoft.com/office/drawing/2014/main" id="{85910A06-0D7F-4079-964C-EB0DB28D15E7}"/>
              </a:ext>
            </a:extLst>
          </p:cNvPr>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l="20466" t="18571" r="20411" b="22604"/>
          <a:stretch/>
        </p:blipFill>
        <p:spPr bwMode="auto">
          <a:xfrm>
            <a:off x="8646467" y="4583948"/>
            <a:ext cx="404664" cy="52028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B3A19BAC-1B87-4BB2-AAF3-A21A39C4443E}"/>
              </a:ext>
            </a:extLst>
          </p:cNvPr>
          <p:cNvSpPr/>
          <p:nvPr userDrawn="1"/>
        </p:nvSpPr>
        <p:spPr>
          <a:xfrm>
            <a:off x="0" y="2"/>
            <a:ext cx="9144000" cy="621227"/>
          </a:xfrm>
          <a:prstGeom prst="rect">
            <a:avLst/>
          </a:prstGeom>
          <a:solidFill>
            <a:srgbClr val="1A3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1043056" rtl="0" eaLnBrk="1" latinLnBrk="0" hangingPunct="1">
              <a:defRPr sz="2100" kern="1200">
                <a:solidFill>
                  <a:schemeClr val="lt1"/>
                </a:solidFill>
                <a:latin typeface="+mn-lt"/>
                <a:ea typeface="+mn-ea"/>
                <a:cs typeface="+mn-cs"/>
              </a:defRPr>
            </a:lvl1pPr>
            <a:lvl2pPr marL="521528" algn="l" defTabSz="1043056" rtl="0" eaLnBrk="1" latinLnBrk="0" hangingPunct="1">
              <a:defRPr sz="2100" kern="1200">
                <a:solidFill>
                  <a:schemeClr val="lt1"/>
                </a:solidFill>
                <a:latin typeface="+mn-lt"/>
                <a:ea typeface="+mn-ea"/>
                <a:cs typeface="+mn-cs"/>
              </a:defRPr>
            </a:lvl2pPr>
            <a:lvl3pPr marL="1043056" algn="l" defTabSz="1043056" rtl="0" eaLnBrk="1" latinLnBrk="0" hangingPunct="1">
              <a:defRPr sz="2100" kern="1200">
                <a:solidFill>
                  <a:schemeClr val="lt1"/>
                </a:solidFill>
                <a:latin typeface="+mn-lt"/>
                <a:ea typeface="+mn-ea"/>
                <a:cs typeface="+mn-cs"/>
              </a:defRPr>
            </a:lvl3pPr>
            <a:lvl4pPr marL="1564584" algn="l" defTabSz="1043056" rtl="0" eaLnBrk="1" latinLnBrk="0" hangingPunct="1">
              <a:defRPr sz="2100" kern="1200">
                <a:solidFill>
                  <a:schemeClr val="lt1"/>
                </a:solidFill>
                <a:latin typeface="+mn-lt"/>
                <a:ea typeface="+mn-ea"/>
                <a:cs typeface="+mn-cs"/>
              </a:defRPr>
            </a:lvl4pPr>
            <a:lvl5pPr marL="2086112" algn="l" defTabSz="1043056" rtl="0" eaLnBrk="1" latinLnBrk="0" hangingPunct="1">
              <a:defRPr sz="2100" kern="1200">
                <a:solidFill>
                  <a:schemeClr val="lt1"/>
                </a:solidFill>
                <a:latin typeface="+mn-lt"/>
                <a:ea typeface="+mn-ea"/>
                <a:cs typeface="+mn-cs"/>
              </a:defRPr>
            </a:lvl5pPr>
            <a:lvl6pPr marL="2607640" algn="l" defTabSz="1043056" rtl="0" eaLnBrk="1" latinLnBrk="0" hangingPunct="1">
              <a:defRPr sz="2100" kern="1200">
                <a:solidFill>
                  <a:schemeClr val="lt1"/>
                </a:solidFill>
                <a:latin typeface="+mn-lt"/>
                <a:ea typeface="+mn-ea"/>
                <a:cs typeface="+mn-cs"/>
              </a:defRPr>
            </a:lvl6pPr>
            <a:lvl7pPr marL="3129168" algn="l" defTabSz="1043056" rtl="0" eaLnBrk="1" latinLnBrk="0" hangingPunct="1">
              <a:defRPr sz="2100" kern="1200">
                <a:solidFill>
                  <a:schemeClr val="lt1"/>
                </a:solidFill>
                <a:latin typeface="+mn-lt"/>
                <a:ea typeface="+mn-ea"/>
                <a:cs typeface="+mn-cs"/>
              </a:defRPr>
            </a:lvl7pPr>
            <a:lvl8pPr marL="3650696" algn="l" defTabSz="1043056" rtl="0" eaLnBrk="1" latinLnBrk="0" hangingPunct="1">
              <a:defRPr sz="2100" kern="1200">
                <a:solidFill>
                  <a:schemeClr val="lt1"/>
                </a:solidFill>
                <a:latin typeface="+mn-lt"/>
                <a:ea typeface="+mn-ea"/>
                <a:cs typeface="+mn-cs"/>
              </a:defRPr>
            </a:lvl8pPr>
            <a:lvl9pPr marL="4172224" algn="l" defTabSz="1043056" rtl="0" eaLnBrk="1" latinLnBrk="0" hangingPunct="1">
              <a:defRPr sz="2100" kern="1200">
                <a:solidFill>
                  <a:schemeClr val="lt1"/>
                </a:solidFill>
                <a:latin typeface="+mn-lt"/>
                <a:ea typeface="+mn-ea"/>
                <a:cs typeface="+mn-cs"/>
              </a:defRPr>
            </a:lvl9pPr>
          </a:lstStyle>
          <a:p>
            <a:pPr algn="ctr"/>
            <a:endParaRPr lang="fr-BE" sz="1575">
              <a:solidFill>
                <a:prstClr val="white"/>
              </a:solidFill>
            </a:endParaRPr>
          </a:p>
        </p:txBody>
      </p:sp>
      <p:pic>
        <p:nvPicPr>
          <p:cNvPr id="9" name="Image 8">
            <a:extLst>
              <a:ext uri="{FF2B5EF4-FFF2-40B4-BE49-F238E27FC236}">
                <a16:creationId xmlns:a16="http://schemas.microsoft.com/office/drawing/2014/main" id="{783F667D-60B9-4F66-B32E-946E185429BB}"/>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0895" y="66889"/>
            <a:ext cx="486055" cy="487451"/>
          </a:xfrm>
          <a:prstGeom prst="rect">
            <a:avLst/>
          </a:prstGeom>
        </p:spPr>
      </p:pic>
      <p:sp>
        <p:nvSpPr>
          <p:cNvPr id="10" name="ZoneTexte 6">
            <a:extLst>
              <a:ext uri="{FF2B5EF4-FFF2-40B4-BE49-F238E27FC236}">
                <a16:creationId xmlns:a16="http://schemas.microsoft.com/office/drawing/2014/main" id="{53F6120A-95F6-4192-B5AF-B5D78EF8238B}"/>
              </a:ext>
            </a:extLst>
          </p:cNvPr>
          <p:cNvSpPr txBox="1"/>
          <p:nvPr userDrawn="1"/>
        </p:nvSpPr>
        <p:spPr>
          <a:xfrm>
            <a:off x="794649" y="128509"/>
            <a:ext cx="8228455" cy="369332"/>
          </a:xfrm>
          <a:prstGeom prst="rect">
            <a:avLst/>
          </a:prstGeom>
          <a:noFill/>
        </p:spPr>
        <p:txBody>
          <a:bodyPr wrap="square" rtlCol="0">
            <a:spAutoFit/>
          </a:bodyPr>
          <a:lstStyle>
            <a:defPPr>
              <a:defRPr lang="fr-FR"/>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r>
              <a:rPr lang="fr-BE" sz="1800" b="1">
                <a:solidFill>
                  <a:prstClr val="white"/>
                </a:solidFill>
              </a:rPr>
              <a:t>Mesures d’air dans l’outil S-Risk</a:t>
            </a:r>
          </a:p>
        </p:txBody>
      </p:sp>
      <p:sp>
        <p:nvSpPr>
          <p:cNvPr id="11" name="ZoneTexte 10">
            <a:extLst>
              <a:ext uri="{FF2B5EF4-FFF2-40B4-BE49-F238E27FC236}">
                <a16:creationId xmlns:a16="http://schemas.microsoft.com/office/drawing/2014/main" id="{587CC155-B993-495E-A1A6-61784A6CF1D9}"/>
              </a:ext>
            </a:extLst>
          </p:cNvPr>
          <p:cNvSpPr txBox="1"/>
          <p:nvPr userDrawn="1"/>
        </p:nvSpPr>
        <p:spPr>
          <a:xfrm>
            <a:off x="19673" y="4803479"/>
            <a:ext cx="482824" cy="307777"/>
          </a:xfrm>
          <a:prstGeom prst="rect">
            <a:avLst/>
          </a:prstGeom>
          <a:noFill/>
        </p:spPr>
        <p:txBody>
          <a:bodyPr wrap="none" rtlCol="0">
            <a:spAutoFit/>
          </a:bodyPr>
          <a:lstStyle/>
          <a:p>
            <a:fld id="{136D2B5F-EB71-4F1B-9A36-E8CE8F106215}" type="slidenum">
              <a:rPr lang="fr-BE" sz="1400" smtClean="0"/>
              <a:t>‹#›</a:t>
            </a:fld>
            <a:endParaRPr lang="fr-BE" sz="1400"/>
          </a:p>
        </p:txBody>
      </p:sp>
    </p:spTree>
    <p:extLst>
      <p:ext uri="{BB962C8B-B14F-4D97-AF65-F5344CB8AC3E}">
        <p14:creationId xmlns:p14="http://schemas.microsoft.com/office/powerpoint/2010/main" val="66495813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4" r:id="rId5"/>
  </p:sldLayoutIdLst>
  <p:hf hdr="0" ftr="0" dt="0"/>
  <p:txStyles>
    <p:titleStyle>
      <a:lvl1pPr algn="ctr" defTabSz="685783" rtl="0" eaLnBrk="1" latinLnBrk="0" hangingPunct="1">
        <a:spcBef>
          <a:spcPct val="0"/>
        </a:spcBef>
        <a:buNone/>
        <a:defRPr sz="3300" kern="1200">
          <a:solidFill>
            <a:schemeClr val="tx1"/>
          </a:solidFill>
          <a:latin typeface="+mj-lt"/>
          <a:ea typeface="+mj-ea"/>
          <a:cs typeface="+mj-cs"/>
        </a:defRPr>
      </a:lvl1pPr>
    </p:titleStyle>
    <p:bodyStyle>
      <a:lvl1pPr marL="257168" indent="-257168" algn="l" defTabSz="68578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199" indent="-214308" algn="l" defTabSz="685783"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29" indent="-171446" algn="l" defTabSz="68578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21"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12"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04"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8"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fr-FR"/>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1347859"/>
            <a:ext cx="9144000" cy="2893100"/>
          </a:xfrm>
          <a:prstGeom prst="rect">
            <a:avLst/>
          </a:prstGeom>
          <a:noFill/>
        </p:spPr>
        <p:txBody>
          <a:bodyPr wrap="square" rtlCol="0">
            <a:spAutoFit/>
          </a:bodyPr>
          <a:lstStyle/>
          <a:p>
            <a:pPr algn="ctr"/>
            <a:r>
              <a:rPr lang="fr-BE" sz="4000" b="1">
                <a:solidFill>
                  <a:prstClr val="white"/>
                </a:solidFill>
              </a:rPr>
              <a:t>Prélèvement de gaz du sol et d’air intérieur/extérieur</a:t>
            </a:r>
          </a:p>
          <a:p>
            <a:pPr algn="ctr"/>
            <a:endParaRPr lang="fr-FR" b="1">
              <a:solidFill>
                <a:prstClr val="white"/>
              </a:solidFill>
            </a:endParaRPr>
          </a:p>
          <a:p>
            <a:pPr algn="ctr"/>
            <a:r>
              <a:rPr lang="fr-FR" sz="2400" b="1">
                <a:solidFill>
                  <a:prstClr val="white"/>
                </a:solidFill>
              </a:rPr>
              <a:t>Mesures d’air dans l’outil S-Risk</a:t>
            </a:r>
          </a:p>
          <a:p>
            <a:pPr algn="ctr"/>
            <a:endParaRPr lang="fr-FR" b="1">
              <a:solidFill>
                <a:prstClr val="white"/>
              </a:solidFill>
            </a:endParaRPr>
          </a:p>
          <a:p>
            <a:pPr algn="ctr"/>
            <a:endParaRPr lang="fr-FR" sz="1400" b="1">
              <a:solidFill>
                <a:prstClr val="white"/>
              </a:solidFill>
            </a:endParaRPr>
          </a:p>
          <a:p>
            <a:pPr algn="ctr"/>
            <a:endParaRPr lang="fr-FR" sz="1400" b="1">
              <a:solidFill>
                <a:prstClr val="white"/>
              </a:solidFill>
            </a:endParaRPr>
          </a:p>
          <a:p>
            <a:pPr algn="ctr"/>
            <a:r>
              <a:rPr lang="fr-FR" sz="1400" b="1">
                <a:solidFill>
                  <a:prstClr val="white"/>
                </a:solidFill>
              </a:rPr>
              <a:t>Moulin de </a:t>
            </a:r>
            <a:r>
              <a:rPr lang="fr-FR" sz="1400" b="1" err="1">
                <a:solidFill>
                  <a:prstClr val="white"/>
                </a:solidFill>
              </a:rPr>
              <a:t>Beez</a:t>
            </a:r>
            <a:r>
              <a:rPr lang="fr-FR" sz="1400" b="1">
                <a:solidFill>
                  <a:prstClr val="white"/>
                </a:solidFill>
              </a:rPr>
              <a:t>, les 5 et 12 décembre</a:t>
            </a:r>
          </a:p>
        </p:txBody>
      </p:sp>
      <p:sp>
        <p:nvSpPr>
          <p:cNvPr id="2" name="Espace réservé du numéro de diapositive 1">
            <a:extLst>
              <a:ext uri="{FF2B5EF4-FFF2-40B4-BE49-F238E27FC236}">
                <a16:creationId xmlns:a16="http://schemas.microsoft.com/office/drawing/2014/main" id="{51242111-1256-4267-9C69-827BEAC81A49}"/>
              </a:ext>
            </a:extLst>
          </p:cNvPr>
          <p:cNvSpPr>
            <a:spLocks noGrp="1"/>
          </p:cNvSpPr>
          <p:nvPr>
            <p:ph type="sldNum" sz="quarter" idx="12"/>
          </p:nvPr>
        </p:nvSpPr>
        <p:spPr/>
        <p:txBody>
          <a:bodyPr/>
          <a:lstStyle/>
          <a:p>
            <a:fld id="{9D1E71B4-80ED-455A-B3DD-0FED7B6FD2D4}" type="slidenum">
              <a:rPr lang="fr-BE" smtClean="0"/>
              <a:t>1</a:t>
            </a:fld>
            <a:endParaRPr lang="fr-BE"/>
          </a:p>
        </p:txBody>
      </p:sp>
    </p:spTree>
    <p:extLst>
      <p:ext uri="{BB962C8B-B14F-4D97-AF65-F5344CB8AC3E}">
        <p14:creationId xmlns:p14="http://schemas.microsoft.com/office/powerpoint/2010/main" val="652365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21F1457-22BE-4917-BF36-37726A834F2B}"/>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87191" t="27601" r="2072" b="12222"/>
          <a:stretch/>
        </p:blipFill>
        <p:spPr>
          <a:xfrm>
            <a:off x="8296509" y="4617274"/>
            <a:ext cx="847492" cy="526227"/>
          </a:xfrm>
          <a:prstGeom prst="rect">
            <a:avLst/>
          </a:prstGeom>
        </p:spPr>
      </p:pic>
      <p:sp>
        <p:nvSpPr>
          <p:cNvPr id="6" name="Rectangle 5">
            <a:extLst>
              <a:ext uri="{FF2B5EF4-FFF2-40B4-BE49-F238E27FC236}">
                <a16:creationId xmlns:a16="http://schemas.microsoft.com/office/drawing/2014/main" id="{C78EC7EC-C1A9-440D-B70F-D7FF5E41C707}"/>
              </a:ext>
            </a:extLst>
          </p:cNvPr>
          <p:cNvSpPr/>
          <p:nvPr/>
        </p:nvSpPr>
        <p:spPr>
          <a:xfrm>
            <a:off x="2529914" y="566628"/>
            <a:ext cx="7951904" cy="559770"/>
          </a:xfrm>
          <a:prstGeom prst="rect">
            <a:avLst/>
          </a:prstGeom>
        </p:spPr>
        <p:txBody>
          <a:bodyPr wrap="square" lIns="51435" tIns="25718" rIns="51435" bIns="25718" anchor="t">
            <a:spAutoFit/>
          </a:bodyPr>
          <a:lstStyle/>
          <a:p>
            <a:pPr defTabSz="342901"/>
            <a:r>
              <a:rPr lang="fr-BE" sz="3300">
                <a:solidFill>
                  <a:srgbClr val="7AB929"/>
                </a:solidFill>
                <a:latin typeface="Century Gothic" panose="020B0502020202020204" pitchFamily="34" charset="0"/>
                <a:cs typeface="Arial"/>
              </a:rPr>
              <a:t>Merci pour votre attention ! </a:t>
            </a:r>
          </a:p>
        </p:txBody>
      </p:sp>
      <p:graphicFrame>
        <p:nvGraphicFramePr>
          <p:cNvPr id="2" name="Tableau 1">
            <a:extLst>
              <a:ext uri="{FF2B5EF4-FFF2-40B4-BE49-F238E27FC236}">
                <a16:creationId xmlns:a16="http://schemas.microsoft.com/office/drawing/2014/main" id="{2DEA7D01-9BD7-D776-E916-80B9DD5FA21E}"/>
              </a:ext>
            </a:extLst>
          </p:cNvPr>
          <p:cNvGraphicFramePr>
            <a:graphicFrameLocks noGrp="1"/>
          </p:cNvGraphicFramePr>
          <p:nvPr/>
        </p:nvGraphicFramePr>
        <p:xfrm>
          <a:off x="440048" y="1274444"/>
          <a:ext cx="6386203" cy="3391209"/>
        </p:xfrm>
        <a:graphic>
          <a:graphicData uri="http://schemas.openxmlformats.org/drawingml/2006/table">
            <a:tbl>
              <a:tblPr firstRow="1" bandRow="1">
                <a:tableStyleId>{9D7B26C5-4107-4FEC-AEDC-1716B250A1EF}</a:tableStyleId>
              </a:tblPr>
              <a:tblGrid>
                <a:gridCol w="947771">
                  <a:extLst>
                    <a:ext uri="{9D8B030D-6E8A-4147-A177-3AD203B41FA5}">
                      <a16:colId xmlns:a16="http://schemas.microsoft.com/office/drawing/2014/main" val="1201860147"/>
                    </a:ext>
                  </a:extLst>
                </a:gridCol>
                <a:gridCol w="2576052">
                  <a:extLst>
                    <a:ext uri="{9D8B030D-6E8A-4147-A177-3AD203B41FA5}">
                      <a16:colId xmlns:a16="http://schemas.microsoft.com/office/drawing/2014/main" val="3056763038"/>
                    </a:ext>
                  </a:extLst>
                </a:gridCol>
                <a:gridCol w="2862380">
                  <a:extLst>
                    <a:ext uri="{9D8B030D-6E8A-4147-A177-3AD203B41FA5}">
                      <a16:colId xmlns:a16="http://schemas.microsoft.com/office/drawing/2014/main" val="277384565"/>
                    </a:ext>
                  </a:extLst>
                </a:gridCol>
              </a:tblGrid>
              <a:tr h="342900">
                <a:tc gridSpan="3">
                  <a:txBody>
                    <a:bodyPr/>
                    <a:lstStyle/>
                    <a:p>
                      <a:pPr algn="ctr"/>
                      <a:r>
                        <a:rPr lang="fr-BE" sz="1800" b="1">
                          <a:latin typeface="Century Gothic" panose="020B0502020202020204" pitchFamily="34" charset="0"/>
                        </a:rPr>
                        <a:t>Programme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a:p>
                  </a:txBody>
                  <a:tcPr/>
                </a:tc>
                <a:tc hMerge="1">
                  <a:txBody>
                    <a:bodyPr/>
                    <a:lstStyle/>
                    <a:p>
                      <a:endParaRPr lang="fr-BE"/>
                    </a:p>
                  </a:txBody>
                  <a:tcPr/>
                </a:tc>
                <a:extLst>
                  <a:ext uri="{0D108BD9-81ED-4DB2-BD59-A6C34878D82A}">
                    <a16:rowId xmlns:a16="http://schemas.microsoft.com/office/drawing/2014/main" val="2083106883"/>
                  </a:ext>
                </a:extLst>
              </a:tr>
              <a:tr h="220892">
                <a:tc>
                  <a:txBody>
                    <a:bodyPr/>
                    <a:lstStyle/>
                    <a:p>
                      <a:pPr algn="ctr"/>
                      <a:r>
                        <a:rPr lang="fr-BE" sz="900" b="1">
                          <a:latin typeface="Century Gothic" panose="020B0502020202020204" pitchFamily="34" charset="0"/>
                          <a:cs typeface="Arial" panose="020B0604020202020204" pitchFamily="34" charset="0"/>
                        </a:rPr>
                        <a:t>9h00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900" b="1">
                          <a:latin typeface="Century Gothic" panose="020B0502020202020204" pitchFamily="34" charset="0"/>
                          <a:cs typeface="Arial" panose="020B0604020202020204" pitchFamily="34" charset="0"/>
                        </a:rPr>
                        <a:t>Accueil</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BE" sz="900" b="1">
                        <a:latin typeface="Century Gothic" panose="020B0502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0776895"/>
                  </a:ext>
                </a:extLst>
              </a:tr>
              <a:tr h="220892">
                <a:tc>
                  <a:txBody>
                    <a:bodyPr/>
                    <a:lstStyle/>
                    <a:p>
                      <a:pPr algn="ctr"/>
                      <a:r>
                        <a:rPr lang="fr-BE" sz="900" b="1">
                          <a:latin typeface="Century Gothic" panose="020B0502020202020204" pitchFamily="34" charset="0"/>
                          <a:cs typeface="Arial" panose="020B0604020202020204" pitchFamily="34" charset="0"/>
                        </a:rPr>
                        <a:t>9h30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900" b="1">
                          <a:latin typeface="Century Gothic" panose="020B0502020202020204" pitchFamily="34" charset="0"/>
                          <a:cs typeface="Arial" panose="020B0604020202020204" pitchFamily="34" charset="0"/>
                        </a:rPr>
                        <a:t>Introduction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900" b="1">
                          <a:latin typeface="Century Gothic" panose="020B0502020202020204" pitchFamily="34" charset="0"/>
                          <a:cs typeface="Arial" panose="020B0604020202020204" pitchFamily="34" charset="0"/>
                        </a:rPr>
                        <a:t>DAS – Bénédicte </a:t>
                      </a:r>
                      <a:r>
                        <a:rPr lang="fr-BE" sz="900" b="1" err="1">
                          <a:latin typeface="Century Gothic" panose="020B0502020202020204" pitchFamily="34" charset="0"/>
                          <a:cs typeface="Arial" panose="020B0604020202020204" pitchFamily="34" charset="0"/>
                        </a:rPr>
                        <a:t>Dusart</a:t>
                      </a:r>
                      <a:endParaRPr lang="fr-BE" sz="900" b="1">
                        <a:latin typeface="Century Gothic" panose="020B0502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0637202"/>
                  </a:ext>
                </a:extLst>
              </a:tr>
              <a:tr h="353427">
                <a:tc>
                  <a:txBody>
                    <a:bodyPr/>
                    <a:lstStyle/>
                    <a:p>
                      <a:pPr algn="ctr"/>
                      <a:r>
                        <a:rPr lang="fr-BE" sz="900" b="1">
                          <a:latin typeface="Century Gothic" panose="020B0502020202020204" pitchFamily="34" charset="0"/>
                          <a:cs typeface="Arial" panose="020B0604020202020204" pitchFamily="34" charset="0"/>
                        </a:rPr>
                        <a:t>9h45</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900" b="1">
                          <a:latin typeface="Century Gothic" panose="020B0502020202020204" pitchFamily="34" charset="0"/>
                          <a:cs typeface="Arial" panose="020B0604020202020204" pitchFamily="34" charset="0"/>
                        </a:rPr>
                        <a:t>Gaz du sol, air intérieur, air extérieur : quand ? pourquoi ? comment ?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900" b="1">
                          <a:latin typeface="Century Gothic" panose="020B0502020202020204" pitchFamily="34" charset="0"/>
                          <a:cs typeface="Arial" panose="020B0604020202020204" pitchFamily="34" charset="0"/>
                        </a:rPr>
                        <a:t>ISSEP – Christelle Delobel / Christophe Lambert / Emilie </a:t>
                      </a:r>
                      <a:r>
                        <a:rPr lang="fr-BE" sz="900" b="1" err="1">
                          <a:latin typeface="Century Gothic" panose="020B0502020202020204" pitchFamily="34" charset="0"/>
                          <a:cs typeface="Arial" panose="020B0604020202020204" pitchFamily="34" charset="0"/>
                        </a:rPr>
                        <a:t>Séleck</a:t>
                      </a:r>
                      <a:r>
                        <a:rPr lang="fr-BE" sz="900" b="1">
                          <a:latin typeface="Century Gothic" panose="020B0502020202020204" pitchFamily="34" charset="0"/>
                          <a:cs typeface="Arial" panose="020B0604020202020204" pitchFamily="34" charset="0"/>
                        </a:rPr>
                        <a:t>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6494094"/>
                  </a:ext>
                </a:extLst>
              </a:tr>
              <a:tr h="220892">
                <a:tc>
                  <a:txBody>
                    <a:bodyPr/>
                    <a:lstStyle/>
                    <a:p>
                      <a:pPr algn="ctr"/>
                      <a:r>
                        <a:rPr lang="fr-BE" sz="900" b="1">
                          <a:latin typeface="Century Gothic" panose="020B0502020202020204" pitchFamily="34" charset="0"/>
                          <a:cs typeface="Arial" panose="020B0604020202020204" pitchFamily="34" charset="0"/>
                        </a:rPr>
                        <a:t>11h00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900" b="1">
                          <a:latin typeface="Century Gothic" panose="020B0502020202020204" pitchFamily="34" charset="0"/>
                          <a:cs typeface="Arial" panose="020B0604020202020204" pitchFamily="34" charset="0"/>
                        </a:rPr>
                        <a:t>Pause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BE" sz="900" b="1">
                        <a:latin typeface="Century Gothic" panose="020B0502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05183"/>
                  </a:ext>
                </a:extLst>
              </a:tr>
              <a:tr h="353427">
                <a:tc>
                  <a:txBody>
                    <a:bodyPr/>
                    <a:lstStyle/>
                    <a:p>
                      <a:pPr algn="ctr"/>
                      <a:r>
                        <a:rPr lang="fr-BE" sz="900" b="1">
                          <a:latin typeface="Century Gothic" panose="020B0502020202020204" pitchFamily="34" charset="0"/>
                          <a:cs typeface="Arial" panose="020B0604020202020204" pitchFamily="34" charset="0"/>
                        </a:rPr>
                        <a:t>11h20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BE" sz="900" b="1">
                          <a:latin typeface="Century Gothic" panose="020B0502020202020204" pitchFamily="34" charset="0"/>
                          <a:cs typeface="Arial" panose="020B0604020202020204" pitchFamily="34" charset="0"/>
                        </a:rPr>
                        <a:t>Gaz du sol, air intérieur, air extérieur : quand ? pourquoi ? comment ?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BE" sz="900" b="1">
                          <a:latin typeface="Century Gothic" panose="020B0502020202020204" pitchFamily="34" charset="0"/>
                          <a:cs typeface="Arial" panose="020B0604020202020204" pitchFamily="34" charset="0"/>
                        </a:rPr>
                        <a:t>ISSEP – Christelle Delobel / Christophe Lambert / Emilie </a:t>
                      </a:r>
                      <a:r>
                        <a:rPr lang="fr-BE" sz="900" b="1" err="1">
                          <a:latin typeface="Century Gothic" panose="020B0502020202020204" pitchFamily="34" charset="0"/>
                          <a:cs typeface="Arial" panose="020B0604020202020204" pitchFamily="34" charset="0"/>
                        </a:rPr>
                        <a:t>Séleck</a:t>
                      </a:r>
                      <a:endParaRPr lang="fr-BE" sz="900" b="1">
                        <a:latin typeface="Century Gothic" panose="020B0502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8442198"/>
                  </a:ext>
                </a:extLst>
              </a:tr>
              <a:tr h="220892">
                <a:tc>
                  <a:txBody>
                    <a:bodyPr/>
                    <a:lstStyle/>
                    <a:p>
                      <a:pPr algn="ctr"/>
                      <a:r>
                        <a:rPr lang="fr-BE" sz="900" b="1">
                          <a:latin typeface="Century Gothic" panose="020B0502020202020204" pitchFamily="34" charset="0"/>
                          <a:cs typeface="Arial" panose="020B0604020202020204" pitchFamily="34" charset="0"/>
                        </a:rPr>
                        <a:t>12h30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900" b="1">
                          <a:latin typeface="Century Gothic" panose="020B0502020202020204" pitchFamily="34" charset="0"/>
                          <a:cs typeface="Arial" panose="020B0604020202020204" pitchFamily="34" charset="0"/>
                        </a:rPr>
                        <a:t>Question/réponses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BE" sz="900" b="1">
                        <a:latin typeface="Century Gothic" panose="020B0502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76749551"/>
                  </a:ext>
                </a:extLst>
              </a:tr>
              <a:tr h="220892">
                <a:tc>
                  <a:txBody>
                    <a:bodyPr/>
                    <a:lstStyle/>
                    <a:p>
                      <a:pPr algn="ctr"/>
                      <a:r>
                        <a:rPr lang="fr-BE" sz="900" b="1">
                          <a:latin typeface="Century Gothic" panose="020B0502020202020204" pitchFamily="34" charset="0"/>
                          <a:cs typeface="Arial" panose="020B0604020202020204" pitchFamily="34" charset="0"/>
                        </a:rPr>
                        <a:t>13h00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900" b="1">
                          <a:latin typeface="Century Gothic" panose="020B0502020202020204" pitchFamily="34" charset="0"/>
                          <a:cs typeface="Arial" panose="020B0604020202020204" pitchFamily="34" charset="0"/>
                        </a:rPr>
                        <a:t>Pause repas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BE" sz="900" b="1">
                        <a:solidFill>
                          <a:srgbClr val="C00000"/>
                        </a:solidFill>
                        <a:latin typeface="Century Gothic" panose="020B0502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4175248"/>
                  </a:ext>
                </a:extLst>
              </a:tr>
              <a:tr h="220892">
                <a:tc>
                  <a:txBody>
                    <a:bodyPr/>
                    <a:lstStyle/>
                    <a:p>
                      <a:pPr algn="ctr"/>
                      <a:r>
                        <a:rPr lang="fr-BE" sz="900" b="1">
                          <a:latin typeface="Century Gothic" panose="020B0502020202020204" pitchFamily="34" charset="0"/>
                          <a:cs typeface="Arial" panose="020B0604020202020204" pitchFamily="34" charset="0"/>
                        </a:rPr>
                        <a:t>14h00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900" b="1">
                          <a:latin typeface="Century Gothic" panose="020B0502020202020204" pitchFamily="34" charset="0"/>
                          <a:cs typeface="Arial" panose="020B0604020202020204" pitchFamily="34" charset="0"/>
                        </a:rPr>
                        <a:t>Les PFAS, quoi de neuf ?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900" b="1">
                          <a:latin typeface="Century Gothic" panose="020B0502020202020204" pitchFamily="34" charset="0"/>
                          <a:cs typeface="Arial" panose="020B0604020202020204" pitchFamily="34" charset="0"/>
                        </a:rPr>
                        <a:t>DAS – Thomas Lambrechts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50165626"/>
                  </a:ext>
                </a:extLst>
              </a:tr>
              <a:tr h="220892">
                <a:tc>
                  <a:txBody>
                    <a:bodyPr/>
                    <a:lstStyle/>
                    <a:p>
                      <a:pPr algn="ctr"/>
                      <a:r>
                        <a:rPr lang="fr-BE" sz="900" b="1">
                          <a:latin typeface="Century Gothic" panose="020B0502020202020204" pitchFamily="34" charset="0"/>
                          <a:cs typeface="Arial" panose="020B0604020202020204" pitchFamily="34" charset="0"/>
                        </a:rPr>
                        <a:t>15h15</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900" b="1">
                          <a:latin typeface="Century Gothic" panose="020B0502020202020204" pitchFamily="34" charset="0"/>
                          <a:cs typeface="Arial" panose="020B0604020202020204" pitchFamily="34" charset="0"/>
                        </a:rPr>
                        <a:t>Pause + (Quizz ISSEP)</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BE" sz="900" b="1">
                        <a:latin typeface="Century Gothic" panose="020B0502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290842"/>
                  </a:ext>
                </a:extLst>
              </a:tr>
              <a:tr h="353427">
                <a:tc>
                  <a:txBody>
                    <a:bodyPr/>
                    <a:lstStyle/>
                    <a:p>
                      <a:pPr algn="ctr"/>
                      <a:r>
                        <a:rPr lang="fr-BE" sz="900" b="1">
                          <a:latin typeface="Century Gothic" panose="020B0502020202020204" pitchFamily="34" charset="0"/>
                          <a:cs typeface="Arial" panose="020B0604020202020204" pitchFamily="34" charset="0"/>
                        </a:rPr>
                        <a:t>15h30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900" b="1">
                          <a:latin typeface="Century Gothic" panose="020B0502020202020204" pitchFamily="34" charset="0"/>
                          <a:cs typeface="Arial" panose="020B0604020202020204" pitchFamily="34" charset="0"/>
                        </a:rPr>
                        <a:t>Les évolutions et perspectives – focus sur les nouveaux outils informatiques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900" b="1">
                          <a:latin typeface="Century Gothic" panose="020B0502020202020204" pitchFamily="34" charset="0"/>
                          <a:cs typeface="Arial" panose="020B0604020202020204" pitchFamily="34" charset="0"/>
                        </a:rPr>
                        <a:t>DAS – Nicolas Boulanger / Bénédicte </a:t>
                      </a:r>
                      <a:r>
                        <a:rPr lang="fr-BE" sz="900" b="1" err="1">
                          <a:latin typeface="Century Gothic" panose="020B0502020202020204" pitchFamily="34" charset="0"/>
                          <a:cs typeface="Arial" panose="020B0604020202020204" pitchFamily="34" charset="0"/>
                        </a:rPr>
                        <a:t>Dusart</a:t>
                      </a:r>
                      <a:r>
                        <a:rPr lang="fr-BE" sz="900" b="1">
                          <a:latin typeface="Century Gothic" panose="020B0502020202020204" pitchFamily="34" charset="0"/>
                          <a:cs typeface="Arial" panose="020B0604020202020204" pitchFamily="34" charset="0"/>
                        </a:rPr>
                        <a:t> / Jérémy Jacques / Aubry Vanderstraeten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7308253"/>
                  </a:ext>
                </a:extLst>
              </a:tr>
              <a:tr h="220892">
                <a:tc>
                  <a:txBody>
                    <a:bodyPr/>
                    <a:lstStyle/>
                    <a:p>
                      <a:pPr algn="ctr"/>
                      <a:r>
                        <a:rPr lang="fr-BE" sz="900" b="1">
                          <a:latin typeface="Century Gothic" panose="020B0502020202020204" pitchFamily="34" charset="0"/>
                          <a:cs typeface="Arial" panose="020B0604020202020204" pitchFamily="34" charset="0"/>
                        </a:rPr>
                        <a:t>16h30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900" b="1">
                          <a:latin typeface="Century Gothic" panose="020B0502020202020204" pitchFamily="34" charset="0"/>
                          <a:cs typeface="Arial" panose="020B0604020202020204" pitchFamily="34" charset="0"/>
                        </a:rPr>
                        <a:t>Conclusions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900" b="1">
                          <a:latin typeface="Century Gothic" panose="020B0502020202020204" pitchFamily="34" charset="0"/>
                          <a:cs typeface="Arial" panose="020B0604020202020204" pitchFamily="34" charset="0"/>
                        </a:rPr>
                        <a:t>DAS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8738253"/>
                  </a:ext>
                </a:extLst>
              </a:tr>
              <a:tr h="220892">
                <a:tc>
                  <a:txBody>
                    <a:bodyPr/>
                    <a:lstStyle/>
                    <a:p>
                      <a:pPr algn="ctr"/>
                      <a:r>
                        <a:rPr lang="fr-BE" sz="900" b="1">
                          <a:latin typeface="Century Gothic" panose="020B0502020202020204" pitchFamily="34" charset="0"/>
                          <a:cs typeface="Arial" panose="020B0604020202020204" pitchFamily="34" charset="0"/>
                        </a:rPr>
                        <a:t>17h00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900" b="1">
                          <a:latin typeface="Century Gothic" panose="020B0502020202020204" pitchFamily="34" charset="0"/>
                          <a:cs typeface="Arial" panose="020B0604020202020204" pitchFamily="34" charset="0"/>
                        </a:rPr>
                        <a:t>FIN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BE" sz="900" b="1">
                        <a:latin typeface="Century Gothic" panose="020B0502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8381023"/>
                  </a:ext>
                </a:extLst>
              </a:tr>
            </a:tbl>
          </a:graphicData>
        </a:graphic>
      </p:graphicFrame>
      <p:pic>
        <p:nvPicPr>
          <p:cNvPr id="7" name="Image 6">
            <a:extLst>
              <a:ext uri="{FF2B5EF4-FFF2-40B4-BE49-F238E27FC236}">
                <a16:creationId xmlns:a16="http://schemas.microsoft.com/office/drawing/2014/main" id="{260F0F7B-904A-6093-7480-6E241B5413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3114"/>
            <a:ext cx="2529914" cy="903284"/>
          </a:xfrm>
          <a:prstGeom prst="rect">
            <a:avLst/>
          </a:prstGeom>
        </p:spPr>
      </p:pic>
      <p:sp>
        <p:nvSpPr>
          <p:cNvPr id="8" name="Ellipse 7">
            <a:extLst>
              <a:ext uri="{FF2B5EF4-FFF2-40B4-BE49-F238E27FC236}">
                <a16:creationId xmlns:a16="http://schemas.microsoft.com/office/drawing/2014/main" id="{DF283A87-A9BD-F3E0-0B1A-C7E7A499EE36}"/>
              </a:ext>
            </a:extLst>
          </p:cNvPr>
          <p:cNvSpPr/>
          <p:nvPr/>
        </p:nvSpPr>
        <p:spPr>
          <a:xfrm>
            <a:off x="7165316" y="1032911"/>
            <a:ext cx="1669211" cy="1164566"/>
          </a:xfrm>
          <a:prstGeom prst="ellipse">
            <a:avLst/>
          </a:prstGeom>
          <a:ln>
            <a:solidFill>
              <a:schemeClr val="accent6">
                <a:lumMod val="50000"/>
              </a:schemeClr>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fr-BE" sz="1350">
                <a:latin typeface="Century Gothic" panose="020B0502020202020204" pitchFamily="34" charset="0"/>
              </a:rPr>
              <a:t>Pour vos questions c’est par ici ! </a:t>
            </a:r>
          </a:p>
        </p:txBody>
      </p:sp>
      <p:sp>
        <p:nvSpPr>
          <p:cNvPr id="11" name="Flèche : bas 10">
            <a:extLst>
              <a:ext uri="{FF2B5EF4-FFF2-40B4-BE49-F238E27FC236}">
                <a16:creationId xmlns:a16="http://schemas.microsoft.com/office/drawing/2014/main" id="{41F84143-4384-1BD9-6757-1BFE68B712C5}"/>
              </a:ext>
            </a:extLst>
          </p:cNvPr>
          <p:cNvSpPr/>
          <p:nvPr/>
        </p:nvSpPr>
        <p:spPr>
          <a:xfrm>
            <a:off x="7815531" y="2309182"/>
            <a:ext cx="368780" cy="559769"/>
          </a:xfrm>
          <a:prstGeom prst="downArrow">
            <a:avLst/>
          </a:prstGeom>
          <a:ln>
            <a:solidFill>
              <a:schemeClr val="accent6">
                <a:lumMod val="50000"/>
              </a:schemeClr>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fr-BE" sz="1350"/>
          </a:p>
        </p:txBody>
      </p:sp>
      <p:pic>
        <p:nvPicPr>
          <p:cNvPr id="10" name="Image 9" descr="Une image contenant motif, point&#10;&#10;Description générée automatiquement">
            <a:extLst>
              <a:ext uri="{FF2B5EF4-FFF2-40B4-BE49-F238E27FC236}">
                <a16:creationId xmlns:a16="http://schemas.microsoft.com/office/drawing/2014/main" id="{E6D7CB80-450A-B968-4F7A-834FB57222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5344" y="2946024"/>
            <a:ext cx="1834926" cy="1834926"/>
          </a:xfrm>
          <a:prstGeom prst="rect">
            <a:avLst/>
          </a:prstGeom>
        </p:spPr>
      </p:pic>
    </p:spTree>
    <p:extLst>
      <p:ext uri="{BB962C8B-B14F-4D97-AF65-F5344CB8AC3E}">
        <p14:creationId xmlns:p14="http://schemas.microsoft.com/office/powerpoint/2010/main" val="160853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21F1457-22BE-4917-BF36-37726A834F2B}"/>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87191" t="27601" r="2072" b="12222"/>
          <a:stretch/>
        </p:blipFill>
        <p:spPr>
          <a:xfrm>
            <a:off x="8296509" y="4617274"/>
            <a:ext cx="847492" cy="526227"/>
          </a:xfrm>
          <a:prstGeom prst="rect">
            <a:avLst/>
          </a:prstGeom>
        </p:spPr>
      </p:pic>
      <p:graphicFrame>
        <p:nvGraphicFramePr>
          <p:cNvPr id="2" name="Tableau 1">
            <a:extLst>
              <a:ext uri="{FF2B5EF4-FFF2-40B4-BE49-F238E27FC236}">
                <a16:creationId xmlns:a16="http://schemas.microsoft.com/office/drawing/2014/main" id="{2DEA7D01-9BD7-D776-E916-80B9DD5FA21E}"/>
              </a:ext>
            </a:extLst>
          </p:cNvPr>
          <p:cNvGraphicFramePr>
            <a:graphicFrameLocks noGrp="1"/>
          </p:cNvGraphicFramePr>
          <p:nvPr>
            <p:extLst>
              <p:ext uri="{D42A27DB-BD31-4B8C-83A1-F6EECF244321}">
                <p14:modId xmlns:p14="http://schemas.microsoft.com/office/powerpoint/2010/main" val="3225402940"/>
              </p:ext>
            </p:extLst>
          </p:nvPr>
        </p:nvGraphicFramePr>
        <p:xfrm>
          <a:off x="6393545" y="154425"/>
          <a:ext cx="2481740" cy="4685772"/>
        </p:xfrm>
        <a:graphic>
          <a:graphicData uri="http://schemas.openxmlformats.org/drawingml/2006/table">
            <a:tbl>
              <a:tblPr firstRow="1" bandRow="1">
                <a:tableStyleId>{9D7B26C5-4107-4FEC-AEDC-1716B250A1EF}</a:tableStyleId>
              </a:tblPr>
              <a:tblGrid>
                <a:gridCol w="406400">
                  <a:extLst>
                    <a:ext uri="{9D8B030D-6E8A-4147-A177-3AD203B41FA5}">
                      <a16:colId xmlns:a16="http://schemas.microsoft.com/office/drawing/2014/main" val="1201860147"/>
                    </a:ext>
                  </a:extLst>
                </a:gridCol>
                <a:gridCol w="1092360">
                  <a:extLst>
                    <a:ext uri="{9D8B030D-6E8A-4147-A177-3AD203B41FA5}">
                      <a16:colId xmlns:a16="http://schemas.microsoft.com/office/drawing/2014/main" val="3056763038"/>
                    </a:ext>
                  </a:extLst>
                </a:gridCol>
                <a:gridCol w="982980">
                  <a:extLst>
                    <a:ext uri="{9D8B030D-6E8A-4147-A177-3AD203B41FA5}">
                      <a16:colId xmlns:a16="http://schemas.microsoft.com/office/drawing/2014/main" val="277384565"/>
                    </a:ext>
                  </a:extLst>
                </a:gridCol>
              </a:tblGrid>
              <a:tr h="342900">
                <a:tc gridSpan="3">
                  <a:txBody>
                    <a:bodyPr/>
                    <a:lstStyle/>
                    <a:p>
                      <a:pPr algn="ctr"/>
                      <a:r>
                        <a:rPr lang="fr-BE" sz="1400" b="1">
                          <a:latin typeface="Century Gothic" panose="020B0502020202020204" pitchFamily="34" charset="0"/>
                        </a:rPr>
                        <a:t>Rappel : Programme de la journée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a:p>
                  </a:txBody>
                  <a:tcPr/>
                </a:tc>
                <a:tc hMerge="1">
                  <a:txBody>
                    <a:bodyPr/>
                    <a:lstStyle/>
                    <a:p>
                      <a:endParaRPr lang="fr-BE"/>
                    </a:p>
                  </a:txBody>
                  <a:tcPr/>
                </a:tc>
                <a:extLst>
                  <a:ext uri="{0D108BD9-81ED-4DB2-BD59-A6C34878D82A}">
                    <a16:rowId xmlns:a16="http://schemas.microsoft.com/office/drawing/2014/main" val="2083106883"/>
                  </a:ext>
                </a:extLst>
              </a:tr>
              <a:tr h="220892">
                <a:tc>
                  <a:txBody>
                    <a:bodyPr/>
                    <a:lstStyle/>
                    <a:p>
                      <a:pPr algn="ctr"/>
                      <a:r>
                        <a:rPr lang="fr-BE" sz="700" b="1">
                          <a:latin typeface="Century Gothic" panose="020B0502020202020204" pitchFamily="34" charset="0"/>
                          <a:cs typeface="Arial" panose="020B0604020202020204" pitchFamily="34" charset="0"/>
                        </a:rPr>
                        <a:t>9h00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700" b="1">
                          <a:latin typeface="Century Gothic" panose="020B0502020202020204" pitchFamily="34" charset="0"/>
                          <a:cs typeface="Arial" panose="020B0604020202020204" pitchFamily="34" charset="0"/>
                        </a:rPr>
                        <a:t>Accueil</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BE" sz="700" b="1">
                        <a:latin typeface="Century Gothic" panose="020B0502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0776895"/>
                  </a:ext>
                </a:extLst>
              </a:tr>
              <a:tr h="220892">
                <a:tc>
                  <a:txBody>
                    <a:bodyPr/>
                    <a:lstStyle/>
                    <a:p>
                      <a:pPr algn="ctr"/>
                      <a:r>
                        <a:rPr lang="fr-BE" sz="700" b="1">
                          <a:latin typeface="Century Gothic" panose="020B0502020202020204" pitchFamily="34" charset="0"/>
                          <a:cs typeface="Arial" panose="020B0604020202020204" pitchFamily="34" charset="0"/>
                        </a:rPr>
                        <a:t>9h30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700" b="1">
                          <a:latin typeface="Century Gothic" panose="020B0502020202020204" pitchFamily="34" charset="0"/>
                          <a:cs typeface="Arial" panose="020B0604020202020204" pitchFamily="34" charset="0"/>
                        </a:rPr>
                        <a:t>Introduction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700" b="1">
                          <a:latin typeface="Century Gothic" panose="020B0502020202020204" pitchFamily="34" charset="0"/>
                          <a:cs typeface="Arial" panose="020B0604020202020204" pitchFamily="34" charset="0"/>
                        </a:rPr>
                        <a:t>DAS – Bénédicte </a:t>
                      </a:r>
                      <a:r>
                        <a:rPr lang="fr-BE" sz="700" b="1" err="1">
                          <a:latin typeface="Century Gothic" panose="020B0502020202020204" pitchFamily="34" charset="0"/>
                          <a:cs typeface="Arial" panose="020B0604020202020204" pitchFamily="34" charset="0"/>
                        </a:rPr>
                        <a:t>Dusart</a:t>
                      </a:r>
                      <a:endParaRPr lang="fr-BE" sz="700" b="1">
                        <a:latin typeface="Century Gothic" panose="020B0502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0637202"/>
                  </a:ext>
                </a:extLst>
              </a:tr>
              <a:tr h="353427">
                <a:tc>
                  <a:txBody>
                    <a:bodyPr/>
                    <a:lstStyle/>
                    <a:p>
                      <a:pPr algn="ctr"/>
                      <a:r>
                        <a:rPr lang="fr-BE" sz="700" b="1">
                          <a:latin typeface="Century Gothic" panose="020B0502020202020204" pitchFamily="34" charset="0"/>
                          <a:cs typeface="Arial" panose="020B0604020202020204" pitchFamily="34" charset="0"/>
                        </a:rPr>
                        <a:t>9h45</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700" b="1">
                          <a:latin typeface="Century Gothic" panose="020B0502020202020204" pitchFamily="34" charset="0"/>
                          <a:cs typeface="Arial" panose="020B0604020202020204" pitchFamily="34" charset="0"/>
                        </a:rPr>
                        <a:t>Gaz du sol, air intérieur, air extérieur : quand ? pourquoi ? comment ?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700" b="1">
                          <a:latin typeface="Century Gothic"/>
                          <a:cs typeface="Arial"/>
                        </a:rPr>
                        <a:t>ISSEP – Christelle Delobel / Christophe Lambert / Emilie </a:t>
                      </a:r>
                      <a:r>
                        <a:rPr lang="fr-BE" sz="700" b="1" err="1">
                          <a:latin typeface="Century Gothic"/>
                          <a:cs typeface="Arial"/>
                        </a:rPr>
                        <a:t>Séleck</a:t>
                      </a:r>
                      <a:r>
                        <a:rPr lang="fr-BE" sz="700" b="1">
                          <a:latin typeface="Century Gothic"/>
                          <a:cs typeface="Arial"/>
                        </a:rPr>
                        <a:t>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6494094"/>
                  </a:ext>
                </a:extLst>
              </a:tr>
              <a:tr h="220892">
                <a:tc>
                  <a:txBody>
                    <a:bodyPr/>
                    <a:lstStyle/>
                    <a:p>
                      <a:pPr algn="ctr"/>
                      <a:r>
                        <a:rPr lang="fr-BE" sz="700" b="1">
                          <a:latin typeface="Century Gothic" panose="020B0502020202020204" pitchFamily="34" charset="0"/>
                          <a:cs typeface="Arial" panose="020B0604020202020204" pitchFamily="34" charset="0"/>
                        </a:rPr>
                        <a:t>11h00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700" b="1">
                          <a:latin typeface="Century Gothic" panose="020B0502020202020204" pitchFamily="34" charset="0"/>
                          <a:cs typeface="Arial" panose="020B0604020202020204" pitchFamily="34" charset="0"/>
                        </a:rPr>
                        <a:t>Pause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BE" sz="700" b="1">
                        <a:latin typeface="Century Gothic" panose="020B0502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05183"/>
                  </a:ext>
                </a:extLst>
              </a:tr>
              <a:tr h="353427">
                <a:tc>
                  <a:txBody>
                    <a:bodyPr/>
                    <a:lstStyle/>
                    <a:p>
                      <a:pPr algn="ctr"/>
                      <a:r>
                        <a:rPr lang="fr-BE" sz="700" b="1">
                          <a:latin typeface="Century Gothic" panose="020B0502020202020204" pitchFamily="34" charset="0"/>
                          <a:cs typeface="Arial" panose="020B0604020202020204" pitchFamily="34" charset="0"/>
                        </a:rPr>
                        <a:t>11h20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BE" sz="700" b="1">
                          <a:latin typeface="Century Gothic" panose="020B0502020202020204" pitchFamily="34" charset="0"/>
                          <a:cs typeface="Arial" panose="020B0604020202020204" pitchFamily="34" charset="0"/>
                        </a:rPr>
                        <a:t>Gaz du sol, air intérieur, air extérieur : quand ? pourquoi ? comment ?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BE" sz="700" b="1">
                          <a:latin typeface="Century Gothic"/>
                          <a:cs typeface="Arial"/>
                        </a:rPr>
                        <a:t>ISSEP – Christelle Delobel / Christophe Lambert / Emilie </a:t>
                      </a:r>
                      <a:r>
                        <a:rPr lang="fr-BE" sz="700" b="1" err="1">
                          <a:latin typeface="Century Gothic"/>
                          <a:cs typeface="Arial"/>
                        </a:rPr>
                        <a:t>Séleck</a:t>
                      </a:r>
                      <a:endParaRPr lang="fr-BE" sz="700" b="1">
                        <a:latin typeface="Century Gothic"/>
                        <a:cs typeface="Aria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8442198"/>
                  </a:ext>
                </a:extLst>
              </a:tr>
              <a:tr h="220892">
                <a:tc>
                  <a:txBody>
                    <a:bodyPr/>
                    <a:lstStyle/>
                    <a:p>
                      <a:pPr algn="ctr"/>
                      <a:r>
                        <a:rPr lang="fr-BE" sz="700" b="1">
                          <a:latin typeface="Century Gothic" panose="020B0502020202020204" pitchFamily="34" charset="0"/>
                          <a:cs typeface="Arial" panose="020B0604020202020204" pitchFamily="34" charset="0"/>
                        </a:rPr>
                        <a:t>12h30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700" b="1">
                          <a:latin typeface="Century Gothic" panose="020B0502020202020204" pitchFamily="34" charset="0"/>
                          <a:cs typeface="Arial" panose="020B0604020202020204" pitchFamily="34" charset="0"/>
                        </a:rPr>
                        <a:t>Question/réponses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BE" sz="700" b="1">
                        <a:latin typeface="Century Gothic" panose="020B0502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76749551"/>
                  </a:ext>
                </a:extLst>
              </a:tr>
              <a:tr h="220892">
                <a:tc>
                  <a:txBody>
                    <a:bodyPr/>
                    <a:lstStyle/>
                    <a:p>
                      <a:pPr algn="ctr"/>
                      <a:r>
                        <a:rPr lang="fr-BE" sz="700" b="1">
                          <a:latin typeface="Century Gothic" panose="020B0502020202020204" pitchFamily="34" charset="0"/>
                          <a:cs typeface="Arial" panose="020B0604020202020204" pitchFamily="34" charset="0"/>
                        </a:rPr>
                        <a:t>13h00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700" b="1">
                          <a:latin typeface="Century Gothic"/>
                          <a:cs typeface="Arial"/>
                        </a:rPr>
                        <a:t>Pause repas/démonstration matériel</a:t>
                      </a:r>
                      <a:endParaRPr lang="fr-BE" sz="700" b="1">
                        <a:latin typeface="Century Gothic" panose="020B0502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buNone/>
                      </a:pPr>
                      <a:endParaRPr lang="fr-BE" sz="700" b="1" i="0" u="none" strike="noStrike" noProof="0">
                        <a:solidFill>
                          <a:srgbClr val="000000"/>
                        </a:solidFill>
                        <a:latin typeface="Century Gothic"/>
                      </a:endParaRPr>
                    </a:p>
                    <a:p>
                      <a:pPr lvl="0" algn="ctr">
                        <a:buNone/>
                      </a:pPr>
                      <a:r>
                        <a:rPr lang="fr-BE" sz="700" b="1" i="0" u="none" strike="noStrike" noProof="0">
                          <a:solidFill>
                            <a:schemeClr val="tx1"/>
                          </a:solidFill>
                          <a:latin typeface="Century Gothic"/>
                        </a:rPr>
                        <a:t>ISSeP-Cellule Qualité de l’air</a:t>
                      </a:r>
                      <a:endParaRPr lang="fr-F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4175248"/>
                  </a:ext>
                </a:extLst>
              </a:tr>
              <a:tr h="220892">
                <a:tc>
                  <a:txBody>
                    <a:bodyPr/>
                    <a:lstStyle/>
                    <a:p>
                      <a:pPr algn="ctr"/>
                      <a:r>
                        <a:rPr lang="fr-BE" sz="700" b="1">
                          <a:latin typeface="Century Gothic" panose="020B0502020202020204" pitchFamily="34" charset="0"/>
                          <a:cs typeface="Arial" panose="020B0604020202020204" pitchFamily="34" charset="0"/>
                        </a:rPr>
                        <a:t>14h00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700" b="1">
                          <a:latin typeface="Century Gothic" panose="020B0502020202020204" pitchFamily="34" charset="0"/>
                          <a:cs typeface="Arial" panose="020B0604020202020204" pitchFamily="34" charset="0"/>
                        </a:rPr>
                        <a:t>Les PFAS, quoi de neuf ?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700" b="1">
                          <a:latin typeface="Century Gothic" panose="020B0502020202020204" pitchFamily="34" charset="0"/>
                          <a:cs typeface="Arial" panose="020B0604020202020204" pitchFamily="34" charset="0"/>
                        </a:rPr>
                        <a:t>DAS – Thomas Lambrechts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50165626"/>
                  </a:ext>
                </a:extLst>
              </a:tr>
              <a:tr h="220892">
                <a:tc>
                  <a:txBody>
                    <a:bodyPr/>
                    <a:lstStyle/>
                    <a:p>
                      <a:pPr algn="ctr"/>
                      <a:r>
                        <a:rPr lang="fr-BE" sz="700" b="1">
                          <a:latin typeface="Century Gothic" panose="020B0502020202020204" pitchFamily="34" charset="0"/>
                          <a:cs typeface="Arial" panose="020B0604020202020204" pitchFamily="34" charset="0"/>
                        </a:rPr>
                        <a:t>15h15</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700" b="1">
                          <a:latin typeface="Century Gothic" panose="020B0502020202020204" pitchFamily="34" charset="0"/>
                          <a:cs typeface="Arial" panose="020B0604020202020204" pitchFamily="34" charset="0"/>
                        </a:rPr>
                        <a:t>Pause + (Quizz ISSEP)</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BE" sz="700" b="1">
                        <a:latin typeface="Century Gothic" panose="020B0502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290842"/>
                  </a:ext>
                </a:extLst>
              </a:tr>
              <a:tr h="353427">
                <a:tc>
                  <a:txBody>
                    <a:bodyPr/>
                    <a:lstStyle/>
                    <a:p>
                      <a:pPr algn="ctr"/>
                      <a:r>
                        <a:rPr lang="fr-BE" sz="700" b="1">
                          <a:latin typeface="Century Gothic" panose="020B0502020202020204" pitchFamily="34" charset="0"/>
                          <a:cs typeface="Arial" panose="020B0604020202020204" pitchFamily="34" charset="0"/>
                        </a:rPr>
                        <a:t>15h30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700" b="1">
                          <a:latin typeface="Century Gothic" panose="020B0502020202020204" pitchFamily="34" charset="0"/>
                          <a:cs typeface="Arial" panose="020B0604020202020204" pitchFamily="34" charset="0"/>
                        </a:rPr>
                        <a:t>Les évolutions et perspectives – focus sur les nouveaux outils informatiques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700" b="1">
                          <a:latin typeface="Century Gothic" panose="020B0502020202020204" pitchFamily="34" charset="0"/>
                          <a:cs typeface="Arial" panose="020B0604020202020204" pitchFamily="34" charset="0"/>
                        </a:rPr>
                        <a:t>DAS – Nicolas Boulanger / Bénédicte </a:t>
                      </a:r>
                      <a:r>
                        <a:rPr lang="fr-BE" sz="700" b="1" err="1">
                          <a:latin typeface="Century Gothic" panose="020B0502020202020204" pitchFamily="34" charset="0"/>
                          <a:cs typeface="Arial" panose="020B0604020202020204" pitchFamily="34" charset="0"/>
                        </a:rPr>
                        <a:t>Dusart</a:t>
                      </a:r>
                      <a:r>
                        <a:rPr lang="fr-BE" sz="700" b="1">
                          <a:latin typeface="Century Gothic" panose="020B0502020202020204" pitchFamily="34" charset="0"/>
                          <a:cs typeface="Arial" panose="020B0604020202020204" pitchFamily="34" charset="0"/>
                        </a:rPr>
                        <a:t> / Jérémy Jacques / Aubry Vanderstraeten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7308253"/>
                  </a:ext>
                </a:extLst>
              </a:tr>
              <a:tr h="220892">
                <a:tc>
                  <a:txBody>
                    <a:bodyPr/>
                    <a:lstStyle/>
                    <a:p>
                      <a:pPr algn="ctr"/>
                      <a:r>
                        <a:rPr lang="fr-BE" sz="700" b="1">
                          <a:latin typeface="Century Gothic" panose="020B0502020202020204" pitchFamily="34" charset="0"/>
                          <a:cs typeface="Arial" panose="020B0604020202020204" pitchFamily="34" charset="0"/>
                        </a:rPr>
                        <a:t>16h30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700" b="1">
                          <a:latin typeface="Century Gothic" panose="020B0502020202020204" pitchFamily="34" charset="0"/>
                          <a:cs typeface="Arial" panose="020B0604020202020204" pitchFamily="34" charset="0"/>
                        </a:rPr>
                        <a:t>Conclusions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700" b="1">
                          <a:latin typeface="Century Gothic" panose="020B0502020202020204" pitchFamily="34" charset="0"/>
                          <a:cs typeface="Arial" panose="020B0604020202020204" pitchFamily="34" charset="0"/>
                        </a:rPr>
                        <a:t>DAS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8738253"/>
                  </a:ext>
                </a:extLst>
              </a:tr>
              <a:tr h="220892">
                <a:tc>
                  <a:txBody>
                    <a:bodyPr/>
                    <a:lstStyle/>
                    <a:p>
                      <a:pPr algn="ctr"/>
                      <a:r>
                        <a:rPr lang="fr-BE" sz="700" b="1">
                          <a:latin typeface="Century Gothic" panose="020B0502020202020204" pitchFamily="34" charset="0"/>
                          <a:cs typeface="Arial" panose="020B0604020202020204" pitchFamily="34" charset="0"/>
                        </a:rPr>
                        <a:t>17h00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700" b="1">
                          <a:latin typeface="Century Gothic" panose="020B0502020202020204" pitchFamily="34" charset="0"/>
                          <a:cs typeface="Arial" panose="020B0604020202020204" pitchFamily="34" charset="0"/>
                        </a:rPr>
                        <a:t>FIN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BE" sz="700" b="1">
                        <a:latin typeface="Century Gothic" panose="020B0502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8381023"/>
                  </a:ext>
                </a:extLst>
              </a:tr>
            </a:tbl>
          </a:graphicData>
        </a:graphic>
      </p:graphicFrame>
      <p:pic>
        <p:nvPicPr>
          <p:cNvPr id="7" name="Image 6">
            <a:extLst>
              <a:ext uri="{FF2B5EF4-FFF2-40B4-BE49-F238E27FC236}">
                <a16:creationId xmlns:a16="http://schemas.microsoft.com/office/drawing/2014/main" id="{260F0F7B-904A-6093-7480-6E241B5413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53"/>
            <a:ext cx="2529914" cy="903284"/>
          </a:xfrm>
          <a:prstGeom prst="rect">
            <a:avLst/>
          </a:prstGeom>
        </p:spPr>
      </p:pic>
      <p:sp>
        <p:nvSpPr>
          <p:cNvPr id="8" name="Ellipse 7">
            <a:extLst>
              <a:ext uri="{FF2B5EF4-FFF2-40B4-BE49-F238E27FC236}">
                <a16:creationId xmlns:a16="http://schemas.microsoft.com/office/drawing/2014/main" id="{DF283A87-A9BD-F3E0-0B1A-C7E7A499EE36}"/>
              </a:ext>
            </a:extLst>
          </p:cNvPr>
          <p:cNvSpPr/>
          <p:nvPr/>
        </p:nvSpPr>
        <p:spPr>
          <a:xfrm>
            <a:off x="4632692" y="1048505"/>
            <a:ext cx="1419568" cy="1091779"/>
          </a:xfrm>
          <a:prstGeom prst="ellipse">
            <a:avLst/>
          </a:prstGeom>
          <a:ln>
            <a:solidFill>
              <a:schemeClr val="accent6">
                <a:lumMod val="50000"/>
              </a:schemeClr>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fr-BE" sz="1350">
                <a:latin typeface="Century Gothic" panose="020B0502020202020204" pitchFamily="34" charset="0"/>
              </a:rPr>
              <a:t>Pour vos questions c’est par ici ! </a:t>
            </a:r>
          </a:p>
        </p:txBody>
      </p:sp>
      <p:sp>
        <p:nvSpPr>
          <p:cNvPr id="11" name="Flèche : bas 10">
            <a:extLst>
              <a:ext uri="{FF2B5EF4-FFF2-40B4-BE49-F238E27FC236}">
                <a16:creationId xmlns:a16="http://schemas.microsoft.com/office/drawing/2014/main" id="{41F84143-4384-1BD9-6757-1BFE68B712C5}"/>
              </a:ext>
            </a:extLst>
          </p:cNvPr>
          <p:cNvSpPr/>
          <p:nvPr/>
        </p:nvSpPr>
        <p:spPr>
          <a:xfrm>
            <a:off x="5175811" y="2463328"/>
            <a:ext cx="368780" cy="559769"/>
          </a:xfrm>
          <a:prstGeom prst="downArrow">
            <a:avLst/>
          </a:prstGeom>
          <a:ln>
            <a:solidFill>
              <a:schemeClr val="accent6">
                <a:lumMod val="50000"/>
              </a:schemeClr>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fr-BE" sz="1350"/>
          </a:p>
        </p:txBody>
      </p:sp>
      <p:pic>
        <p:nvPicPr>
          <p:cNvPr id="10" name="Image 9" descr="Une image contenant motif, point&#10;&#10;Description générée automatiquement">
            <a:extLst>
              <a:ext uri="{FF2B5EF4-FFF2-40B4-BE49-F238E27FC236}">
                <a16:creationId xmlns:a16="http://schemas.microsoft.com/office/drawing/2014/main" id="{E6D7CB80-450A-B968-4F7A-834FB57222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1033" y="3185539"/>
            <a:ext cx="1518337" cy="1518337"/>
          </a:xfrm>
          <a:prstGeom prst="rect">
            <a:avLst/>
          </a:prstGeom>
        </p:spPr>
      </p:pic>
      <p:sp>
        <p:nvSpPr>
          <p:cNvPr id="12" name="ZoneTexte 11">
            <a:extLst>
              <a:ext uri="{FF2B5EF4-FFF2-40B4-BE49-F238E27FC236}">
                <a16:creationId xmlns:a16="http://schemas.microsoft.com/office/drawing/2014/main" id="{6ED0E119-EECC-4AF9-B9DB-9146E6D8E351}"/>
              </a:ext>
            </a:extLst>
          </p:cNvPr>
          <p:cNvSpPr txBox="1"/>
          <p:nvPr/>
        </p:nvSpPr>
        <p:spPr>
          <a:xfrm>
            <a:off x="385763" y="1028625"/>
            <a:ext cx="4369257" cy="3416320"/>
          </a:xfrm>
          <a:prstGeom prst="rect">
            <a:avLst/>
          </a:prstGeom>
          <a:noFill/>
        </p:spPr>
        <p:txBody>
          <a:bodyPr wrap="square" rtlCol="0">
            <a:spAutoFit/>
          </a:bodyPr>
          <a:lstStyle/>
          <a:p>
            <a:r>
              <a:rPr lang="fr-FR" sz="2400" b="1" u="sng">
                <a:solidFill>
                  <a:schemeClr val="bg1">
                    <a:lumMod val="85000"/>
                  </a:schemeClr>
                </a:solidFill>
              </a:rPr>
              <a:t>Contenu des présentations :</a:t>
            </a:r>
          </a:p>
          <a:p>
            <a:r>
              <a:rPr lang="fr-FR" sz="2400">
                <a:solidFill>
                  <a:schemeClr val="bg1">
                    <a:lumMod val="65000"/>
                  </a:schemeClr>
                </a:solidFill>
              </a:rPr>
              <a:t>(Après la PAUSE)</a:t>
            </a:r>
          </a:p>
          <a:p>
            <a:endParaRPr lang="fr-FR" sz="2400">
              <a:solidFill>
                <a:schemeClr val="bg1">
                  <a:lumMod val="65000"/>
                </a:schemeClr>
              </a:solidFill>
            </a:endParaRPr>
          </a:p>
          <a:p>
            <a:pPr marL="342900" indent="-342900">
              <a:buFont typeface="Wingdings" panose="05000000000000000000" pitchFamily="2" charset="2"/>
              <a:buChar char="Ø"/>
            </a:pPr>
            <a:r>
              <a:rPr lang="fr-FR" sz="2400">
                <a:solidFill>
                  <a:schemeClr val="bg1">
                    <a:lumMod val="65000"/>
                  </a:schemeClr>
                </a:solidFill>
              </a:rPr>
              <a:t>Problèmes et cas particuliers</a:t>
            </a:r>
          </a:p>
          <a:p>
            <a:pPr marL="342900" indent="-342900">
              <a:buFont typeface="Wingdings" panose="05000000000000000000" pitchFamily="2" charset="2"/>
              <a:buChar char="Ø"/>
            </a:pPr>
            <a:endParaRPr lang="fr-FR" sz="2400"/>
          </a:p>
          <a:p>
            <a:pPr marL="342900" indent="-342900">
              <a:buFont typeface="Wingdings" panose="05000000000000000000" pitchFamily="2" charset="2"/>
              <a:buChar char="Ø"/>
            </a:pPr>
            <a:r>
              <a:rPr lang="fr-FR" sz="2400">
                <a:solidFill>
                  <a:schemeClr val="bg1">
                    <a:lumMod val="65000"/>
                  </a:schemeClr>
                </a:solidFill>
              </a:rPr>
              <a:t>Mesures d’air dans S-Risk</a:t>
            </a:r>
          </a:p>
          <a:p>
            <a:pPr marL="342900" indent="-342900">
              <a:buFont typeface="Wingdings" panose="05000000000000000000" pitchFamily="2" charset="2"/>
              <a:buChar char="Ø"/>
            </a:pPr>
            <a:endParaRPr lang="fr-FR" sz="2400"/>
          </a:p>
          <a:p>
            <a:pPr marL="342900" indent="-342900">
              <a:buFont typeface="Wingdings" panose="05000000000000000000" pitchFamily="2" charset="2"/>
              <a:buChar char="Ø"/>
            </a:pPr>
            <a:r>
              <a:rPr lang="fr-FR" sz="2400"/>
              <a:t>Interprétations et balises décisionnelles</a:t>
            </a:r>
          </a:p>
        </p:txBody>
      </p:sp>
    </p:spTree>
    <p:extLst>
      <p:ext uri="{BB962C8B-B14F-4D97-AF65-F5344CB8AC3E}">
        <p14:creationId xmlns:p14="http://schemas.microsoft.com/office/powerpoint/2010/main" val="1707681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9E160B7-8C14-4ABE-9B28-DE3D656728BD}"/>
              </a:ext>
            </a:extLst>
          </p:cNvPr>
          <p:cNvSpPr>
            <a:spLocks noGrp="1"/>
          </p:cNvSpPr>
          <p:nvPr>
            <p:ph type="sldNum" sz="quarter" idx="12"/>
          </p:nvPr>
        </p:nvSpPr>
        <p:spPr/>
        <p:txBody>
          <a:bodyPr/>
          <a:lstStyle/>
          <a:p>
            <a:pPr defTabSz="685783"/>
            <a:fld id="{9D1E71B4-80ED-455A-B3DD-0FED7B6FD2D4}" type="slidenum">
              <a:rPr lang="fr-BE" smtClean="0">
                <a:solidFill>
                  <a:prstClr val="black">
                    <a:tint val="75000"/>
                  </a:prstClr>
                </a:solidFill>
              </a:rPr>
              <a:pPr defTabSz="685783"/>
              <a:t>2</a:t>
            </a:fld>
            <a:endParaRPr lang="fr-BE">
              <a:solidFill>
                <a:prstClr val="black">
                  <a:tint val="75000"/>
                </a:prstClr>
              </a:solidFill>
            </a:endParaRPr>
          </a:p>
        </p:txBody>
      </p:sp>
      <p:sp>
        <p:nvSpPr>
          <p:cNvPr id="41" name="ZoneTexte 40">
            <a:extLst>
              <a:ext uri="{FF2B5EF4-FFF2-40B4-BE49-F238E27FC236}">
                <a16:creationId xmlns:a16="http://schemas.microsoft.com/office/drawing/2014/main" id="{09CA127D-7239-49D4-93E8-C51601A90E45}"/>
              </a:ext>
            </a:extLst>
          </p:cNvPr>
          <p:cNvSpPr txBox="1"/>
          <p:nvPr/>
        </p:nvSpPr>
        <p:spPr>
          <a:xfrm>
            <a:off x="282078" y="4813255"/>
            <a:ext cx="8214101" cy="400110"/>
          </a:xfrm>
          <a:prstGeom prst="rect">
            <a:avLst/>
          </a:prstGeom>
          <a:noFill/>
        </p:spPr>
        <p:txBody>
          <a:bodyPr wrap="square" rtlCol="0">
            <a:spAutoFit/>
          </a:bodyPr>
          <a:lstStyle/>
          <a:p>
            <a:r>
              <a:rPr lang="en-GB" sz="500">
                <a:solidFill>
                  <a:schemeClr val="bg1">
                    <a:lumMod val="75000"/>
                  </a:schemeClr>
                </a:solidFill>
              </a:rPr>
              <a:t>Source images :</a:t>
            </a:r>
          </a:p>
          <a:p>
            <a:r>
              <a:rPr lang="en-GB" sz="500">
                <a:solidFill>
                  <a:schemeClr val="bg1">
                    <a:lumMod val="75000"/>
                  </a:schemeClr>
                </a:solidFill>
              </a:rPr>
              <a:t>https://fr.dreamstime.com/dessin-continu-du-jeune-chef-d-entreprise-assis-son-bureau-devant-ordinateur-portable-strat%C3%A9gie-r%C3%A9flexion-%C3%A0-image179318331</a:t>
            </a:r>
          </a:p>
          <a:p>
            <a:r>
              <a:rPr lang="en-GB" sz="500">
                <a:solidFill>
                  <a:schemeClr val="bg1">
                    <a:lumMod val="75000"/>
                  </a:schemeClr>
                </a:solidFill>
              </a:rPr>
              <a:t>https://www.shutterstock.com/fr/image-vector/single-continuous-line-drawing-young-construction-2260687733</a:t>
            </a:r>
          </a:p>
          <a:p>
            <a:endParaRPr lang="en-GB" sz="500">
              <a:solidFill>
                <a:schemeClr val="bg1">
                  <a:lumMod val="75000"/>
                </a:schemeClr>
              </a:solidFill>
            </a:endParaRPr>
          </a:p>
        </p:txBody>
      </p:sp>
      <p:sp>
        <p:nvSpPr>
          <p:cNvPr id="47" name="Rectangle : coins arrondis 46">
            <a:extLst>
              <a:ext uri="{FF2B5EF4-FFF2-40B4-BE49-F238E27FC236}">
                <a16:creationId xmlns:a16="http://schemas.microsoft.com/office/drawing/2014/main" id="{E980730D-3875-41CF-9316-16B59F5FBD18}"/>
              </a:ext>
            </a:extLst>
          </p:cNvPr>
          <p:cNvSpPr/>
          <p:nvPr/>
        </p:nvSpPr>
        <p:spPr>
          <a:xfrm>
            <a:off x="129855" y="2337545"/>
            <a:ext cx="1477777" cy="1516618"/>
          </a:xfrm>
          <a:prstGeom prst="roundRect">
            <a:avLst/>
          </a:prstGeom>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lstStyle/>
          <a:p>
            <a:pPr algn="ctr"/>
            <a:r>
              <a:rPr lang="fr-BE" b="1">
                <a:solidFill>
                  <a:schemeClr val="tx1"/>
                </a:solidFill>
              </a:rPr>
              <a:t>Mesures d’Air </a:t>
            </a:r>
            <a:r>
              <a:rPr lang="fr-BE">
                <a:solidFill>
                  <a:schemeClr val="tx1"/>
                </a:solidFill>
              </a:rPr>
              <a:t>retenues comme appropriées</a:t>
            </a:r>
            <a:endParaRPr lang="fr-BE" sz="1400">
              <a:solidFill>
                <a:schemeClr val="tx1"/>
              </a:solidFill>
            </a:endParaRPr>
          </a:p>
        </p:txBody>
      </p:sp>
      <p:pic>
        <p:nvPicPr>
          <p:cNvPr id="48" name="Image 47">
            <a:extLst>
              <a:ext uri="{FF2B5EF4-FFF2-40B4-BE49-F238E27FC236}">
                <a16:creationId xmlns:a16="http://schemas.microsoft.com/office/drawing/2014/main" id="{BC859640-4D19-48EA-9F40-D8DA1B0416DC}"/>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2240220" y="2315482"/>
            <a:ext cx="1350044" cy="763979"/>
          </a:xfrm>
          <a:prstGeom prst="rect">
            <a:avLst/>
          </a:prstGeom>
        </p:spPr>
      </p:pic>
      <p:grpSp>
        <p:nvGrpSpPr>
          <p:cNvPr id="50" name="Groupe 49">
            <a:extLst>
              <a:ext uri="{FF2B5EF4-FFF2-40B4-BE49-F238E27FC236}">
                <a16:creationId xmlns:a16="http://schemas.microsoft.com/office/drawing/2014/main" id="{5B20FB16-63A5-4851-84A2-01F028A0CE43}"/>
              </a:ext>
            </a:extLst>
          </p:cNvPr>
          <p:cNvGrpSpPr/>
          <p:nvPr/>
        </p:nvGrpSpPr>
        <p:grpSpPr>
          <a:xfrm>
            <a:off x="2674086" y="2124727"/>
            <a:ext cx="272932" cy="595283"/>
            <a:chOff x="5678757" y="1198646"/>
            <a:chExt cx="474410" cy="872113"/>
          </a:xfrm>
        </p:grpSpPr>
        <p:sp>
          <p:nvSpPr>
            <p:cNvPr id="53" name="Rectangle 52">
              <a:extLst>
                <a:ext uri="{FF2B5EF4-FFF2-40B4-BE49-F238E27FC236}">
                  <a16:creationId xmlns:a16="http://schemas.microsoft.com/office/drawing/2014/main" id="{DF837D63-6538-467B-99E8-61FB36FA619D}"/>
                </a:ext>
              </a:extLst>
            </p:cNvPr>
            <p:cNvSpPr/>
            <p:nvPr/>
          </p:nvSpPr>
          <p:spPr>
            <a:xfrm>
              <a:off x="5946187" y="1414220"/>
              <a:ext cx="201478" cy="3797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tx1"/>
                  </a:solidFill>
                  <a:latin typeface="Bradley Hand ITC" panose="03070402050302030203" pitchFamily="66" charset="0"/>
                </a:rPr>
                <a:t>?</a:t>
              </a:r>
            </a:p>
          </p:txBody>
        </p:sp>
        <p:grpSp>
          <p:nvGrpSpPr>
            <p:cNvPr id="58" name="Groupe 57">
              <a:extLst>
                <a:ext uri="{FF2B5EF4-FFF2-40B4-BE49-F238E27FC236}">
                  <a16:creationId xmlns:a16="http://schemas.microsoft.com/office/drawing/2014/main" id="{9F583A52-BD8C-40A7-B23E-1638A9F3E2BE}"/>
                </a:ext>
              </a:extLst>
            </p:cNvPr>
            <p:cNvGrpSpPr/>
            <p:nvPr/>
          </p:nvGrpSpPr>
          <p:grpSpPr>
            <a:xfrm>
              <a:off x="5678757" y="1198646"/>
              <a:ext cx="474410" cy="872113"/>
              <a:chOff x="5678757" y="1198646"/>
              <a:chExt cx="474410" cy="872113"/>
            </a:xfrm>
          </p:grpSpPr>
          <p:sp>
            <p:nvSpPr>
              <p:cNvPr id="60" name="Rectangle 59">
                <a:extLst>
                  <a:ext uri="{FF2B5EF4-FFF2-40B4-BE49-F238E27FC236}">
                    <a16:creationId xmlns:a16="http://schemas.microsoft.com/office/drawing/2014/main" id="{082FAE26-3B2A-4615-A963-C016360DAB94}"/>
                  </a:ext>
                </a:extLst>
              </p:cNvPr>
              <p:cNvSpPr/>
              <p:nvPr/>
            </p:nvSpPr>
            <p:spPr>
              <a:xfrm>
                <a:off x="5951689" y="1691050"/>
                <a:ext cx="201478" cy="3797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a:solidFill>
                      <a:schemeClr val="tx1"/>
                    </a:solidFill>
                    <a:latin typeface="Bradley Hand ITC" panose="03070402050302030203" pitchFamily="66" charset="0"/>
                  </a:rPr>
                  <a:t>?</a:t>
                </a:r>
              </a:p>
            </p:txBody>
          </p:sp>
          <p:sp>
            <p:nvSpPr>
              <p:cNvPr id="70" name="Rectangle 69">
                <a:extLst>
                  <a:ext uri="{FF2B5EF4-FFF2-40B4-BE49-F238E27FC236}">
                    <a16:creationId xmlns:a16="http://schemas.microsoft.com/office/drawing/2014/main" id="{72EB4BA5-1533-4372-A689-03C3F1387B6E}"/>
                  </a:ext>
                </a:extLst>
              </p:cNvPr>
              <p:cNvSpPr/>
              <p:nvPr/>
            </p:nvSpPr>
            <p:spPr>
              <a:xfrm>
                <a:off x="5850950" y="1362781"/>
                <a:ext cx="201478" cy="3797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a:solidFill>
                      <a:schemeClr val="tx1"/>
                    </a:solidFill>
                    <a:latin typeface="Bradley Hand ITC" panose="03070402050302030203" pitchFamily="66" charset="0"/>
                  </a:rPr>
                  <a:t>?</a:t>
                </a:r>
              </a:p>
            </p:txBody>
          </p:sp>
          <p:sp>
            <p:nvSpPr>
              <p:cNvPr id="71" name="Rectangle 70">
                <a:extLst>
                  <a:ext uri="{FF2B5EF4-FFF2-40B4-BE49-F238E27FC236}">
                    <a16:creationId xmlns:a16="http://schemas.microsoft.com/office/drawing/2014/main" id="{962DD0F4-2339-4E50-A88A-AB53E0DA214E}"/>
                  </a:ext>
                </a:extLst>
              </p:cNvPr>
              <p:cNvSpPr/>
              <p:nvPr/>
            </p:nvSpPr>
            <p:spPr>
              <a:xfrm>
                <a:off x="5719046" y="1198646"/>
                <a:ext cx="201478" cy="3797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tx1"/>
                    </a:solidFill>
                    <a:latin typeface="Bradley Hand ITC" panose="03070402050302030203" pitchFamily="66" charset="0"/>
                  </a:rPr>
                  <a:t>?</a:t>
                </a:r>
              </a:p>
            </p:txBody>
          </p:sp>
          <p:sp>
            <p:nvSpPr>
              <p:cNvPr id="72" name="Rectangle 71">
                <a:extLst>
                  <a:ext uri="{FF2B5EF4-FFF2-40B4-BE49-F238E27FC236}">
                    <a16:creationId xmlns:a16="http://schemas.microsoft.com/office/drawing/2014/main" id="{44049D84-FFF8-4476-A199-ABCFA8B9CD00}"/>
                  </a:ext>
                </a:extLst>
              </p:cNvPr>
              <p:cNvSpPr/>
              <p:nvPr/>
            </p:nvSpPr>
            <p:spPr>
              <a:xfrm>
                <a:off x="5678757" y="1435863"/>
                <a:ext cx="201478" cy="3797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latin typeface="Bradley Hand ITC" panose="03070402050302030203" pitchFamily="66" charset="0"/>
                  </a:rPr>
                  <a:t>?</a:t>
                </a:r>
              </a:p>
            </p:txBody>
          </p:sp>
        </p:grpSp>
      </p:grpSp>
      <p:sp>
        <p:nvSpPr>
          <p:cNvPr id="74" name="Rectangle : coins arrondis 73">
            <a:extLst>
              <a:ext uri="{FF2B5EF4-FFF2-40B4-BE49-F238E27FC236}">
                <a16:creationId xmlns:a16="http://schemas.microsoft.com/office/drawing/2014/main" id="{44A23750-DB78-4C16-BAFF-375C9722EFC9}"/>
              </a:ext>
            </a:extLst>
          </p:cNvPr>
          <p:cNvSpPr/>
          <p:nvPr/>
        </p:nvSpPr>
        <p:spPr>
          <a:xfrm>
            <a:off x="1985876" y="3098163"/>
            <a:ext cx="1671705" cy="756000"/>
          </a:xfrm>
          <a:prstGeom prst="roundRect">
            <a:avLst/>
          </a:prstGeom>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lstStyle/>
          <a:p>
            <a:pPr algn="ctr"/>
            <a:r>
              <a:rPr lang="fr-BE" sz="1600" b="1">
                <a:solidFill>
                  <a:schemeClr val="tx1"/>
                </a:solidFill>
              </a:rPr>
              <a:t>Préparation</a:t>
            </a:r>
            <a:r>
              <a:rPr lang="fr-BE" sz="1600">
                <a:solidFill>
                  <a:schemeClr val="tx1"/>
                </a:solidFill>
              </a:rPr>
              <a:t> des Mesures d’Air</a:t>
            </a:r>
            <a:endParaRPr lang="fr-BE" sz="1200">
              <a:solidFill>
                <a:schemeClr val="tx1"/>
              </a:solidFill>
            </a:endParaRPr>
          </a:p>
        </p:txBody>
      </p:sp>
      <p:sp>
        <p:nvSpPr>
          <p:cNvPr id="75" name="Rectangle : coins arrondis 74">
            <a:extLst>
              <a:ext uri="{FF2B5EF4-FFF2-40B4-BE49-F238E27FC236}">
                <a16:creationId xmlns:a16="http://schemas.microsoft.com/office/drawing/2014/main" id="{40A893EE-B3AE-4DA7-AF6B-4F2F78953E89}"/>
              </a:ext>
            </a:extLst>
          </p:cNvPr>
          <p:cNvSpPr/>
          <p:nvPr/>
        </p:nvSpPr>
        <p:spPr>
          <a:xfrm>
            <a:off x="5275944" y="3098163"/>
            <a:ext cx="1671705" cy="756000"/>
          </a:xfrm>
          <a:prstGeom prst="roundRect">
            <a:avLst/>
          </a:prstGeom>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lstStyle/>
          <a:p>
            <a:pPr algn="ctr"/>
            <a:r>
              <a:rPr lang="fr-BE" sz="1600" b="1">
                <a:solidFill>
                  <a:schemeClr val="tx1"/>
                </a:solidFill>
              </a:rPr>
              <a:t>Réalisation</a:t>
            </a:r>
            <a:r>
              <a:rPr lang="fr-BE" sz="1600">
                <a:solidFill>
                  <a:schemeClr val="tx1"/>
                </a:solidFill>
              </a:rPr>
              <a:t> des Mesures d’Air</a:t>
            </a:r>
            <a:endParaRPr lang="fr-BE" sz="1200">
              <a:solidFill>
                <a:schemeClr val="tx1"/>
              </a:solidFill>
            </a:endParaRPr>
          </a:p>
        </p:txBody>
      </p:sp>
      <p:sp>
        <p:nvSpPr>
          <p:cNvPr id="76" name="Rectangle : coins arrondis 75">
            <a:extLst>
              <a:ext uri="{FF2B5EF4-FFF2-40B4-BE49-F238E27FC236}">
                <a16:creationId xmlns:a16="http://schemas.microsoft.com/office/drawing/2014/main" id="{67270DDA-4EB5-4DDD-9D0C-3DF467E93D06}"/>
              </a:ext>
            </a:extLst>
          </p:cNvPr>
          <p:cNvSpPr/>
          <p:nvPr/>
        </p:nvSpPr>
        <p:spPr>
          <a:xfrm>
            <a:off x="7847784" y="3050114"/>
            <a:ext cx="1241820" cy="993696"/>
          </a:xfrm>
          <a:prstGeom prst="roundRect">
            <a:avLst/>
          </a:prstGeom>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lstStyle/>
          <a:p>
            <a:pPr algn="ctr"/>
            <a:r>
              <a:rPr lang="fr-BE" sz="1600" b="1">
                <a:solidFill>
                  <a:schemeClr val="tx1"/>
                </a:solidFill>
              </a:rPr>
              <a:t>Intégration</a:t>
            </a:r>
            <a:r>
              <a:rPr lang="fr-BE" sz="1600">
                <a:solidFill>
                  <a:schemeClr val="tx1"/>
                </a:solidFill>
              </a:rPr>
              <a:t> des résultats des mesures d’air</a:t>
            </a:r>
            <a:endParaRPr lang="fr-BE" sz="1200">
              <a:solidFill>
                <a:schemeClr val="tx1"/>
              </a:solidFill>
            </a:endParaRPr>
          </a:p>
        </p:txBody>
      </p:sp>
      <p:pic>
        <p:nvPicPr>
          <p:cNvPr id="77" name="Image 76">
            <a:extLst>
              <a:ext uri="{FF2B5EF4-FFF2-40B4-BE49-F238E27FC236}">
                <a16:creationId xmlns:a16="http://schemas.microsoft.com/office/drawing/2014/main" id="{D8269158-AA01-44C6-9538-AD3B4D44F052}"/>
              </a:ext>
            </a:extLst>
          </p:cNvPr>
          <p:cNvPicPr>
            <a:picLocks noChangeAspect="1"/>
          </p:cNvPicPr>
          <p:nvPr/>
        </p:nvPicPr>
        <p:blipFill>
          <a:blip r:embed="rId5"/>
          <a:stretch>
            <a:fillRect/>
          </a:stretch>
        </p:blipFill>
        <p:spPr>
          <a:xfrm>
            <a:off x="79525" y="2035595"/>
            <a:ext cx="472091" cy="472091"/>
          </a:xfrm>
          <a:prstGeom prst="rect">
            <a:avLst/>
          </a:prstGeom>
        </p:spPr>
      </p:pic>
      <p:pic>
        <p:nvPicPr>
          <p:cNvPr id="78" name="Image 77">
            <a:extLst>
              <a:ext uri="{FF2B5EF4-FFF2-40B4-BE49-F238E27FC236}">
                <a16:creationId xmlns:a16="http://schemas.microsoft.com/office/drawing/2014/main" id="{ECCABB9B-03A9-446A-BCBC-AF63428AF92A}"/>
              </a:ext>
            </a:extLst>
          </p:cNvPr>
          <p:cNvPicPr>
            <a:picLocks noChangeAspect="1"/>
          </p:cNvPicPr>
          <p:nvPr/>
        </p:nvPicPr>
        <p:blipFill rotWithShape="1">
          <a:blip r:embed="rId6"/>
          <a:srcRect l="7603" t="21821" r="27022" b="12203"/>
          <a:stretch/>
        </p:blipFill>
        <p:spPr>
          <a:xfrm>
            <a:off x="5615821" y="2260675"/>
            <a:ext cx="1190316" cy="806833"/>
          </a:xfrm>
          <a:prstGeom prst="rect">
            <a:avLst/>
          </a:prstGeom>
        </p:spPr>
      </p:pic>
      <p:grpSp>
        <p:nvGrpSpPr>
          <p:cNvPr id="79" name="Groupe 78">
            <a:extLst>
              <a:ext uri="{FF2B5EF4-FFF2-40B4-BE49-F238E27FC236}">
                <a16:creationId xmlns:a16="http://schemas.microsoft.com/office/drawing/2014/main" id="{8438F142-9852-4515-9353-489108575D4B}"/>
              </a:ext>
            </a:extLst>
          </p:cNvPr>
          <p:cNvGrpSpPr/>
          <p:nvPr/>
        </p:nvGrpSpPr>
        <p:grpSpPr>
          <a:xfrm>
            <a:off x="655395" y="1701817"/>
            <a:ext cx="7887739" cy="636335"/>
            <a:chOff x="655395" y="1228687"/>
            <a:chExt cx="7887739" cy="636335"/>
          </a:xfrm>
        </p:grpSpPr>
        <p:grpSp>
          <p:nvGrpSpPr>
            <p:cNvPr id="80" name="Groupe 79">
              <a:extLst>
                <a:ext uri="{FF2B5EF4-FFF2-40B4-BE49-F238E27FC236}">
                  <a16:creationId xmlns:a16="http://schemas.microsoft.com/office/drawing/2014/main" id="{BDE2D946-4B28-4B52-818E-E9F73EAD6164}"/>
                </a:ext>
              </a:extLst>
            </p:cNvPr>
            <p:cNvGrpSpPr/>
            <p:nvPr/>
          </p:nvGrpSpPr>
          <p:grpSpPr>
            <a:xfrm>
              <a:off x="655395" y="1228687"/>
              <a:ext cx="7887739" cy="585430"/>
              <a:chOff x="949858" y="1615338"/>
              <a:chExt cx="7887739" cy="585430"/>
            </a:xfrm>
          </p:grpSpPr>
          <p:grpSp>
            <p:nvGrpSpPr>
              <p:cNvPr id="82" name="Groupe 81">
                <a:extLst>
                  <a:ext uri="{FF2B5EF4-FFF2-40B4-BE49-F238E27FC236}">
                    <a16:creationId xmlns:a16="http://schemas.microsoft.com/office/drawing/2014/main" id="{43BDA563-AAE5-4929-9D6B-8A320FF3D519}"/>
                  </a:ext>
                </a:extLst>
              </p:cNvPr>
              <p:cNvGrpSpPr/>
              <p:nvPr/>
            </p:nvGrpSpPr>
            <p:grpSpPr>
              <a:xfrm>
                <a:off x="949858" y="1633212"/>
                <a:ext cx="360000" cy="360000"/>
                <a:chOff x="3308887" y="2165484"/>
                <a:chExt cx="360000" cy="360000"/>
              </a:xfrm>
            </p:grpSpPr>
            <p:sp>
              <p:nvSpPr>
                <p:cNvPr id="94" name="Larme 93">
                  <a:extLst>
                    <a:ext uri="{FF2B5EF4-FFF2-40B4-BE49-F238E27FC236}">
                      <a16:creationId xmlns:a16="http://schemas.microsoft.com/office/drawing/2014/main" id="{CDCB3E5D-EA32-4473-A8D5-B7615C1829B0}"/>
                    </a:ext>
                  </a:extLst>
                </p:cNvPr>
                <p:cNvSpPr/>
                <p:nvPr/>
              </p:nvSpPr>
              <p:spPr>
                <a:xfrm rot="8052320">
                  <a:off x="3308887" y="2165484"/>
                  <a:ext cx="360000" cy="360000"/>
                </a:xfrm>
                <a:prstGeom prst="teardrop">
                  <a:avLst/>
                </a:prstGeom>
                <a:solidFill>
                  <a:srgbClr val="ABBE8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Ellipse 94">
                  <a:extLst>
                    <a:ext uri="{FF2B5EF4-FFF2-40B4-BE49-F238E27FC236}">
                      <a16:creationId xmlns:a16="http://schemas.microsoft.com/office/drawing/2014/main" id="{3CC45653-C763-49AB-BAE3-868A797B8B14}"/>
                    </a:ext>
                  </a:extLst>
                </p:cNvPr>
                <p:cNvSpPr/>
                <p:nvPr/>
              </p:nvSpPr>
              <p:spPr>
                <a:xfrm>
                  <a:off x="3416887" y="2273484"/>
                  <a:ext cx="144000" cy="1440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3" name="Groupe 82">
                <a:extLst>
                  <a:ext uri="{FF2B5EF4-FFF2-40B4-BE49-F238E27FC236}">
                    <a16:creationId xmlns:a16="http://schemas.microsoft.com/office/drawing/2014/main" id="{E712A14C-E8C9-44B6-9655-2BC7EFA07BAF}"/>
                  </a:ext>
                </a:extLst>
              </p:cNvPr>
              <p:cNvGrpSpPr/>
              <p:nvPr/>
            </p:nvGrpSpPr>
            <p:grpSpPr>
              <a:xfrm>
                <a:off x="2898826" y="1639205"/>
                <a:ext cx="360000" cy="360000"/>
                <a:chOff x="3308887" y="2165484"/>
                <a:chExt cx="360000" cy="360000"/>
              </a:xfrm>
            </p:grpSpPr>
            <p:sp>
              <p:nvSpPr>
                <p:cNvPr id="92" name="Larme 91">
                  <a:extLst>
                    <a:ext uri="{FF2B5EF4-FFF2-40B4-BE49-F238E27FC236}">
                      <a16:creationId xmlns:a16="http://schemas.microsoft.com/office/drawing/2014/main" id="{E75EB43F-BEF0-4044-83ED-160817545109}"/>
                    </a:ext>
                  </a:extLst>
                </p:cNvPr>
                <p:cNvSpPr/>
                <p:nvPr/>
              </p:nvSpPr>
              <p:spPr>
                <a:xfrm rot="8052320">
                  <a:off x="3308887" y="2165484"/>
                  <a:ext cx="360000" cy="360000"/>
                </a:xfrm>
                <a:prstGeom prst="teardrop">
                  <a:avLst/>
                </a:prstGeom>
                <a:solidFill>
                  <a:srgbClr val="ABBE8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Ellipse 92">
                  <a:extLst>
                    <a:ext uri="{FF2B5EF4-FFF2-40B4-BE49-F238E27FC236}">
                      <a16:creationId xmlns:a16="http://schemas.microsoft.com/office/drawing/2014/main" id="{13B14951-4E1F-4DC5-BB8A-139ED3EA64ED}"/>
                    </a:ext>
                  </a:extLst>
                </p:cNvPr>
                <p:cNvSpPr/>
                <p:nvPr/>
              </p:nvSpPr>
              <p:spPr>
                <a:xfrm>
                  <a:off x="3416887" y="2273484"/>
                  <a:ext cx="144000" cy="1440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4" name="Groupe 83">
                <a:extLst>
                  <a:ext uri="{FF2B5EF4-FFF2-40B4-BE49-F238E27FC236}">
                    <a16:creationId xmlns:a16="http://schemas.microsoft.com/office/drawing/2014/main" id="{D8F50204-CB07-4A06-B629-E53497F824D4}"/>
                  </a:ext>
                </a:extLst>
              </p:cNvPr>
              <p:cNvGrpSpPr/>
              <p:nvPr/>
            </p:nvGrpSpPr>
            <p:grpSpPr>
              <a:xfrm>
                <a:off x="6226260" y="1615338"/>
                <a:ext cx="360000" cy="360000"/>
                <a:chOff x="4408095" y="2141617"/>
                <a:chExt cx="360000" cy="360000"/>
              </a:xfrm>
            </p:grpSpPr>
            <p:sp>
              <p:nvSpPr>
                <p:cNvPr id="90" name="Larme 89">
                  <a:extLst>
                    <a:ext uri="{FF2B5EF4-FFF2-40B4-BE49-F238E27FC236}">
                      <a16:creationId xmlns:a16="http://schemas.microsoft.com/office/drawing/2014/main" id="{7ECF6E14-9016-42EB-897C-9DB9160122AF}"/>
                    </a:ext>
                  </a:extLst>
                </p:cNvPr>
                <p:cNvSpPr/>
                <p:nvPr/>
              </p:nvSpPr>
              <p:spPr>
                <a:xfrm rot="8052320">
                  <a:off x="4408095" y="2141617"/>
                  <a:ext cx="360000" cy="360000"/>
                </a:xfrm>
                <a:prstGeom prst="teardrop">
                  <a:avLst/>
                </a:prstGeom>
                <a:solidFill>
                  <a:srgbClr val="ABBE8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Ellipse 90">
                  <a:extLst>
                    <a:ext uri="{FF2B5EF4-FFF2-40B4-BE49-F238E27FC236}">
                      <a16:creationId xmlns:a16="http://schemas.microsoft.com/office/drawing/2014/main" id="{DA1AFA5E-3284-4A46-9E06-E6956FE59866}"/>
                    </a:ext>
                  </a:extLst>
                </p:cNvPr>
                <p:cNvSpPr/>
                <p:nvPr/>
              </p:nvSpPr>
              <p:spPr>
                <a:xfrm>
                  <a:off x="4516095" y="2249617"/>
                  <a:ext cx="144000" cy="1440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5" name="Groupe 84">
                <a:extLst>
                  <a:ext uri="{FF2B5EF4-FFF2-40B4-BE49-F238E27FC236}">
                    <a16:creationId xmlns:a16="http://schemas.microsoft.com/office/drawing/2014/main" id="{B188533F-B50B-4BE6-B328-4923726F083A}"/>
                  </a:ext>
                </a:extLst>
              </p:cNvPr>
              <p:cNvGrpSpPr/>
              <p:nvPr/>
            </p:nvGrpSpPr>
            <p:grpSpPr>
              <a:xfrm>
                <a:off x="8477597" y="1641832"/>
                <a:ext cx="360000" cy="360000"/>
                <a:chOff x="4556336" y="2174481"/>
                <a:chExt cx="360000" cy="360000"/>
              </a:xfrm>
            </p:grpSpPr>
            <p:sp>
              <p:nvSpPr>
                <p:cNvPr id="88" name="Larme 87">
                  <a:extLst>
                    <a:ext uri="{FF2B5EF4-FFF2-40B4-BE49-F238E27FC236}">
                      <a16:creationId xmlns:a16="http://schemas.microsoft.com/office/drawing/2014/main" id="{E93EA8CE-6111-4D1B-BACA-11E992EA4DAD}"/>
                    </a:ext>
                  </a:extLst>
                </p:cNvPr>
                <p:cNvSpPr/>
                <p:nvPr/>
              </p:nvSpPr>
              <p:spPr>
                <a:xfrm rot="8052320">
                  <a:off x="4556336" y="2174481"/>
                  <a:ext cx="360000" cy="360000"/>
                </a:xfrm>
                <a:prstGeom prst="teardrop">
                  <a:avLst/>
                </a:prstGeom>
                <a:solidFill>
                  <a:srgbClr val="ABBE8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Ellipse 88">
                  <a:extLst>
                    <a:ext uri="{FF2B5EF4-FFF2-40B4-BE49-F238E27FC236}">
                      <a16:creationId xmlns:a16="http://schemas.microsoft.com/office/drawing/2014/main" id="{231836C9-F3FF-42A9-8BFC-1CD5F1D5806F}"/>
                    </a:ext>
                  </a:extLst>
                </p:cNvPr>
                <p:cNvSpPr/>
                <p:nvPr/>
              </p:nvSpPr>
              <p:spPr>
                <a:xfrm>
                  <a:off x="4664336" y="2282481"/>
                  <a:ext cx="144000" cy="1440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6" name="Forme libre : forme 85">
                <a:extLst>
                  <a:ext uri="{FF2B5EF4-FFF2-40B4-BE49-F238E27FC236}">
                    <a16:creationId xmlns:a16="http://schemas.microsoft.com/office/drawing/2014/main" id="{B74E6DDF-D0BC-4811-B1AF-546681783A74}"/>
                  </a:ext>
                </a:extLst>
              </p:cNvPr>
              <p:cNvSpPr/>
              <p:nvPr/>
            </p:nvSpPr>
            <p:spPr>
              <a:xfrm>
                <a:off x="1162373" y="1883044"/>
                <a:ext cx="1875295" cy="317724"/>
              </a:xfrm>
              <a:custGeom>
                <a:avLst/>
                <a:gdLst>
                  <a:gd name="connsiteX0" fmla="*/ 0 w 1875295"/>
                  <a:gd name="connsiteY0" fmla="*/ 193729 h 317724"/>
                  <a:gd name="connsiteX1" fmla="*/ 240224 w 1875295"/>
                  <a:gd name="connsiteY1" fmla="*/ 309966 h 317724"/>
                  <a:gd name="connsiteX2" fmla="*/ 534691 w 1875295"/>
                  <a:gd name="connsiteY2" fmla="*/ 185980 h 317724"/>
                  <a:gd name="connsiteX3" fmla="*/ 922149 w 1875295"/>
                  <a:gd name="connsiteY3" fmla="*/ 0 h 317724"/>
                  <a:gd name="connsiteX4" fmla="*/ 1301858 w 1875295"/>
                  <a:gd name="connsiteY4" fmla="*/ 185980 h 317724"/>
                  <a:gd name="connsiteX5" fmla="*/ 1557580 w 1875295"/>
                  <a:gd name="connsiteY5" fmla="*/ 317715 h 317724"/>
                  <a:gd name="connsiteX6" fmla="*/ 1875295 w 1875295"/>
                  <a:gd name="connsiteY6" fmla="*/ 193729 h 317724"/>
                  <a:gd name="connsiteX7" fmla="*/ 1875295 w 1875295"/>
                  <a:gd name="connsiteY7" fmla="*/ 193729 h 317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5295" h="317724">
                    <a:moveTo>
                      <a:pt x="0" y="193729"/>
                    </a:moveTo>
                    <a:cubicBezTo>
                      <a:pt x="75554" y="252493"/>
                      <a:pt x="151109" y="311257"/>
                      <a:pt x="240224" y="309966"/>
                    </a:cubicBezTo>
                    <a:cubicBezTo>
                      <a:pt x="329339" y="308675"/>
                      <a:pt x="421037" y="237641"/>
                      <a:pt x="534691" y="185980"/>
                    </a:cubicBezTo>
                    <a:cubicBezTo>
                      <a:pt x="648345" y="134319"/>
                      <a:pt x="794288" y="0"/>
                      <a:pt x="922149" y="0"/>
                    </a:cubicBezTo>
                    <a:cubicBezTo>
                      <a:pt x="1050010" y="0"/>
                      <a:pt x="1301858" y="185980"/>
                      <a:pt x="1301858" y="185980"/>
                    </a:cubicBezTo>
                    <a:cubicBezTo>
                      <a:pt x="1407763" y="238932"/>
                      <a:pt x="1462007" y="316424"/>
                      <a:pt x="1557580" y="317715"/>
                    </a:cubicBezTo>
                    <a:cubicBezTo>
                      <a:pt x="1653153" y="319006"/>
                      <a:pt x="1875295" y="193729"/>
                      <a:pt x="1875295" y="193729"/>
                    </a:cubicBezTo>
                    <a:lnTo>
                      <a:pt x="1875295" y="193729"/>
                    </a:lnTo>
                  </a:path>
                </a:pathLst>
              </a:cu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Forme libre : forme 86">
                <a:extLst>
                  <a:ext uri="{FF2B5EF4-FFF2-40B4-BE49-F238E27FC236}">
                    <a16:creationId xmlns:a16="http://schemas.microsoft.com/office/drawing/2014/main" id="{07DF06A3-6CBB-4475-85FD-24557F4D4E3A}"/>
                  </a:ext>
                </a:extLst>
              </p:cNvPr>
              <p:cNvSpPr/>
              <p:nvPr/>
            </p:nvSpPr>
            <p:spPr>
              <a:xfrm flipH="1">
                <a:off x="6478259" y="2008852"/>
                <a:ext cx="2092293" cy="163530"/>
              </a:xfrm>
              <a:custGeom>
                <a:avLst/>
                <a:gdLst>
                  <a:gd name="connsiteX0" fmla="*/ 0 w 2107769"/>
                  <a:gd name="connsiteY0" fmla="*/ 54517 h 272001"/>
                  <a:gd name="connsiteX1" fmla="*/ 364210 w 2107769"/>
                  <a:gd name="connsiteY1" fmla="*/ 271493 h 272001"/>
                  <a:gd name="connsiteX2" fmla="*/ 945396 w 2107769"/>
                  <a:gd name="connsiteY2" fmla="*/ 273 h 272001"/>
                  <a:gd name="connsiteX3" fmla="*/ 1495586 w 2107769"/>
                  <a:gd name="connsiteY3" fmla="*/ 217249 h 272001"/>
                  <a:gd name="connsiteX4" fmla="*/ 2107769 w 2107769"/>
                  <a:gd name="connsiteY4" fmla="*/ 46768 h 272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7769" h="272001">
                    <a:moveTo>
                      <a:pt x="0" y="54517"/>
                    </a:moveTo>
                    <a:cubicBezTo>
                      <a:pt x="103322" y="167525"/>
                      <a:pt x="206644" y="280534"/>
                      <a:pt x="364210" y="271493"/>
                    </a:cubicBezTo>
                    <a:cubicBezTo>
                      <a:pt x="521776" y="262452"/>
                      <a:pt x="756833" y="9314"/>
                      <a:pt x="945396" y="273"/>
                    </a:cubicBezTo>
                    <a:cubicBezTo>
                      <a:pt x="1133959" y="-8768"/>
                      <a:pt x="1301857" y="209500"/>
                      <a:pt x="1495586" y="217249"/>
                    </a:cubicBezTo>
                    <a:cubicBezTo>
                      <a:pt x="1689315" y="224998"/>
                      <a:pt x="1898542" y="135883"/>
                      <a:pt x="2107769" y="46768"/>
                    </a:cubicBezTo>
                  </a:path>
                </a:pathLst>
              </a:cu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1" name="Forme libre : forme 80">
              <a:extLst>
                <a:ext uri="{FF2B5EF4-FFF2-40B4-BE49-F238E27FC236}">
                  <a16:creationId xmlns:a16="http://schemas.microsoft.com/office/drawing/2014/main" id="{463FF47F-524D-4AB3-89C3-948C11E52441}"/>
                </a:ext>
              </a:extLst>
            </p:cNvPr>
            <p:cNvSpPr/>
            <p:nvPr/>
          </p:nvSpPr>
          <p:spPr>
            <a:xfrm flipV="1">
              <a:off x="2866113" y="1540937"/>
              <a:ext cx="3207773" cy="324085"/>
            </a:xfrm>
            <a:custGeom>
              <a:avLst/>
              <a:gdLst>
                <a:gd name="connsiteX0" fmla="*/ 0 w 1875295"/>
                <a:gd name="connsiteY0" fmla="*/ 193729 h 317724"/>
                <a:gd name="connsiteX1" fmla="*/ 240224 w 1875295"/>
                <a:gd name="connsiteY1" fmla="*/ 309966 h 317724"/>
                <a:gd name="connsiteX2" fmla="*/ 534691 w 1875295"/>
                <a:gd name="connsiteY2" fmla="*/ 185980 h 317724"/>
                <a:gd name="connsiteX3" fmla="*/ 922149 w 1875295"/>
                <a:gd name="connsiteY3" fmla="*/ 0 h 317724"/>
                <a:gd name="connsiteX4" fmla="*/ 1301858 w 1875295"/>
                <a:gd name="connsiteY4" fmla="*/ 185980 h 317724"/>
                <a:gd name="connsiteX5" fmla="*/ 1557580 w 1875295"/>
                <a:gd name="connsiteY5" fmla="*/ 317715 h 317724"/>
                <a:gd name="connsiteX6" fmla="*/ 1875295 w 1875295"/>
                <a:gd name="connsiteY6" fmla="*/ 193729 h 317724"/>
                <a:gd name="connsiteX7" fmla="*/ 1875295 w 1875295"/>
                <a:gd name="connsiteY7" fmla="*/ 193729 h 317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5295" h="317724">
                  <a:moveTo>
                    <a:pt x="0" y="193729"/>
                  </a:moveTo>
                  <a:cubicBezTo>
                    <a:pt x="75554" y="252493"/>
                    <a:pt x="151109" y="311257"/>
                    <a:pt x="240224" y="309966"/>
                  </a:cubicBezTo>
                  <a:cubicBezTo>
                    <a:pt x="329339" y="308675"/>
                    <a:pt x="421037" y="237641"/>
                    <a:pt x="534691" y="185980"/>
                  </a:cubicBezTo>
                  <a:cubicBezTo>
                    <a:pt x="648345" y="134319"/>
                    <a:pt x="794288" y="0"/>
                    <a:pt x="922149" y="0"/>
                  </a:cubicBezTo>
                  <a:cubicBezTo>
                    <a:pt x="1050010" y="0"/>
                    <a:pt x="1301858" y="185980"/>
                    <a:pt x="1301858" y="185980"/>
                  </a:cubicBezTo>
                  <a:cubicBezTo>
                    <a:pt x="1407763" y="238932"/>
                    <a:pt x="1462007" y="316424"/>
                    <a:pt x="1557580" y="317715"/>
                  </a:cubicBezTo>
                  <a:cubicBezTo>
                    <a:pt x="1653153" y="319006"/>
                    <a:pt x="1875295" y="193729"/>
                    <a:pt x="1875295" y="193729"/>
                  </a:cubicBezTo>
                  <a:lnTo>
                    <a:pt x="1875295" y="193729"/>
                  </a:lnTo>
                </a:path>
              </a:pathLst>
            </a:cu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6" name="Groupe 95">
            <a:extLst>
              <a:ext uri="{FF2B5EF4-FFF2-40B4-BE49-F238E27FC236}">
                <a16:creationId xmlns:a16="http://schemas.microsoft.com/office/drawing/2014/main" id="{C9CEB048-257B-4F25-B6D6-F487DA64FB79}"/>
              </a:ext>
            </a:extLst>
          </p:cNvPr>
          <p:cNvGrpSpPr/>
          <p:nvPr/>
        </p:nvGrpSpPr>
        <p:grpSpPr>
          <a:xfrm>
            <a:off x="7620000" y="2311608"/>
            <a:ext cx="1469604" cy="680003"/>
            <a:chOff x="7620000" y="2669748"/>
            <a:chExt cx="1469604" cy="680003"/>
          </a:xfrm>
        </p:grpSpPr>
        <p:pic>
          <p:nvPicPr>
            <p:cNvPr id="97" name="Image 96" descr="Capture d’écran">
              <a:extLst>
                <a:ext uri="{FF2B5EF4-FFF2-40B4-BE49-F238E27FC236}">
                  <a16:creationId xmlns:a16="http://schemas.microsoft.com/office/drawing/2014/main" id="{924C8D30-AF5B-4C66-8C7A-0D0818FAEC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20000" y="2669748"/>
              <a:ext cx="595155" cy="392156"/>
            </a:xfrm>
            <a:prstGeom prst="rect">
              <a:avLst/>
            </a:prstGeom>
            <a:ln w="3175">
              <a:solidFill>
                <a:schemeClr val="tx1"/>
              </a:solidFill>
            </a:ln>
          </p:spPr>
        </p:pic>
        <p:pic>
          <p:nvPicPr>
            <p:cNvPr id="98" name="Image 97">
              <a:extLst>
                <a:ext uri="{FF2B5EF4-FFF2-40B4-BE49-F238E27FC236}">
                  <a16:creationId xmlns:a16="http://schemas.microsoft.com/office/drawing/2014/main" id="{7209D890-D40F-436F-89C4-942FF21227D9}"/>
                </a:ext>
              </a:extLst>
            </p:cNvPr>
            <p:cNvPicPr>
              <a:picLocks noChangeAspect="1"/>
            </p:cNvPicPr>
            <p:nvPr/>
          </p:nvPicPr>
          <p:blipFill>
            <a:blip r:embed="rId8"/>
            <a:stretch>
              <a:fillRect/>
            </a:stretch>
          </p:blipFill>
          <p:spPr>
            <a:xfrm>
              <a:off x="8223450" y="3169926"/>
              <a:ext cx="866154" cy="179825"/>
            </a:xfrm>
            <a:prstGeom prst="rect">
              <a:avLst/>
            </a:prstGeom>
            <a:ln>
              <a:solidFill>
                <a:schemeClr val="tx1"/>
              </a:solidFill>
            </a:ln>
          </p:spPr>
        </p:pic>
        <p:sp>
          <p:nvSpPr>
            <p:cNvPr id="99" name="ZoneTexte 98">
              <a:extLst>
                <a:ext uri="{FF2B5EF4-FFF2-40B4-BE49-F238E27FC236}">
                  <a16:creationId xmlns:a16="http://schemas.microsoft.com/office/drawing/2014/main" id="{D9CEC724-224E-47A3-A915-8365FF4B6EEE}"/>
                </a:ext>
              </a:extLst>
            </p:cNvPr>
            <p:cNvSpPr txBox="1"/>
            <p:nvPr/>
          </p:nvSpPr>
          <p:spPr>
            <a:xfrm>
              <a:off x="8015510" y="2909122"/>
              <a:ext cx="347624" cy="369332"/>
            </a:xfrm>
            <a:prstGeom prst="rect">
              <a:avLst/>
            </a:prstGeom>
            <a:noFill/>
          </p:spPr>
          <p:txBody>
            <a:bodyPr wrap="square" rtlCol="0">
              <a:spAutoFit/>
            </a:bodyPr>
            <a:lstStyle/>
            <a:p>
              <a:r>
                <a:rPr lang="en-GB" b="1">
                  <a:solidFill>
                    <a:schemeClr val="tx2">
                      <a:lumMod val="75000"/>
                    </a:schemeClr>
                  </a:solidFill>
                </a:rPr>
                <a:t>&amp;</a:t>
              </a:r>
            </a:p>
          </p:txBody>
        </p:sp>
      </p:grpSp>
      <p:sp>
        <p:nvSpPr>
          <p:cNvPr id="2" name="Rectangle 1">
            <a:extLst>
              <a:ext uri="{FF2B5EF4-FFF2-40B4-BE49-F238E27FC236}">
                <a16:creationId xmlns:a16="http://schemas.microsoft.com/office/drawing/2014/main" id="{168B3FDA-D752-4B7E-87D4-99199518931F}"/>
              </a:ext>
            </a:extLst>
          </p:cNvPr>
          <p:cNvSpPr/>
          <p:nvPr/>
        </p:nvSpPr>
        <p:spPr>
          <a:xfrm>
            <a:off x="54396" y="1687307"/>
            <a:ext cx="7473225" cy="2663713"/>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Parchemin : horizontal 72">
            <a:extLst>
              <a:ext uri="{FF2B5EF4-FFF2-40B4-BE49-F238E27FC236}">
                <a16:creationId xmlns:a16="http://schemas.microsoft.com/office/drawing/2014/main" id="{17E4C173-DB6C-44D2-AA71-C9498CE4A261}"/>
              </a:ext>
            </a:extLst>
          </p:cNvPr>
          <p:cNvSpPr/>
          <p:nvPr/>
        </p:nvSpPr>
        <p:spPr>
          <a:xfrm>
            <a:off x="433952" y="1087232"/>
            <a:ext cx="8276095" cy="600075"/>
          </a:xfrm>
          <a:prstGeom prst="horizontalScrol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indent="0" algn="ctr">
              <a:lnSpc>
                <a:spcPct val="100000"/>
              </a:lnSpc>
              <a:buNone/>
            </a:pPr>
            <a:r>
              <a:rPr lang="fr-FR" sz="2000">
                <a:solidFill>
                  <a:schemeClr val="tx1"/>
                </a:solidFill>
              </a:rPr>
              <a:t>Approche globale et processus de réflexion</a:t>
            </a:r>
          </a:p>
        </p:txBody>
      </p:sp>
    </p:spTree>
    <p:extLst>
      <p:ext uri="{BB962C8B-B14F-4D97-AF65-F5344CB8AC3E}">
        <p14:creationId xmlns:p14="http://schemas.microsoft.com/office/powerpoint/2010/main" val="3865884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p:cNvSpPr txBox="1"/>
          <p:nvPr/>
        </p:nvSpPr>
        <p:spPr>
          <a:xfrm>
            <a:off x="385763" y="1661085"/>
            <a:ext cx="8361997" cy="1431161"/>
          </a:xfrm>
          <a:prstGeom prst="rect">
            <a:avLst/>
          </a:prstGeom>
          <a:noFill/>
        </p:spPr>
        <p:txBody>
          <a:bodyPr wrap="square" rtlCol="0">
            <a:spAutoFit/>
          </a:bodyPr>
          <a:lstStyle/>
          <a:p>
            <a:pPr marL="0" indent="0">
              <a:lnSpc>
                <a:spcPct val="100000"/>
              </a:lnSpc>
              <a:spcBef>
                <a:spcPts val="600"/>
              </a:spcBef>
              <a:buNone/>
            </a:pPr>
            <a:r>
              <a:rPr lang="fr-FR">
                <a:solidFill>
                  <a:schemeClr val="accent1">
                    <a:lumMod val="75000"/>
                  </a:schemeClr>
                </a:solidFill>
              </a:rPr>
              <a:t>Prise en compte des éléments décrits dans : </a:t>
            </a:r>
          </a:p>
          <a:p>
            <a:pPr marL="1074738" indent="-285750">
              <a:lnSpc>
                <a:spcPct val="100000"/>
              </a:lnSpc>
              <a:spcBef>
                <a:spcPts val="600"/>
              </a:spcBef>
              <a:buFont typeface="Wingdings" panose="05000000000000000000" pitchFamily="2" charset="2"/>
              <a:buChar char="Ø"/>
            </a:pPr>
            <a:r>
              <a:rPr lang="fr-FR">
                <a:solidFill>
                  <a:schemeClr val="accent1">
                    <a:lumMod val="75000"/>
                  </a:schemeClr>
                </a:solidFill>
              </a:rPr>
              <a:t>GRER partie B – Version 06</a:t>
            </a:r>
          </a:p>
          <a:p>
            <a:pPr marL="1074738" indent="-285750">
              <a:lnSpc>
                <a:spcPct val="100000"/>
              </a:lnSpc>
              <a:spcBef>
                <a:spcPts val="600"/>
              </a:spcBef>
              <a:buFont typeface="Wingdings" panose="05000000000000000000" pitchFamily="2" charset="2"/>
              <a:buChar char="Ø"/>
            </a:pPr>
            <a:r>
              <a:rPr lang="fr-FR">
                <a:solidFill>
                  <a:schemeClr val="accent1">
                    <a:lumMod val="75000"/>
                  </a:schemeClr>
                </a:solidFill>
              </a:rPr>
              <a:t>Annexe B5 – Version 06</a:t>
            </a:r>
          </a:p>
          <a:p>
            <a:pPr marL="0" indent="0">
              <a:spcBef>
                <a:spcPts val="600"/>
              </a:spcBef>
              <a:buNone/>
            </a:pPr>
            <a:endParaRPr lang="fr-FR"/>
          </a:p>
        </p:txBody>
      </p:sp>
      <p:sp>
        <p:nvSpPr>
          <p:cNvPr id="10" name="ZoneTexte 9">
            <a:extLst>
              <a:ext uri="{FF2B5EF4-FFF2-40B4-BE49-F238E27FC236}">
                <a16:creationId xmlns:a16="http://schemas.microsoft.com/office/drawing/2014/main" id="{59BE2E24-BA80-4EB4-A3CC-D5B3D370E196}"/>
              </a:ext>
            </a:extLst>
          </p:cNvPr>
          <p:cNvSpPr txBox="1"/>
          <p:nvPr/>
        </p:nvSpPr>
        <p:spPr>
          <a:xfrm>
            <a:off x="2" y="618830"/>
            <a:ext cx="9143998" cy="400110"/>
          </a:xfrm>
          <a:prstGeom prst="rect">
            <a:avLst/>
          </a:prstGeom>
          <a:solidFill>
            <a:srgbClr val="D7E4BD"/>
          </a:solidFill>
        </p:spPr>
        <p:txBody>
          <a:bodyPr wrap="square" rtlCol="0">
            <a:spAutoFit/>
          </a:bodyPr>
          <a:lstStyle/>
          <a:p>
            <a:r>
              <a:rPr lang="fr-FR" sz="2000"/>
              <a:t>Introduction</a:t>
            </a:r>
            <a:endParaRPr lang="fr-BE" sz="2000"/>
          </a:p>
        </p:txBody>
      </p:sp>
      <p:sp>
        <p:nvSpPr>
          <p:cNvPr id="3" name="Rectangle : coins arrondis 2"/>
          <p:cNvSpPr/>
          <p:nvPr/>
        </p:nvSpPr>
        <p:spPr>
          <a:xfrm>
            <a:off x="1473004" y="3392894"/>
            <a:ext cx="3236155" cy="1099334"/>
          </a:xfrm>
          <a:prstGeom prst="roundRect">
            <a:avLst/>
          </a:prstGeom>
          <a:noFill/>
          <a:ln>
            <a:solidFill>
              <a:srgbClr val="9537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buFont typeface="Wingdings" panose="05000000000000000000" pitchFamily="2" charset="2"/>
              <a:buChar char="ü"/>
            </a:pPr>
            <a:r>
              <a:rPr lang="fr-FR">
                <a:solidFill>
                  <a:schemeClr val="tx1"/>
                </a:solidFill>
              </a:rPr>
              <a:t>Prélèvement ACTIF!</a:t>
            </a:r>
          </a:p>
          <a:p>
            <a:pPr marL="0" lvl="1">
              <a:buFont typeface="Wingdings" panose="05000000000000000000" pitchFamily="2" charset="2"/>
              <a:buChar char="ü"/>
            </a:pPr>
            <a:r>
              <a:rPr lang="fr-FR">
                <a:solidFill>
                  <a:schemeClr val="tx1"/>
                </a:solidFill>
              </a:rPr>
              <a:t>Mesures représentatives</a:t>
            </a:r>
          </a:p>
          <a:p>
            <a:pPr marL="0" lvl="1">
              <a:buFont typeface="Wingdings" panose="05000000000000000000" pitchFamily="2" charset="2"/>
              <a:buChar char="ü"/>
            </a:pPr>
            <a:r>
              <a:rPr lang="fr-FR">
                <a:solidFill>
                  <a:schemeClr val="tx1"/>
                </a:solidFill>
              </a:rPr>
              <a:t>Retenir C</a:t>
            </a:r>
            <a:r>
              <a:rPr lang="fr-FR" baseline="-25000">
                <a:solidFill>
                  <a:schemeClr val="tx1"/>
                </a:solidFill>
              </a:rPr>
              <a:t>max</a:t>
            </a:r>
            <a:r>
              <a:rPr lang="fr-FR">
                <a:solidFill>
                  <a:schemeClr val="tx1"/>
                </a:solidFill>
              </a:rPr>
              <a:t> *</a:t>
            </a:r>
          </a:p>
        </p:txBody>
      </p:sp>
      <p:sp>
        <p:nvSpPr>
          <p:cNvPr id="2" name="ZoneTexte 1">
            <a:extLst>
              <a:ext uri="{FF2B5EF4-FFF2-40B4-BE49-F238E27FC236}">
                <a16:creationId xmlns:a16="http://schemas.microsoft.com/office/drawing/2014/main" id="{925BBD74-FC86-499A-81FF-7D59668B2E68}"/>
              </a:ext>
            </a:extLst>
          </p:cNvPr>
          <p:cNvSpPr txBox="1"/>
          <p:nvPr/>
        </p:nvSpPr>
        <p:spPr>
          <a:xfrm>
            <a:off x="396240" y="2932122"/>
            <a:ext cx="6979920" cy="369332"/>
          </a:xfrm>
          <a:prstGeom prst="rect">
            <a:avLst/>
          </a:prstGeom>
          <a:noFill/>
        </p:spPr>
        <p:txBody>
          <a:bodyPr wrap="square" rtlCol="0">
            <a:spAutoFit/>
          </a:bodyPr>
          <a:lstStyle/>
          <a:p>
            <a:r>
              <a:rPr lang="fr-FR">
                <a:solidFill>
                  <a:srgbClr val="953735"/>
                </a:solidFill>
              </a:rPr>
              <a:t>Mesures d’air à encoder dans S-Risk, sous quelles conditions ?</a:t>
            </a:r>
            <a:endParaRPr lang="en-GB"/>
          </a:p>
        </p:txBody>
      </p:sp>
      <p:grpSp>
        <p:nvGrpSpPr>
          <p:cNvPr id="7" name="Groupe 6">
            <a:extLst>
              <a:ext uri="{FF2B5EF4-FFF2-40B4-BE49-F238E27FC236}">
                <a16:creationId xmlns:a16="http://schemas.microsoft.com/office/drawing/2014/main" id="{E3CAB69A-51E0-4D72-B22B-83A6C8724D63}"/>
              </a:ext>
            </a:extLst>
          </p:cNvPr>
          <p:cNvGrpSpPr/>
          <p:nvPr/>
        </p:nvGrpSpPr>
        <p:grpSpPr>
          <a:xfrm>
            <a:off x="0" y="968883"/>
            <a:ext cx="838831" cy="927198"/>
            <a:chOff x="2505826" y="1545379"/>
            <a:chExt cx="838831" cy="927198"/>
          </a:xfrm>
        </p:grpSpPr>
        <p:pic>
          <p:nvPicPr>
            <p:cNvPr id="8" name="Image 7">
              <a:extLst>
                <a:ext uri="{FF2B5EF4-FFF2-40B4-BE49-F238E27FC236}">
                  <a16:creationId xmlns:a16="http://schemas.microsoft.com/office/drawing/2014/main" id="{7C90CEB6-3400-47B7-BBBC-A92322A2CE1D}"/>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7014" b="94245" l="10000" r="90000">
                          <a14:foregroundMark x1="32500" y1="45863" x2="32500" y2="45863"/>
                          <a14:foregroundMark x1="33667" y1="45863" x2="33667" y2="45863"/>
                          <a14:foregroundMark x1="37833" y1="46942" x2="37833" y2="46942"/>
                          <a14:foregroundMark x1="39667" y1="50719" x2="39667" y2="50719"/>
                          <a14:foregroundMark x1="40667" y1="53957" x2="40667" y2="53957"/>
                          <a14:foregroundMark x1="41333" y1="54676" x2="38333" y2="65647"/>
                          <a14:foregroundMark x1="38333" y1="65647" x2="25667" y2="68165"/>
                          <a14:foregroundMark x1="25667" y1="68165" x2="20167" y2="60971"/>
                          <a14:foregroundMark x1="20167" y1="60971" x2="21333" y2="50540"/>
                          <a14:foregroundMark x1="21333" y1="50540" x2="21500" y2="50000"/>
                          <a14:foregroundMark x1="34833" y1="41367" x2="22000" y2="44065"/>
                          <a14:foregroundMark x1="29833" y1="39209" x2="22333" y2="42086"/>
                          <a14:foregroundMark x1="18000" y1="57014" x2="20833" y2="60072"/>
                          <a14:foregroundMark x1="21500" y1="73741" x2="30500" y2="72662"/>
                          <a14:foregroundMark x1="45333" y1="73201" x2="36000" y2="64928"/>
                          <a14:foregroundMark x1="35333" y1="71583" x2="35500" y2="79676"/>
                          <a14:foregroundMark x1="22667" y1="89568" x2="43167" y2="88309"/>
                          <a14:foregroundMark x1="18667" y1="90108" x2="33000" y2="92266"/>
                          <a14:foregroundMark x1="17333" y1="89568" x2="40167" y2="85971"/>
                          <a14:foregroundMark x1="46000" y1="89388" x2="16833" y2="90288"/>
                          <a14:foregroundMark x1="15500" y1="89928" x2="37167" y2="88129"/>
                          <a14:foregroundMark x1="37167" y1="88129" x2="46167" y2="88849"/>
                          <a14:foregroundMark x1="46167" y1="88849" x2="46500" y2="88489"/>
                          <a14:foregroundMark x1="15333" y1="89748" x2="47333" y2="90288"/>
                          <a14:foregroundMark x1="15333" y1="91906" x2="16000" y2="89568"/>
                          <a14:foregroundMark x1="14667" y1="91906" x2="15333" y2="87050"/>
                          <a14:foregroundMark x1="14500" y1="92266" x2="33500" y2="94245"/>
                          <a14:foregroundMark x1="18833" y1="92626" x2="49833" y2="92626"/>
                          <a14:foregroundMark x1="48167" y1="89748" x2="47333" y2="85432"/>
                          <a14:foregroundMark x1="47333" y1="85791" x2="19167" y2="87410"/>
                          <a14:foregroundMark x1="17500" y1="87410" x2="36833" y2="84712"/>
                          <a14:foregroundMark x1="36833" y1="84712" x2="38167" y2="84712"/>
                          <a14:foregroundMark x1="37667" y1="83094" x2="22667" y2="85971"/>
                          <a14:foregroundMark x1="18500" y1="86871" x2="27333" y2="85971"/>
                          <a14:foregroundMark x1="21000" y1="69424" x2="27333" y2="73381"/>
                          <a14:foregroundMark x1="45500" y1="69784" x2="34000" y2="76619"/>
                          <a14:foregroundMark x1="34000" y1="76619" x2="34000" y2="76619"/>
                          <a14:foregroundMark x1="44500" y1="42086" x2="50000" y2="50899"/>
                          <a14:foregroundMark x1="43667" y1="50540" x2="55500" y2="39748"/>
                          <a14:foregroundMark x1="49667" y1="50719" x2="54833" y2="42086"/>
                          <a14:foregroundMark x1="54833" y1="42086" x2="65333" y2="41727"/>
                          <a14:foregroundMark x1="65333" y1="41727" x2="74167" y2="42266"/>
                          <a14:foregroundMark x1="74167" y1="42266" x2="88833" y2="34173"/>
                          <a14:foregroundMark x1="88833" y1="34173" x2="87000" y2="17806"/>
                          <a14:foregroundMark x1="87000" y1="17806" x2="60000" y2="7734"/>
                          <a14:foregroundMark x1="60000" y1="7734" x2="43167" y2="10791"/>
                          <a14:foregroundMark x1="43167" y1="10791" x2="35833" y2="22662"/>
                          <a14:foregroundMark x1="35833" y1="22662" x2="42833" y2="36331"/>
                          <a14:foregroundMark x1="42833" y1="36331" x2="43833" y2="41906"/>
                          <a14:foregroundMark x1="41000" y1="18885" x2="55000" y2="23201"/>
                          <a14:foregroundMark x1="55000" y1="23201" x2="69667" y2="21763"/>
                          <a14:foregroundMark x1="69667" y1="21763" x2="70000" y2="39209"/>
                          <a14:foregroundMark x1="54333" y1="9892" x2="68833" y2="10252"/>
                          <a14:foregroundMark x1="68833" y1="10252" x2="83667" y2="9712"/>
                          <a14:foregroundMark x1="60333" y1="7554" x2="86833" y2="18165"/>
                          <a14:foregroundMark x1="63333" y1="7014" x2="85000" y2="15827"/>
                          <a14:foregroundMark x1="85000" y1="15827" x2="86167" y2="16906"/>
                          <a14:foregroundMark x1="40333" y1="24460" x2="81833" y2="29137"/>
                          <a14:foregroundMark x1="34500" y1="42626" x2="29833" y2="74281"/>
                        </a14:backgroundRemoval>
                      </a14:imgEffect>
                    </a14:imgLayer>
                  </a14:imgProps>
                </a:ext>
              </a:extLst>
            </a:blip>
            <a:srcRect l="8752" r="7412"/>
            <a:stretch/>
          </p:blipFill>
          <p:spPr>
            <a:xfrm>
              <a:off x="2505826" y="1545379"/>
              <a:ext cx="838831" cy="927198"/>
            </a:xfrm>
            <a:prstGeom prst="rect">
              <a:avLst/>
            </a:prstGeom>
          </p:spPr>
        </p:pic>
        <p:sp>
          <p:nvSpPr>
            <p:cNvPr id="9" name="ZoneTexte 8">
              <a:extLst>
                <a:ext uri="{FF2B5EF4-FFF2-40B4-BE49-F238E27FC236}">
                  <a16:creationId xmlns:a16="http://schemas.microsoft.com/office/drawing/2014/main" id="{1272967B-FBCB-4CFE-A308-8821AF4509A0}"/>
                </a:ext>
              </a:extLst>
            </p:cNvPr>
            <p:cNvSpPr txBox="1"/>
            <p:nvPr/>
          </p:nvSpPr>
          <p:spPr>
            <a:xfrm>
              <a:off x="2869169" y="1610582"/>
              <a:ext cx="279611" cy="369332"/>
            </a:xfrm>
            <a:prstGeom prst="rect">
              <a:avLst/>
            </a:prstGeom>
            <a:noFill/>
          </p:spPr>
          <p:txBody>
            <a:bodyPr wrap="square" rtlCol="0">
              <a:spAutoFit/>
            </a:bodyPr>
            <a:lstStyle/>
            <a:p>
              <a:r>
                <a:rPr lang="en-GB" b="1">
                  <a:solidFill>
                    <a:schemeClr val="tx1">
                      <a:lumMod val="75000"/>
                      <a:lumOff val="25000"/>
                    </a:schemeClr>
                  </a:solidFill>
                  <a:latin typeface="Freestyle Script" panose="030804020302050B0404" pitchFamily="66" charset="0"/>
                </a:rPr>
                <a:t>?</a:t>
              </a:r>
            </a:p>
          </p:txBody>
        </p:sp>
      </p:grpSp>
      <p:sp>
        <p:nvSpPr>
          <p:cNvPr id="11" name="Espace réservé du texte 5">
            <a:extLst>
              <a:ext uri="{FF2B5EF4-FFF2-40B4-BE49-F238E27FC236}">
                <a16:creationId xmlns:a16="http://schemas.microsoft.com/office/drawing/2014/main" id="{58DE5F05-52A4-4828-AD6D-77F26078750B}"/>
              </a:ext>
            </a:extLst>
          </p:cNvPr>
          <p:cNvSpPr txBox="1">
            <a:spLocks/>
          </p:cNvSpPr>
          <p:nvPr/>
        </p:nvSpPr>
        <p:spPr>
          <a:xfrm>
            <a:off x="733679" y="1152560"/>
            <a:ext cx="8041304" cy="565417"/>
          </a:xfrm>
          <a:prstGeom prst="rect">
            <a:avLst/>
          </a:prstGeom>
        </p:spPr>
        <p:txBody>
          <a:bodyPr anchor="t"/>
          <a:lstStyle>
            <a:lvl1pPr marL="0" indent="0" algn="l" defTabSz="685783" rtl="0" eaLnBrk="1" latinLnBrk="0" hangingPunct="1">
              <a:spcBef>
                <a:spcPct val="20000"/>
              </a:spcBef>
              <a:buFont typeface="Arial" panose="020B0604020202020204" pitchFamily="34" charset="0"/>
              <a:buNone/>
              <a:defRPr sz="1500" kern="1200">
                <a:solidFill>
                  <a:schemeClr val="tx1">
                    <a:tint val="75000"/>
                  </a:schemeClr>
                </a:solidFill>
                <a:latin typeface="+mn-lt"/>
                <a:ea typeface="+mn-ea"/>
                <a:cs typeface="+mn-cs"/>
              </a:defRPr>
            </a:lvl1pPr>
            <a:lvl2pPr marL="342891" indent="0" algn="l" defTabSz="685783" rtl="0" eaLnBrk="1" latinLnBrk="0" hangingPunct="1">
              <a:spcBef>
                <a:spcPct val="20000"/>
              </a:spcBef>
              <a:buFont typeface="Arial" panose="020B0604020202020204" pitchFamily="34" charset="0"/>
              <a:buNone/>
              <a:defRPr sz="1351" kern="1200">
                <a:solidFill>
                  <a:schemeClr val="tx1">
                    <a:tint val="75000"/>
                  </a:schemeClr>
                </a:solidFill>
                <a:latin typeface="+mn-lt"/>
                <a:ea typeface="+mn-ea"/>
                <a:cs typeface="+mn-cs"/>
              </a:defRPr>
            </a:lvl2pPr>
            <a:lvl3pPr marL="685783" indent="0" algn="l" defTabSz="685783" rtl="0" eaLnBrk="1" latinLnBrk="0" hangingPunct="1">
              <a:spcBef>
                <a:spcPct val="20000"/>
              </a:spcBef>
              <a:buFont typeface="Arial" panose="020B0604020202020204" pitchFamily="34" charset="0"/>
              <a:buNone/>
              <a:defRPr sz="1200" kern="1200">
                <a:solidFill>
                  <a:schemeClr val="tx1">
                    <a:tint val="75000"/>
                  </a:schemeClr>
                </a:solidFill>
                <a:latin typeface="+mn-lt"/>
                <a:ea typeface="+mn-ea"/>
                <a:cs typeface="+mn-cs"/>
              </a:defRPr>
            </a:lvl3pPr>
            <a:lvl4pPr marL="1028674" indent="0" algn="l" defTabSz="685783" rtl="0" eaLnBrk="1" latinLnBrk="0" hangingPunct="1">
              <a:spcBef>
                <a:spcPct val="20000"/>
              </a:spcBef>
              <a:buFont typeface="Arial" panose="020B0604020202020204" pitchFamily="34" charset="0"/>
              <a:buNone/>
              <a:defRPr sz="1051" kern="1200">
                <a:solidFill>
                  <a:schemeClr val="tx1">
                    <a:tint val="75000"/>
                  </a:schemeClr>
                </a:solidFill>
                <a:latin typeface="+mn-lt"/>
                <a:ea typeface="+mn-ea"/>
                <a:cs typeface="+mn-cs"/>
              </a:defRPr>
            </a:lvl4pPr>
            <a:lvl5pPr marL="1371566" indent="0" algn="l" defTabSz="685783" rtl="0" eaLnBrk="1" latinLnBrk="0" hangingPunct="1">
              <a:spcBef>
                <a:spcPct val="20000"/>
              </a:spcBef>
              <a:buFont typeface="Arial" panose="020B0604020202020204" pitchFamily="34" charset="0"/>
              <a:buNone/>
              <a:defRPr sz="1051" kern="1200">
                <a:solidFill>
                  <a:schemeClr val="tx1">
                    <a:tint val="75000"/>
                  </a:schemeClr>
                </a:solidFill>
                <a:latin typeface="+mn-lt"/>
                <a:ea typeface="+mn-ea"/>
                <a:cs typeface="+mn-cs"/>
              </a:defRPr>
            </a:lvl5pPr>
            <a:lvl6pPr marL="1714457" indent="0" algn="l" defTabSz="685783" rtl="0" eaLnBrk="1" latinLnBrk="0" hangingPunct="1">
              <a:spcBef>
                <a:spcPct val="20000"/>
              </a:spcBef>
              <a:buFont typeface="Arial" panose="020B0604020202020204" pitchFamily="34" charset="0"/>
              <a:buNone/>
              <a:defRPr sz="1051" kern="1200">
                <a:solidFill>
                  <a:schemeClr val="tx1">
                    <a:tint val="75000"/>
                  </a:schemeClr>
                </a:solidFill>
                <a:latin typeface="+mn-lt"/>
                <a:ea typeface="+mn-ea"/>
                <a:cs typeface="+mn-cs"/>
              </a:defRPr>
            </a:lvl6pPr>
            <a:lvl7pPr marL="2057349" indent="0" algn="l" defTabSz="685783" rtl="0" eaLnBrk="1" latinLnBrk="0" hangingPunct="1">
              <a:spcBef>
                <a:spcPct val="20000"/>
              </a:spcBef>
              <a:buFont typeface="Arial" panose="020B0604020202020204" pitchFamily="34" charset="0"/>
              <a:buNone/>
              <a:defRPr sz="1051" kern="1200">
                <a:solidFill>
                  <a:schemeClr val="tx1">
                    <a:tint val="75000"/>
                  </a:schemeClr>
                </a:solidFill>
                <a:latin typeface="+mn-lt"/>
                <a:ea typeface="+mn-ea"/>
                <a:cs typeface="+mn-cs"/>
              </a:defRPr>
            </a:lvl7pPr>
            <a:lvl8pPr marL="2400240" indent="0" algn="l" defTabSz="685783" rtl="0" eaLnBrk="1" latinLnBrk="0" hangingPunct="1">
              <a:spcBef>
                <a:spcPct val="20000"/>
              </a:spcBef>
              <a:buFont typeface="Arial" panose="020B0604020202020204" pitchFamily="34" charset="0"/>
              <a:buNone/>
              <a:defRPr sz="1051" kern="1200">
                <a:solidFill>
                  <a:schemeClr val="tx1">
                    <a:tint val="75000"/>
                  </a:schemeClr>
                </a:solidFill>
                <a:latin typeface="+mn-lt"/>
                <a:ea typeface="+mn-ea"/>
                <a:cs typeface="+mn-cs"/>
              </a:defRPr>
            </a:lvl8pPr>
            <a:lvl9pPr marL="2743131" indent="0" algn="l" defTabSz="685783" rtl="0" eaLnBrk="1" latinLnBrk="0" hangingPunct="1">
              <a:spcBef>
                <a:spcPct val="20000"/>
              </a:spcBef>
              <a:buFont typeface="Arial" panose="020B0604020202020204" pitchFamily="34" charset="0"/>
              <a:buNone/>
              <a:defRPr sz="1051" kern="1200">
                <a:solidFill>
                  <a:schemeClr val="tx1">
                    <a:tint val="75000"/>
                  </a:schemeClr>
                </a:solidFill>
                <a:latin typeface="+mn-lt"/>
                <a:ea typeface="+mn-ea"/>
                <a:cs typeface="+mn-cs"/>
              </a:defRPr>
            </a:lvl9pPr>
          </a:lstStyle>
          <a:p>
            <a:r>
              <a:rPr lang="fr-BE" sz="2000" b="1">
                <a:solidFill>
                  <a:srgbClr val="1A3989"/>
                </a:solidFill>
                <a:latin typeface="Verdana" panose="020B0604030504040204" pitchFamily="34" charset="0"/>
                <a:ea typeface="Verdana" panose="020B0604030504040204" pitchFamily="34" charset="0"/>
              </a:rPr>
              <a:t>Comment intégrer les résultats dans S-Risk ?</a:t>
            </a:r>
          </a:p>
        </p:txBody>
      </p:sp>
    </p:spTree>
    <p:extLst>
      <p:ext uri="{BB962C8B-B14F-4D97-AF65-F5344CB8AC3E}">
        <p14:creationId xmlns:p14="http://schemas.microsoft.com/office/powerpoint/2010/main" val="689192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p:cNvSpPr txBox="1"/>
          <p:nvPr/>
        </p:nvSpPr>
        <p:spPr>
          <a:xfrm>
            <a:off x="385764" y="1028625"/>
            <a:ext cx="8047036" cy="369332"/>
          </a:xfrm>
          <a:prstGeom prst="rect">
            <a:avLst/>
          </a:prstGeom>
          <a:noFill/>
        </p:spPr>
        <p:txBody>
          <a:bodyPr wrap="square" rtlCol="0">
            <a:spAutoFit/>
          </a:bodyPr>
          <a:lstStyle/>
          <a:p>
            <a:pPr marL="0" indent="0">
              <a:buNone/>
            </a:pPr>
            <a:r>
              <a:rPr lang="fr-FR" b="1">
                <a:solidFill>
                  <a:srgbClr val="953735"/>
                </a:solidFill>
              </a:rPr>
              <a:t>Ne pas introduire les différentes mesures dans une même modélisation!</a:t>
            </a:r>
          </a:p>
        </p:txBody>
      </p:sp>
      <p:sp>
        <p:nvSpPr>
          <p:cNvPr id="10" name="ZoneTexte 9">
            <a:extLst>
              <a:ext uri="{FF2B5EF4-FFF2-40B4-BE49-F238E27FC236}">
                <a16:creationId xmlns:a16="http://schemas.microsoft.com/office/drawing/2014/main" id="{59BE2E24-BA80-4EB4-A3CC-D5B3D370E196}"/>
              </a:ext>
            </a:extLst>
          </p:cNvPr>
          <p:cNvSpPr txBox="1"/>
          <p:nvPr/>
        </p:nvSpPr>
        <p:spPr>
          <a:xfrm>
            <a:off x="2" y="618830"/>
            <a:ext cx="9143998" cy="400110"/>
          </a:xfrm>
          <a:prstGeom prst="rect">
            <a:avLst/>
          </a:prstGeom>
          <a:solidFill>
            <a:srgbClr val="D7E4BD"/>
          </a:solidFill>
        </p:spPr>
        <p:txBody>
          <a:bodyPr wrap="square" rtlCol="0">
            <a:spAutoFit/>
          </a:bodyPr>
          <a:lstStyle/>
          <a:p>
            <a:r>
              <a:rPr lang="fr-BE" sz="2000"/>
              <a:t>Recommandations</a:t>
            </a:r>
          </a:p>
        </p:txBody>
      </p:sp>
      <p:graphicFrame>
        <p:nvGraphicFramePr>
          <p:cNvPr id="2" name="Diagramme 1"/>
          <p:cNvGraphicFramePr/>
          <p:nvPr>
            <p:extLst>
              <p:ext uri="{D42A27DB-BD31-4B8C-83A1-F6EECF244321}">
                <p14:modId xmlns:p14="http://schemas.microsoft.com/office/powerpoint/2010/main" val="393271238"/>
              </p:ext>
            </p:extLst>
          </p:nvPr>
        </p:nvGraphicFramePr>
        <p:xfrm>
          <a:off x="1294999" y="2377440"/>
          <a:ext cx="7277501" cy="25234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 4" descr="Capture d’écra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32743" y="1571519"/>
            <a:ext cx="1373849" cy="905249"/>
          </a:xfrm>
          <a:prstGeom prst="rect">
            <a:avLst/>
          </a:prstGeom>
        </p:spPr>
      </p:pic>
      <p:sp>
        <p:nvSpPr>
          <p:cNvPr id="3" name="Rectangle : coins arrondis 2">
            <a:extLst>
              <a:ext uri="{FF2B5EF4-FFF2-40B4-BE49-F238E27FC236}">
                <a16:creationId xmlns:a16="http://schemas.microsoft.com/office/drawing/2014/main" id="{5EC5159D-5013-472E-99B3-0D93314C7E5E}"/>
              </a:ext>
            </a:extLst>
          </p:cNvPr>
          <p:cNvSpPr/>
          <p:nvPr/>
        </p:nvSpPr>
        <p:spPr>
          <a:xfrm>
            <a:off x="1371199" y="1713353"/>
            <a:ext cx="3277001" cy="65047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fr-FR" b="1" u="sng">
                <a:solidFill>
                  <a:schemeClr val="tx2">
                    <a:lumMod val="50000"/>
                  </a:schemeClr>
                </a:solidFill>
              </a:rPr>
              <a:t>Modélisations</a:t>
            </a:r>
          </a:p>
        </p:txBody>
      </p:sp>
      <p:sp>
        <p:nvSpPr>
          <p:cNvPr id="4" name="Flèche : angle droit 3">
            <a:extLst>
              <a:ext uri="{FF2B5EF4-FFF2-40B4-BE49-F238E27FC236}">
                <a16:creationId xmlns:a16="http://schemas.microsoft.com/office/drawing/2014/main" id="{9ED77267-5551-440C-BE9E-840527DFE682}"/>
              </a:ext>
            </a:extLst>
          </p:cNvPr>
          <p:cNvSpPr/>
          <p:nvPr/>
        </p:nvSpPr>
        <p:spPr>
          <a:xfrm rot="5400000">
            <a:off x="764422" y="1609095"/>
            <a:ext cx="650476" cy="441960"/>
          </a:xfrm>
          <a:prstGeom prst="bentUpArrow">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40527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a:extLst>
              <a:ext uri="{FF2B5EF4-FFF2-40B4-BE49-F238E27FC236}">
                <a16:creationId xmlns:a16="http://schemas.microsoft.com/office/drawing/2014/main" id="{59BE2E24-BA80-4EB4-A3CC-D5B3D370E196}"/>
              </a:ext>
            </a:extLst>
          </p:cNvPr>
          <p:cNvSpPr txBox="1"/>
          <p:nvPr/>
        </p:nvSpPr>
        <p:spPr>
          <a:xfrm>
            <a:off x="2" y="618830"/>
            <a:ext cx="9143998" cy="400110"/>
          </a:xfrm>
          <a:prstGeom prst="rect">
            <a:avLst/>
          </a:prstGeom>
          <a:solidFill>
            <a:srgbClr val="D7E4BD"/>
          </a:solidFill>
        </p:spPr>
        <p:txBody>
          <a:bodyPr wrap="square" rtlCol="0">
            <a:spAutoFit/>
          </a:bodyPr>
          <a:lstStyle/>
          <a:p>
            <a:r>
              <a:rPr lang="fr-FR" sz="2000"/>
              <a:t>En pratique</a:t>
            </a:r>
            <a:endParaRPr lang="fr-BE" sz="2000"/>
          </a:p>
        </p:txBody>
      </p:sp>
      <p:pic>
        <p:nvPicPr>
          <p:cNvPr id="6" name="Image 5" descr="Capture d’écra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849" y="1100723"/>
            <a:ext cx="634392" cy="418010"/>
          </a:xfrm>
          <a:prstGeom prst="rect">
            <a:avLst/>
          </a:prstGeom>
        </p:spPr>
      </p:pic>
      <p:grpSp>
        <p:nvGrpSpPr>
          <p:cNvPr id="7" name="Groupe 6">
            <a:extLst>
              <a:ext uri="{FF2B5EF4-FFF2-40B4-BE49-F238E27FC236}">
                <a16:creationId xmlns:a16="http://schemas.microsoft.com/office/drawing/2014/main" id="{74D42EE9-2F9B-421C-9348-6589E26FABAC}"/>
              </a:ext>
            </a:extLst>
          </p:cNvPr>
          <p:cNvGrpSpPr/>
          <p:nvPr/>
        </p:nvGrpSpPr>
        <p:grpSpPr>
          <a:xfrm>
            <a:off x="2127535" y="1018940"/>
            <a:ext cx="6528785" cy="395179"/>
            <a:chOff x="321595" y="1018940"/>
            <a:chExt cx="6528785" cy="395179"/>
          </a:xfrm>
        </p:grpSpPr>
        <p:pic>
          <p:nvPicPr>
            <p:cNvPr id="2" name="Image 1" descr="Capture d’écran"/>
            <p:cNvPicPr>
              <a:picLocks noChangeAspect="1"/>
            </p:cNvPicPr>
            <p:nvPr/>
          </p:nvPicPr>
          <p:blipFill rotWithShape="1">
            <a:blip r:embed="rId3">
              <a:extLst>
                <a:ext uri="{28A0092B-C50C-407E-A947-70E740481C1C}">
                  <a14:useLocalDpi xmlns:a14="http://schemas.microsoft.com/office/drawing/2010/main" val="0"/>
                </a:ext>
              </a:extLst>
            </a:blip>
            <a:srcRect r="17524" b="2009"/>
            <a:stretch/>
          </p:blipFill>
          <p:spPr>
            <a:xfrm>
              <a:off x="321595" y="1018940"/>
              <a:ext cx="6528785" cy="395179"/>
            </a:xfrm>
            <a:prstGeom prst="rect">
              <a:avLst/>
            </a:prstGeom>
          </p:spPr>
        </p:pic>
        <p:sp>
          <p:nvSpPr>
            <p:cNvPr id="13" name="Rectangle : coins arrondis 12">
              <a:extLst>
                <a:ext uri="{FF2B5EF4-FFF2-40B4-BE49-F238E27FC236}">
                  <a16:creationId xmlns:a16="http://schemas.microsoft.com/office/drawing/2014/main" id="{FE0ABC13-386A-4671-A078-3B6C02664087}"/>
                </a:ext>
              </a:extLst>
            </p:cNvPr>
            <p:cNvSpPr/>
            <p:nvPr/>
          </p:nvSpPr>
          <p:spPr>
            <a:xfrm>
              <a:off x="4922520" y="1026961"/>
              <a:ext cx="876300" cy="283679"/>
            </a:xfrm>
            <a:prstGeom prst="round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Image 13">
            <a:extLst>
              <a:ext uri="{FF2B5EF4-FFF2-40B4-BE49-F238E27FC236}">
                <a16:creationId xmlns:a16="http://schemas.microsoft.com/office/drawing/2014/main" id="{F430D29E-D654-431F-9037-512FB5CA704C}"/>
              </a:ext>
            </a:extLst>
          </p:cNvPr>
          <p:cNvPicPr>
            <a:picLocks noChangeAspect="1"/>
          </p:cNvPicPr>
          <p:nvPr/>
        </p:nvPicPr>
        <p:blipFill>
          <a:blip r:embed="rId4"/>
          <a:stretch>
            <a:fillRect/>
          </a:stretch>
        </p:blipFill>
        <p:spPr>
          <a:xfrm>
            <a:off x="477624" y="1612219"/>
            <a:ext cx="759199" cy="759199"/>
          </a:xfrm>
          <a:prstGeom prst="rect">
            <a:avLst/>
          </a:prstGeom>
        </p:spPr>
      </p:pic>
      <p:pic>
        <p:nvPicPr>
          <p:cNvPr id="17" name="Image 16">
            <a:extLst>
              <a:ext uri="{FF2B5EF4-FFF2-40B4-BE49-F238E27FC236}">
                <a16:creationId xmlns:a16="http://schemas.microsoft.com/office/drawing/2014/main" id="{106BA913-6254-4C2C-8295-6E31704612E0}"/>
              </a:ext>
            </a:extLst>
          </p:cNvPr>
          <p:cNvPicPr>
            <a:picLocks noChangeAspect="1"/>
          </p:cNvPicPr>
          <p:nvPr/>
        </p:nvPicPr>
        <p:blipFill>
          <a:blip r:embed="rId5"/>
          <a:stretch>
            <a:fillRect/>
          </a:stretch>
        </p:blipFill>
        <p:spPr>
          <a:xfrm>
            <a:off x="1282039" y="1619322"/>
            <a:ext cx="3160034" cy="715094"/>
          </a:xfrm>
          <a:prstGeom prst="rect">
            <a:avLst/>
          </a:prstGeom>
          <a:ln>
            <a:solidFill>
              <a:schemeClr val="tx1"/>
            </a:solidFill>
          </a:ln>
        </p:spPr>
      </p:pic>
      <p:sp>
        <p:nvSpPr>
          <p:cNvPr id="15" name="ZoneTexte 14">
            <a:extLst>
              <a:ext uri="{FF2B5EF4-FFF2-40B4-BE49-F238E27FC236}">
                <a16:creationId xmlns:a16="http://schemas.microsoft.com/office/drawing/2014/main" id="{CA6019C1-F193-4273-A862-73E07B0516F8}"/>
              </a:ext>
            </a:extLst>
          </p:cNvPr>
          <p:cNvSpPr txBox="1"/>
          <p:nvPr/>
        </p:nvSpPr>
        <p:spPr>
          <a:xfrm>
            <a:off x="4867275" y="1457846"/>
            <a:ext cx="3933999" cy="877163"/>
          </a:xfrm>
          <a:prstGeom prst="rect">
            <a:avLst/>
          </a:prstGeom>
          <a:solidFill>
            <a:schemeClr val="bg1"/>
          </a:solidFill>
          <a:ln>
            <a:solidFill>
              <a:srgbClr val="953735"/>
            </a:solidFill>
          </a:ln>
        </p:spPr>
        <p:txBody>
          <a:bodyPr wrap="square" lIns="180000" rtlCol="0">
            <a:spAutoFit/>
          </a:bodyPr>
          <a:lstStyle/>
          <a:p>
            <a:r>
              <a:rPr lang="fr-FR" sz="1700">
                <a:solidFill>
                  <a:srgbClr val="C00000"/>
                </a:solidFill>
              </a:rPr>
              <a:t>A </a:t>
            </a:r>
            <a:r>
              <a:rPr lang="fr-FR" sz="1700" b="1">
                <a:solidFill>
                  <a:srgbClr val="C00000"/>
                </a:solidFill>
              </a:rPr>
              <a:t>toujours</a:t>
            </a:r>
            <a:r>
              <a:rPr lang="fr-FR" sz="1700">
                <a:solidFill>
                  <a:srgbClr val="C00000"/>
                </a:solidFill>
              </a:rPr>
              <a:t> encoder </a:t>
            </a:r>
            <a:r>
              <a:rPr lang="fr-FR" sz="1700">
                <a:solidFill>
                  <a:srgbClr val="C00000"/>
                </a:solidFill>
                <a:sym typeface="Wingdings" panose="05000000000000000000" pitchFamily="2" charset="2"/>
              </a:rPr>
              <a:t></a:t>
            </a:r>
            <a:r>
              <a:rPr lang="fr-FR" sz="1700">
                <a:solidFill>
                  <a:srgbClr val="C00000"/>
                </a:solidFill>
              </a:rPr>
              <a:t> intervient dans évaluation exposition via d’autres voies de transfert</a:t>
            </a:r>
            <a:endParaRPr lang="fr-BE" sz="1700">
              <a:solidFill>
                <a:srgbClr val="C00000"/>
              </a:solidFill>
            </a:endParaRPr>
          </a:p>
        </p:txBody>
      </p:sp>
      <p:grpSp>
        <p:nvGrpSpPr>
          <p:cNvPr id="31" name="Groupe 30">
            <a:extLst>
              <a:ext uri="{FF2B5EF4-FFF2-40B4-BE49-F238E27FC236}">
                <a16:creationId xmlns:a16="http://schemas.microsoft.com/office/drawing/2014/main" id="{61FBE06B-2199-4537-A56E-A5F165FF4568}"/>
              </a:ext>
            </a:extLst>
          </p:cNvPr>
          <p:cNvGrpSpPr/>
          <p:nvPr/>
        </p:nvGrpSpPr>
        <p:grpSpPr>
          <a:xfrm>
            <a:off x="1222045" y="2435005"/>
            <a:ext cx="7195046" cy="2545472"/>
            <a:chOff x="1222045" y="2435005"/>
            <a:chExt cx="7195046" cy="2545472"/>
          </a:xfrm>
        </p:grpSpPr>
        <p:pic>
          <p:nvPicPr>
            <p:cNvPr id="23" name="Image 22">
              <a:extLst>
                <a:ext uri="{FF2B5EF4-FFF2-40B4-BE49-F238E27FC236}">
                  <a16:creationId xmlns:a16="http://schemas.microsoft.com/office/drawing/2014/main" id="{D2046D35-5FF7-4A53-9A15-72AC449B4D85}"/>
                </a:ext>
              </a:extLst>
            </p:cNvPr>
            <p:cNvPicPr>
              <a:picLocks noChangeAspect="1"/>
            </p:cNvPicPr>
            <p:nvPr/>
          </p:nvPicPr>
          <p:blipFill rotWithShape="1">
            <a:blip r:embed="rId6"/>
            <a:srcRect/>
            <a:stretch/>
          </p:blipFill>
          <p:spPr>
            <a:xfrm>
              <a:off x="1286650" y="2435005"/>
              <a:ext cx="4592751" cy="2508470"/>
            </a:xfrm>
            <a:prstGeom prst="rect">
              <a:avLst/>
            </a:prstGeom>
            <a:ln>
              <a:solidFill>
                <a:schemeClr val="tx1"/>
              </a:solidFill>
            </a:ln>
          </p:spPr>
        </p:pic>
        <p:sp>
          <p:nvSpPr>
            <p:cNvPr id="26" name="Rectangle : coins arrondis 25">
              <a:extLst>
                <a:ext uri="{FF2B5EF4-FFF2-40B4-BE49-F238E27FC236}">
                  <a16:creationId xmlns:a16="http://schemas.microsoft.com/office/drawing/2014/main" id="{198010C6-7BFE-4AE4-9F6E-B2F4835A3BCD}"/>
                </a:ext>
              </a:extLst>
            </p:cNvPr>
            <p:cNvSpPr/>
            <p:nvPr/>
          </p:nvSpPr>
          <p:spPr>
            <a:xfrm>
              <a:off x="3643314" y="2500248"/>
              <a:ext cx="2417113" cy="1323048"/>
            </a:xfrm>
            <a:prstGeom prst="round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 coins arrondis 23">
              <a:extLst>
                <a:ext uri="{FF2B5EF4-FFF2-40B4-BE49-F238E27FC236}">
                  <a16:creationId xmlns:a16="http://schemas.microsoft.com/office/drawing/2014/main" id="{B9C9AF3E-C766-4A19-9E01-B9050790CC1A}"/>
                </a:ext>
              </a:extLst>
            </p:cNvPr>
            <p:cNvSpPr/>
            <p:nvPr/>
          </p:nvSpPr>
          <p:spPr>
            <a:xfrm>
              <a:off x="1222045" y="3852725"/>
              <a:ext cx="2499386" cy="1127752"/>
            </a:xfrm>
            <a:prstGeom prst="round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ZoneTexte 24">
              <a:extLst>
                <a:ext uri="{FF2B5EF4-FFF2-40B4-BE49-F238E27FC236}">
                  <a16:creationId xmlns:a16="http://schemas.microsoft.com/office/drawing/2014/main" id="{0883BE9F-48FA-4B1C-A7C3-855D4F34AA12}"/>
                </a:ext>
              </a:extLst>
            </p:cNvPr>
            <p:cNvSpPr txBox="1"/>
            <p:nvPr/>
          </p:nvSpPr>
          <p:spPr>
            <a:xfrm>
              <a:off x="6956248" y="4340004"/>
              <a:ext cx="1176997" cy="369332"/>
            </a:xfrm>
            <a:prstGeom prst="rect">
              <a:avLst/>
            </a:prstGeom>
            <a:noFill/>
          </p:spPr>
          <p:txBody>
            <a:bodyPr wrap="square" rtlCol="0">
              <a:spAutoFit/>
            </a:bodyPr>
            <a:lstStyle/>
            <a:p>
              <a:pPr algn="ctr"/>
              <a:r>
                <a:rPr lang="en-GB" b="1">
                  <a:solidFill>
                    <a:schemeClr val="accent3">
                      <a:lumMod val="50000"/>
                    </a:schemeClr>
                  </a:solidFill>
                </a:rPr>
                <a:t>Gaz du sol</a:t>
              </a:r>
            </a:p>
          </p:txBody>
        </p:sp>
        <p:sp>
          <p:nvSpPr>
            <p:cNvPr id="27" name="ZoneTexte 26">
              <a:extLst>
                <a:ext uri="{FF2B5EF4-FFF2-40B4-BE49-F238E27FC236}">
                  <a16:creationId xmlns:a16="http://schemas.microsoft.com/office/drawing/2014/main" id="{7EA24572-3D73-44EC-AE96-48516BA7920F}"/>
                </a:ext>
              </a:extLst>
            </p:cNvPr>
            <p:cNvSpPr txBox="1"/>
            <p:nvPr/>
          </p:nvSpPr>
          <p:spPr>
            <a:xfrm>
              <a:off x="6672404" y="2924576"/>
              <a:ext cx="1744687" cy="369332"/>
            </a:xfrm>
            <a:prstGeom prst="rect">
              <a:avLst/>
            </a:prstGeom>
            <a:noFill/>
          </p:spPr>
          <p:txBody>
            <a:bodyPr wrap="square" rtlCol="0">
              <a:spAutoFit/>
            </a:bodyPr>
            <a:lstStyle/>
            <a:p>
              <a:pPr algn="ctr"/>
              <a:r>
                <a:rPr lang="fr-BE" b="1">
                  <a:solidFill>
                    <a:schemeClr val="accent3">
                      <a:lumMod val="50000"/>
                    </a:schemeClr>
                  </a:solidFill>
                </a:rPr>
                <a:t>Air intérieur</a:t>
              </a:r>
            </a:p>
          </p:txBody>
        </p:sp>
        <p:cxnSp>
          <p:nvCxnSpPr>
            <p:cNvPr id="29" name="Connecteur droit avec flèche 28">
              <a:extLst>
                <a:ext uri="{FF2B5EF4-FFF2-40B4-BE49-F238E27FC236}">
                  <a16:creationId xmlns:a16="http://schemas.microsoft.com/office/drawing/2014/main" id="{02DF9326-8362-42D5-AF76-7F7F3D8CAAE9}"/>
                </a:ext>
              </a:extLst>
            </p:cNvPr>
            <p:cNvCxnSpPr/>
            <p:nvPr/>
          </p:nvCxnSpPr>
          <p:spPr>
            <a:xfrm>
              <a:off x="6067425" y="3109242"/>
              <a:ext cx="661035" cy="0"/>
            </a:xfrm>
            <a:prstGeom prst="straightConnector1">
              <a:avLst/>
            </a:prstGeom>
            <a:ln>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a:extLst>
                <a:ext uri="{FF2B5EF4-FFF2-40B4-BE49-F238E27FC236}">
                  <a16:creationId xmlns:a16="http://schemas.microsoft.com/office/drawing/2014/main" id="{95984B59-41D5-462A-9A34-D570E8E0A088}"/>
                </a:ext>
              </a:extLst>
            </p:cNvPr>
            <p:cNvCxnSpPr/>
            <p:nvPr/>
          </p:nvCxnSpPr>
          <p:spPr>
            <a:xfrm>
              <a:off x="3721430" y="4516794"/>
              <a:ext cx="2952000" cy="0"/>
            </a:xfrm>
            <a:prstGeom prst="straightConnector1">
              <a:avLst/>
            </a:prstGeom>
            <a:ln>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2" name="Connecteur droit avec flèche 31">
            <a:extLst>
              <a:ext uri="{FF2B5EF4-FFF2-40B4-BE49-F238E27FC236}">
                <a16:creationId xmlns:a16="http://schemas.microsoft.com/office/drawing/2014/main" id="{DD247545-0B6B-4AA6-8A9A-CA550757E31D}"/>
              </a:ext>
            </a:extLst>
          </p:cNvPr>
          <p:cNvCxnSpPr>
            <a:cxnSpLocks/>
            <a:endCxn id="15" idx="1"/>
          </p:cNvCxnSpPr>
          <p:nvPr/>
        </p:nvCxnSpPr>
        <p:spPr>
          <a:xfrm flipV="1">
            <a:off x="3643314" y="1896428"/>
            <a:ext cx="1223961" cy="267652"/>
          </a:xfrm>
          <a:prstGeom prst="straightConnector1">
            <a:avLst/>
          </a:prstGeom>
          <a:ln>
            <a:solidFill>
              <a:srgbClr val="95373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613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p:cNvSpPr txBox="1"/>
          <p:nvPr/>
        </p:nvSpPr>
        <p:spPr>
          <a:xfrm>
            <a:off x="385763" y="1121970"/>
            <a:ext cx="8361997" cy="369332"/>
          </a:xfrm>
          <a:prstGeom prst="rect">
            <a:avLst/>
          </a:prstGeom>
          <a:noFill/>
        </p:spPr>
        <p:txBody>
          <a:bodyPr wrap="square" rtlCol="0">
            <a:spAutoFit/>
          </a:bodyPr>
          <a:lstStyle/>
          <a:p>
            <a:pPr marL="0" lvl="1"/>
            <a:r>
              <a:rPr lang="fr-FR" b="1" u="sng"/>
              <a:t>Gaz du sol</a:t>
            </a:r>
          </a:p>
        </p:txBody>
      </p:sp>
      <p:sp>
        <p:nvSpPr>
          <p:cNvPr id="10" name="ZoneTexte 9">
            <a:extLst>
              <a:ext uri="{FF2B5EF4-FFF2-40B4-BE49-F238E27FC236}">
                <a16:creationId xmlns:a16="http://schemas.microsoft.com/office/drawing/2014/main" id="{59BE2E24-BA80-4EB4-A3CC-D5B3D370E196}"/>
              </a:ext>
            </a:extLst>
          </p:cNvPr>
          <p:cNvSpPr txBox="1"/>
          <p:nvPr/>
        </p:nvSpPr>
        <p:spPr>
          <a:xfrm>
            <a:off x="2" y="618830"/>
            <a:ext cx="9143998" cy="400110"/>
          </a:xfrm>
          <a:prstGeom prst="rect">
            <a:avLst/>
          </a:prstGeom>
          <a:solidFill>
            <a:srgbClr val="D7E4BD"/>
          </a:solidFill>
        </p:spPr>
        <p:txBody>
          <a:bodyPr wrap="square" rtlCol="0">
            <a:spAutoFit/>
          </a:bodyPr>
          <a:lstStyle/>
          <a:p>
            <a:r>
              <a:rPr lang="fr-FR" sz="2000"/>
              <a:t>En pratique</a:t>
            </a:r>
            <a:endParaRPr lang="fr-BE" sz="2000"/>
          </a:p>
        </p:txBody>
      </p:sp>
      <p:grpSp>
        <p:nvGrpSpPr>
          <p:cNvPr id="4" name="Groupe 3"/>
          <p:cNvGrpSpPr/>
          <p:nvPr/>
        </p:nvGrpSpPr>
        <p:grpSpPr>
          <a:xfrm>
            <a:off x="385763" y="1929970"/>
            <a:ext cx="3723559" cy="2016224"/>
            <a:chOff x="1187623" y="3068960"/>
            <a:chExt cx="3723559" cy="2016224"/>
          </a:xfrm>
        </p:grpSpPr>
        <p:pic>
          <p:nvPicPr>
            <p:cNvPr id="5" name="Image 4"/>
            <p:cNvPicPr>
              <a:picLocks noChangeAspect="1"/>
            </p:cNvPicPr>
            <p:nvPr/>
          </p:nvPicPr>
          <p:blipFill rotWithShape="1">
            <a:blip r:embed="rId3">
              <a:extLst>
                <a:ext uri="{28A0092B-C50C-407E-A947-70E740481C1C}">
                  <a14:useLocalDpi xmlns:a14="http://schemas.microsoft.com/office/drawing/2010/main" val="0"/>
                </a:ext>
              </a:extLst>
            </a:blip>
            <a:srcRect t="45248" r="55749" b="25576"/>
            <a:stretch/>
          </p:blipFill>
          <p:spPr bwMode="auto">
            <a:xfrm>
              <a:off x="1187623" y="3068960"/>
              <a:ext cx="3723559" cy="2016224"/>
            </a:xfrm>
            <a:prstGeom prst="rect">
              <a:avLst/>
            </a:prstGeom>
            <a:ln>
              <a:no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sp>
          <p:nvSpPr>
            <p:cNvPr id="6" name="Ellipse 5"/>
            <p:cNvSpPr/>
            <p:nvPr/>
          </p:nvSpPr>
          <p:spPr>
            <a:xfrm>
              <a:off x="3275856" y="3429000"/>
              <a:ext cx="288032" cy="288032"/>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sp>
        <p:nvSpPr>
          <p:cNvPr id="2" name="ZoneTexte 1"/>
          <p:cNvSpPr txBox="1"/>
          <p:nvPr/>
        </p:nvSpPr>
        <p:spPr>
          <a:xfrm>
            <a:off x="4668252" y="2638926"/>
            <a:ext cx="673769" cy="369332"/>
          </a:xfrm>
          <a:prstGeom prst="rect">
            <a:avLst/>
          </a:prstGeom>
          <a:noFill/>
        </p:spPr>
        <p:txBody>
          <a:bodyPr wrap="square" rtlCol="0">
            <a:spAutoFit/>
          </a:bodyPr>
          <a:lstStyle/>
          <a:p>
            <a:r>
              <a:rPr lang="fr-FR" err="1"/>
              <a:t>C</a:t>
            </a:r>
            <a:r>
              <a:rPr lang="fr-FR" baseline="-25000" err="1"/>
              <a:t>max</a:t>
            </a:r>
            <a:endParaRPr lang="fr-BE" baseline="-25000"/>
          </a:p>
        </p:txBody>
      </p:sp>
      <p:sp>
        <p:nvSpPr>
          <p:cNvPr id="3" name="Flèche droite 2"/>
          <p:cNvSpPr/>
          <p:nvPr/>
        </p:nvSpPr>
        <p:spPr>
          <a:xfrm rot="10800000">
            <a:off x="4210389" y="2735179"/>
            <a:ext cx="374446" cy="200526"/>
          </a:xfrm>
          <a:prstGeom prst="rightArrow">
            <a:avLst/>
          </a:prstGeom>
          <a:solidFill>
            <a:schemeClr val="accent3">
              <a:lumMod val="75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ZoneTexte 6"/>
          <p:cNvSpPr txBox="1"/>
          <p:nvPr/>
        </p:nvSpPr>
        <p:spPr>
          <a:xfrm>
            <a:off x="4724398" y="3577390"/>
            <a:ext cx="3825241" cy="369332"/>
          </a:xfrm>
          <a:prstGeom prst="rect">
            <a:avLst/>
          </a:prstGeom>
          <a:noFill/>
        </p:spPr>
        <p:txBody>
          <a:bodyPr wrap="square" rtlCol="0">
            <a:spAutoFit/>
          </a:bodyPr>
          <a:lstStyle/>
          <a:p>
            <a:r>
              <a:rPr lang="fr-BE"/>
              <a:t>Profondeur sommet tube crépiné</a:t>
            </a:r>
          </a:p>
        </p:txBody>
      </p:sp>
      <p:sp>
        <p:nvSpPr>
          <p:cNvPr id="8" name="Multiplication 7"/>
          <p:cNvSpPr/>
          <p:nvPr/>
        </p:nvSpPr>
        <p:spPr>
          <a:xfrm>
            <a:off x="2911642" y="3008258"/>
            <a:ext cx="673769" cy="537775"/>
          </a:xfrm>
          <a:prstGeom prst="mathMultiply">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ZoneTexte 8"/>
          <p:cNvSpPr txBox="1"/>
          <p:nvPr/>
        </p:nvSpPr>
        <p:spPr>
          <a:xfrm>
            <a:off x="5635593" y="2480510"/>
            <a:ext cx="3409347" cy="861774"/>
          </a:xfrm>
          <a:prstGeom prst="rect">
            <a:avLst/>
          </a:prstGeom>
          <a:noFill/>
        </p:spPr>
        <p:txBody>
          <a:bodyPr wrap="square" rtlCol="0">
            <a:spAutoFit/>
          </a:bodyPr>
          <a:lstStyle/>
          <a:p>
            <a:r>
              <a:rPr lang="fr-FR"/>
              <a:t>Utilisé pour calculer :  </a:t>
            </a:r>
          </a:p>
          <a:p>
            <a:pPr marL="358775" indent="-176213">
              <a:buFont typeface="Arial" panose="020B0604020202020204" pitchFamily="34" charset="0"/>
              <a:buChar char="•"/>
            </a:pPr>
            <a:r>
              <a:rPr lang="fr-FR" sz="1600"/>
              <a:t>Concentration in indoor air (C</a:t>
            </a:r>
            <a:r>
              <a:rPr lang="fr-FR" sz="1600" baseline="-25000"/>
              <a:t>ia</a:t>
            </a:r>
            <a:r>
              <a:rPr lang="fr-FR" sz="1600"/>
              <a:t> )</a:t>
            </a:r>
          </a:p>
          <a:p>
            <a:pPr marL="358775" indent="-176213">
              <a:buFont typeface="Arial" panose="020B0604020202020204" pitchFamily="34" charset="0"/>
              <a:buChar char="•"/>
            </a:pPr>
            <a:r>
              <a:rPr lang="fr-FR" sz="1600"/>
              <a:t>Concentration in </a:t>
            </a:r>
            <a:r>
              <a:rPr lang="fr-FR" sz="1600" err="1"/>
              <a:t>outdoor</a:t>
            </a:r>
            <a:r>
              <a:rPr lang="fr-FR" sz="1600"/>
              <a:t> air (</a:t>
            </a:r>
            <a:r>
              <a:rPr lang="fr-FR" sz="1600" err="1"/>
              <a:t>C</a:t>
            </a:r>
            <a:r>
              <a:rPr lang="fr-FR" sz="1600" baseline="-25000" err="1"/>
              <a:t>oa</a:t>
            </a:r>
            <a:r>
              <a:rPr lang="fr-FR" sz="1600" baseline="-25000"/>
              <a:t> </a:t>
            </a:r>
            <a:r>
              <a:rPr lang="fr-FR" sz="1600"/>
              <a:t>)</a:t>
            </a:r>
            <a:endParaRPr lang="fr-BE" sz="1600" baseline="-25000"/>
          </a:p>
        </p:txBody>
      </p:sp>
      <p:sp>
        <p:nvSpPr>
          <p:cNvPr id="12" name="Flèche droite 11"/>
          <p:cNvSpPr/>
          <p:nvPr/>
        </p:nvSpPr>
        <p:spPr>
          <a:xfrm>
            <a:off x="5342021" y="2831432"/>
            <a:ext cx="192505" cy="45719"/>
          </a:xfrm>
          <a:prstGeom prst="rightArrow">
            <a:avLst/>
          </a:prstGeom>
          <a:solidFill>
            <a:schemeClr val="accent3">
              <a:lumMod val="50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6" name="Flèche droite 2">
            <a:extLst>
              <a:ext uri="{FF2B5EF4-FFF2-40B4-BE49-F238E27FC236}">
                <a16:creationId xmlns:a16="http://schemas.microsoft.com/office/drawing/2014/main" id="{5A47001E-8E79-42E2-AAB2-9BD014897627}"/>
              </a:ext>
            </a:extLst>
          </p:cNvPr>
          <p:cNvSpPr/>
          <p:nvPr/>
        </p:nvSpPr>
        <p:spPr>
          <a:xfrm rot="10800000">
            <a:off x="4212860" y="3661793"/>
            <a:ext cx="374446" cy="200526"/>
          </a:xfrm>
          <a:prstGeom prst="rightArrow">
            <a:avLst/>
          </a:prstGeom>
          <a:solidFill>
            <a:schemeClr val="accent3">
              <a:lumMod val="75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17" name="Connecteur droit avec flèche 16">
            <a:extLst>
              <a:ext uri="{FF2B5EF4-FFF2-40B4-BE49-F238E27FC236}">
                <a16:creationId xmlns:a16="http://schemas.microsoft.com/office/drawing/2014/main" id="{60F40270-8736-4123-9F96-7395F0A1370F}"/>
              </a:ext>
            </a:extLst>
          </p:cNvPr>
          <p:cNvCxnSpPr/>
          <p:nvPr/>
        </p:nvCxnSpPr>
        <p:spPr>
          <a:xfrm>
            <a:off x="3248527" y="3448320"/>
            <a:ext cx="1" cy="828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ZoneTexte 17">
            <a:extLst>
              <a:ext uri="{FF2B5EF4-FFF2-40B4-BE49-F238E27FC236}">
                <a16:creationId xmlns:a16="http://schemas.microsoft.com/office/drawing/2014/main" id="{46087936-0E95-43E1-A3E8-A258FE21845D}"/>
              </a:ext>
            </a:extLst>
          </p:cNvPr>
          <p:cNvSpPr txBox="1"/>
          <p:nvPr/>
        </p:nvSpPr>
        <p:spPr>
          <a:xfrm>
            <a:off x="899160" y="4306234"/>
            <a:ext cx="5219700" cy="646331"/>
          </a:xfrm>
          <a:prstGeom prst="rect">
            <a:avLst/>
          </a:prstGeom>
          <a:noFill/>
        </p:spPr>
        <p:txBody>
          <a:bodyPr wrap="square" rtlCol="0">
            <a:spAutoFit/>
          </a:bodyPr>
          <a:lstStyle/>
          <a:p>
            <a:pPr algn="ctr"/>
            <a:r>
              <a:rPr lang="fr-BE"/>
              <a:t>Case activée si modélisation pollution sous partie bâti </a:t>
            </a:r>
            <a:r>
              <a:rPr lang="fr-BE">
                <a:solidFill>
                  <a:srgbClr val="C00000"/>
                </a:solidFill>
                <a:sym typeface="Wingdings" panose="05000000000000000000" pitchFamily="2" charset="2"/>
              </a:rPr>
              <a:t> Ne pas modéliser cette option si mesures d’air</a:t>
            </a:r>
            <a:endParaRPr lang="fr-BE">
              <a:solidFill>
                <a:srgbClr val="C00000"/>
              </a:solidFill>
            </a:endParaRPr>
          </a:p>
        </p:txBody>
      </p:sp>
      <p:pic>
        <p:nvPicPr>
          <p:cNvPr id="20" name="Image 19" descr="Capture d’écran">
            <a:extLst>
              <a:ext uri="{FF2B5EF4-FFF2-40B4-BE49-F238E27FC236}">
                <a16:creationId xmlns:a16="http://schemas.microsoft.com/office/drawing/2014/main" id="{02DF8773-1375-4ED5-8E07-1FFE54A2D1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0564" y="1148396"/>
            <a:ext cx="634392" cy="418010"/>
          </a:xfrm>
          <a:prstGeom prst="rect">
            <a:avLst/>
          </a:prstGeom>
        </p:spPr>
      </p:pic>
    </p:spTree>
    <p:extLst>
      <p:ext uri="{BB962C8B-B14F-4D97-AF65-F5344CB8AC3E}">
        <p14:creationId xmlns:p14="http://schemas.microsoft.com/office/powerpoint/2010/main" val="3286610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a:extLst>
              <a:ext uri="{FF2B5EF4-FFF2-40B4-BE49-F238E27FC236}">
                <a16:creationId xmlns:a16="http://schemas.microsoft.com/office/drawing/2014/main" id="{59BE2E24-BA80-4EB4-A3CC-D5B3D370E196}"/>
              </a:ext>
            </a:extLst>
          </p:cNvPr>
          <p:cNvSpPr txBox="1"/>
          <p:nvPr/>
        </p:nvSpPr>
        <p:spPr>
          <a:xfrm>
            <a:off x="2" y="618830"/>
            <a:ext cx="9143998" cy="400110"/>
          </a:xfrm>
          <a:prstGeom prst="rect">
            <a:avLst/>
          </a:prstGeom>
          <a:solidFill>
            <a:srgbClr val="D7E4BD"/>
          </a:solidFill>
        </p:spPr>
        <p:txBody>
          <a:bodyPr wrap="square" rtlCol="0">
            <a:spAutoFit/>
          </a:bodyPr>
          <a:lstStyle/>
          <a:p>
            <a:r>
              <a:rPr lang="fr-FR" sz="2000"/>
              <a:t>En pratique</a:t>
            </a:r>
            <a:endParaRPr lang="fr-BE" sz="2000"/>
          </a:p>
        </p:txBody>
      </p:sp>
      <p:sp>
        <p:nvSpPr>
          <p:cNvPr id="19" name="ZoneTexte 18"/>
          <p:cNvSpPr txBox="1"/>
          <p:nvPr/>
        </p:nvSpPr>
        <p:spPr>
          <a:xfrm>
            <a:off x="346114" y="4396240"/>
            <a:ext cx="3042486" cy="646331"/>
          </a:xfrm>
          <a:prstGeom prst="rect">
            <a:avLst/>
          </a:prstGeom>
          <a:noFill/>
        </p:spPr>
        <p:txBody>
          <a:bodyPr wrap="square" rtlCol="0">
            <a:spAutoFit/>
          </a:bodyPr>
          <a:lstStyle/>
          <a:p>
            <a:pPr algn="ctr"/>
            <a:r>
              <a:rPr lang="fr-FR"/>
              <a:t>S-Risk calculera la distribution entre phase gazeuse et PM10</a:t>
            </a:r>
            <a:endParaRPr lang="fr-BE"/>
          </a:p>
        </p:txBody>
      </p:sp>
      <p:grpSp>
        <p:nvGrpSpPr>
          <p:cNvPr id="2" name="Groupe 1">
            <a:extLst>
              <a:ext uri="{FF2B5EF4-FFF2-40B4-BE49-F238E27FC236}">
                <a16:creationId xmlns:a16="http://schemas.microsoft.com/office/drawing/2014/main" id="{D269CCB6-BBB4-466B-9C7B-9DC53BC3C13B}"/>
              </a:ext>
            </a:extLst>
          </p:cNvPr>
          <p:cNvGrpSpPr/>
          <p:nvPr/>
        </p:nvGrpSpPr>
        <p:grpSpPr>
          <a:xfrm>
            <a:off x="519022" y="2219489"/>
            <a:ext cx="2670896" cy="1800000"/>
            <a:chOff x="3489959" y="2229470"/>
            <a:chExt cx="2670896" cy="1800000"/>
          </a:xfrm>
          <a:effectLst>
            <a:outerShdw blurRad="50800" dist="38100" dir="2700000" algn="tl" rotWithShape="0">
              <a:prstClr val="black">
                <a:alpha val="40000"/>
              </a:prstClr>
            </a:outerShdw>
          </a:effectLst>
        </p:grpSpPr>
        <p:pic>
          <p:nvPicPr>
            <p:cNvPr id="16" name="Image 15"/>
            <p:cNvPicPr>
              <a:picLocks noChangeAspect="1"/>
            </p:cNvPicPr>
            <p:nvPr/>
          </p:nvPicPr>
          <p:blipFill rotWithShape="1">
            <a:blip r:embed="rId3">
              <a:extLst>
                <a:ext uri="{28A0092B-C50C-407E-A947-70E740481C1C}">
                  <a14:useLocalDpi xmlns:a14="http://schemas.microsoft.com/office/drawing/2010/main" val="0"/>
                </a:ext>
              </a:extLst>
            </a:blip>
            <a:srcRect l="53971" t="4960" b="57279"/>
            <a:stretch/>
          </p:blipFill>
          <p:spPr>
            <a:xfrm>
              <a:off x="3489959" y="2229470"/>
              <a:ext cx="2670896" cy="1800000"/>
            </a:xfrm>
            <a:prstGeom prst="rect">
              <a:avLst/>
            </a:prstGeom>
          </p:spPr>
        </p:pic>
        <p:sp>
          <p:nvSpPr>
            <p:cNvPr id="12" name="Ellipse 11">
              <a:extLst>
                <a:ext uri="{FF2B5EF4-FFF2-40B4-BE49-F238E27FC236}">
                  <a16:creationId xmlns:a16="http://schemas.microsoft.com/office/drawing/2014/main" id="{D963B228-269F-4F36-A298-8FF2C1FB2795}"/>
                </a:ext>
              </a:extLst>
            </p:cNvPr>
            <p:cNvSpPr/>
            <p:nvPr/>
          </p:nvSpPr>
          <p:spPr>
            <a:xfrm>
              <a:off x="4838294" y="3427917"/>
              <a:ext cx="853846" cy="288032"/>
            </a:xfrm>
            <a:prstGeom prst="ellips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1" name="Ellipse 20">
              <a:extLst>
                <a:ext uri="{FF2B5EF4-FFF2-40B4-BE49-F238E27FC236}">
                  <a16:creationId xmlns:a16="http://schemas.microsoft.com/office/drawing/2014/main" id="{8BDE2AD2-F758-4622-A1FA-721F4248341F}"/>
                </a:ext>
              </a:extLst>
            </p:cNvPr>
            <p:cNvSpPr/>
            <p:nvPr/>
          </p:nvSpPr>
          <p:spPr>
            <a:xfrm>
              <a:off x="4781747" y="2509424"/>
              <a:ext cx="853846" cy="288032"/>
            </a:xfrm>
            <a:prstGeom prst="ellips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sp>
        <p:nvSpPr>
          <p:cNvPr id="20" name="Flèche droite 19"/>
          <p:cNvSpPr/>
          <p:nvPr/>
        </p:nvSpPr>
        <p:spPr>
          <a:xfrm rot="5400000">
            <a:off x="1666793" y="4152499"/>
            <a:ext cx="288033" cy="240632"/>
          </a:xfrm>
          <a:prstGeom prst="rightArrow">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7" name="ZoneTexte 26">
            <a:extLst>
              <a:ext uri="{FF2B5EF4-FFF2-40B4-BE49-F238E27FC236}">
                <a16:creationId xmlns:a16="http://schemas.microsoft.com/office/drawing/2014/main" id="{E5704F42-349A-4428-B900-A425CEB84061}"/>
              </a:ext>
            </a:extLst>
          </p:cNvPr>
          <p:cNvSpPr txBox="1"/>
          <p:nvPr/>
        </p:nvSpPr>
        <p:spPr>
          <a:xfrm>
            <a:off x="385763" y="1121970"/>
            <a:ext cx="8361997" cy="369332"/>
          </a:xfrm>
          <a:prstGeom prst="rect">
            <a:avLst/>
          </a:prstGeom>
          <a:noFill/>
        </p:spPr>
        <p:txBody>
          <a:bodyPr wrap="square" rtlCol="0">
            <a:spAutoFit/>
          </a:bodyPr>
          <a:lstStyle/>
          <a:p>
            <a:pPr marL="0" lvl="1"/>
            <a:r>
              <a:rPr lang="fr-FR" b="1" u="sng"/>
              <a:t>Air intérieur </a:t>
            </a:r>
            <a:r>
              <a:rPr lang="fr-FR" b="1" i="1" u="sng"/>
              <a:t>(extérieur) </a:t>
            </a:r>
            <a:r>
              <a:rPr lang="fr-FR" b="1" u="sng"/>
              <a:t>: 2 méthodes d’encodage</a:t>
            </a:r>
          </a:p>
        </p:txBody>
      </p:sp>
      <p:pic>
        <p:nvPicPr>
          <p:cNvPr id="29" name="Image 28" descr="Capture d’écran">
            <a:extLst>
              <a:ext uri="{FF2B5EF4-FFF2-40B4-BE49-F238E27FC236}">
                <a16:creationId xmlns:a16="http://schemas.microsoft.com/office/drawing/2014/main" id="{D2004229-AB34-42A3-8328-90433E3402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9784" y="2219489"/>
            <a:ext cx="2972639" cy="1800000"/>
          </a:xfrm>
          <a:prstGeom prst="rect">
            <a:avLst/>
          </a:prstGeom>
          <a:effectLst>
            <a:outerShdw blurRad="50800" dist="38100" dir="2700000" algn="tl" rotWithShape="0">
              <a:prstClr val="black">
                <a:alpha val="40000"/>
              </a:prstClr>
            </a:outerShdw>
          </a:effectLst>
        </p:spPr>
      </p:pic>
      <p:sp>
        <p:nvSpPr>
          <p:cNvPr id="30" name="ZoneTexte 29">
            <a:extLst>
              <a:ext uri="{FF2B5EF4-FFF2-40B4-BE49-F238E27FC236}">
                <a16:creationId xmlns:a16="http://schemas.microsoft.com/office/drawing/2014/main" id="{BFECBCA6-2709-46DA-BC30-94AEAB599993}"/>
              </a:ext>
            </a:extLst>
          </p:cNvPr>
          <p:cNvSpPr txBox="1"/>
          <p:nvPr/>
        </p:nvSpPr>
        <p:spPr>
          <a:xfrm>
            <a:off x="7233463" y="2418855"/>
            <a:ext cx="1662887" cy="656562"/>
          </a:xfrm>
          <a:prstGeom prst="rect">
            <a:avLst/>
          </a:prstGeom>
          <a:noFill/>
        </p:spPr>
        <p:txBody>
          <a:bodyPr wrap="square" rtlCol="0">
            <a:spAutoFit/>
          </a:bodyPr>
          <a:lstStyle/>
          <a:p>
            <a:pPr algn="ctr"/>
            <a:r>
              <a:rPr lang="fr-FR" err="1"/>
              <a:t>C</a:t>
            </a:r>
            <a:r>
              <a:rPr lang="fr-FR" baseline="-25000" err="1"/>
              <a:t>mesurée</a:t>
            </a:r>
            <a:r>
              <a:rPr lang="fr-FR"/>
              <a:t> par le laboratoire </a:t>
            </a:r>
            <a:endParaRPr lang="fr-BE"/>
          </a:p>
        </p:txBody>
      </p:sp>
      <p:sp>
        <p:nvSpPr>
          <p:cNvPr id="32" name="ZoneTexte 31">
            <a:extLst>
              <a:ext uri="{FF2B5EF4-FFF2-40B4-BE49-F238E27FC236}">
                <a16:creationId xmlns:a16="http://schemas.microsoft.com/office/drawing/2014/main" id="{96682655-29B5-4036-8915-2444D961240A}"/>
              </a:ext>
            </a:extLst>
          </p:cNvPr>
          <p:cNvSpPr txBox="1"/>
          <p:nvPr/>
        </p:nvSpPr>
        <p:spPr>
          <a:xfrm>
            <a:off x="7340767" y="3215791"/>
            <a:ext cx="1803233" cy="861774"/>
          </a:xfrm>
          <a:prstGeom prst="rect">
            <a:avLst/>
          </a:prstGeom>
          <a:noFill/>
        </p:spPr>
        <p:txBody>
          <a:bodyPr wrap="square" rtlCol="0">
            <a:spAutoFit/>
          </a:bodyPr>
          <a:lstStyle/>
          <a:p>
            <a:r>
              <a:rPr lang="fr-FR"/>
              <a:t>= 0 </a:t>
            </a:r>
            <a:r>
              <a:rPr lang="fr-FR" sz="1600" i="1">
                <a:solidFill>
                  <a:schemeClr val="bg1">
                    <a:lumMod val="50000"/>
                  </a:schemeClr>
                </a:solidFill>
              </a:rPr>
              <a:t>(ou calcul via équation du TGD S-Risk)</a:t>
            </a:r>
            <a:endParaRPr lang="fr-BE" sz="1600" i="1">
              <a:solidFill>
                <a:schemeClr val="bg1">
                  <a:lumMod val="50000"/>
                </a:schemeClr>
              </a:solidFill>
            </a:endParaRPr>
          </a:p>
        </p:txBody>
      </p:sp>
      <p:sp>
        <p:nvSpPr>
          <p:cNvPr id="17" name="ZoneTexte 16"/>
          <p:cNvSpPr txBox="1"/>
          <p:nvPr/>
        </p:nvSpPr>
        <p:spPr>
          <a:xfrm>
            <a:off x="183940" y="1532457"/>
            <a:ext cx="3333698" cy="715089"/>
          </a:xfrm>
          <a:prstGeom prst="roundRect">
            <a:avLst/>
          </a:prstGeom>
          <a:solidFill>
            <a:schemeClr val="accent1">
              <a:lumMod val="20000"/>
              <a:lumOff val="80000"/>
            </a:schemeClr>
          </a:solidFill>
          <a:ln>
            <a:solidFill>
              <a:schemeClr val="accent1">
                <a:lumMod val="50000"/>
              </a:schemeClr>
            </a:solidFill>
          </a:ln>
        </p:spPr>
        <p:txBody>
          <a:bodyPr wrap="square" rtlCol="0">
            <a:spAutoFit/>
          </a:bodyPr>
          <a:lstStyle/>
          <a:p>
            <a:pPr algn="ctr"/>
            <a:r>
              <a:rPr lang="fr-FR"/>
              <a:t>Si </a:t>
            </a:r>
            <a:r>
              <a:rPr lang="fr-FR" err="1"/>
              <a:t>C</a:t>
            </a:r>
            <a:r>
              <a:rPr lang="fr-FR" baseline="-25000" err="1"/>
              <a:t>mesurée</a:t>
            </a:r>
            <a:r>
              <a:rPr lang="fr-FR"/>
              <a:t> = </a:t>
            </a:r>
            <a:r>
              <a:rPr lang="fr-FR" err="1"/>
              <a:t>C</a:t>
            </a:r>
            <a:r>
              <a:rPr lang="fr-FR" baseline="-25000" err="1"/>
              <a:t>totale</a:t>
            </a:r>
            <a:r>
              <a:rPr lang="fr-FR"/>
              <a:t> </a:t>
            </a:r>
          </a:p>
          <a:p>
            <a:pPr algn="ctr"/>
            <a:r>
              <a:rPr lang="fr-FR"/>
              <a:t>(phase gazeuse et PM10)</a:t>
            </a:r>
            <a:endParaRPr lang="fr-BE"/>
          </a:p>
        </p:txBody>
      </p:sp>
      <p:sp>
        <p:nvSpPr>
          <p:cNvPr id="28" name="ZoneTexte 27">
            <a:extLst>
              <a:ext uri="{FF2B5EF4-FFF2-40B4-BE49-F238E27FC236}">
                <a16:creationId xmlns:a16="http://schemas.microsoft.com/office/drawing/2014/main" id="{A7840812-75C9-4294-B78F-38397B723DFF}"/>
              </a:ext>
            </a:extLst>
          </p:cNvPr>
          <p:cNvSpPr txBox="1"/>
          <p:nvPr/>
        </p:nvSpPr>
        <p:spPr>
          <a:xfrm>
            <a:off x="3769149" y="1532456"/>
            <a:ext cx="3461581" cy="715089"/>
          </a:xfrm>
          <a:prstGeom prst="roundRect">
            <a:avLst/>
          </a:prstGeom>
          <a:solidFill>
            <a:schemeClr val="accent1">
              <a:lumMod val="20000"/>
              <a:lumOff val="80000"/>
            </a:schemeClr>
          </a:solidFill>
          <a:ln>
            <a:solidFill>
              <a:schemeClr val="accent1">
                <a:lumMod val="50000"/>
              </a:schemeClr>
            </a:solidFill>
          </a:ln>
        </p:spPr>
        <p:txBody>
          <a:bodyPr wrap="square" rtlCol="0">
            <a:spAutoFit/>
          </a:bodyPr>
          <a:lstStyle/>
          <a:p>
            <a:pPr algn="ctr"/>
            <a:r>
              <a:rPr lang="fr-FR"/>
              <a:t>Si conc. mesurée séparément en phase gazeuse et PM10</a:t>
            </a:r>
            <a:endParaRPr lang="fr-BE"/>
          </a:p>
        </p:txBody>
      </p:sp>
      <p:sp>
        <p:nvSpPr>
          <p:cNvPr id="3" name="Rectangle : coins arrondis 2">
            <a:extLst>
              <a:ext uri="{FF2B5EF4-FFF2-40B4-BE49-F238E27FC236}">
                <a16:creationId xmlns:a16="http://schemas.microsoft.com/office/drawing/2014/main" id="{AA68B7C9-18F1-4B86-A3E2-6A60E44741AF}"/>
              </a:ext>
            </a:extLst>
          </p:cNvPr>
          <p:cNvSpPr/>
          <p:nvPr/>
        </p:nvSpPr>
        <p:spPr>
          <a:xfrm>
            <a:off x="4381500" y="2499443"/>
            <a:ext cx="2544500" cy="843832"/>
          </a:xfrm>
          <a:prstGeom prst="round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lèche droite 20">
            <a:extLst>
              <a:ext uri="{FF2B5EF4-FFF2-40B4-BE49-F238E27FC236}">
                <a16:creationId xmlns:a16="http://schemas.microsoft.com/office/drawing/2014/main" id="{DAB78EC1-8893-411A-9204-A6BD2B286FAA}"/>
              </a:ext>
            </a:extLst>
          </p:cNvPr>
          <p:cNvSpPr/>
          <p:nvPr/>
        </p:nvSpPr>
        <p:spPr>
          <a:xfrm rot="20065567">
            <a:off x="6888416" y="2719166"/>
            <a:ext cx="412699" cy="149385"/>
          </a:xfrm>
          <a:prstGeom prst="rightArrow">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3" name="Flèche droite 20">
            <a:extLst>
              <a:ext uri="{FF2B5EF4-FFF2-40B4-BE49-F238E27FC236}">
                <a16:creationId xmlns:a16="http://schemas.microsoft.com/office/drawing/2014/main" id="{9D832F1B-A28B-4367-AFFD-87136B8878D5}"/>
              </a:ext>
            </a:extLst>
          </p:cNvPr>
          <p:cNvSpPr/>
          <p:nvPr/>
        </p:nvSpPr>
        <p:spPr>
          <a:xfrm rot="1198692">
            <a:off x="6902229" y="3234871"/>
            <a:ext cx="412699" cy="149385"/>
          </a:xfrm>
          <a:prstGeom prst="rightArrow">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23" name="Image 22" descr="Capture d’écran">
            <a:extLst>
              <a:ext uri="{FF2B5EF4-FFF2-40B4-BE49-F238E27FC236}">
                <a16:creationId xmlns:a16="http://schemas.microsoft.com/office/drawing/2014/main" id="{B8165C53-34D4-4E04-8AEE-CB57695DB4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0564" y="1148396"/>
            <a:ext cx="634392" cy="418010"/>
          </a:xfrm>
          <a:prstGeom prst="rect">
            <a:avLst/>
          </a:prstGeom>
        </p:spPr>
      </p:pic>
    </p:spTree>
    <p:extLst>
      <p:ext uri="{BB962C8B-B14F-4D97-AF65-F5344CB8AC3E}">
        <p14:creationId xmlns:p14="http://schemas.microsoft.com/office/powerpoint/2010/main" val="2495347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a:extLst>
              <a:ext uri="{FF2B5EF4-FFF2-40B4-BE49-F238E27FC236}">
                <a16:creationId xmlns:a16="http://schemas.microsoft.com/office/drawing/2014/main" id="{59BE2E24-BA80-4EB4-A3CC-D5B3D370E196}"/>
              </a:ext>
            </a:extLst>
          </p:cNvPr>
          <p:cNvSpPr txBox="1"/>
          <p:nvPr/>
        </p:nvSpPr>
        <p:spPr>
          <a:xfrm>
            <a:off x="2" y="618830"/>
            <a:ext cx="9143998" cy="400110"/>
          </a:xfrm>
          <a:prstGeom prst="rect">
            <a:avLst/>
          </a:prstGeom>
          <a:solidFill>
            <a:srgbClr val="D7E4BD"/>
          </a:solidFill>
        </p:spPr>
        <p:txBody>
          <a:bodyPr wrap="square" rtlCol="0">
            <a:spAutoFit/>
          </a:bodyPr>
          <a:lstStyle/>
          <a:p>
            <a:r>
              <a:rPr lang="fr-FR" sz="2000"/>
              <a:t>En pratique</a:t>
            </a:r>
            <a:endParaRPr lang="fr-BE" sz="2000"/>
          </a:p>
        </p:txBody>
      </p:sp>
      <p:pic>
        <p:nvPicPr>
          <p:cNvPr id="16" name="Image 15"/>
          <p:cNvPicPr>
            <a:picLocks noChangeAspect="1"/>
          </p:cNvPicPr>
          <p:nvPr/>
        </p:nvPicPr>
        <p:blipFill rotWithShape="1">
          <a:blip r:embed="rId3">
            <a:extLst>
              <a:ext uri="{28A0092B-C50C-407E-A947-70E740481C1C}">
                <a14:useLocalDpi xmlns:a14="http://schemas.microsoft.com/office/drawing/2010/main" val="0"/>
              </a:ext>
            </a:extLst>
          </a:blip>
          <a:srcRect l="54627" t="44276" b="36776"/>
          <a:stretch/>
        </p:blipFill>
        <p:spPr>
          <a:xfrm>
            <a:off x="495854" y="1641509"/>
            <a:ext cx="3211409" cy="1101691"/>
          </a:xfrm>
          <a:prstGeom prst="rect">
            <a:avLst/>
          </a:prstGeom>
          <a:effectLst>
            <a:outerShdw blurRad="50800" dist="38100" dir="2700000" algn="tl" rotWithShape="0">
              <a:prstClr val="black">
                <a:alpha val="40000"/>
              </a:prstClr>
            </a:outerShdw>
          </a:effectLst>
        </p:spPr>
      </p:pic>
      <p:sp>
        <p:nvSpPr>
          <p:cNvPr id="3" name="ZoneTexte 2"/>
          <p:cNvSpPr txBox="1"/>
          <p:nvPr/>
        </p:nvSpPr>
        <p:spPr>
          <a:xfrm>
            <a:off x="4132294" y="3124952"/>
            <a:ext cx="4615466" cy="1084912"/>
          </a:xfrm>
          <a:prstGeom prst="rect">
            <a:avLst/>
          </a:prstGeom>
          <a:noFill/>
        </p:spPr>
        <p:txBody>
          <a:bodyPr wrap="square" rtlCol="0">
            <a:spAutoFit/>
          </a:bodyPr>
          <a:lstStyle/>
          <a:p>
            <a:pPr marL="0" lvl="3"/>
            <a:r>
              <a:rPr lang="fr-FR" b="1" u="sng"/>
              <a:t>Ne devrait pas être permis </a:t>
            </a:r>
            <a:r>
              <a:rPr lang="fr-FR"/>
              <a:t>car S-Risk considère le bâtiment et la cave comme 1 seul volume</a:t>
            </a:r>
          </a:p>
          <a:p>
            <a:pPr marL="0" lvl="3"/>
            <a:endParaRPr lang="fr-FR" sz="1050"/>
          </a:p>
          <a:p>
            <a:pPr marL="0" lvl="3"/>
            <a:r>
              <a:rPr lang="fr-FR"/>
              <a:t>Mais FAQ S-Risk (situation plutôt </a:t>
            </a:r>
            <a:r>
              <a:rPr lang="fr-FR" err="1"/>
              <a:t>worst</a:t>
            </a:r>
            <a:r>
              <a:rPr lang="fr-FR"/>
              <a:t>-case)</a:t>
            </a:r>
            <a:endParaRPr lang="fr-BE"/>
          </a:p>
        </p:txBody>
      </p:sp>
      <p:sp>
        <p:nvSpPr>
          <p:cNvPr id="4" name="Flèche droite 3"/>
          <p:cNvSpPr/>
          <p:nvPr/>
        </p:nvSpPr>
        <p:spPr>
          <a:xfrm>
            <a:off x="3803516" y="3555276"/>
            <a:ext cx="311284" cy="216569"/>
          </a:xfrm>
          <a:prstGeom prst="rightArrow">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 name="ZoneTexte 4"/>
          <p:cNvSpPr txBox="1"/>
          <p:nvPr/>
        </p:nvSpPr>
        <p:spPr>
          <a:xfrm>
            <a:off x="4114800" y="2258766"/>
            <a:ext cx="3609473" cy="369332"/>
          </a:xfrm>
          <a:prstGeom prst="rect">
            <a:avLst/>
          </a:prstGeom>
          <a:noFill/>
        </p:spPr>
        <p:txBody>
          <a:bodyPr wrap="square" rtlCol="0">
            <a:spAutoFit/>
          </a:bodyPr>
          <a:lstStyle/>
          <a:p>
            <a:pPr marL="0" lvl="3"/>
            <a:r>
              <a:rPr lang="fr-FR" err="1"/>
              <a:t>C</a:t>
            </a:r>
            <a:r>
              <a:rPr lang="fr-FR" baseline="-25000" err="1"/>
              <a:t>air</a:t>
            </a:r>
            <a:r>
              <a:rPr lang="fr-FR" baseline="-25000"/>
              <a:t> vide-ventilé</a:t>
            </a:r>
            <a:r>
              <a:rPr lang="fr-FR"/>
              <a:t> utilisée pour calculer C</a:t>
            </a:r>
            <a:r>
              <a:rPr lang="fr-FR" baseline="-25000"/>
              <a:t>ia</a:t>
            </a:r>
            <a:endParaRPr lang="fr-BE"/>
          </a:p>
        </p:txBody>
      </p:sp>
      <p:sp>
        <p:nvSpPr>
          <p:cNvPr id="20" name="Flèche droite 19"/>
          <p:cNvSpPr/>
          <p:nvPr/>
        </p:nvSpPr>
        <p:spPr>
          <a:xfrm>
            <a:off x="3803516" y="2339339"/>
            <a:ext cx="311284" cy="216569"/>
          </a:xfrm>
          <a:prstGeom prst="rightArrow">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7" name="ZoneTexte 16">
            <a:extLst>
              <a:ext uri="{FF2B5EF4-FFF2-40B4-BE49-F238E27FC236}">
                <a16:creationId xmlns:a16="http://schemas.microsoft.com/office/drawing/2014/main" id="{7734FEDE-59EE-4326-B964-FEC5A9112E8C}"/>
              </a:ext>
            </a:extLst>
          </p:cNvPr>
          <p:cNvSpPr txBox="1"/>
          <p:nvPr/>
        </p:nvSpPr>
        <p:spPr>
          <a:xfrm>
            <a:off x="385763" y="1121970"/>
            <a:ext cx="8361997" cy="369332"/>
          </a:xfrm>
          <a:prstGeom prst="rect">
            <a:avLst/>
          </a:prstGeom>
          <a:noFill/>
        </p:spPr>
        <p:txBody>
          <a:bodyPr wrap="square" rtlCol="0">
            <a:spAutoFit/>
          </a:bodyPr>
          <a:lstStyle/>
          <a:p>
            <a:pPr marL="0" lvl="1"/>
            <a:r>
              <a:rPr lang="fr-FR" b="1" u="sng"/>
              <a:t>Air vide-ventilé et cave</a:t>
            </a:r>
          </a:p>
        </p:txBody>
      </p:sp>
      <p:pic>
        <p:nvPicPr>
          <p:cNvPr id="6" name="Image 5">
            <a:extLst>
              <a:ext uri="{FF2B5EF4-FFF2-40B4-BE49-F238E27FC236}">
                <a16:creationId xmlns:a16="http://schemas.microsoft.com/office/drawing/2014/main" id="{B1594AAF-A634-49A2-89D0-E2C604429EE8}"/>
              </a:ext>
            </a:extLst>
          </p:cNvPr>
          <p:cNvPicPr>
            <a:picLocks noChangeAspect="1"/>
          </p:cNvPicPr>
          <p:nvPr/>
        </p:nvPicPr>
        <p:blipFill>
          <a:blip r:embed="rId4"/>
          <a:stretch>
            <a:fillRect/>
          </a:stretch>
        </p:blipFill>
        <p:spPr>
          <a:xfrm>
            <a:off x="4948013" y="4643749"/>
            <a:ext cx="3210373" cy="238158"/>
          </a:xfrm>
          <a:prstGeom prst="rect">
            <a:avLst/>
          </a:prstGeom>
        </p:spPr>
      </p:pic>
      <p:sp>
        <p:nvSpPr>
          <p:cNvPr id="7" name="Flèche : angle droit 6">
            <a:extLst>
              <a:ext uri="{FF2B5EF4-FFF2-40B4-BE49-F238E27FC236}">
                <a16:creationId xmlns:a16="http://schemas.microsoft.com/office/drawing/2014/main" id="{B01E83D0-0E7A-4DDF-B143-0B1173735EC7}"/>
              </a:ext>
            </a:extLst>
          </p:cNvPr>
          <p:cNvSpPr/>
          <p:nvPr/>
        </p:nvSpPr>
        <p:spPr>
          <a:xfrm rot="5400000">
            <a:off x="4426025" y="4444609"/>
            <a:ext cx="364106" cy="272331"/>
          </a:xfrm>
          <a:prstGeom prst="ben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18" name="Image 17" descr="Capture d’écran">
            <a:extLst>
              <a:ext uri="{FF2B5EF4-FFF2-40B4-BE49-F238E27FC236}">
                <a16:creationId xmlns:a16="http://schemas.microsoft.com/office/drawing/2014/main" id="{D10968B4-9DF8-4764-96A5-0B9343242A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4244" y="4274408"/>
            <a:ext cx="634392" cy="418010"/>
          </a:xfrm>
          <a:prstGeom prst="rect">
            <a:avLst/>
          </a:prstGeom>
        </p:spPr>
      </p:pic>
      <p:grpSp>
        <p:nvGrpSpPr>
          <p:cNvPr id="2" name="Groupe 1">
            <a:extLst>
              <a:ext uri="{FF2B5EF4-FFF2-40B4-BE49-F238E27FC236}">
                <a16:creationId xmlns:a16="http://schemas.microsoft.com/office/drawing/2014/main" id="{A48EEB64-1E79-4AE2-9EA4-A9FDCC3AACE4}"/>
              </a:ext>
            </a:extLst>
          </p:cNvPr>
          <p:cNvGrpSpPr/>
          <p:nvPr/>
        </p:nvGrpSpPr>
        <p:grpSpPr>
          <a:xfrm>
            <a:off x="471790" y="3150877"/>
            <a:ext cx="3211409" cy="1101691"/>
            <a:chOff x="651496" y="3409957"/>
            <a:chExt cx="3211409" cy="1101691"/>
          </a:xfrm>
        </p:grpSpPr>
        <p:pic>
          <p:nvPicPr>
            <p:cNvPr id="22" name="Image 21">
              <a:extLst>
                <a:ext uri="{FF2B5EF4-FFF2-40B4-BE49-F238E27FC236}">
                  <a16:creationId xmlns:a16="http://schemas.microsoft.com/office/drawing/2014/main" id="{0B72ACD2-93B5-4A7D-8493-EEF21AE11762}"/>
                </a:ext>
              </a:extLst>
            </p:cNvPr>
            <p:cNvPicPr>
              <a:picLocks noChangeAspect="1"/>
            </p:cNvPicPr>
            <p:nvPr/>
          </p:nvPicPr>
          <p:blipFill rotWithShape="1">
            <a:blip r:embed="rId3">
              <a:extLst>
                <a:ext uri="{28A0092B-C50C-407E-A947-70E740481C1C}">
                  <a14:useLocalDpi xmlns:a14="http://schemas.microsoft.com/office/drawing/2010/main" val="0"/>
                </a:ext>
              </a:extLst>
            </a:blip>
            <a:srcRect l="54581" t="64184" r="46" b="16868"/>
            <a:stretch/>
          </p:blipFill>
          <p:spPr>
            <a:xfrm>
              <a:off x="651496" y="3409957"/>
              <a:ext cx="3211409" cy="1101691"/>
            </a:xfrm>
            <a:prstGeom prst="rect">
              <a:avLst/>
            </a:prstGeom>
            <a:effectLst>
              <a:outerShdw blurRad="50800" dist="38100" dir="2700000" algn="tl" rotWithShape="0">
                <a:prstClr val="black">
                  <a:alpha val="40000"/>
                </a:prstClr>
              </a:outerShdw>
            </a:effectLst>
          </p:spPr>
        </p:pic>
        <p:sp>
          <p:nvSpPr>
            <p:cNvPr id="19" name="Organigramme : Jonction de sommaire 18"/>
            <p:cNvSpPr/>
            <p:nvPr/>
          </p:nvSpPr>
          <p:spPr>
            <a:xfrm>
              <a:off x="2340575" y="3625486"/>
              <a:ext cx="792088" cy="792088"/>
            </a:xfrm>
            <a:prstGeom prst="flowChartSummingJunction">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pic>
        <p:nvPicPr>
          <p:cNvPr id="15" name="Image 14" descr="Capture d’écran">
            <a:extLst>
              <a:ext uri="{FF2B5EF4-FFF2-40B4-BE49-F238E27FC236}">
                <a16:creationId xmlns:a16="http://schemas.microsoft.com/office/drawing/2014/main" id="{6A890E8E-B789-4795-A6EC-A79713B510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0564" y="1148396"/>
            <a:ext cx="634392" cy="418010"/>
          </a:xfrm>
          <a:prstGeom prst="rect">
            <a:avLst/>
          </a:prstGeom>
        </p:spPr>
      </p:pic>
    </p:spTree>
    <p:extLst>
      <p:ext uri="{BB962C8B-B14F-4D97-AF65-F5344CB8AC3E}">
        <p14:creationId xmlns:p14="http://schemas.microsoft.com/office/powerpoint/2010/main" val="2068227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ZoneTexte 12"/>
          <p:cNvSpPr txBox="1"/>
          <p:nvPr/>
        </p:nvSpPr>
        <p:spPr>
          <a:xfrm>
            <a:off x="385764" y="1028625"/>
            <a:ext cx="5254546" cy="830997"/>
          </a:xfrm>
          <a:prstGeom prst="rect">
            <a:avLst/>
          </a:prstGeom>
          <a:noFill/>
        </p:spPr>
        <p:txBody>
          <a:bodyPr wrap="square" rtlCol="0">
            <a:spAutoFit/>
          </a:bodyPr>
          <a:lstStyle/>
          <a:p>
            <a:pPr marL="342900" indent="-342900">
              <a:buFont typeface="Arial" panose="020B0604020202020204" pitchFamily="34" charset="0"/>
              <a:buChar char="•"/>
            </a:pPr>
            <a:endParaRPr lang="fr-FR" sz="2400"/>
          </a:p>
          <a:p>
            <a:pPr marL="342900" indent="-342900">
              <a:buFont typeface="Arial" panose="020B0604020202020204" pitchFamily="34" charset="0"/>
              <a:buChar char="•"/>
            </a:pPr>
            <a:endParaRPr lang="fr-FR" sz="2400"/>
          </a:p>
        </p:txBody>
      </p:sp>
      <p:sp>
        <p:nvSpPr>
          <p:cNvPr id="10" name="ZoneTexte 9">
            <a:extLst>
              <a:ext uri="{FF2B5EF4-FFF2-40B4-BE49-F238E27FC236}">
                <a16:creationId xmlns:a16="http://schemas.microsoft.com/office/drawing/2014/main" id="{59BE2E24-BA80-4EB4-A3CC-D5B3D370E196}"/>
              </a:ext>
            </a:extLst>
          </p:cNvPr>
          <p:cNvSpPr txBox="1"/>
          <p:nvPr/>
        </p:nvSpPr>
        <p:spPr>
          <a:xfrm>
            <a:off x="2" y="618830"/>
            <a:ext cx="9143998" cy="400110"/>
          </a:xfrm>
          <a:prstGeom prst="rect">
            <a:avLst/>
          </a:prstGeom>
          <a:solidFill>
            <a:srgbClr val="D7E4BD"/>
          </a:solidFill>
        </p:spPr>
        <p:txBody>
          <a:bodyPr wrap="square" rtlCol="0">
            <a:spAutoFit/>
          </a:bodyPr>
          <a:lstStyle/>
          <a:p>
            <a:r>
              <a:rPr lang="fr-FR" sz="2000"/>
              <a:t>Contenu présentation</a:t>
            </a:r>
            <a:endParaRPr lang="fr-BE" sz="2000"/>
          </a:p>
        </p:txBody>
      </p:sp>
      <p:sp>
        <p:nvSpPr>
          <p:cNvPr id="6" name="ZoneTexte 5">
            <a:extLst>
              <a:ext uri="{FF2B5EF4-FFF2-40B4-BE49-F238E27FC236}">
                <a16:creationId xmlns:a16="http://schemas.microsoft.com/office/drawing/2014/main" id="{0F091658-A27E-4E75-91B2-B9DBC7FAF072}"/>
              </a:ext>
            </a:extLst>
          </p:cNvPr>
          <p:cNvSpPr txBox="1"/>
          <p:nvPr/>
        </p:nvSpPr>
        <p:spPr>
          <a:xfrm>
            <a:off x="385763" y="1028625"/>
            <a:ext cx="8361997" cy="2677656"/>
          </a:xfrm>
          <a:prstGeom prst="rect">
            <a:avLst/>
          </a:prstGeom>
          <a:noFill/>
        </p:spPr>
        <p:txBody>
          <a:bodyPr wrap="square" rtlCol="0">
            <a:spAutoFit/>
          </a:bodyPr>
          <a:lstStyle/>
          <a:p>
            <a:r>
              <a:rPr lang="fr-FR" sz="2400">
                <a:solidFill>
                  <a:schemeClr val="bg1">
                    <a:lumMod val="65000"/>
                  </a:schemeClr>
                </a:solidFill>
              </a:rPr>
              <a:t>(Après la PAUSE)</a:t>
            </a:r>
          </a:p>
          <a:p>
            <a:endParaRPr lang="fr-FR" sz="2400">
              <a:solidFill>
                <a:schemeClr val="bg1">
                  <a:lumMod val="65000"/>
                </a:schemeClr>
              </a:solidFill>
            </a:endParaRPr>
          </a:p>
          <a:p>
            <a:pPr marL="342900" indent="-342900">
              <a:buFont typeface="Wingdings" panose="05000000000000000000" pitchFamily="2" charset="2"/>
              <a:buChar char="Ø"/>
            </a:pPr>
            <a:r>
              <a:rPr lang="fr-FR" sz="2400">
                <a:solidFill>
                  <a:schemeClr val="bg1">
                    <a:lumMod val="65000"/>
                  </a:schemeClr>
                </a:solidFill>
              </a:rPr>
              <a:t>Problèmes et cas particuliers</a:t>
            </a:r>
          </a:p>
          <a:p>
            <a:pPr marL="342900" indent="-342900">
              <a:buFont typeface="Wingdings" panose="05000000000000000000" pitchFamily="2" charset="2"/>
              <a:buChar char="Ø"/>
            </a:pPr>
            <a:endParaRPr lang="fr-FR" sz="2400">
              <a:solidFill>
                <a:schemeClr val="bg1">
                  <a:lumMod val="65000"/>
                </a:schemeClr>
              </a:solidFill>
            </a:endParaRPr>
          </a:p>
          <a:p>
            <a:pPr marL="342900" indent="-342900">
              <a:buFont typeface="Wingdings" panose="05000000000000000000" pitchFamily="2" charset="2"/>
              <a:buChar char="Ø"/>
            </a:pPr>
            <a:r>
              <a:rPr lang="fr-FR" sz="2400">
                <a:solidFill>
                  <a:schemeClr val="bg1">
                    <a:lumMod val="65000"/>
                  </a:schemeClr>
                </a:solidFill>
              </a:rPr>
              <a:t>Mesures d’air dans S-Risk</a:t>
            </a:r>
          </a:p>
          <a:p>
            <a:pPr marL="342900" indent="-342900">
              <a:buFont typeface="Wingdings" panose="05000000000000000000" pitchFamily="2" charset="2"/>
              <a:buChar char="Ø"/>
            </a:pPr>
            <a:endParaRPr lang="fr-FR" sz="2400"/>
          </a:p>
          <a:p>
            <a:pPr marL="342900" indent="-342900">
              <a:buFont typeface="Wingdings" panose="05000000000000000000" pitchFamily="2" charset="2"/>
              <a:buChar char="Ø"/>
            </a:pPr>
            <a:r>
              <a:rPr lang="fr-FR" sz="2400"/>
              <a:t>Interprétations et balises décisionnelles</a:t>
            </a:r>
          </a:p>
        </p:txBody>
      </p:sp>
    </p:spTree>
    <p:extLst>
      <p:ext uri="{BB962C8B-B14F-4D97-AF65-F5344CB8AC3E}">
        <p14:creationId xmlns:p14="http://schemas.microsoft.com/office/powerpoint/2010/main" val="373726541"/>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098555769AB92478237C291B009A8BE" ma:contentTypeVersion="11" ma:contentTypeDescription="Crée un document." ma:contentTypeScope="" ma:versionID="d3f9486b73f1fbcc578f782b69af7728">
  <xsd:schema xmlns:xsd="http://www.w3.org/2001/XMLSchema" xmlns:xs="http://www.w3.org/2001/XMLSchema" xmlns:p="http://schemas.microsoft.com/office/2006/metadata/properties" xmlns:ns2="d672a81e-fae3-4387-9878-06f19f3af537" xmlns:ns3="1269cc2d-2a6f-4cb0-a557-0b5d5f8a5efa" targetNamespace="http://schemas.microsoft.com/office/2006/metadata/properties" ma:root="true" ma:fieldsID="6e84171f95dec3407abebca3ba9223eb" ns2:_="" ns3:_="">
    <xsd:import namespace="d672a81e-fae3-4387-9878-06f19f3af537"/>
    <xsd:import namespace="1269cc2d-2a6f-4cb0-a557-0b5d5f8a5ef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LengthInSecond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72a81e-fae3-4387-9878-06f19f3af5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Balises d’images" ma:readOnly="false" ma:fieldId="{5cf76f15-5ced-4ddc-b409-7134ff3c332f}" ma:taxonomyMulti="true" ma:sspId="cc4018d8-b214-4a48-af45-02710e18d619"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269cc2d-2a6f-4cb0-a557-0b5d5f8a5efa"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TaxCatchAll" ma:index="14" nillable="true" ma:displayName="Taxonomy Catch All Column" ma:hidden="true" ma:list="{6d3d2e86-b7c2-4265-b357-5ca8675d480c}" ma:internalName="TaxCatchAll" ma:showField="CatchAllData" ma:web="1269cc2d-2a6f-4cb0-a557-0b5d5f8a5e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269cc2d-2a6f-4cb0-a557-0b5d5f8a5efa" xsi:nil="true"/>
    <lcf76f155ced4ddcb4097134ff3c332f xmlns="d672a81e-fae3-4387-9878-06f19f3af53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4B65AB1-CEF2-49ED-ABBE-675D784E4A2D}">
  <ds:schemaRefs>
    <ds:schemaRef ds:uri="1269cc2d-2a6f-4cb0-a557-0b5d5f8a5efa"/>
    <ds:schemaRef ds:uri="d672a81e-fae3-4387-9878-06f19f3af53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1350F17-6412-4473-96D0-EA09DA618E7B}">
  <ds:schemaRefs>
    <ds:schemaRef ds:uri="http://schemas.microsoft.com/sharepoint/v3/contenttype/forms"/>
  </ds:schemaRefs>
</ds:datastoreItem>
</file>

<file path=customXml/itemProps3.xml><?xml version="1.0" encoding="utf-8"?>
<ds:datastoreItem xmlns:ds="http://schemas.openxmlformats.org/officeDocument/2006/customXml" ds:itemID="{2CFA7A76-18B6-4B52-9F94-AF68908C13E7}">
  <ds:schemaRefs>
    <ds:schemaRef ds:uri="1269cc2d-2a6f-4cb0-a557-0b5d5f8a5efa"/>
    <ds:schemaRef ds:uri="d672a81e-fae3-4387-9878-06f19f3af53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11</Slides>
  <Notes>6</Notes>
  <HiddenSlides>2</HiddenSlide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Thème Office</vt:lpstr>
      <vt:lpstr>3_Thème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Service public de Wallonie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RONCHI Benedicta</dc:creator>
  <cp:revision>1</cp:revision>
  <cp:lastPrinted>2024-08-21T07:41:43Z</cp:lastPrinted>
  <dcterms:created xsi:type="dcterms:W3CDTF">2017-06-20T09:48:45Z</dcterms:created>
  <dcterms:modified xsi:type="dcterms:W3CDTF">2024-12-04T13:37:29Z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7a477d1-147d-4e34-b5e3-7b26d2f44870_Enabled">
    <vt:lpwstr>True</vt:lpwstr>
  </property>
  <property fmtid="{D5CDD505-2E9C-101B-9397-08002B2CF9AE}" pid="3" name="MSIP_Label_97a477d1-147d-4e34-b5e3-7b26d2f44870_SiteId">
    <vt:lpwstr>1f816a84-7aa6-4a56-b22a-7b3452fa8681</vt:lpwstr>
  </property>
  <property fmtid="{D5CDD505-2E9C-101B-9397-08002B2CF9AE}" pid="4" name="MSIP_Label_97a477d1-147d-4e34-b5e3-7b26d2f44870_Owner">
    <vt:lpwstr>mariefrancoise.closset@spw.wallonie.be</vt:lpwstr>
  </property>
  <property fmtid="{D5CDD505-2E9C-101B-9397-08002B2CF9AE}" pid="5" name="MSIP_Label_97a477d1-147d-4e34-b5e3-7b26d2f44870_SetDate">
    <vt:lpwstr>2020-09-17T07:03:31.5302567Z</vt:lpwstr>
  </property>
  <property fmtid="{D5CDD505-2E9C-101B-9397-08002B2CF9AE}" pid="6" name="MSIP_Label_97a477d1-147d-4e34-b5e3-7b26d2f44870_Name">
    <vt:lpwstr>Restreint</vt:lpwstr>
  </property>
  <property fmtid="{D5CDD505-2E9C-101B-9397-08002B2CF9AE}" pid="7" name="MSIP_Label_97a477d1-147d-4e34-b5e3-7b26d2f44870_Application">
    <vt:lpwstr>Microsoft Azure Information Protection</vt:lpwstr>
  </property>
  <property fmtid="{D5CDD505-2E9C-101B-9397-08002B2CF9AE}" pid="8" name="MSIP_Label_97a477d1-147d-4e34-b5e3-7b26d2f44870_ActionId">
    <vt:lpwstr>13b87aa8-b97e-4053-9939-c5e284cc8732</vt:lpwstr>
  </property>
  <property fmtid="{D5CDD505-2E9C-101B-9397-08002B2CF9AE}" pid="9" name="MSIP_Label_97a477d1-147d-4e34-b5e3-7b26d2f44870_Extended_MSFT_Method">
    <vt:lpwstr>Automatic</vt:lpwstr>
  </property>
  <property fmtid="{D5CDD505-2E9C-101B-9397-08002B2CF9AE}" pid="10" name="Sensitivity">
    <vt:lpwstr>Restreint</vt:lpwstr>
  </property>
  <property fmtid="{D5CDD505-2E9C-101B-9397-08002B2CF9AE}" pid="11" name="ContentTypeId">
    <vt:lpwstr>0x0101003098555769AB92478237C291B009A8BE</vt:lpwstr>
  </property>
  <property fmtid="{D5CDD505-2E9C-101B-9397-08002B2CF9AE}" pid="12" name="MediaServiceImageTags">
    <vt:lpwstr/>
  </property>
</Properties>
</file>