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7" r:id="rId5"/>
    <p:sldMasterId id="2147483705" r:id="rId6"/>
  </p:sldMasterIdLst>
  <p:notesMasterIdLst>
    <p:notesMasterId r:id="rId45"/>
  </p:notesMasterIdLst>
  <p:handoutMasterIdLst>
    <p:handoutMasterId r:id="rId46"/>
  </p:handoutMasterIdLst>
  <p:sldIdLst>
    <p:sldId id="657" r:id="rId7"/>
    <p:sldId id="2154" r:id="rId8"/>
    <p:sldId id="1479" r:id="rId9"/>
    <p:sldId id="1984" r:id="rId10"/>
    <p:sldId id="2155" r:id="rId11"/>
    <p:sldId id="2134" r:id="rId12"/>
    <p:sldId id="2138" r:id="rId13"/>
    <p:sldId id="1959" r:id="rId14"/>
    <p:sldId id="2139" r:id="rId15"/>
    <p:sldId id="2136" r:id="rId16"/>
    <p:sldId id="2137" r:id="rId17"/>
    <p:sldId id="2152" r:id="rId18"/>
    <p:sldId id="2135" r:id="rId19"/>
    <p:sldId id="2143" r:id="rId20"/>
    <p:sldId id="2144" r:id="rId21"/>
    <p:sldId id="2156" r:id="rId22"/>
    <p:sldId id="2157" r:id="rId23"/>
    <p:sldId id="2158" r:id="rId24"/>
    <p:sldId id="2141" r:id="rId25"/>
    <p:sldId id="2164" r:id="rId26"/>
    <p:sldId id="2159" r:id="rId27"/>
    <p:sldId id="2132" r:id="rId28"/>
    <p:sldId id="2149" r:id="rId29"/>
    <p:sldId id="2160" r:id="rId30"/>
    <p:sldId id="2161" r:id="rId31"/>
    <p:sldId id="2151" r:id="rId32"/>
    <p:sldId id="2162" r:id="rId33"/>
    <p:sldId id="2163" r:id="rId34"/>
    <p:sldId id="2170" r:id="rId35"/>
    <p:sldId id="2165" r:id="rId36"/>
    <p:sldId id="2166" r:id="rId37"/>
    <p:sldId id="2167" r:id="rId38"/>
    <p:sldId id="2168" r:id="rId39"/>
    <p:sldId id="2153" r:id="rId40"/>
    <p:sldId id="2169" r:id="rId41"/>
    <p:sldId id="1957" r:id="rId42"/>
    <p:sldId id="371" r:id="rId43"/>
    <p:sldId id="2171" r:id="rId44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THASART Françoise" initials="BF" lastIdx="1" clrIdx="0"/>
  <p:cmAuthor id="1" name="SLEYPENN Sophie" initials="SS" lastIdx="1" clrIdx="1"/>
  <p:cmAuthor id="2" name="SELECK Emilie" initials="SE" lastIdx="1" clrIdx="2">
    <p:extLst>
      <p:ext uri="{19B8F6BF-5375-455C-9EA6-DF929625EA0E}">
        <p15:presenceInfo xmlns:p15="http://schemas.microsoft.com/office/powerpoint/2012/main" userId="S::e.seleck@issep.be::118018e1-608d-4d88-b08d-d94aca816f7a" providerId="AD"/>
      </p:ext>
    </p:extLst>
  </p:cmAuthor>
  <p:cmAuthor id="3" name="LAMBERT Christophe" initials="LC" lastIdx="1" clrIdx="3">
    <p:extLst>
      <p:ext uri="{19B8F6BF-5375-455C-9EA6-DF929625EA0E}">
        <p15:presenceInfo xmlns:p15="http://schemas.microsoft.com/office/powerpoint/2012/main" userId="S::ch.lambert@issep.be::b12e8fe4-8b49-4374-a6e5-5ab324d30280" providerId="AD"/>
      </p:ext>
    </p:extLst>
  </p:cmAuthor>
  <p:cmAuthor id="4" name="DELOBEL Christelle" initials="DC" lastIdx="1" clrIdx="4">
    <p:extLst>
      <p:ext uri="{19B8F6BF-5375-455C-9EA6-DF929625EA0E}">
        <p15:presenceInfo xmlns:p15="http://schemas.microsoft.com/office/powerpoint/2012/main" userId="S::ch.delobel@issep.be::f161a81d-f61d-497d-beea-8af05cf16e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F5"/>
    <a:srgbClr val="DD9381"/>
    <a:srgbClr val="FEE9AC"/>
    <a:srgbClr val="FDC328"/>
    <a:srgbClr val="FF3300"/>
    <a:srgbClr val="728E3A"/>
    <a:srgbClr val="94B74D"/>
    <a:srgbClr val="1A3989"/>
    <a:srgbClr val="D7E4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416CE-A618-412F-B068-E55F12B0239A}" v="4" dt="2024-12-04T13:37:08.620"/>
    <p1510:client id="{A7F69C10-2783-48AB-96C9-17F4B7EAB8C0}" v="40" dt="2024-12-04T13:28:55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ART Bénédicte" userId="S::benedicte.dusart@spw.wallonie.be::5bc1cd2e-59a7-4bdf-ab18-89fd98579c1d" providerId="AD" clId="Web-{1E0416CE-A618-412F-B068-E55F12B0239A}"/>
    <pc:docChg chg="modSld">
      <pc:chgData name="DUSART Bénédicte" userId="S::benedicte.dusart@spw.wallonie.be::5bc1cd2e-59a7-4bdf-ab18-89fd98579c1d" providerId="AD" clId="Web-{1E0416CE-A618-412F-B068-E55F12B0239A}" dt="2024-12-04T13:37:07.120" v="1"/>
      <pc:docMkLst>
        <pc:docMk/>
      </pc:docMkLst>
      <pc:sldChg chg="modSp">
        <pc:chgData name="DUSART Bénédicte" userId="S::benedicte.dusart@spw.wallonie.be::5bc1cd2e-59a7-4bdf-ab18-89fd98579c1d" providerId="AD" clId="Web-{1E0416CE-A618-412F-B068-E55F12B0239A}" dt="2024-12-04T13:37:07.120" v="1"/>
        <pc:sldMkLst>
          <pc:docMk/>
          <pc:sldMk cId="1707681990" sldId="2171"/>
        </pc:sldMkLst>
        <pc:graphicFrameChg chg="mod modGraphic">
          <ac:chgData name="DUSART Bénédicte" userId="S::benedicte.dusart@spw.wallonie.be::5bc1cd2e-59a7-4bdf-ab18-89fd98579c1d" providerId="AD" clId="Web-{1E0416CE-A618-412F-B068-E55F12B0239A}" dt="2024-12-04T13:37:07.120" v="1"/>
          <ac:graphicFrameMkLst>
            <pc:docMk/>
            <pc:sldMk cId="1707681990" sldId="2171"/>
            <ac:graphicFrameMk id="2" creationId="{2DEA7D01-9BD7-D776-E916-80B9DD5FA21E}"/>
          </ac:graphicFrameMkLst>
        </pc:graphicFrameChg>
      </pc:sldChg>
    </pc:docChg>
  </pc:docChgLst>
  <pc:docChgLst>
    <pc:chgData name="DUSART Bénédicte" userId="S::benedicte.dusart@spw.wallonie.be::5bc1cd2e-59a7-4bdf-ab18-89fd98579c1d" providerId="AD" clId="Web-{A7F69C10-2783-48AB-96C9-17F4B7EAB8C0}"/>
    <pc:docChg chg="modSld">
      <pc:chgData name="DUSART Bénédicte" userId="S::benedicte.dusart@spw.wallonie.be::5bc1cd2e-59a7-4bdf-ab18-89fd98579c1d" providerId="AD" clId="Web-{A7F69C10-2783-48AB-96C9-17F4B7EAB8C0}" dt="2024-12-04T13:28:54.122" v="37"/>
      <pc:docMkLst>
        <pc:docMk/>
      </pc:docMkLst>
      <pc:sldChg chg="modSp">
        <pc:chgData name="DUSART Bénédicte" userId="S::benedicte.dusart@spw.wallonie.be::5bc1cd2e-59a7-4bdf-ab18-89fd98579c1d" providerId="AD" clId="Web-{A7F69C10-2783-48AB-96C9-17F4B7EAB8C0}" dt="2024-12-04T13:28:54.122" v="37"/>
        <pc:sldMkLst>
          <pc:docMk/>
          <pc:sldMk cId="1707681990" sldId="2171"/>
        </pc:sldMkLst>
        <pc:graphicFrameChg chg="mod modGraphic">
          <ac:chgData name="DUSART Bénédicte" userId="S::benedicte.dusart@spw.wallonie.be::5bc1cd2e-59a7-4bdf-ab18-89fd98579c1d" providerId="AD" clId="Web-{A7F69C10-2783-48AB-96C9-17F4B7EAB8C0}" dt="2024-12-04T13:28:54.122" v="37"/>
          <ac:graphicFrameMkLst>
            <pc:docMk/>
            <pc:sldMk cId="1707681990" sldId="2171"/>
            <ac:graphicFrameMk id="2" creationId="{2DEA7D01-9BD7-D776-E916-80B9DD5FA21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BFED4531-C378-4248-B389-30321255C8D4}" type="datetimeFigureOut">
              <a:rPr lang="fr-BE" smtClean="0"/>
              <a:t>04-12-24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8A320CD-8A00-4084-B1E8-676BF63A6C3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159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742D99B-E50B-448B-8F22-7064868E5029}" type="datetimeFigureOut">
              <a:rPr lang="fr-BE" smtClean="0"/>
              <a:pPr/>
              <a:t>04-12-24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8B1680E1-E372-4F3B-A618-F9D400CC33AF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15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481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1232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816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151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571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82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680E1-E372-4F3B-A618-F9D400CC33AF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764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9" cy="154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1" y="459551"/>
            <a:ext cx="721059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5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51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63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6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83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6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54183" y="205979"/>
            <a:ext cx="786812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3" y="1200152"/>
            <a:ext cx="7868120" cy="3227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54183" y="205979"/>
            <a:ext cx="7868120" cy="85725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1" y="900113"/>
            <a:ext cx="3741499" cy="25455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900113"/>
            <a:ext cx="3774103" cy="25455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54183" y="205979"/>
            <a:ext cx="786812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75196" y="4845901"/>
            <a:ext cx="3944605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56978" y="4767263"/>
            <a:ext cx="429823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E794143-8163-F543-A4DC-FC997488DC9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71B4-80ED-455A-B3DD-0FED7B6FD2D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442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8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85783"/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0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E7EB8B-7605-469B-94C6-457665DC3C28}"/>
              </a:ext>
            </a:extLst>
          </p:cNvPr>
          <p:cNvSpPr/>
          <p:nvPr userDrawn="1"/>
        </p:nvSpPr>
        <p:spPr>
          <a:xfrm>
            <a:off x="1" y="1"/>
            <a:ext cx="9144000" cy="4549256"/>
          </a:xfrm>
          <a:prstGeom prst="rect">
            <a:avLst/>
          </a:prstGeom>
          <a:solidFill>
            <a:srgbClr val="1A3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1">
              <a:solidFill>
                <a:prstClr val="whit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89CAFE-E16D-4203-A8E4-69369508330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5" y="126966"/>
            <a:ext cx="840207" cy="1026115"/>
          </a:xfrm>
          <a:prstGeom prst="rect">
            <a:avLst/>
          </a:prstGeom>
        </p:spPr>
      </p:pic>
      <p:pic>
        <p:nvPicPr>
          <p:cNvPr id="7" name="Picture 2" descr="D:\Damien\Pictures\wallonie\wallonie_v.jpg">
            <a:extLst>
              <a:ext uri="{FF2B5EF4-FFF2-40B4-BE49-F238E27FC236}">
                <a16:creationId xmlns:a16="http://schemas.microsoft.com/office/drawing/2014/main" id="{15593A2B-FB1A-47AD-ACA1-F8C3CE057C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t="18571" r="20411" b="22604"/>
          <a:stretch/>
        </p:blipFill>
        <p:spPr bwMode="auto">
          <a:xfrm>
            <a:off x="8585675" y="4549256"/>
            <a:ext cx="462191" cy="59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72" r:id="rId5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rgbClr val="002060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amien\Pictures\wallonie\wallonie_v.jpg">
            <a:extLst>
              <a:ext uri="{FF2B5EF4-FFF2-40B4-BE49-F238E27FC236}">
                <a16:creationId xmlns:a16="http://schemas.microsoft.com/office/drawing/2014/main" id="{85910A06-0D7F-4079-964C-EB0DB28D15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t="18571" r="20411" b="22604"/>
          <a:stretch/>
        </p:blipFill>
        <p:spPr bwMode="auto">
          <a:xfrm>
            <a:off x="8646467" y="4583948"/>
            <a:ext cx="404664" cy="5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A19BAC-1B87-4BB2-AAF3-A21A39C4443E}"/>
              </a:ext>
            </a:extLst>
          </p:cNvPr>
          <p:cNvSpPr/>
          <p:nvPr userDrawn="1"/>
        </p:nvSpPr>
        <p:spPr>
          <a:xfrm>
            <a:off x="0" y="2"/>
            <a:ext cx="9144000" cy="621227"/>
          </a:xfrm>
          <a:prstGeom prst="rect">
            <a:avLst/>
          </a:prstGeom>
          <a:solidFill>
            <a:srgbClr val="1A3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575">
              <a:solidFill>
                <a:prstClr val="white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3F667D-60B9-4F66-B32E-946E185429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" y="66889"/>
            <a:ext cx="486055" cy="487451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53F6120A-95F6-4192-B5AF-B5D78EF8238B}"/>
              </a:ext>
            </a:extLst>
          </p:cNvPr>
          <p:cNvSpPr txBox="1"/>
          <p:nvPr userDrawn="1"/>
        </p:nvSpPr>
        <p:spPr>
          <a:xfrm>
            <a:off x="794649" y="128509"/>
            <a:ext cx="822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>
                <a:solidFill>
                  <a:prstClr val="white"/>
                </a:solidFill>
              </a:rPr>
              <a:t>Mesures d’air : étape par étape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7CC155-B993-495E-A1A6-61784A6CF1D9}"/>
              </a:ext>
            </a:extLst>
          </p:cNvPr>
          <p:cNvSpPr txBox="1"/>
          <p:nvPr userDrawn="1"/>
        </p:nvSpPr>
        <p:spPr>
          <a:xfrm>
            <a:off x="19673" y="480347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36D2B5F-EB71-4F1B-9A36-E8CE8F106215}" type="slidenum">
              <a:rPr lang="fr-BE" sz="1400" smtClean="0"/>
              <a:t>‹#›</a:t>
            </a:fld>
            <a:endParaRPr lang="fr-BE" sz="1400"/>
          </a:p>
        </p:txBody>
      </p:sp>
    </p:spTree>
    <p:extLst>
      <p:ext uri="{BB962C8B-B14F-4D97-AF65-F5344CB8AC3E}">
        <p14:creationId xmlns:p14="http://schemas.microsoft.com/office/powerpoint/2010/main" val="6649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4" r:id="rId5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amien\Pictures\wallonie\wallonie_v.jpg">
            <a:extLst>
              <a:ext uri="{FF2B5EF4-FFF2-40B4-BE49-F238E27FC236}">
                <a16:creationId xmlns:a16="http://schemas.microsoft.com/office/drawing/2014/main" id="{85910A06-0D7F-4079-964C-EB0DB28D15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t="18571" r="20411" b="22604"/>
          <a:stretch/>
        </p:blipFill>
        <p:spPr bwMode="auto">
          <a:xfrm>
            <a:off x="8646467" y="4583948"/>
            <a:ext cx="404664" cy="5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A19BAC-1B87-4BB2-AAF3-A21A39C4443E}"/>
              </a:ext>
            </a:extLst>
          </p:cNvPr>
          <p:cNvSpPr/>
          <p:nvPr userDrawn="1"/>
        </p:nvSpPr>
        <p:spPr>
          <a:xfrm>
            <a:off x="0" y="2"/>
            <a:ext cx="9144000" cy="621227"/>
          </a:xfrm>
          <a:prstGeom prst="rect">
            <a:avLst/>
          </a:prstGeom>
          <a:solidFill>
            <a:srgbClr val="1A3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sz="1575">
              <a:solidFill>
                <a:prstClr val="white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3F667D-60B9-4F66-B32E-946E185429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5" y="66889"/>
            <a:ext cx="486055" cy="487451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53F6120A-95F6-4192-B5AF-B5D78EF8238B}"/>
              </a:ext>
            </a:extLst>
          </p:cNvPr>
          <p:cNvSpPr txBox="1"/>
          <p:nvPr userDrawn="1"/>
        </p:nvSpPr>
        <p:spPr>
          <a:xfrm>
            <a:off x="794649" y="128509"/>
            <a:ext cx="822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>
                <a:solidFill>
                  <a:prstClr val="white"/>
                </a:solidFill>
              </a:rPr>
              <a:t>Mesures d’air : étape par étape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7CC155-B993-495E-A1A6-61784A6CF1D9}"/>
              </a:ext>
            </a:extLst>
          </p:cNvPr>
          <p:cNvSpPr txBox="1"/>
          <p:nvPr userDrawn="1"/>
        </p:nvSpPr>
        <p:spPr>
          <a:xfrm>
            <a:off x="19673" y="480347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36D2B5F-EB71-4F1B-9A36-E8CE8F106215}" type="slidenum">
              <a:rPr lang="fr-BE" sz="1400" smtClean="0"/>
              <a:t>‹#›</a:t>
            </a:fld>
            <a:endParaRPr lang="fr-BE" sz="1400"/>
          </a:p>
        </p:txBody>
      </p:sp>
    </p:spTree>
    <p:extLst>
      <p:ext uri="{BB962C8B-B14F-4D97-AF65-F5344CB8AC3E}">
        <p14:creationId xmlns:p14="http://schemas.microsoft.com/office/powerpoint/2010/main" val="38176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sldNum="0"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1347859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b="1">
                <a:solidFill>
                  <a:prstClr val="white"/>
                </a:solidFill>
              </a:rPr>
              <a:t>Prélèvement de gaz du sol et d’air intérieur/extérieur</a:t>
            </a:r>
          </a:p>
          <a:p>
            <a:pPr algn="ctr"/>
            <a:endParaRPr lang="fr-FR" b="1">
              <a:solidFill>
                <a:prstClr val="white"/>
              </a:solidFill>
            </a:endParaRPr>
          </a:p>
          <a:p>
            <a:pPr algn="ctr"/>
            <a:r>
              <a:rPr lang="fr-FR" sz="2400" b="1">
                <a:solidFill>
                  <a:prstClr val="white"/>
                </a:solidFill>
              </a:rPr>
              <a:t>Mesures d’air : étape par étape</a:t>
            </a:r>
          </a:p>
          <a:p>
            <a:pPr algn="ctr"/>
            <a:endParaRPr lang="fr-FR" b="1">
              <a:solidFill>
                <a:prstClr val="white"/>
              </a:solidFill>
            </a:endParaRPr>
          </a:p>
          <a:p>
            <a:pPr algn="ctr"/>
            <a:endParaRPr lang="fr-FR" sz="1400" b="1">
              <a:solidFill>
                <a:prstClr val="white"/>
              </a:solidFill>
            </a:endParaRPr>
          </a:p>
          <a:p>
            <a:pPr algn="ctr"/>
            <a:r>
              <a:rPr lang="fr-FR" sz="1400" b="1">
                <a:solidFill>
                  <a:prstClr val="white"/>
                </a:solidFill>
              </a:rPr>
              <a:t>Moulin de </a:t>
            </a:r>
            <a:r>
              <a:rPr lang="fr-FR" sz="1400" b="1" err="1">
                <a:solidFill>
                  <a:prstClr val="white"/>
                </a:solidFill>
              </a:rPr>
              <a:t>Beez</a:t>
            </a:r>
            <a:r>
              <a:rPr lang="fr-FR" sz="1400" b="1">
                <a:solidFill>
                  <a:prstClr val="white"/>
                </a:solidFill>
              </a:rPr>
              <a:t>, les 5 et 12 décembre</a:t>
            </a:r>
          </a:p>
          <a:p>
            <a:pPr algn="ctr"/>
            <a:endParaRPr lang="fr-FR" b="1">
              <a:solidFill>
                <a:prstClr val="white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242111-1256-4267-9C69-827BEAC8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E71B4-80ED-455A-B3DD-0FED7B6FD2D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236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>
            <a:cxnSpLocks/>
          </p:cNvCxnSpPr>
          <p:nvPr/>
        </p:nvCxnSpPr>
        <p:spPr>
          <a:xfrm>
            <a:off x="1557567" y="3200660"/>
            <a:ext cx="4497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7140" y="2336564"/>
            <a:ext cx="124213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7" name="Triangle isocèle 6"/>
          <p:cNvSpPr/>
          <p:nvPr/>
        </p:nvSpPr>
        <p:spPr>
          <a:xfrm>
            <a:off x="2042505" y="1742498"/>
            <a:ext cx="1500213" cy="594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10" name="Connecteur droit 9"/>
          <p:cNvCxnSpPr/>
          <p:nvPr/>
        </p:nvCxnSpPr>
        <p:spPr>
          <a:xfrm>
            <a:off x="5775922" y="1272832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082828" y="1349884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Terrain</a:t>
            </a:r>
          </a:p>
        </p:txBody>
      </p:sp>
      <p:cxnSp>
        <p:nvCxnSpPr>
          <p:cNvPr id="19" name="Connecteur droit 18"/>
          <p:cNvCxnSpPr>
            <a:cxnSpLocks/>
          </p:cNvCxnSpPr>
          <p:nvPr/>
        </p:nvCxnSpPr>
        <p:spPr>
          <a:xfrm flipV="1">
            <a:off x="1587835" y="3500742"/>
            <a:ext cx="4467101" cy="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1557567" y="4712828"/>
            <a:ext cx="5232494" cy="0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0626" y="3200660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Remblai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81325" y="3946127"/>
            <a:ext cx="1680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Limon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3809" y="4555219"/>
            <a:ext cx="967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6,4 m ESO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7140" y="3200660"/>
            <a:ext cx="1242137" cy="594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9" name="Connecteur droit 8"/>
          <p:cNvCxnSpPr/>
          <p:nvPr/>
        </p:nvCxnSpPr>
        <p:spPr>
          <a:xfrm>
            <a:off x="1917045" y="1310450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127268" y="3646845"/>
            <a:ext cx="12690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Pollution historique  :</a:t>
            </a:r>
          </a:p>
          <a:p>
            <a:r>
              <a:rPr lang="fr-BE" sz="1350"/>
              <a:t>Ethylbenzène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81983" y="4695819"/>
            <a:ext cx="2580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Eau souterraine non impactée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7773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rgbClr val="728E3A"/>
                </a:solidFill>
              </a:rPr>
              <a:t>CAS 1 : Maison d’habitation – type III </a:t>
            </a:r>
            <a:r>
              <a:rPr lang="fr-BE"/>
              <a:t>: </a:t>
            </a:r>
            <a:r>
              <a:rPr lang="fr-BE" b="1"/>
              <a:t>Stratégie : GRER v6 –Annexe B6.1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DF0D837-545F-490B-8F37-ECE2E90CBAAF}"/>
              </a:ext>
            </a:extLst>
          </p:cNvPr>
          <p:cNvSpPr txBox="1"/>
          <p:nvPr/>
        </p:nvSpPr>
        <p:spPr>
          <a:xfrm>
            <a:off x="6197686" y="1204294"/>
            <a:ext cx="2777493" cy="319510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 b="1"/>
              <a:t>Stratégie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/>
              <a:t>Besoin de 2 </a:t>
            </a:r>
            <a:r>
              <a:rPr lang="fr-BE" err="1"/>
              <a:t>piézairs</a:t>
            </a:r>
            <a:r>
              <a:rPr lang="fr-BE"/>
              <a:t> et 1 prélèvements d’air intérieur</a:t>
            </a:r>
          </a:p>
          <a:p>
            <a:endParaRPr lang="fr-BE"/>
          </a:p>
          <a:p>
            <a:pPr algn="ctr"/>
            <a:r>
              <a:rPr lang="fr-BE"/>
              <a:t>! Prélèvements </a:t>
            </a:r>
            <a:r>
              <a:rPr lang="fr-BE" b="1"/>
              <a:t>synchrones</a:t>
            </a:r>
            <a:r>
              <a:rPr lang="fr-BE"/>
              <a:t> à l’intérieur et gaz du sol !</a:t>
            </a:r>
          </a:p>
          <a:p>
            <a:pPr algn="ctr">
              <a:spcBef>
                <a:spcPts val="600"/>
              </a:spcBef>
            </a:pPr>
            <a:r>
              <a:rPr lang="fr-BE"/>
              <a:t>Air </a:t>
            </a:r>
            <a:r>
              <a:rPr lang="fr-BE" err="1"/>
              <a:t>int</a:t>
            </a:r>
            <a:r>
              <a:rPr lang="fr-BE"/>
              <a:t>. : attention aux </a:t>
            </a:r>
            <a:r>
              <a:rPr lang="fr-BE" b="1"/>
              <a:t>voies préférentielles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5DF6C87-DDE7-4948-802A-62029D079D4B}"/>
              </a:ext>
            </a:extLst>
          </p:cNvPr>
          <p:cNvSpPr/>
          <p:nvPr/>
        </p:nvSpPr>
        <p:spPr>
          <a:xfrm>
            <a:off x="2604347" y="3809987"/>
            <a:ext cx="1242137" cy="689378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CFE7D51-C7EE-48B4-A4F6-8385352081E0}"/>
              </a:ext>
            </a:extLst>
          </p:cNvPr>
          <p:cNvGrpSpPr/>
          <p:nvPr/>
        </p:nvGrpSpPr>
        <p:grpSpPr>
          <a:xfrm>
            <a:off x="14880" y="1448409"/>
            <a:ext cx="1810218" cy="1410043"/>
            <a:chOff x="-23220" y="1448409"/>
            <a:chExt cx="1810218" cy="1410043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6DC1BED6-1A72-4AE8-9E27-5E8987579BBA}"/>
                </a:ext>
              </a:extLst>
            </p:cNvPr>
            <p:cNvSpPr txBox="1"/>
            <p:nvPr/>
          </p:nvSpPr>
          <p:spPr>
            <a:xfrm>
              <a:off x="-23220" y="2143363"/>
              <a:ext cx="1810218" cy="7150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Superficie tache sous bâti : 30 m²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81F7A85B-EA15-4B6A-8804-F99304A0F5FD}"/>
                </a:ext>
              </a:extLst>
            </p:cNvPr>
            <p:cNvSpPr txBox="1"/>
            <p:nvPr/>
          </p:nvSpPr>
          <p:spPr>
            <a:xfrm>
              <a:off x="59522" y="1784547"/>
              <a:ext cx="16677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/>
                <a:t>Maison : 50 m²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2A0883C-D403-481B-995B-03FC98002E8A}"/>
                </a:ext>
              </a:extLst>
            </p:cNvPr>
            <p:cNvSpPr/>
            <p:nvPr/>
          </p:nvSpPr>
          <p:spPr>
            <a:xfrm>
              <a:off x="48032" y="1448409"/>
              <a:ext cx="1667709" cy="13545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err="1">
                  <a:solidFill>
                    <a:schemeClr val="tx1"/>
                  </a:solidFill>
                </a:rPr>
                <a:t>Superficie</a:t>
              </a:r>
              <a:endParaRPr lang="en-GB" b="1" u="sng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0EE1B290-BF8A-46E8-98DA-2309EFBCEB4B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E9294A-B373-4C00-A852-0D968BB2585D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946B0775-2203-43E6-9CC7-0EC5A1802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3335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5A3ED2-A977-4F74-AB0D-4790FE791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9" y="678555"/>
            <a:ext cx="5216766" cy="418810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8DAAC8CA-9D48-4F76-8CF5-9FCAFA266DB4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470618-669E-41FB-BFE3-672FCD50D714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74BA760-7031-4A28-86B0-728D847FD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5AEA403-98E3-4B4C-9A21-CA7FD32CC621}"/>
              </a:ext>
            </a:extLst>
          </p:cNvPr>
          <p:cNvSpPr txBox="1"/>
          <p:nvPr/>
        </p:nvSpPr>
        <p:spPr>
          <a:xfrm>
            <a:off x="6203128" y="2168979"/>
            <a:ext cx="2777493" cy="71508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/>
              <a:t>Localisation des points de prélèvement?</a:t>
            </a:r>
          </a:p>
        </p:txBody>
      </p:sp>
    </p:spTree>
    <p:extLst>
      <p:ext uri="{BB962C8B-B14F-4D97-AF65-F5344CB8AC3E}">
        <p14:creationId xmlns:p14="http://schemas.microsoft.com/office/powerpoint/2010/main" val="125510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7368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400">
                <a:solidFill>
                  <a:schemeClr val="accent1">
                    <a:lumMod val="75000"/>
                  </a:schemeClr>
                </a:solidFill>
              </a:rPr>
              <a:t>Préparation des prélèvements : </a:t>
            </a:r>
            <a:r>
              <a:rPr lang="fr-BE" b="1"/>
              <a:t>Stratégie : GRER v6 –Annexe B6.3</a:t>
            </a:r>
            <a:endParaRPr lang="fr-BE" sz="240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BE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BE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F75BB5-FFA8-426C-AA3C-14B711C21A46}"/>
              </a:ext>
            </a:extLst>
          </p:cNvPr>
          <p:cNvSpPr txBox="1"/>
          <p:nvPr/>
        </p:nvSpPr>
        <p:spPr>
          <a:xfrm>
            <a:off x="259079" y="1141869"/>
            <a:ext cx="2437495" cy="20771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/>
              <a:t>Pollution</a:t>
            </a:r>
          </a:p>
          <a:p>
            <a:pPr marL="285750" indent="-285750">
              <a:buFontTx/>
              <a:buChar char="-"/>
            </a:pPr>
            <a:r>
              <a:rPr lang="fr-BE" sz="1600">
                <a:solidFill>
                  <a:schemeClr val="bg1">
                    <a:lumMod val="50000"/>
                  </a:schemeClr>
                </a:solidFill>
              </a:rPr>
              <a:t>Polluants</a:t>
            </a:r>
          </a:p>
          <a:p>
            <a:pPr marL="285750" indent="-285750">
              <a:buFontTx/>
              <a:buChar char="-"/>
            </a:pPr>
            <a:r>
              <a:rPr lang="fr-BE" sz="1600">
                <a:solidFill>
                  <a:schemeClr val="bg1">
                    <a:lumMod val="50000"/>
                  </a:schemeClr>
                </a:solidFill>
              </a:rPr>
              <a:t>Concentrations attendues (cf. S-Risk)</a:t>
            </a:r>
          </a:p>
          <a:p>
            <a:pPr marL="285750" indent="-285750">
              <a:buFontTx/>
              <a:buChar char="-"/>
            </a:pPr>
            <a:endParaRPr lang="fr-BE" sz="1600"/>
          </a:p>
          <a:p>
            <a:r>
              <a:rPr lang="fr-BE"/>
              <a:t>Sol</a:t>
            </a:r>
          </a:p>
          <a:p>
            <a:pPr marL="285750" indent="-285750">
              <a:buFontTx/>
              <a:buChar char="-"/>
            </a:pPr>
            <a:r>
              <a:rPr lang="fr-BE" sz="1600">
                <a:solidFill>
                  <a:schemeClr val="bg1">
                    <a:lumMod val="50000"/>
                  </a:schemeClr>
                </a:solidFill>
              </a:rPr>
              <a:t>Perméabilité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F9FA7AF-BD1E-4441-BBC7-782407724085}"/>
              </a:ext>
            </a:extLst>
          </p:cNvPr>
          <p:cNvSpPr txBox="1"/>
          <p:nvPr/>
        </p:nvSpPr>
        <p:spPr>
          <a:xfrm>
            <a:off x="533773" y="3836250"/>
            <a:ext cx="4038227" cy="1258014"/>
          </a:xfrm>
          <a:prstGeom prst="roundRect">
            <a:avLst>
              <a:gd name="adj" fmla="val 20800"/>
            </a:avLst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/>
              <a:t>Agrément labo</a:t>
            </a:r>
          </a:p>
          <a:p>
            <a:r>
              <a:rPr lang="fr-FR" sz="1200">
                <a:solidFill>
                  <a:schemeClr val="bg1">
                    <a:lumMod val="50000"/>
                  </a:schemeClr>
                </a:solidFill>
              </a:rPr>
              <a:t>« Laboratoires et organismes agréés dans le cadre de la lutte contre la pollution atmosphérique »</a:t>
            </a:r>
          </a:p>
          <a:p>
            <a:endParaRPr lang="fr-BE" sz="12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BE" sz="1200">
                <a:solidFill>
                  <a:schemeClr val="bg1">
                    <a:lumMod val="50000"/>
                  </a:schemeClr>
                </a:solidFill>
              </a:rPr>
              <a:t>awac.be &gt; guichet technique &gt; agréments &gt; laboratoires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E70906-E1E0-4825-83DA-CD3182960EEF}"/>
              </a:ext>
            </a:extLst>
          </p:cNvPr>
          <p:cNvSpPr txBox="1"/>
          <p:nvPr/>
        </p:nvSpPr>
        <p:spPr>
          <a:xfrm>
            <a:off x="2669871" y="1709065"/>
            <a:ext cx="90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B050"/>
                </a:solidFill>
              </a:rPr>
              <a:t>EXPERT</a:t>
            </a:r>
            <a:endParaRPr lang="fr-BE" b="1">
              <a:solidFill>
                <a:srgbClr val="00B05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B73F935-4CA5-4053-8F98-593639821183}"/>
              </a:ext>
            </a:extLst>
          </p:cNvPr>
          <p:cNvSpPr txBox="1"/>
          <p:nvPr/>
        </p:nvSpPr>
        <p:spPr>
          <a:xfrm>
            <a:off x="2766530" y="34831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B050"/>
                </a:solidFill>
              </a:rPr>
              <a:t>LABO</a:t>
            </a:r>
            <a:endParaRPr lang="fr-BE" b="1">
              <a:solidFill>
                <a:srgbClr val="00B05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508F5C-186E-4447-800A-18C20D7B3816}"/>
              </a:ext>
            </a:extLst>
          </p:cNvPr>
          <p:cNvSpPr txBox="1"/>
          <p:nvPr/>
        </p:nvSpPr>
        <p:spPr>
          <a:xfrm>
            <a:off x="4705549" y="1181640"/>
            <a:ext cx="3082091" cy="371367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/>
              <a:t>Matériel</a:t>
            </a:r>
          </a:p>
          <a:p>
            <a:pPr marL="285750" indent="-285750">
              <a:buFontTx/>
              <a:buChar char="-"/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Support de prélèvement</a:t>
            </a:r>
          </a:p>
          <a:p>
            <a:pPr marL="285750" indent="-285750">
              <a:buFontTx/>
              <a:buChar char="-"/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Pompe</a:t>
            </a:r>
          </a:p>
          <a:p>
            <a:pPr marL="285750" indent="-285750">
              <a:buFontTx/>
              <a:buChar char="-"/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Débitmètre calibré</a:t>
            </a:r>
          </a:p>
          <a:p>
            <a:pPr marL="285750" indent="-285750">
              <a:buFontTx/>
              <a:buChar char="-"/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Sondes</a:t>
            </a:r>
          </a:p>
          <a:p>
            <a:pPr marL="285750" indent="-285750">
              <a:buFontTx/>
              <a:buChar char="-"/>
            </a:pPr>
            <a:r>
              <a:rPr lang="fr-FR">
                <a:solidFill>
                  <a:schemeClr val="bg1">
                    <a:lumMod val="50000"/>
                  </a:schemeClr>
                </a:solidFill>
              </a:rPr>
              <a:t>Etc.</a:t>
            </a:r>
            <a:endParaRPr lang="fr-BE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fr-BE"/>
          </a:p>
          <a:p>
            <a:r>
              <a:rPr lang="fr-BE"/>
              <a:t>Paramètres prélèvement</a:t>
            </a:r>
          </a:p>
          <a:p>
            <a:pPr marL="285750" indent="-285750">
              <a:buFontTx/>
              <a:buChar char="-"/>
            </a:pPr>
            <a:r>
              <a:rPr lang="fr-BE">
                <a:solidFill>
                  <a:schemeClr val="bg1">
                    <a:lumMod val="50000"/>
                  </a:schemeClr>
                </a:solidFill>
              </a:rPr>
              <a:t>Débit</a:t>
            </a:r>
          </a:p>
          <a:p>
            <a:pPr marL="285750" indent="-285750">
              <a:buFontTx/>
              <a:buChar char="-"/>
            </a:pPr>
            <a:r>
              <a:rPr lang="fr-BE">
                <a:solidFill>
                  <a:schemeClr val="bg1">
                    <a:lumMod val="50000"/>
                  </a:schemeClr>
                </a:solidFill>
              </a:rPr>
              <a:t>Volume</a:t>
            </a:r>
          </a:p>
          <a:p>
            <a:pPr marL="285750" indent="-285750">
              <a:buFontTx/>
              <a:buChar char="-"/>
            </a:pPr>
            <a:endParaRPr lang="fr-BE"/>
          </a:p>
          <a:p>
            <a:r>
              <a:rPr lang="fr-BE"/>
              <a:t>Conservation échantillons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1EA1E77A-442A-47BA-8618-E95E6EF7D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22" b="74105" l="1794" r="19475">
                        <a14:foregroundMark x1="7431" y1="28375" x2="8776" y2="28375"/>
                        <a14:foregroundMark x1="8456" y1="26722" x2="8456" y2="26722"/>
                        <a14:foregroundMark x1="2947" y1="66116" x2="11980" y2="70248"/>
                        <a14:foregroundMark x1="11980" y1="70248" x2="13581" y2="69972"/>
                        <a14:foregroundMark x1="13197" y1="63912" x2="13901" y2="71901"/>
                        <a14:foregroundMark x1="2306" y1="66116" x2="2562" y2="72727"/>
                        <a14:foregroundMark x1="1794" y1="71625" x2="2627" y2="73554"/>
                        <a14:foregroundMark x1="14094" y1="68044" x2="14350" y2="70523"/>
                        <a14:foregroundMark x1="12620" y1="55096" x2="13773" y2="63912"/>
                        <a14:foregroundMark x1="11723" y1="48760" x2="13004" y2="57576"/>
                        <a14:foregroundMark x1="8905" y1="27273" x2="11659" y2="49036"/>
                        <a14:foregroundMark x1="13581" y1="73829" x2="2691" y2="73554"/>
                        <a14:foregroundMark x1="13517" y1="73829" x2="14606" y2="69421"/>
                        <a14:foregroundMark x1="13517" y1="74380" x2="14734" y2="69697"/>
                        <a14:foregroundMark x1="14414" y1="70799" x2="14414" y2="73278"/>
                        <a14:foregroundMark x1="14222" y1="72176" x2="13773" y2="73554"/>
                        <a14:foregroundMark x1="19475" y1="71074" x2="19475" y2="71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" t="23018" r="85267" b="22794"/>
          <a:stretch/>
        </p:blipFill>
        <p:spPr bwMode="auto">
          <a:xfrm>
            <a:off x="8195882" y="1989098"/>
            <a:ext cx="641224" cy="6027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D77AD71-B325-4963-AFAE-8ABC4FA649E1}"/>
              </a:ext>
            </a:extLst>
          </p:cNvPr>
          <p:cNvSpPr txBox="1"/>
          <p:nvPr/>
        </p:nvSpPr>
        <p:spPr>
          <a:xfrm>
            <a:off x="8013575" y="2571750"/>
            <a:ext cx="1005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/>
              <a:t>Conditions météo</a:t>
            </a:r>
            <a:endParaRPr lang="fr-BE" sz="1400" b="1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812FB91-3E6D-49F2-A4B7-BCB078F98C51}"/>
              </a:ext>
            </a:extLst>
          </p:cNvPr>
          <p:cNvSpPr/>
          <p:nvPr/>
        </p:nvSpPr>
        <p:spPr>
          <a:xfrm>
            <a:off x="3120152" y="2661857"/>
            <a:ext cx="1426193" cy="222060"/>
          </a:xfrm>
          <a:prstGeom prst="rightArrow">
            <a:avLst>
              <a:gd name="adj1" fmla="val 50000"/>
              <a:gd name="adj2" fmla="val 9182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Flèche : double flèche horizontale 1">
            <a:extLst>
              <a:ext uri="{FF2B5EF4-FFF2-40B4-BE49-F238E27FC236}">
                <a16:creationId xmlns:a16="http://schemas.microsoft.com/office/drawing/2014/main" id="{AAEE01BF-98DF-4CC3-9279-0D4C15CFA9F1}"/>
              </a:ext>
            </a:extLst>
          </p:cNvPr>
          <p:cNvSpPr/>
          <p:nvPr/>
        </p:nvSpPr>
        <p:spPr>
          <a:xfrm rot="16200000">
            <a:off x="2384824" y="2578469"/>
            <a:ext cx="1470657" cy="38883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B98C6D8-29EA-4BB2-AEF2-1F851AC3D363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B70FA-D038-4A0E-BE48-2205694165AA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2C299F3-891D-4DA5-AA39-7519A4E1C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3951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>
            <a:extLst>
              <a:ext uri="{FF2B5EF4-FFF2-40B4-BE49-F238E27FC236}">
                <a16:creationId xmlns:a16="http://schemas.microsoft.com/office/drawing/2014/main" id="{CEBD4BA9-8D97-4792-A6EB-24719B28894B}"/>
              </a:ext>
            </a:extLst>
          </p:cNvPr>
          <p:cNvSpPr/>
          <p:nvPr/>
        </p:nvSpPr>
        <p:spPr>
          <a:xfrm>
            <a:off x="2604347" y="3809987"/>
            <a:ext cx="1242137" cy="689378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1557567" y="3200660"/>
            <a:ext cx="4497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7140" y="2336564"/>
            <a:ext cx="124213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7" name="Triangle isocèle 6"/>
          <p:cNvSpPr/>
          <p:nvPr/>
        </p:nvSpPr>
        <p:spPr>
          <a:xfrm>
            <a:off x="2042505" y="1742498"/>
            <a:ext cx="1500213" cy="594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10" name="Connecteur droit 9"/>
          <p:cNvCxnSpPr/>
          <p:nvPr/>
        </p:nvCxnSpPr>
        <p:spPr>
          <a:xfrm>
            <a:off x="5775922" y="1272832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082828" y="1349884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Terrain</a:t>
            </a:r>
          </a:p>
        </p:txBody>
      </p:sp>
      <p:cxnSp>
        <p:nvCxnSpPr>
          <p:cNvPr id="19" name="Connecteur droit 18"/>
          <p:cNvCxnSpPr>
            <a:cxnSpLocks/>
          </p:cNvCxnSpPr>
          <p:nvPr/>
        </p:nvCxnSpPr>
        <p:spPr>
          <a:xfrm flipV="1">
            <a:off x="1587835" y="3500742"/>
            <a:ext cx="4467101" cy="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1557567" y="4712828"/>
            <a:ext cx="4801288" cy="0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0626" y="3200660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Remblai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81325" y="3946127"/>
            <a:ext cx="1680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Limon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3809" y="4555219"/>
            <a:ext cx="967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6,4 m ESO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7140" y="3200660"/>
            <a:ext cx="1242137" cy="594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9" name="Connecteur droit 8"/>
          <p:cNvCxnSpPr/>
          <p:nvPr/>
        </p:nvCxnSpPr>
        <p:spPr>
          <a:xfrm>
            <a:off x="1917045" y="1310450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127268" y="3646845"/>
            <a:ext cx="12690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Pollution historique  :</a:t>
            </a:r>
          </a:p>
          <a:p>
            <a:r>
              <a:rPr lang="fr-BE" sz="1350"/>
              <a:t>Ethylbenzène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81983" y="4695819"/>
            <a:ext cx="2580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Eau souterraine non impactée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7735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rgbClr val="728E3A"/>
                </a:solidFill>
              </a:rPr>
              <a:t>CAS 1 : Maison d’habitation – type III </a:t>
            </a:r>
            <a:r>
              <a:rPr lang="fr-BE"/>
              <a:t>: </a:t>
            </a:r>
            <a:r>
              <a:rPr lang="fr-BE" b="1"/>
              <a:t>Stratégie : GRER v6 –Annexe B6.1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FE46E42-A164-4F2F-B397-20943D1FC105}"/>
              </a:ext>
            </a:extLst>
          </p:cNvPr>
          <p:cNvSpPr txBox="1"/>
          <p:nvPr/>
        </p:nvSpPr>
        <p:spPr>
          <a:xfrm>
            <a:off x="6249080" y="1564480"/>
            <a:ext cx="2777493" cy="26390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 b="1"/>
              <a:t>Planification des  campagnes (Minimum 3 campagnes)</a:t>
            </a:r>
          </a:p>
          <a:p>
            <a:r>
              <a:rPr lang="fr-BE"/>
              <a:t>- Pas de fréquences car conditions contrastées</a:t>
            </a:r>
          </a:p>
          <a:p>
            <a:pPr>
              <a:spcBef>
                <a:spcPts val="600"/>
              </a:spcBef>
            </a:pPr>
            <a:r>
              <a:rPr lang="fr-BE"/>
              <a:t>- Mesures des conditions lors de chaque campagne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7C37C-7A23-4BC5-B589-E9A029B7BAC9}"/>
              </a:ext>
            </a:extLst>
          </p:cNvPr>
          <p:cNvSpPr/>
          <p:nvPr/>
        </p:nvSpPr>
        <p:spPr>
          <a:xfrm flipH="1">
            <a:off x="2964944" y="3794727"/>
            <a:ext cx="61200" cy="270029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9CE6B8-744A-419E-9D75-55197CD313FB}"/>
              </a:ext>
            </a:extLst>
          </p:cNvPr>
          <p:cNvSpPr/>
          <p:nvPr/>
        </p:nvSpPr>
        <p:spPr>
          <a:xfrm flipH="1">
            <a:off x="2965740" y="4064756"/>
            <a:ext cx="612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1DD9405-9FED-4162-AA8F-80BFD0CD1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3" t="21821" r="27022" b="12203"/>
          <a:stretch/>
        </p:blipFill>
        <p:spPr>
          <a:xfrm>
            <a:off x="7547709" y="670846"/>
            <a:ext cx="749943" cy="5083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EB9322CA-32F1-48DE-B7BC-707F16AB100C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AD2AB7-EEF8-47D8-B7F5-AC2C313D93D9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CD979F52-33C7-4856-8853-596B28AEA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EA9C26A-03B1-4EDE-9094-352CB21466A1}"/>
              </a:ext>
            </a:extLst>
          </p:cNvPr>
          <p:cNvSpPr/>
          <p:nvPr/>
        </p:nvSpPr>
        <p:spPr>
          <a:xfrm flipH="1">
            <a:off x="3546821" y="3197256"/>
            <a:ext cx="61200" cy="52901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0F9E07-BD1D-446C-B9BF-7846C7A50040}"/>
              </a:ext>
            </a:extLst>
          </p:cNvPr>
          <p:cNvSpPr/>
          <p:nvPr/>
        </p:nvSpPr>
        <p:spPr>
          <a:xfrm flipH="1">
            <a:off x="3546616" y="3721788"/>
            <a:ext cx="60908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CD1A65E-6696-4A79-B534-A4A4F2DCFFBB}"/>
              </a:ext>
            </a:extLst>
          </p:cNvPr>
          <p:cNvGrpSpPr/>
          <p:nvPr/>
        </p:nvGrpSpPr>
        <p:grpSpPr>
          <a:xfrm>
            <a:off x="14880" y="1448409"/>
            <a:ext cx="1810218" cy="1410043"/>
            <a:chOff x="-23220" y="1448409"/>
            <a:chExt cx="1810218" cy="1410043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0E962F4-7F7A-45D4-906D-A665AE2C1D8C}"/>
                </a:ext>
              </a:extLst>
            </p:cNvPr>
            <p:cNvSpPr txBox="1"/>
            <p:nvPr/>
          </p:nvSpPr>
          <p:spPr>
            <a:xfrm>
              <a:off x="-23220" y="2143363"/>
              <a:ext cx="1810218" cy="7150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Superficie tache sous bâti : 30 m²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043178D-FF37-41B2-89E2-D94359D628E0}"/>
                </a:ext>
              </a:extLst>
            </p:cNvPr>
            <p:cNvSpPr txBox="1"/>
            <p:nvPr/>
          </p:nvSpPr>
          <p:spPr>
            <a:xfrm>
              <a:off x="59522" y="1784547"/>
              <a:ext cx="16677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/>
                <a:t>Maison : 50 m²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6DD869-C2FF-4AA8-8A6D-4AA6A8F930F6}"/>
                </a:ext>
              </a:extLst>
            </p:cNvPr>
            <p:cNvSpPr/>
            <p:nvPr/>
          </p:nvSpPr>
          <p:spPr>
            <a:xfrm>
              <a:off x="48032" y="1448409"/>
              <a:ext cx="1667709" cy="13545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err="1">
                  <a:solidFill>
                    <a:schemeClr val="tx1"/>
                  </a:solidFill>
                </a:rPr>
                <a:t>Superficie</a:t>
              </a:r>
              <a:endParaRPr lang="en-GB" b="1" u="sng">
                <a:solidFill>
                  <a:schemeClr val="tx1"/>
                </a:solidFill>
              </a:endParaRPr>
            </a:p>
          </p:txBody>
        </p:sp>
      </p:grpSp>
      <p:sp>
        <p:nvSpPr>
          <p:cNvPr id="40" name="Ellipse 39">
            <a:extLst>
              <a:ext uri="{FF2B5EF4-FFF2-40B4-BE49-F238E27FC236}">
                <a16:creationId xmlns:a16="http://schemas.microsoft.com/office/drawing/2014/main" id="{F166F3F3-C361-4869-B3C7-1CD4D84DCE70}"/>
              </a:ext>
            </a:extLst>
          </p:cNvPr>
          <p:cNvSpPr/>
          <p:nvPr/>
        </p:nvSpPr>
        <p:spPr>
          <a:xfrm>
            <a:off x="2965740" y="2924042"/>
            <a:ext cx="72000" cy="7200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9B9B42F-8BD4-4598-8C6D-E70885FE7842}"/>
              </a:ext>
            </a:extLst>
          </p:cNvPr>
          <p:cNvSpPr txBox="1"/>
          <p:nvPr/>
        </p:nvSpPr>
        <p:spPr>
          <a:xfrm>
            <a:off x="3813797" y="2230415"/>
            <a:ext cx="12690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Air intérieur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0EA2068-1FDC-4B99-9FF9-D29F3C037F9A}"/>
              </a:ext>
            </a:extLst>
          </p:cNvPr>
          <p:cNvCxnSpPr>
            <a:cxnSpLocks/>
            <a:stCxn id="40" idx="6"/>
            <a:endCxn id="41" idx="1"/>
          </p:cNvCxnSpPr>
          <p:nvPr/>
        </p:nvCxnSpPr>
        <p:spPr>
          <a:xfrm flipV="1">
            <a:off x="3037740" y="2380456"/>
            <a:ext cx="776057" cy="579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20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76751" y="1223791"/>
            <a:ext cx="574999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Paramètres nécessaires à mesurer (minimum 3 campagnes) </a:t>
            </a:r>
            <a:r>
              <a:rPr lang="fr-FR" sz="2400"/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fr-FR" sz="2000"/>
              <a:t>Pression atmosphérique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/>
              <a:t>1 campagne &gt; 1013hPa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/>
              <a:t>1 campagne &lt; 1013hPa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fr-FR" sz="2000"/>
              <a:t>Température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/>
              <a:t>Différentiel de ≥ 10°C entre 2 campagnes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fr-FR" sz="2000"/>
              <a:t>Conditions météorologiques générales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E52A70-4725-4D25-B5E5-77617816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0" y="4184648"/>
            <a:ext cx="775738" cy="775738"/>
          </a:xfrm>
          <a:prstGeom prst="rect">
            <a:avLst/>
          </a:prstGeom>
        </p:spPr>
      </p:pic>
      <p:graphicFrame>
        <p:nvGraphicFramePr>
          <p:cNvPr id="6" name="Tableau 2">
            <a:extLst>
              <a:ext uri="{FF2B5EF4-FFF2-40B4-BE49-F238E27FC236}">
                <a16:creationId xmlns:a16="http://schemas.microsoft.com/office/drawing/2014/main" id="{22A51CE3-D8F8-4B83-B170-FCF16CBAA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89618"/>
              </p:ext>
            </p:extLst>
          </p:nvPr>
        </p:nvGraphicFramePr>
        <p:xfrm>
          <a:off x="1480440" y="4251446"/>
          <a:ext cx="1728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1357137737"/>
                    </a:ext>
                  </a:extLst>
                </a:gridCol>
              </a:tblGrid>
              <a:tr h="741160">
                <a:tc>
                  <a:txBody>
                    <a:bodyPr/>
                    <a:lstStyle/>
                    <a:p>
                      <a:pPr marL="0" algn="ctr" defTabSz="685783" rtl="0" eaLnBrk="1" latinLnBrk="0" hangingPunct="1"/>
                      <a:r>
                        <a:rPr lang="fr-FR" sz="1600" b="0" kern="1200">
                          <a:solidFill>
                            <a:schemeClr val="tx1"/>
                          </a:solidFill>
                        </a:rPr>
                        <a:t>Estival : </a:t>
                      </a:r>
                    </a:p>
                    <a:p>
                      <a:pPr marL="0" algn="ctr" defTabSz="685783" rtl="0" eaLnBrk="1" latinLnBrk="0" hangingPunct="1"/>
                      <a:r>
                        <a:rPr lang="fr-FR" sz="1600" b="0" kern="1200">
                          <a:solidFill>
                            <a:schemeClr val="tx1"/>
                          </a:solidFill>
                        </a:rPr>
                        <a:t>[Gaz du sol] 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</a:rPr>
                        <a:t>les plus élevées</a:t>
                      </a:r>
                      <a:endParaRPr lang="fr-BE" sz="1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EE9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05067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C61F2365-9369-479C-96EF-E4AE58CC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262" y="4278219"/>
            <a:ext cx="775738" cy="7757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A742DF-1BB7-49B3-B4C5-639D2C1E2A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" t="21821" r="27022" b="12203"/>
          <a:stretch/>
        </p:blipFill>
        <p:spPr>
          <a:xfrm>
            <a:off x="7485174" y="692671"/>
            <a:ext cx="749943" cy="5083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84E15C8-FD7E-417B-A60C-0CBD7DFD06B2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BF4633-0A04-4033-97CD-4244001AD2C9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76AD814-6954-4412-9FBB-CFF9F4D16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9E73D7F5-7245-4B47-8990-2ED03314C130}"/>
              </a:ext>
            </a:extLst>
          </p:cNvPr>
          <p:cNvSpPr txBox="1"/>
          <p:nvPr/>
        </p:nvSpPr>
        <p:spPr>
          <a:xfrm>
            <a:off x="189782" y="706091"/>
            <a:ext cx="7368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400">
                <a:solidFill>
                  <a:schemeClr val="accent1">
                    <a:lumMod val="75000"/>
                  </a:schemeClr>
                </a:solidFill>
              </a:rPr>
              <a:t>Conditions contrastées : </a:t>
            </a:r>
            <a:r>
              <a:rPr lang="fr-BE" b="1"/>
              <a:t>GRER v6 –Annexe B6.2</a:t>
            </a:r>
            <a:endParaRPr lang="fr-BE"/>
          </a:p>
        </p:txBody>
      </p:sp>
      <p:graphicFrame>
        <p:nvGraphicFramePr>
          <p:cNvPr id="15" name="Tableau 2">
            <a:extLst>
              <a:ext uri="{FF2B5EF4-FFF2-40B4-BE49-F238E27FC236}">
                <a16:creationId xmlns:a16="http://schemas.microsoft.com/office/drawing/2014/main" id="{EDB656E1-E9C4-485C-8C0E-B3A8BEA1F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33688"/>
              </p:ext>
            </p:extLst>
          </p:nvPr>
        </p:nvGraphicFramePr>
        <p:xfrm>
          <a:off x="4426293" y="4251446"/>
          <a:ext cx="1728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1357137737"/>
                    </a:ext>
                  </a:extLst>
                </a:gridCol>
              </a:tblGrid>
              <a:tr h="74116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</a:rPr>
                        <a:t>Hivernal : 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</a:rPr>
                        <a:t>[Air intérieur] les plus élevées</a:t>
                      </a:r>
                      <a:endParaRPr lang="fr-BE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D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16474"/>
                  </a:ext>
                </a:extLst>
              </a:tr>
            </a:tbl>
          </a:graphicData>
        </a:graphic>
      </p:graphicFrame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0A434DE1-DBFB-4B63-9CE1-2770B5A28898}"/>
              </a:ext>
            </a:extLst>
          </p:cNvPr>
          <p:cNvSpPr/>
          <p:nvPr/>
        </p:nvSpPr>
        <p:spPr>
          <a:xfrm>
            <a:off x="6376314" y="1330899"/>
            <a:ext cx="222990" cy="374350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D362B2-6719-473A-A6E9-36C91BF99119}"/>
              </a:ext>
            </a:extLst>
          </p:cNvPr>
          <p:cNvSpPr/>
          <p:nvPr/>
        </p:nvSpPr>
        <p:spPr>
          <a:xfrm>
            <a:off x="6852257" y="2052455"/>
            <a:ext cx="2160104" cy="225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solidFill>
                  <a:schemeClr val="tx1"/>
                </a:solidFill>
              </a:rPr>
              <a:t>Obtenir différentes combinaisons de conditions </a:t>
            </a:r>
            <a:r>
              <a:rPr lang="fr-BE">
                <a:solidFill>
                  <a:schemeClr val="tx1"/>
                </a:solidFill>
                <a:sym typeface="Wingdings" panose="05000000000000000000" pitchFamily="2" charset="2"/>
              </a:rPr>
              <a:t> Être dans des situations +- défavorables dont au moins « 1 </a:t>
            </a:r>
            <a:r>
              <a:rPr lang="fr-BE" err="1">
                <a:solidFill>
                  <a:schemeClr val="tx1"/>
                </a:solidFill>
                <a:sym typeface="Wingdings" panose="05000000000000000000" pitchFamily="2" charset="2"/>
              </a:rPr>
              <a:t>worst</a:t>
            </a:r>
            <a:r>
              <a:rPr lang="fr-BE">
                <a:solidFill>
                  <a:schemeClr val="tx1"/>
                </a:solidFill>
                <a:sym typeface="Wingdings" panose="05000000000000000000" pitchFamily="2" charset="2"/>
              </a:rPr>
              <a:t> case »</a:t>
            </a:r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3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948FE63A-754F-4910-8E42-F94F47B63383}"/>
              </a:ext>
            </a:extLst>
          </p:cNvPr>
          <p:cNvSpPr/>
          <p:nvPr/>
        </p:nvSpPr>
        <p:spPr>
          <a:xfrm>
            <a:off x="4041508" y="1182343"/>
            <a:ext cx="2034613" cy="3436043"/>
          </a:xfrm>
          <a:custGeom>
            <a:avLst/>
            <a:gdLst>
              <a:gd name="connsiteX0" fmla="*/ 2037475 w 2037475"/>
              <a:gd name="connsiteY0" fmla="*/ 2172561 h 2775538"/>
              <a:gd name="connsiteX1" fmla="*/ 1116449 w 2037475"/>
              <a:gd name="connsiteY1" fmla="*/ 2775535 h 2775538"/>
              <a:gd name="connsiteX2" fmla="*/ 16518 w 2037475"/>
              <a:gd name="connsiteY2" fmla="*/ 2165935 h 2775538"/>
              <a:gd name="connsiteX3" fmla="*/ 513475 w 2037475"/>
              <a:gd name="connsiteY3" fmla="*/ 257622 h 2775538"/>
              <a:gd name="connsiteX4" fmla="*/ 1308605 w 2037475"/>
              <a:gd name="connsiteY4" fmla="*/ 19082 h 2775538"/>
              <a:gd name="connsiteX5" fmla="*/ 1308605 w 2037475"/>
              <a:gd name="connsiteY5" fmla="*/ 19082 h 2775538"/>
              <a:gd name="connsiteX0" fmla="*/ 2022325 w 2022325"/>
              <a:gd name="connsiteY0" fmla="*/ 2153479 h 2756456"/>
              <a:gd name="connsiteX1" fmla="*/ 1101299 w 2022325"/>
              <a:gd name="connsiteY1" fmla="*/ 2756453 h 2756456"/>
              <a:gd name="connsiteX2" fmla="*/ 1368 w 2022325"/>
              <a:gd name="connsiteY2" fmla="*/ 2146853 h 2756456"/>
              <a:gd name="connsiteX3" fmla="*/ 882638 w 2022325"/>
              <a:gd name="connsiteY3" fmla="*/ 371766 h 2756456"/>
              <a:gd name="connsiteX4" fmla="*/ 1293455 w 2022325"/>
              <a:gd name="connsiteY4" fmla="*/ 0 h 2756456"/>
              <a:gd name="connsiteX5" fmla="*/ 1293455 w 2022325"/>
              <a:gd name="connsiteY5" fmla="*/ 0 h 2756456"/>
              <a:gd name="connsiteX0" fmla="*/ 2022325 w 2022325"/>
              <a:gd name="connsiteY0" fmla="*/ 2275602 h 2878579"/>
              <a:gd name="connsiteX1" fmla="*/ 1101299 w 2022325"/>
              <a:gd name="connsiteY1" fmla="*/ 2878576 h 2878579"/>
              <a:gd name="connsiteX2" fmla="*/ 1368 w 2022325"/>
              <a:gd name="connsiteY2" fmla="*/ 2268976 h 2878579"/>
              <a:gd name="connsiteX3" fmla="*/ 882638 w 2022325"/>
              <a:gd name="connsiteY3" fmla="*/ 493889 h 2878579"/>
              <a:gd name="connsiteX4" fmla="*/ 1293455 w 2022325"/>
              <a:gd name="connsiteY4" fmla="*/ 122123 h 2878579"/>
              <a:gd name="connsiteX5" fmla="*/ 1750655 w 2022325"/>
              <a:gd name="connsiteY5" fmla="*/ 0 h 2878579"/>
              <a:gd name="connsiteX0" fmla="*/ 2022328 w 2022328"/>
              <a:gd name="connsiteY0" fmla="*/ 2275602 h 2878579"/>
              <a:gd name="connsiteX1" fmla="*/ 1101302 w 2022328"/>
              <a:gd name="connsiteY1" fmla="*/ 2878576 h 2878579"/>
              <a:gd name="connsiteX2" fmla="*/ 1371 w 2022328"/>
              <a:gd name="connsiteY2" fmla="*/ 2268976 h 2878579"/>
              <a:gd name="connsiteX3" fmla="*/ 882641 w 2022328"/>
              <a:gd name="connsiteY3" fmla="*/ 493889 h 2878579"/>
              <a:gd name="connsiteX4" fmla="*/ 1306710 w 2022328"/>
              <a:gd name="connsiteY4" fmla="*/ 471841 h 2878579"/>
              <a:gd name="connsiteX5" fmla="*/ 1750658 w 2022328"/>
              <a:gd name="connsiteY5" fmla="*/ 0 h 2878579"/>
              <a:gd name="connsiteX0" fmla="*/ 2034613 w 2034613"/>
              <a:gd name="connsiteY0" fmla="*/ 2275602 h 2878579"/>
              <a:gd name="connsiteX1" fmla="*/ 1113587 w 2034613"/>
              <a:gd name="connsiteY1" fmla="*/ 2878576 h 2878579"/>
              <a:gd name="connsiteX2" fmla="*/ 13656 w 2034613"/>
              <a:gd name="connsiteY2" fmla="*/ 2268976 h 2878579"/>
              <a:gd name="connsiteX3" fmla="*/ 550369 w 2034613"/>
              <a:gd name="connsiteY3" fmla="*/ 1337651 h 2878579"/>
              <a:gd name="connsiteX4" fmla="*/ 1318995 w 2034613"/>
              <a:gd name="connsiteY4" fmla="*/ 471841 h 2878579"/>
              <a:gd name="connsiteX5" fmla="*/ 1762943 w 2034613"/>
              <a:gd name="connsiteY5" fmla="*/ 0 h 287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4613" h="2878579">
                <a:moveTo>
                  <a:pt x="2034613" y="2275602"/>
                </a:moveTo>
                <a:cubicBezTo>
                  <a:pt x="1742513" y="2577641"/>
                  <a:pt x="1450413" y="2879680"/>
                  <a:pt x="1113587" y="2878576"/>
                </a:cubicBezTo>
                <a:cubicBezTo>
                  <a:pt x="776761" y="2877472"/>
                  <a:pt x="107526" y="2525797"/>
                  <a:pt x="13656" y="2268976"/>
                </a:cubicBezTo>
                <a:cubicBezTo>
                  <a:pt x="-80214" y="2012155"/>
                  <a:pt x="332813" y="1637173"/>
                  <a:pt x="550369" y="1337651"/>
                </a:cubicBezTo>
                <a:cubicBezTo>
                  <a:pt x="767925" y="1038129"/>
                  <a:pt x="1318995" y="471841"/>
                  <a:pt x="1318995" y="471841"/>
                </a:cubicBezTo>
                <a:lnTo>
                  <a:pt x="1762943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387C09-CC88-4F85-B65A-05C0D378F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31" y="1389922"/>
            <a:ext cx="4540485" cy="25989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15937D-2DB2-47FD-9D4C-AF3B8066A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3" t="21821" r="27022" b="12203"/>
          <a:stretch/>
        </p:blipFill>
        <p:spPr>
          <a:xfrm>
            <a:off x="5390358" y="3037229"/>
            <a:ext cx="1404000" cy="9516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0E92540C-F421-4824-BC0F-A065EED4E870}"/>
              </a:ext>
            </a:extLst>
          </p:cNvPr>
          <p:cNvGrpSpPr>
            <a:grpSpLocks noChangeAspect="1"/>
          </p:cNvGrpSpPr>
          <p:nvPr/>
        </p:nvGrpSpPr>
        <p:grpSpPr>
          <a:xfrm>
            <a:off x="5328787" y="913826"/>
            <a:ext cx="1444800" cy="826960"/>
            <a:chOff x="7558481" y="861392"/>
            <a:chExt cx="1432354" cy="819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4E8BA9-5E09-4FF2-9BEF-045C53E7052A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A01D822-B709-4874-8A66-5DED26FF4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29" y="893561"/>
              <a:ext cx="1391906" cy="78766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D59BF2A-6538-4D4E-8BD5-36A79F34693F}"/>
              </a:ext>
            </a:extLst>
          </p:cNvPr>
          <p:cNvCxnSpPr>
            <a:cxnSpLocks/>
            <a:stCxn id="14" idx="2"/>
            <a:endCxn id="11" idx="1"/>
          </p:cNvCxnSpPr>
          <p:nvPr/>
        </p:nvCxnSpPr>
        <p:spPr>
          <a:xfrm rot="5400000">
            <a:off x="4844833" y="2286312"/>
            <a:ext cx="1772281" cy="681229"/>
          </a:xfrm>
          <a:prstGeom prst="curvedConnector4">
            <a:avLst>
              <a:gd name="adj1" fmla="val 36576"/>
              <a:gd name="adj2" fmla="val 1714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en L 52">
            <a:extLst>
              <a:ext uri="{FF2B5EF4-FFF2-40B4-BE49-F238E27FC236}">
                <a16:creationId xmlns:a16="http://schemas.microsoft.com/office/drawing/2014/main" id="{BB147417-1EFE-4A58-BA09-05C0A0E51C9B}"/>
              </a:ext>
            </a:extLst>
          </p:cNvPr>
          <p:cNvSpPr/>
          <p:nvPr/>
        </p:nvSpPr>
        <p:spPr>
          <a:xfrm rot="2410747">
            <a:off x="5053773" y="4502062"/>
            <a:ext cx="180000" cy="180000"/>
          </a:xfrm>
          <a:prstGeom prst="corner">
            <a:avLst>
              <a:gd name="adj1" fmla="val 3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orme en L 53">
            <a:extLst>
              <a:ext uri="{FF2B5EF4-FFF2-40B4-BE49-F238E27FC236}">
                <a16:creationId xmlns:a16="http://schemas.microsoft.com/office/drawing/2014/main" id="{FEA010E8-2EF2-4D10-84BC-62F78A3B8668}"/>
              </a:ext>
            </a:extLst>
          </p:cNvPr>
          <p:cNvSpPr/>
          <p:nvPr/>
        </p:nvSpPr>
        <p:spPr>
          <a:xfrm rot="10638789">
            <a:off x="5022668" y="1946745"/>
            <a:ext cx="180000" cy="180000"/>
          </a:xfrm>
          <a:prstGeom prst="corner">
            <a:avLst>
              <a:gd name="adj1" fmla="val 3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C561E6-F809-4F2E-8784-B719E6D40D9F}"/>
              </a:ext>
            </a:extLst>
          </p:cNvPr>
          <p:cNvSpPr txBox="1"/>
          <p:nvPr/>
        </p:nvSpPr>
        <p:spPr>
          <a:xfrm>
            <a:off x="5525132" y="2009303"/>
            <a:ext cx="2372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>
                <a:solidFill>
                  <a:schemeClr val="accent1">
                    <a:lumMod val="75000"/>
                  </a:schemeClr>
                </a:solidFill>
              </a:rPr>
              <a:t>Anticipation des conditions météo, préparation du matériel…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61F6BB0-A9B9-4FB9-A678-7D7BAF9D5FBC}"/>
              </a:ext>
            </a:extLst>
          </p:cNvPr>
          <p:cNvSpPr txBox="1"/>
          <p:nvPr/>
        </p:nvSpPr>
        <p:spPr>
          <a:xfrm>
            <a:off x="2597427" y="4046150"/>
            <a:ext cx="176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/>
              <a:t>Possible adaptation des futures campagnes</a:t>
            </a:r>
          </a:p>
        </p:txBody>
      </p:sp>
    </p:spTree>
    <p:extLst>
      <p:ext uri="{BB962C8B-B14F-4D97-AF65-F5344CB8AC3E}">
        <p14:creationId xmlns:p14="http://schemas.microsoft.com/office/powerpoint/2010/main" val="309049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715937D-2DB2-47FD-9D4C-AF3B8066A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3" t="21821" r="27022" b="12203"/>
          <a:stretch/>
        </p:blipFill>
        <p:spPr>
          <a:xfrm>
            <a:off x="5477106" y="3449607"/>
            <a:ext cx="1404000" cy="9516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7979704-8878-4310-9BE3-D1D8D8EF3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8"/>
          <a:stretch/>
        </p:blipFill>
        <p:spPr bwMode="auto">
          <a:xfrm>
            <a:off x="4376894" y="1167846"/>
            <a:ext cx="476710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960096A-C358-4B41-B074-31D613D8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5" y="816130"/>
            <a:ext cx="3960440" cy="388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23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715937D-2DB2-47FD-9D4C-AF3B8066A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3" t="21821" r="27022" b="12203"/>
          <a:stretch/>
        </p:blipFill>
        <p:spPr>
          <a:xfrm>
            <a:off x="5670887" y="862012"/>
            <a:ext cx="1404000" cy="9516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DB9592E-2FFB-4FEA-8970-636A7351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4" y="662177"/>
            <a:ext cx="55054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E388C274-AC04-4EFD-83F8-F3440CE829FE}"/>
              </a:ext>
            </a:extLst>
          </p:cNvPr>
          <p:cNvSpPr txBox="1">
            <a:spLocks/>
          </p:cNvSpPr>
          <p:nvPr/>
        </p:nvSpPr>
        <p:spPr>
          <a:xfrm>
            <a:off x="6012194" y="1986247"/>
            <a:ext cx="2732136" cy="162389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>
                <a:solidFill>
                  <a:schemeClr val="accent1"/>
                </a:solidFill>
              </a:rPr>
              <a:t>Mise en œuvre</a:t>
            </a:r>
            <a:endParaRPr lang="fr-FR" sz="1000" b="1" u="sng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BE">
                <a:solidFill>
                  <a:schemeClr val="accent1"/>
                </a:solidFill>
              </a:rPr>
              <a:t>Purge</a:t>
            </a:r>
          </a:p>
          <a:p>
            <a:pPr>
              <a:buFontTx/>
              <a:buChar char="-"/>
            </a:pPr>
            <a:r>
              <a:rPr lang="fr-BE">
                <a:solidFill>
                  <a:schemeClr val="accent1"/>
                </a:solidFill>
              </a:rPr>
              <a:t>Mesurer le débit</a:t>
            </a:r>
          </a:p>
          <a:p>
            <a:pPr>
              <a:buFontTx/>
              <a:buChar char="-"/>
            </a:pPr>
            <a:r>
              <a:rPr lang="fr-BE">
                <a:solidFill>
                  <a:schemeClr val="accent1"/>
                </a:solidFill>
              </a:rPr>
              <a:t>Consigner les paramètres</a:t>
            </a:r>
          </a:p>
          <a:p>
            <a:pPr>
              <a:buFontTx/>
              <a:buChar char="-"/>
            </a:pPr>
            <a:r>
              <a:rPr lang="fr-FR">
                <a:solidFill>
                  <a:schemeClr val="accent1"/>
                </a:solidFill>
              </a:rPr>
              <a:t>Ligne de prélèvement inerte (téflon), étanche et non contaminée</a:t>
            </a:r>
          </a:p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BE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BE">
              <a:solidFill>
                <a:schemeClr val="accent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16734A8-168A-4B85-8DD5-52548F5877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0270" y="3924932"/>
            <a:ext cx="1901780" cy="108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542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6EB4AFB4-0E1A-4401-8B23-EEDD2EA109FC}"/>
              </a:ext>
            </a:extLst>
          </p:cNvPr>
          <p:cNvSpPr txBox="1">
            <a:spLocks/>
          </p:cNvSpPr>
          <p:nvPr/>
        </p:nvSpPr>
        <p:spPr>
          <a:xfrm>
            <a:off x="434274" y="683742"/>
            <a:ext cx="7377488" cy="267818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>
                <a:solidFill>
                  <a:schemeClr val="accent1"/>
                </a:solidFill>
              </a:rPr>
              <a:t>Prélèvement Air intérieur (CWEA)</a:t>
            </a:r>
          </a:p>
          <a:p>
            <a:pPr marL="0" indent="0">
              <a:buNone/>
            </a:pPr>
            <a:endParaRPr lang="fr-FR" sz="1000" b="1" u="sng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200" b="1" u="sng">
                <a:solidFill>
                  <a:schemeClr val="accent1"/>
                </a:solidFill>
              </a:rPr>
              <a:t>Matériel</a:t>
            </a:r>
          </a:p>
          <a:p>
            <a:pPr marL="0" indent="0">
              <a:buNone/>
            </a:pPr>
            <a:endParaRPr lang="fr-FR" sz="2200" b="1" u="sng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sz="2200">
                <a:solidFill>
                  <a:schemeClr val="accent1"/>
                </a:solidFill>
              </a:rPr>
              <a:t>Pompe (actif)</a:t>
            </a:r>
          </a:p>
          <a:p>
            <a:pPr>
              <a:buFontTx/>
              <a:buChar char="-"/>
            </a:pPr>
            <a:r>
              <a:rPr lang="fr-FR" sz="2200">
                <a:solidFill>
                  <a:schemeClr val="accent1"/>
                </a:solidFill>
              </a:rPr>
              <a:t>Tube(s) adsorbant(s) </a:t>
            </a:r>
          </a:p>
          <a:p>
            <a:pPr>
              <a:buFontTx/>
              <a:buChar char="-"/>
            </a:pPr>
            <a:r>
              <a:rPr lang="fr-FR" sz="2200">
                <a:solidFill>
                  <a:schemeClr val="accent1"/>
                </a:solidFill>
              </a:rPr>
              <a:t>Tubing inerte </a:t>
            </a:r>
          </a:p>
          <a:p>
            <a:pPr>
              <a:buFontTx/>
              <a:buChar char="-"/>
            </a:pPr>
            <a:r>
              <a:rPr lang="fr-FR" sz="2200">
                <a:solidFill>
                  <a:schemeClr val="accent1"/>
                </a:solidFill>
              </a:rPr>
              <a:t>Statifs</a:t>
            </a:r>
          </a:p>
          <a:p>
            <a:pPr>
              <a:buFontTx/>
              <a:buChar char="-"/>
            </a:pPr>
            <a:r>
              <a:rPr lang="fr-FR" sz="2200">
                <a:solidFill>
                  <a:schemeClr val="accent1"/>
                </a:solidFill>
              </a:rPr>
              <a:t>Débitmètre </a:t>
            </a:r>
          </a:p>
          <a:p>
            <a:pPr>
              <a:buFontTx/>
              <a:buChar char="-"/>
            </a:pPr>
            <a:r>
              <a:rPr lang="fr-FR" sz="2200">
                <a:solidFill>
                  <a:schemeClr val="accent1"/>
                </a:solidFill>
              </a:rPr>
              <a:t>Chronomètre</a:t>
            </a:r>
          </a:p>
          <a:p>
            <a:pPr>
              <a:buFontTx/>
              <a:buChar char="-"/>
            </a:pPr>
            <a:r>
              <a:rPr lang="fr-FR" sz="2200">
                <a:solidFill>
                  <a:schemeClr val="accent1"/>
                </a:solidFill>
              </a:rPr>
              <a:t>Feuille de terrain</a:t>
            </a:r>
          </a:p>
          <a:p>
            <a:pPr>
              <a:buFontTx/>
              <a:buChar char="-"/>
            </a:pPr>
            <a:r>
              <a:rPr lang="fr-FR" sz="2200">
                <a:solidFill>
                  <a:schemeClr val="accent1"/>
                </a:solidFill>
              </a:rPr>
              <a:t>Thermomètre, baromètre, anémomètre, hygromètre, boussole, appareil photo,…</a:t>
            </a:r>
          </a:p>
          <a:p>
            <a:pPr marL="0" indent="0">
              <a:buNone/>
            </a:pPr>
            <a:endParaRPr lang="fr-FR" sz="1000" b="1" u="sng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FR" sz="100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BE" sz="1000">
              <a:solidFill>
                <a:schemeClr val="accent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5937D-2DB2-47FD-9D4C-AF3B8066A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3" t="21821" r="27022" b="12203"/>
          <a:stretch/>
        </p:blipFill>
        <p:spPr>
          <a:xfrm>
            <a:off x="810283" y="3969809"/>
            <a:ext cx="1404000" cy="95167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E0E5CA88-34AA-4961-8591-946659D6ABA8}"/>
              </a:ext>
            </a:extLst>
          </p:cNvPr>
          <p:cNvSpPr txBox="1">
            <a:spLocks/>
          </p:cNvSpPr>
          <p:nvPr/>
        </p:nvSpPr>
        <p:spPr>
          <a:xfrm>
            <a:off x="3794864" y="901599"/>
            <a:ext cx="3242053" cy="147154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u="sng">
                <a:solidFill>
                  <a:schemeClr val="accent1"/>
                </a:solidFill>
              </a:rPr>
              <a:t>Mise en œuvre</a:t>
            </a:r>
          </a:p>
          <a:p>
            <a:pPr>
              <a:buFontTx/>
              <a:buChar char="-"/>
            </a:pPr>
            <a:r>
              <a:rPr lang="fr-FR" sz="1400">
                <a:solidFill>
                  <a:schemeClr val="accent1"/>
                </a:solidFill>
              </a:rPr>
              <a:t>Régler et mesurer le débit</a:t>
            </a:r>
          </a:p>
          <a:p>
            <a:pPr>
              <a:buFontTx/>
              <a:buChar char="-"/>
            </a:pPr>
            <a:r>
              <a:rPr lang="fr-FR" sz="1400">
                <a:solidFill>
                  <a:schemeClr val="accent1"/>
                </a:solidFill>
              </a:rPr>
              <a:t>Consigner les paramètres:</a:t>
            </a:r>
          </a:p>
          <a:p>
            <a:pPr lvl="1">
              <a:buFontTx/>
              <a:buChar char="-"/>
            </a:pPr>
            <a:r>
              <a:rPr lang="fr-FR" sz="1200" b="1">
                <a:solidFill>
                  <a:schemeClr val="accent1"/>
                </a:solidFill>
              </a:rPr>
              <a:t>P/Température/…</a:t>
            </a:r>
            <a:endParaRPr lang="fr-BE" sz="1200" b="1">
              <a:solidFill>
                <a:schemeClr val="accent1"/>
              </a:solidFill>
            </a:endParaRPr>
          </a:p>
        </p:txBody>
      </p:sp>
      <p:pic>
        <p:nvPicPr>
          <p:cNvPr id="7" name="Picture 2" descr="D:\Marie\Documents\Réseaux Air\photos\matériel_prélev\IMG_0123.JPG">
            <a:extLst>
              <a:ext uri="{FF2B5EF4-FFF2-40B4-BE49-F238E27FC236}">
                <a16:creationId xmlns:a16="http://schemas.microsoft.com/office/drawing/2014/main" id="{4B45D321-E33C-4CFD-85C2-328489160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93" y="901599"/>
            <a:ext cx="1675384" cy="199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081306BC-EC33-4CBD-9902-6443CA642923}"/>
              </a:ext>
            </a:extLst>
          </p:cNvPr>
          <p:cNvSpPr txBox="1">
            <a:spLocks/>
          </p:cNvSpPr>
          <p:nvPr/>
        </p:nvSpPr>
        <p:spPr>
          <a:xfrm>
            <a:off x="2625070" y="3266655"/>
            <a:ext cx="5350194" cy="165482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u="sng">
                <a:solidFill>
                  <a:schemeClr val="accent1"/>
                </a:solidFill>
              </a:rPr>
              <a:t>Points d’attention</a:t>
            </a:r>
          </a:p>
          <a:p>
            <a:pPr marL="0" indent="0">
              <a:buNone/>
            </a:pPr>
            <a:endParaRPr lang="fr-FR" sz="1000" b="1" u="sng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sz="1000" b="1" u="sng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FR" sz="2900">
                <a:solidFill>
                  <a:schemeClr val="accent1"/>
                </a:solidFill>
              </a:rPr>
              <a:t>Blanc</a:t>
            </a:r>
          </a:p>
          <a:p>
            <a:pPr>
              <a:buFontTx/>
              <a:buChar char="-"/>
            </a:pPr>
            <a:r>
              <a:rPr lang="fr-FR" sz="2900">
                <a:solidFill>
                  <a:schemeClr val="accent1"/>
                </a:solidFill>
              </a:rPr>
              <a:t>Sources de pollution intérieure : produits divers, </a:t>
            </a:r>
            <a:r>
              <a:rPr lang="fr-FR" sz="2900" u="sng">
                <a:solidFill>
                  <a:schemeClr val="accent1"/>
                </a:solidFill>
              </a:rPr>
              <a:t>tabac</a:t>
            </a:r>
          </a:p>
          <a:p>
            <a:pPr>
              <a:buFontTx/>
              <a:buChar char="-"/>
            </a:pPr>
            <a:r>
              <a:rPr lang="fr-FR" sz="2900">
                <a:solidFill>
                  <a:schemeClr val="accent1"/>
                </a:solidFill>
              </a:rPr>
              <a:t>Sources de pollution extérieure : axes routiers, stations service, activité industrielle, …</a:t>
            </a:r>
          </a:p>
          <a:p>
            <a:pPr>
              <a:buFontTx/>
              <a:buChar char="-"/>
            </a:pPr>
            <a:r>
              <a:rPr lang="fr-FR" sz="2900">
                <a:solidFill>
                  <a:schemeClr val="accent1"/>
                </a:solidFill>
              </a:rPr>
              <a:t>Influence des conditions météorologiques sur la pollution de l’air (t° maison vs sol, surpression barométrique,..)</a:t>
            </a:r>
          </a:p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fr-FR" u="sng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1000" i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10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4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>
            <a:extLst>
              <a:ext uri="{FF2B5EF4-FFF2-40B4-BE49-F238E27FC236}">
                <a16:creationId xmlns:a16="http://schemas.microsoft.com/office/drawing/2014/main" id="{88120C15-EF73-424C-A581-E7734192967C}"/>
              </a:ext>
            </a:extLst>
          </p:cNvPr>
          <p:cNvSpPr/>
          <p:nvPr/>
        </p:nvSpPr>
        <p:spPr>
          <a:xfrm>
            <a:off x="2604347" y="3809987"/>
            <a:ext cx="1242137" cy="689378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1557567" y="3200660"/>
            <a:ext cx="4497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7140" y="2336564"/>
            <a:ext cx="124213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7" name="Triangle isocèle 6"/>
          <p:cNvSpPr/>
          <p:nvPr/>
        </p:nvSpPr>
        <p:spPr>
          <a:xfrm>
            <a:off x="2042505" y="1742498"/>
            <a:ext cx="1500213" cy="594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10" name="Connecteur droit 9"/>
          <p:cNvCxnSpPr/>
          <p:nvPr/>
        </p:nvCxnSpPr>
        <p:spPr>
          <a:xfrm>
            <a:off x="5775922" y="1272832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082828" y="1349884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Terrain</a:t>
            </a:r>
          </a:p>
        </p:txBody>
      </p:sp>
      <p:cxnSp>
        <p:nvCxnSpPr>
          <p:cNvPr id="19" name="Connecteur droit 18"/>
          <p:cNvCxnSpPr>
            <a:cxnSpLocks/>
          </p:cNvCxnSpPr>
          <p:nvPr/>
        </p:nvCxnSpPr>
        <p:spPr>
          <a:xfrm flipV="1">
            <a:off x="1587835" y="3500742"/>
            <a:ext cx="4467101" cy="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1557567" y="4712828"/>
            <a:ext cx="5232494" cy="0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0626" y="3200660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Remblai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81325" y="3946127"/>
            <a:ext cx="1680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Limon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3809" y="4555219"/>
            <a:ext cx="967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6,4 m ESO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7140" y="3200660"/>
            <a:ext cx="1242137" cy="594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9" name="Connecteur droit 8"/>
          <p:cNvCxnSpPr/>
          <p:nvPr/>
        </p:nvCxnSpPr>
        <p:spPr>
          <a:xfrm>
            <a:off x="1917045" y="1310450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127268" y="3646845"/>
            <a:ext cx="12690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Pollution historique  :</a:t>
            </a:r>
          </a:p>
          <a:p>
            <a:r>
              <a:rPr lang="fr-BE" sz="1350"/>
              <a:t>Ethylbenzène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81983" y="4695819"/>
            <a:ext cx="2580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Eau souterraine non impactée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7368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rgbClr val="728E3A"/>
                </a:solidFill>
              </a:rPr>
              <a:t>CAS 1 : Maison d’habitation – type III </a:t>
            </a:r>
            <a:r>
              <a:rPr lang="fr-BE"/>
              <a:t>: </a:t>
            </a:r>
            <a:r>
              <a:rPr lang="fr-BE" b="1"/>
              <a:t>Interprétations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236E480-2567-423A-B30C-09330BE186C1}"/>
              </a:ext>
            </a:extLst>
          </p:cNvPr>
          <p:cNvSpPr txBox="1"/>
          <p:nvPr/>
        </p:nvSpPr>
        <p:spPr>
          <a:xfrm>
            <a:off x="6205881" y="1298140"/>
            <a:ext cx="2777493" cy="231552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 b="1"/>
              <a:t>A chaque campagne </a:t>
            </a:r>
            <a:r>
              <a:rPr lang="fr-BE"/>
              <a:t>:</a:t>
            </a:r>
          </a:p>
          <a:p>
            <a:r>
              <a:rPr lang="fr-BE"/>
              <a:t>Mesures effectuées sur 2 </a:t>
            </a:r>
            <a:r>
              <a:rPr lang="fr-BE" err="1"/>
              <a:t>piézairs</a:t>
            </a:r>
            <a:r>
              <a:rPr lang="fr-BE"/>
              <a:t> + 1 prélèvements d’air intérieur</a:t>
            </a:r>
          </a:p>
          <a:p>
            <a:endParaRPr lang="fr-BE"/>
          </a:p>
          <a:p>
            <a:endParaRPr lang="fr-BE" sz="400"/>
          </a:p>
          <a:p>
            <a:r>
              <a:rPr lang="fr-BE"/>
              <a:t>Résultats sur </a:t>
            </a:r>
            <a:r>
              <a:rPr lang="fr-BE" b="1"/>
              <a:t>3 campagnes minimales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65DC25C-9B50-46A7-8189-DB226320A20C}"/>
              </a:ext>
            </a:extLst>
          </p:cNvPr>
          <p:cNvGrpSpPr/>
          <p:nvPr/>
        </p:nvGrpSpPr>
        <p:grpSpPr>
          <a:xfrm>
            <a:off x="14880" y="1448409"/>
            <a:ext cx="1810218" cy="1410043"/>
            <a:chOff x="-23220" y="1448409"/>
            <a:chExt cx="1810218" cy="1410043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E6C4EEE-EEBD-4BCF-BE60-6E565DB25E8F}"/>
                </a:ext>
              </a:extLst>
            </p:cNvPr>
            <p:cNvSpPr txBox="1"/>
            <p:nvPr/>
          </p:nvSpPr>
          <p:spPr>
            <a:xfrm>
              <a:off x="-23220" y="2143363"/>
              <a:ext cx="1810218" cy="7150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Superficie tache sous bâti : 30 m²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B6138C4-4482-421A-BFCF-F35DF53F89AA}"/>
                </a:ext>
              </a:extLst>
            </p:cNvPr>
            <p:cNvSpPr txBox="1"/>
            <p:nvPr/>
          </p:nvSpPr>
          <p:spPr>
            <a:xfrm>
              <a:off x="59522" y="1784547"/>
              <a:ext cx="16677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/>
                <a:t>Maison : 50 m²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C9EEFE-DB8C-447F-B9B7-87E6D2748B5A}"/>
                </a:ext>
              </a:extLst>
            </p:cNvPr>
            <p:cNvSpPr/>
            <p:nvPr/>
          </p:nvSpPr>
          <p:spPr>
            <a:xfrm>
              <a:off x="48032" y="1448409"/>
              <a:ext cx="1667709" cy="13545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err="1">
                  <a:solidFill>
                    <a:schemeClr val="tx1"/>
                  </a:solidFill>
                </a:rPr>
                <a:t>Superficie</a:t>
              </a:r>
              <a:endParaRPr lang="en-GB" b="1" u="sng">
                <a:solidFill>
                  <a:schemeClr val="tx1"/>
                </a:solidFill>
              </a:endParaRP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3B33B95D-0DB8-4540-819C-7003FAECBFB4}"/>
              </a:ext>
            </a:extLst>
          </p:cNvPr>
          <p:cNvSpPr txBox="1"/>
          <p:nvPr/>
        </p:nvSpPr>
        <p:spPr>
          <a:xfrm>
            <a:off x="6205881" y="3886166"/>
            <a:ext cx="2777493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/>
              <a:t>Résultats intégrés dans S-Risk (voir suite)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BD157B1D-ACFA-4013-A2FC-4AAB8573A77D}"/>
              </a:ext>
            </a:extLst>
          </p:cNvPr>
          <p:cNvSpPr/>
          <p:nvPr/>
        </p:nvSpPr>
        <p:spPr>
          <a:xfrm>
            <a:off x="7452043" y="3511357"/>
            <a:ext cx="247056" cy="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1D691FE-05E4-46E5-8A8C-45382B1EA463}"/>
              </a:ext>
            </a:extLst>
          </p:cNvPr>
          <p:cNvSpPr/>
          <p:nvPr/>
        </p:nvSpPr>
        <p:spPr>
          <a:xfrm>
            <a:off x="2965740" y="2924042"/>
            <a:ext cx="72000" cy="7200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A7B11E-30D8-4BEE-808C-0A46BA7D7804}"/>
              </a:ext>
            </a:extLst>
          </p:cNvPr>
          <p:cNvSpPr/>
          <p:nvPr/>
        </p:nvSpPr>
        <p:spPr>
          <a:xfrm flipH="1">
            <a:off x="2964944" y="3794727"/>
            <a:ext cx="61200" cy="270029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6CCE91-90F4-4C50-A753-340C3F986167}"/>
              </a:ext>
            </a:extLst>
          </p:cNvPr>
          <p:cNvSpPr/>
          <p:nvPr/>
        </p:nvSpPr>
        <p:spPr>
          <a:xfrm flipH="1">
            <a:off x="2965566" y="4064756"/>
            <a:ext cx="612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CCF2B06-3ACF-4BD3-A8E4-06B8FFE5EF5D}"/>
              </a:ext>
            </a:extLst>
          </p:cNvPr>
          <p:cNvSpPr/>
          <p:nvPr/>
        </p:nvSpPr>
        <p:spPr>
          <a:xfrm flipH="1">
            <a:off x="3546821" y="3197256"/>
            <a:ext cx="61200" cy="52901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248812-82ED-4CD3-9B3C-D2F6251C526C}"/>
              </a:ext>
            </a:extLst>
          </p:cNvPr>
          <p:cNvSpPr/>
          <p:nvPr/>
        </p:nvSpPr>
        <p:spPr>
          <a:xfrm flipH="1">
            <a:off x="3540560" y="3721788"/>
            <a:ext cx="60908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430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06FF93-8548-464C-BF06-57C1CE0B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9D1E71B4-80ED-455A-B3DD-0FED7B6FD2D4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 defTabSz="685783"/>
              <a:t>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FB6150-07AC-479A-9EDB-DE20E21D4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7158" y="2465098"/>
            <a:ext cx="1350044" cy="76397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19B0AF1-56CD-4415-8E4A-E1C99A5FB819}"/>
              </a:ext>
            </a:extLst>
          </p:cNvPr>
          <p:cNvGrpSpPr/>
          <p:nvPr/>
        </p:nvGrpSpPr>
        <p:grpSpPr>
          <a:xfrm>
            <a:off x="2931024" y="2274343"/>
            <a:ext cx="272932" cy="595283"/>
            <a:chOff x="5678757" y="1198646"/>
            <a:chExt cx="474410" cy="8721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5A9C8C-E5D3-4C6B-B08B-46B61A7F8EDA}"/>
                </a:ext>
              </a:extLst>
            </p:cNvPr>
            <p:cNvSpPr/>
            <p:nvPr/>
          </p:nvSpPr>
          <p:spPr>
            <a:xfrm>
              <a:off x="5946187" y="1414220"/>
              <a:ext cx="201478" cy="3797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>
                  <a:solidFill>
                    <a:schemeClr val="tx1"/>
                  </a:solidFill>
                  <a:latin typeface="Bradley Hand ITC" panose="03070402050302030203" pitchFamily="66" charset="0"/>
                </a:rPr>
                <a:t>?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04761B6-A007-4471-A6F3-38731418F512}"/>
                </a:ext>
              </a:extLst>
            </p:cNvPr>
            <p:cNvGrpSpPr/>
            <p:nvPr/>
          </p:nvGrpSpPr>
          <p:grpSpPr>
            <a:xfrm>
              <a:off x="5678757" y="1198646"/>
              <a:ext cx="474410" cy="872113"/>
              <a:chOff x="5678757" y="1198646"/>
              <a:chExt cx="474410" cy="87211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92A933-7641-46BD-AE09-C22EFFF4E8AB}"/>
                  </a:ext>
                </a:extLst>
              </p:cNvPr>
              <p:cNvSpPr/>
              <p:nvPr/>
            </p:nvSpPr>
            <p:spPr>
              <a:xfrm>
                <a:off x="5951689" y="1691050"/>
                <a:ext cx="201478" cy="3797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500" b="1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?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7CE7C1D-C2DA-447A-9BF5-18A75C3B1B77}"/>
                  </a:ext>
                </a:extLst>
              </p:cNvPr>
              <p:cNvSpPr/>
              <p:nvPr/>
            </p:nvSpPr>
            <p:spPr>
              <a:xfrm>
                <a:off x="5850950" y="1362781"/>
                <a:ext cx="201478" cy="3797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000" b="1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FC7D1D-8A5E-4BAE-97DE-FE9CA8087647}"/>
                  </a:ext>
                </a:extLst>
              </p:cNvPr>
              <p:cNvSpPr/>
              <p:nvPr/>
            </p:nvSpPr>
            <p:spPr>
              <a:xfrm>
                <a:off x="5719046" y="1198646"/>
                <a:ext cx="201478" cy="3797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000" b="1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?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49886E-9F3E-4EB2-8BDF-C6022B4C0C3C}"/>
                  </a:ext>
                </a:extLst>
              </p:cNvPr>
              <p:cNvSpPr/>
              <p:nvPr/>
            </p:nvSpPr>
            <p:spPr>
              <a:xfrm>
                <a:off x="5678757" y="1435863"/>
                <a:ext cx="201478" cy="3797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?</a:t>
                </a:r>
              </a:p>
            </p:txBody>
          </p:sp>
        </p:grp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D8C025F0-8FF3-4F24-B35A-E997FC7BFB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" t="21821" r="27022" b="12203"/>
          <a:stretch/>
        </p:blipFill>
        <p:spPr>
          <a:xfrm>
            <a:off x="5615821" y="2432962"/>
            <a:ext cx="1190316" cy="806833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8969F836-0246-4F63-93EB-4B4E74A7F3CB}"/>
              </a:ext>
            </a:extLst>
          </p:cNvPr>
          <p:cNvGrpSpPr/>
          <p:nvPr/>
        </p:nvGrpSpPr>
        <p:grpSpPr>
          <a:xfrm>
            <a:off x="655395" y="1828762"/>
            <a:ext cx="7494775" cy="636335"/>
            <a:chOff x="655395" y="1228687"/>
            <a:chExt cx="7494775" cy="636335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7294B099-A5B0-431E-BF4A-4D44FA27E217}"/>
                </a:ext>
              </a:extLst>
            </p:cNvPr>
            <p:cNvGrpSpPr/>
            <p:nvPr/>
          </p:nvGrpSpPr>
          <p:grpSpPr>
            <a:xfrm>
              <a:off x="655395" y="1228687"/>
              <a:ext cx="7494775" cy="585430"/>
              <a:chOff x="949858" y="1615338"/>
              <a:chExt cx="7494775" cy="585430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DC71ACED-EFF3-4C7B-B996-136C19FC02C3}"/>
                  </a:ext>
                </a:extLst>
              </p:cNvPr>
              <p:cNvGrpSpPr/>
              <p:nvPr/>
            </p:nvGrpSpPr>
            <p:grpSpPr>
              <a:xfrm>
                <a:off x="949858" y="1633212"/>
                <a:ext cx="360000" cy="360000"/>
                <a:chOff x="3308887" y="2165484"/>
                <a:chExt cx="360000" cy="360000"/>
              </a:xfrm>
            </p:grpSpPr>
            <p:sp>
              <p:nvSpPr>
                <p:cNvPr id="30" name="Larme 29">
                  <a:extLst>
                    <a:ext uri="{FF2B5EF4-FFF2-40B4-BE49-F238E27FC236}">
                      <a16:creationId xmlns:a16="http://schemas.microsoft.com/office/drawing/2014/main" id="{A6C9FF96-F134-4533-B594-4733813AA396}"/>
                    </a:ext>
                  </a:extLst>
                </p:cNvPr>
                <p:cNvSpPr/>
                <p:nvPr/>
              </p:nvSpPr>
              <p:spPr>
                <a:xfrm rot="8052320">
                  <a:off x="3308887" y="2165484"/>
                  <a:ext cx="360000" cy="360000"/>
                </a:xfrm>
                <a:prstGeom prst="teardrop">
                  <a:avLst/>
                </a:prstGeom>
                <a:solidFill>
                  <a:srgbClr val="ABBE88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D65A64AA-6974-427D-918B-28D714F4C157}"/>
                    </a:ext>
                  </a:extLst>
                </p:cNvPr>
                <p:cNvSpPr/>
                <p:nvPr/>
              </p:nvSpPr>
              <p:spPr>
                <a:xfrm>
                  <a:off x="3416887" y="227348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669D3DE2-B2A5-4662-B094-9C990360AD94}"/>
                  </a:ext>
                </a:extLst>
              </p:cNvPr>
              <p:cNvGrpSpPr/>
              <p:nvPr/>
            </p:nvGrpSpPr>
            <p:grpSpPr>
              <a:xfrm>
                <a:off x="2898826" y="1639205"/>
                <a:ext cx="360000" cy="360000"/>
                <a:chOff x="3308887" y="2165484"/>
                <a:chExt cx="360000" cy="360000"/>
              </a:xfrm>
            </p:grpSpPr>
            <p:sp>
              <p:nvSpPr>
                <p:cNvPr id="28" name="Larme 27">
                  <a:extLst>
                    <a:ext uri="{FF2B5EF4-FFF2-40B4-BE49-F238E27FC236}">
                      <a16:creationId xmlns:a16="http://schemas.microsoft.com/office/drawing/2014/main" id="{7A5E04E9-3177-43F3-8501-65B65E6A53BA}"/>
                    </a:ext>
                  </a:extLst>
                </p:cNvPr>
                <p:cNvSpPr/>
                <p:nvPr/>
              </p:nvSpPr>
              <p:spPr>
                <a:xfrm rot="8052320">
                  <a:off x="3308887" y="2165484"/>
                  <a:ext cx="360000" cy="360000"/>
                </a:xfrm>
                <a:prstGeom prst="teardrop">
                  <a:avLst/>
                </a:prstGeom>
                <a:solidFill>
                  <a:srgbClr val="ABBE88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E2E5DF9D-DA5B-44BA-96A3-51757D2485D6}"/>
                    </a:ext>
                  </a:extLst>
                </p:cNvPr>
                <p:cNvSpPr/>
                <p:nvPr/>
              </p:nvSpPr>
              <p:spPr>
                <a:xfrm>
                  <a:off x="3416887" y="2273484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1D178BA8-AAD4-4C50-8BB9-D55BD714DCB8}"/>
                  </a:ext>
                </a:extLst>
              </p:cNvPr>
              <p:cNvGrpSpPr/>
              <p:nvPr/>
            </p:nvGrpSpPr>
            <p:grpSpPr>
              <a:xfrm>
                <a:off x="6226260" y="1615338"/>
                <a:ext cx="360000" cy="360000"/>
                <a:chOff x="4408095" y="2141617"/>
                <a:chExt cx="360000" cy="360000"/>
              </a:xfrm>
            </p:grpSpPr>
            <p:sp>
              <p:nvSpPr>
                <p:cNvPr id="26" name="Larme 25">
                  <a:extLst>
                    <a:ext uri="{FF2B5EF4-FFF2-40B4-BE49-F238E27FC236}">
                      <a16:creationId xmlns:a16="http://schemas.microsoft.com/office/drawing/2014/main" id="{1207DB42-5CB2-41BB-8CF5-8FDB9991BFE1}"/>
                    </a:ext>
                  </a:extLst>
                </p:cNvPr>
                <p:cNvSpPr/>
                <p:nvPr/>
              </p:nvSpPr>
              <p:spPr>
                <a:xfrm rot="8052320">
                  <a:off x="4408095" y="2141617"/>
                  <a:ext cx="360000" cy="360000"/>
                </a:xfrm>
                <a:prstGeom prst="teardrop">
                  <a:avLst/>
                </a:prstGeom>
                <a:solidFill>
                  <a:srgbClr val="ABBE88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Ellipse 26">
                  <a:extLst>
                    <a:ext uri="{FF2B5EF4-FFF2-40B4-BE49-F238E27FC236}">
                      <a16:creationId xmlns:a16="http://schemas.microsoft.com/office/drawing/2014/main" id="{7D4DEED4-6C14-4A27-9DEC-D1F883BC9FB1}"/>
                    </a:ext>
                  </a:extLst>
                </p:cNvPr>
                <p:cNvSpPr/>
                <p:nvPr/>
              </p:nvSpPr>
              <p:spPr>
                <a:xfrm>
                  <a:off x="4516095" y="2249617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1937D894-B40E-4DA7-B92F-B348004D48EE}"/>
                  </a:ext>
                </a:extLst>
              </p:cNvPr>
              <p:cNvGrpSpPr/>
              <p:nvPr/>
            </p:nvGrpSpPr>
            <p:grpSpPr>
              <a:xfrm>
                <a:off x="8084633" y="1641832"/>
                <a:ext cx="360000" cy="360000"/>
                <a:chOff x="4163372" y="2174481"/>
                <a:chExt cx="360000" cy="360000"/>
              </a:xfrm>
            </p:grpSpPr>
            <p:sp>
              <p:nvSpPr>
                <p:cNvPr id="24" name="Larme 23">
                  <a:extLst>
                    <a:ext uri="{FF2B5EF4-FFF2-40B4-BE49-F238E27FC236}">
                      <a16:creationId xmlns:a16="http://schemas.microsoft.com/office/drawing/2014/main" id="{4B54AA45-904C-4845-AB7A-5780AD183F83}"/>
                    </a:ext>
                  </a:extLst>
                </p:cNvPr>
                <p:cNvSpPr/>
                <p:nvPr/>
              </p:nvSpPr>
              <p:spPr>
                <a:xfrm rot="8052320">
                  <a:off x="4163372" y="2174481"/>
                  <a:ext cx="360000" cy="360000"/>
                </a:xfrm>
                <a:prstGeom prst="teardrop">
                  <a:avLst/>
                </a:prstGeom>
                <a:solidFill>
                  <a:srgbClr val="ABBE88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F346C4E9-32BB-4213-8A00-4A339468E36A}"/>
                    </a:ext>
                  </a:extLst>
                </p:cNvPr>
                <p:cNvSpPr/>
                <p:nvPr/>
              </p:nvSpPr>
              <p:spPr>
                <a:xfrm>
                  <a:off x="4271372" y="2282481"/>
                  <a:ext cx="144000" cy="144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B2635B8A-D926-4EF6-A8FA-EA3D23D8FD90}"/>
                  </a:ext>
                </a:extLst>
              </p:cNvPr>
              <p:cNvSpPr/>
              <p:nvPr/>
            </p:nvSpPr>
            <p:spPr>
              <a:xfrm>
                <a:off x="1162373" y="1883044"/>
                <a:ext cx="1875295" cy="317724"/>
              </a:xfrm>
              <a:custGeom>
                <a:avLst/>
                <a:gdLst>
                  <a:gd name="connsiteX0" fmla="*/ 0 w 1875295"/>
                  <a:gd name="connsiteY0" fmla="*/ 193729 h 317724"/>
                  <a:gd name="connsiteX1" fmla="*/ 240224 w 1875295"/>
                  <a:gd name="connsiteY1" fmla="*/ 309966 h 317724"/>
                  <a:gd name="connsiteX2" fmla="*/ 534691 w 1875295"/>
                  <a:gd name="connsiteY2" fmla="*/ 185980 h 317724"/>
                  <a:gd name="connsiteX3" fmla="*/ 922149 w 1875295"/>
                  <a:gd name="connsiteY3" fmla="*/ 0 h 317724"/>
                  <a:gd name="connsiteX4" fmla="*/ 1301858 w 1875295"/>
                  <a:gd name="connsiteY4" fmla="*/ 185980 h 317724"/>
                  <a:gd name="connsiteX5" fmla="*/ 1557580 w 1875295"/>
                  <a:gd name="connsiteY5" fmla="*/ 317715 h 317724"/>
                  <a:gd name="connsiteX6" fmla="*/ 1875295 w 1875295"/>
                  <a:gd name="connsiteY6" fmla="*/ 193729 h 317724"/>
                  <a:gd name="connsiteX7" fmla="*/ 1875295 w 1875295"/>
                  <a:gd name="connsiteY7" fmla="*/ 193729 h 31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5295" h="317724">
                    <a:moveTo>
                      <a:pt x="0" y="193729"/>
                    </a:moveTo>
                    <a:cubicBezTo>
                      <a:pt x="75554" y="252493"/>
                      <a:pt x="151109" y="311257"/>
                      <a:pt x="240224" y="309966"/>
                    </a:cubicBezTo>
                    <a:cubicBezTo>
                      <a:pt x="329339" y="308675"/>
                      <a:pt x="421037" y="237641"/>
                      <a:pt x="534691" y="185980"/>
                    </a:cubicBezTo>
                    <a:cubicBezTo>
                      <a:pt x="648345" y="134319"/>
                      <a:pt x="794288" y="0"/>
                      <a:pt x="922149" y="0"/>
                    </a:cubicBezTo>
                    <a:cubicBezTo>
                      <a:pt x="1050010" y="0"/>
                      <a:pt x="1301858" y="185980"/>
                      <a:pt x="1301858" y="185980"/>
                    </a:cubicBezTo>
                    <a:cubicBezTo>
                      <a:pt x="1407763" y="238932"/>
                      <a:pt x="1462007" y="316424"/>
                      <a:pt x="1557580" y="317715"/>
                    </a:cubicBezTo>
                    <a:cubicBezTo>
                      <a:pt x="1653153" y="319006"/>
                      <a:pt x="1875295" y="193729"/>
                      <a:pt x="1875295" y="193729"/>
                    </a:cubicBezTo>
                    <a:lnTo>
                      <a:pt x="1875295" y="19372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7FDBECA0-F0AA-43F3-AC9D-2B014262F3BD}"/>
                  </a:ext>
                </a:extLst>
              </p:cNvPr>
              <p:cNvSpPr/>
              <p:nvPr/>
            </p:nvSpPr>
            <p:spPr>
              <a:xfrm flipH="1">
                <a:off x="6478260" y="2008852"/>
                <a:ext cx="1718224" cy="150436"/>
              </a:xfrm>
              <a:custGeom>
                <a:avLst/>
                <a:gdLst>
                  <a:gd name="connsiteX0" fmla="*/ 0 w 2107769"/>
                  <a:gd name="connsiteY0" fmla="*/ 54517 h 272001"/>
                  <a:gd name="connsiteX1" fmla="*/ 364210 w 2107769"/>
                  <a:gd name="connsiteY1" fmla="*/ 271493 h 272001"/>
                  <a:gd name="connsiteX2" fmla="*/ 945396 w 2107769"/>
                  <a:gd name="connsiteY2" fmla="*/ 273 h 272001"/>
                  <a:gd name="connsiteX3" fmla="*/ 1495586 w 2107769"/>
                  <a:gd name="connsiteY3" fmla="*/ 217249 h 272001"/>
                  <a:gd name="connsiteX4" fmla="*/ 2107769 w 2107769"/>
                  <a:gd name="connsiteY4" fmla="*/ 46768 h 27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7769" h="272001">
                    <a:moveTo>
                      <a:pt x="0" y="54517"/>
                    </a:moveTo>
                    <a:cubicBezTo>
                      <a:pt x="103322" y="167525"/>
                      <a:pt x="206644" y="280534"/>
                      <a:pt x="364210" y="271493"/>
                    </a:cubicBezTo>
                    <a:cubicBezTo>
                      <a:pt x="521776" y="262452"/>
                      <a:pt x="756833" y="9314"/>
                      <a:pt x="945396" y="273"/>
                    </a:cubicBezTo>
                    <a:cubicBezTo>
                      <a:pt x="1133959" y="-8768"/>
                      <a:pt x="1301857" y="209500"/>
                      <a:pt x="1495586" y="217249"/>
                    </a:cubicBezTo>
                    <a:cubicBezTo>
                      <a:pt x="1689315" y="224998"/>
                      <a:pt x="1898542" y="135883"/>
                      <a:pt x="2107769" y="4676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980AAC9-A3E9-4DFE-A1E1-9B2AC0FD5198}"/>
                </a:ext>
              </a:extLst>
            </p:cNvPr>
            <p:cNvSpPr/>
            <p:nvPr/>
          </p:nvSpPr>
          <p:spPr>
            <a:xfrm flipV="1">
              <a:off x="2866113" y="1540937"/>
              <a:ext cx="3207773" cy="324085"/>
            </a:xfrm>
            <a:custGeom>
              <a:avLst/>
              <a:gdLst>
                <a:gd name="connsiteX0" fmla="*/ 0 w 1875295"/>
                <a:gd name="connsiteY0" fmla="*/ 193729 h 317724"/>
                <a:gd name="connsiteX1" fmla="*/ 240224 w 1875295"/>
                <a:gd name="connsiteY1" fmla="*/ 309966 h 317724"/>
                <a:gd name="connsiteX2" fmla="*/ 534691 w 1875295"/>
                <a:gd name="connsiteY2" fmla="*/ 185980 h 317724"/>
                <a:gd name="connsiteX3" fmla="*/ 922149 w 1875295"/>
                <a:gd name="connsiteY3" fmla="*/ 0 h 317724"/>
                <a:gd name="connsiteX4" fmla="*/ 1301858 w 1875295"/>
                <a:gd name="connsiteY4" fmla="*/ 185980 h 317724"/>
                <a:gd name="connsiteX5" fmla="*/ 1557580 w 1875295"/>
                <a:gd name="connsiteY5" fmla="*/ 317715 h 317724"/>
                <a:gd name="connsiteX6" fmla="*/ 1875295 w 1875295"/>
                <a:gd name="connsiteY6" fmla="*/ 193729 h 317724"/>
                <a:gd name="connsiteX7" fmla="*/ 1875295 w 1875295"/>
                <a:gd name="connsiteY7" fmla="*/ 193729 h 31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295" h="317724">
                  <a:moveTo>
                    <a:pt x="0" y="193729"/>
                  </a:moveTo>
                  <a:cubicBezTo>
                    <a:pt x="75554" y="252493"/>
                    <a:pt x="151109" y="311257"/>
                    <a:pt x="240224" y="309966"/>
                  </a:cubicBezTo>
                  <a:cubicBezTo>
                    <a:pt x="329339" y="308675"/>
                    <a:pt x="421037" y="237641"/>
                    <a:pt x="534691" y="185980"/>
                  </a:cubicBezTo>
                  <a:cubicBezTo>
                    <a:pt x="648345" y="134319"/>
                    <a:pt x="794288" y="0"/>
                    <a:pt x="922149" y="0"/>
                  </a:cubicBezTo>
                  <a:cubicBezTo>
                    <a:pt x="1050010" y="0"/>
                    <a:pt x="1301858" y="185980"/>
                    <a:pt x="1301858" y="185980"/>
                  </a:cubicBezTo>
                  <a:cubicBezTo>
                    <a:pt x="1407763" y="238932"/>
                    <a:pt x="1462007" y="316424"/>
                    <a:pt x="1557580" y="317715"/>
                  </a:cubicBezTo>
                  <a:cubicBezTo>
                    <a:pt x="1653153" y="319006"/>
                    <a:pt x="1875295" y="193729"/>
                    <a:pt x="1875295" y="193729"/>
                  </a:cubicBezTo>
                  <a:lnTo>
                    <a:pt x="1875295" y="19372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F008488-589A-4D00-96EE-FA947C658A04}"/>
              </a:ext>
            </a:extLst>
          </p:cNvPr>
          <p:cNvSpPr/>
          <p:nvPr/>
        </p:nvSpPr>
        <p:spPr>
          <a:xfrm>
            <a:off x="129855" y="2487161"/>
            <a:ext cx="1477777" cy="641689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b="1">
                <a:solidFill>
                  <a:schemeClr val="tx1"/>
                </a:solidFill>
              </a:rPr>
              <a:t>Mesures d’Air </a:t>
            </a:r>
            <a:r>
              <a:rPr lang="fr-BE">
                <a:solidFill>
                  <a:schemeClr val="tx1"/>
                </a:solidFill>
              </a:rPr>
              <a:t>appropriées</a:t>
            </a:r>
            <a:endParaRPr lang="fr-BE" sz="1400">
              <a:solidFill>
                <a:schemeClr val="tx1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E1A513FD-32A1-4CA9-AEAD-355E7292F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4" y="2146872"/>
            <a:ext cx="472091" cy="472091"/>
          </a:xfrm>
          <a:prstGeom prst="rect">
            <a:avLst/>
          </a:prstGeom>
        </p:spPr>
      </p:pic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37F3D3A-45A2-4FF6-82D5-0D5480F5200E}"/>
              </a:ext>
            </a:extLst>
          </p:cNvPr>
          <p:cNvSpPr/>
          <p:nvPr/>
        </p:nvSpPr>
        <p:spPr>
          <a:xfrm>
            <a:off x="2242814" y="3247779"/>
            <a:ext cx="1671705" cy="2880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sz="1600" b="1">
                <a:solidFill>
                  <a:schemeClr val="tx1"/>
                </a:solidFill>
              </a:rPr>
              <a:t>Préparation</a:t>
            </a:r>
            <a:endParaRPr lang="fr-BE" sz="1200">
              <a:solidFill>
                <a:schemeClr val="tx1"/>
              </a:solidFill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8A880470-7297-4381-956C-E8FFD9788D32}"/>
              </a:ext>
            </a:extLst>
          </p:cNvPr>
          <p:cNvSpPr/>
          <p:nvPr/>
        </p:nvSpPr>
        <p:spPr>
          <a:xfrm>
            <a:off x="5318032" y="3261472"/>
            <a:ext cx="1671705" cy="2880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sz="1600" b="1">
                <a:solidFill>
                  <a:schemeClr val="tx1"/>
                </a:solidFill>
              </a:rPr>
              <a:t>Réalisation</a:t>
            </a:r>
            <a:endParaRPr lang="fr-BE" sz="1200">
              <a:solidFill>
                <a:schemeClr val="tx1"/>
              </a:solidFill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66F3EDEE-6316-4CD2-9271-59527EEE7602}"/>
              </a:ext>
            </a:extLst>
          </p:cNvPr>
          <p:cNvSpPr/>
          <p:nvPr/>
        </p:nvSpPr>
        <p:spPr>
          <a:xfrm>
            <a:off x="7460332" y="3239795"/>
            <a:ext cx="1241820" cy="2880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sz="1600" b="1">
                <a:solidFill>
                  <a:schemeClr val="tx1"/>
                </a:solidFill>
              </a:rPr>
              <a:t>Intégration</a:t>
            </a:r>
            <a:endParaRPr lang="fr-BE" sz="12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35093C-B3AD-4BF9-B085-2BB159FB73E2}"/>
              </a:ext>
            </a:extLst>
          </p:cNvPr>
          <p:cNvSpPr/>
          <p:nvPr/>
        </p:nvSpPr>
        <p:spPr>
          <a:xfrm>
            <a:off x="2001078" y="1635585"/>
            <a:ext cx="5255741" cy="25757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F7518C-4BE2-42DB-982E-7EE959F880B0}"/>
              </a:ext>
            </a:extLst>
          </p:cNvPr>
          <p:cNvSpPr/>
          <p:nvPr/>
        </p:nvSpPr>
        <p:spPr>
          <a:xfrm>
            <a:off x="1947122" y="821050"/>
            <a:ext cx="5279382" cy="74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>
                <a:solidFill>
                  <a:schemeClr val="tx1"/>
                </a:solidFill>
              </a:rPr>
              <a:t>Exemple de réflexion sur base de 3 cas théoriques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971357-70F9-4D59-B131-8590FE6787B5}"/>
              </a:ext>
            </a:extLst>
          </p:cNvPr>
          <p:cNvSpPr/>
          <p:nvPr/>
        </p:nvSpPr>
        <p:spPr>
          <a:xfrm>
            <a:off x="26014" y="1507849"/>
            <a:ext cx="1921108" cy="20199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776797BA-85D6-4872-9B2C-5DCB41E8140E}"/>
              </a:ext>
            </a:extLst>
          </p:cNvPr>
          <p:cNvGrpSpPr/>
          <p:nvPr/>
        </p:nvGrpSpPr>
        <p:grpSpPr>
          <a:xfrm>
            <a:off x="7332704" y="2496376"/>
            <a:ext cx="1469604" cy="680003"/>
            <a:chOff x="7620000" y="2669748"/>
            <a:chExt cx="1469604" cy="680003"/>
          </a:xfrm>
        </p:grpSpPr>
        <p:pic>
          <p:nvPicPr>
            <p:cNvPr id="42" name="Image 41" descr="Capture d’écran">
              <a:extLst>
                <a:ext uri="{FF2B5EF4-FFF2-40B4-BE49-F238E27FC236}">
                  <a16:creationId xmlns:a16="http://schemas.microsoft.com/office/drawing/2014/main" id="{9DF2A0A1-FEB1-41B7-A482-D2AC6EC2A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2669748"/>
              <a:ext cx="595155" cy="39215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62D001DB-A305-4DD7-81C3-8C620DB5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3450" y="3169926"/>
              <a:ext cx="866154" cy="179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173C3A5-4FFB-418F-83C4-F40E7345F579}"/>
                </a:ext>
              </a:extLst>
            </p:cNvPr>
            <p:cNvSpPr txBox="1"/>
            <p:nvPr/>
          </p:nvSpPr>
          <p:spPr>
            <a:xfrm>
              <a:off x="8015510" y="2909122"/>
              <a:ext cx="347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tx2">
                      <a:lumMod val="75000"/>
                    </a:schemeClr>
                  </a:solidFill>
                </a:rPr>
                <a:t>&amp;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4A4A1DE-B753-4EAA-8333-E0D25B047390}"/>
              </a:ext>
            </a:extLst>
          </p:cNvPr>
          <p:cNvSpPr/>
          <p:nvPr/>
        </p:nvSpPr>
        <p:spPr>
          <a:xfrm>
            <a:off x="7309214" y="1600473"/>
            <a:ext cx="1583038" cy="20199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2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77441F6-04FE-4655-991F-E12EE5A9A6B8}"/>
              </a:ext>
            </a:extLst>
          </p:cNvPr>
          <p:cNvSpPr txBox="1"/>
          <p:nvPr/>
        </p:nvSpPr>
        <p:spPr>
          <a:xfrm>
            <a:off x="189782" y="706091"/>
            <a:ext cx="6552361" cy="70788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/>
              <a:t>CAS 2 : Maison d’habitation – type III </a:t>
            </a:r>
          </a:p>
          <a:p>
            <a:pPr marL="0" indent="0">
              <a:buNone/>
            </a:pPr>
            <a:r>
              <a:rPr lang="fr-BE" sz="2000"/>
              <a:t>Pollution à 6m de profondeur</a:t>
            </a:r>
          </a:p>
        </p:txBody>
      </p:sp>
    </p:spTree>
    <p:extLst>
      <p:ext uri="{BB962C8B-B14F-4D97-AF65-F5344CB8AC3E}">
        <p14:creationId xmlns:p14="http://schemas.microsoft.com/office/powerpoint/2010/main" val="394798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4A3B3C7-DA6B-4FBB-AF2C-84F5FAF196E5}"/>
              </a:ext>
            </a:extLst>
          </p:cNvPr>
          <p:cNvGrpSpPr/>
          <p:nvPr/>
        </p:nvGrpSpPr>
        <p:grpSpPr>
          <a:xfrm>
            <a:off x="123809" y="706091"/>
            <a:ext cx="6696520" cy="4330773"/>
            <a:chOff x="123809" y="706091"/>
            <a:chExt cx="6696520" cy="4330773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1557567" y="3200660"/>
              <a:ext cx="51845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177140" y="2336564"/>
              <a:ext cx="1242138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sp>
          <p:nvSpPr>
            <p:cNvPr id="7" name="Triangle isocèle 6"/>
            <p:cNvSpPr/>
            <p:nvPr/>
          </p:nvSpPr>
          <p:spPr>
            <a:xfrm>
              <a:off x="2042505" y="1742498"/>
              <a:ext cx="1500213" cy="59406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5775922" y="1272832"/>
              <a:ext cx="0" cy="3726414"/>
            </a:xfrm>
            <a:prstGeom prst="line">
              <a:avLst/>
            </a:prstGeom>
            <a:ln w="158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5082828" y="1349884"/>
              <a:ext cx="97210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Terrain</a:t>
              </a:r>
            </a:p>
          </p:txBody>
        </p:sp>
        <p:cxnSp>
          <p:nvCxnSpPr>
            <p:cNvPr id="19" name="Connecteur droit 18"/>
            <p:cNvCxnSpPr>
              <a:cxnSpLocks/>
            </p:cNvCxnSpPr>
            <p:nvPr/>
          </p:nvCxnSpPr>
          <p:spPr>
            <a:xfrm>
              <a:off x="1587835" y="3501334"/>
              <a:ext cx="52324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cxnSpLocks/>
            </p:cNvCxnSpPr>
            <p:nvPr/>
          </p:nvCxnSpPr>
          <p:spPr>
            <a:xfrm>
              <a:off x="1557567" y="4712828"/>
              <a:ext cx="523249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160626" y="3200660"/>
              <a:ext cx="97210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Remblai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81325" y="3946127"/>
              <a:ext cx="16802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Limon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23809" y="4555219"/>
              <a:ext cx="9672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8 m ESO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40" y="3200660"/>
              <a:ext cx="1242137" cy="5940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350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1917045" y="1310450"/>
              <a:ext cx="0" cy="3726414"/>
            </a:xfrm>
            <a:prstGeom prst="line">
              <a:avLst/>
            </a:prstGeom>
            <a:ln w="158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EB5B209C-456F-40D3-9EC7-3230120754E1}"/>
                </a:ext>
              </a:extLst>
            </p:cNvPr>
            <p:cNvSpPr txBox="1"/>
            <p:nvPr/>
          </p:nvSpPr>
          <p:spPr>
            <a:xfrm>
              <a:off x="189782" y="706091"/>
              <a:ext cx="6552361" cy="707886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fr-BE" sz="2000"/>
                <a:t>CAS 2 : Maison d’habitation – type III </a:t>
              </a:r>
            </a:p>
            <a:p>
              <a:pPr marL="0" indent="0">
                <a:buNone/>
              </a:pPr>
              <a:r>
                <a:rPr lang="fr-BE" sz="2000"/>
                <a:t>Pollution à 6m de profondeur</a:t>
              </a:r>
            </a:p>
          </p:txBody>
        </p:sp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F9E401A3-45F3-4584-B746-27F211FC58EB}"/>
              </a:ext>
            </a:extLst>
          </p:cNvPr>
          <p:cNvSpPr/>
          <p:nvPr/>
        </p:nvSpPr>
        <p:spPr>
          <a:xfrm>
            <a:off x="3671926" y="4401493"/>
            <a:ext cx="1768370" cy="689378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6A35260-2007-48D3-A6EE-62D94EF1E8AB}"/>
              </a:ext>
            </a:extLst>
          </p:cNvPr>
          <p:cNvSpPr txBox="1"/>
          <p:nvPr/>
        </p:nvSpPr>
        <p:spPr>
          <a:xfrm>
            <a:off x="3730719" y="4523409"/>
            <a:ext cx="1629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50">
                <a:solidFill>
                  <a:schemeClr val="bg1"/>
                </a:solidFill>
              </a:rPr>
              <a:t>Pollution historique:</a:t>
            </a:r>
          </a:p>
          <a:p>
            <a:pPr algn="ctr"/>
            <a:r>
              <a:rPr lang="fr-BE" sz="1350">
                <a:solidFill>
                  <a:schemeClr val="bg1"/>
                </a:solidFill>
              </a:rPr>
              <a:t>Ethylbenzène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A259261-2838-4C19-8726-D0B48ED7B075}"/>
              </a:ext>
            </a:extLst>
          </p:cNvPr>
          <p:cNvSpPr txBox="1"/>
          <p:nvPr/>
        </p:nvSpPr>
        <p:spPr>
          <a:xfrm>
            <a:off x="5952065" y="4712828"/>
            <a:ext cx="2580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Eau souterraine impactée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E3532BF-EE61-4840-B1E6-FC42EC3858B1}"/>
              </a:ext>
            </a:extLst>
          </p:cNvPr>
          <p:cNvCxnSpPr/>
          <p:nvPr/>
        </p:nvCxnSpPr>
        <p:spPr>
          <a:xfrm>
            <a:off x="4513788" y="3199310"/>
            <a:ext cx="0" cy="118800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C7494C1-EBB0-4DC1-A084-20D7F4E3E576}"/>
              </a:ext>
            </a:extLst>
          </p:cNvPr>
          <p:cNvSpPr txBox="1"/>
          <p:nvPr/>
        </p:nvSpPr>
        <p:spPr>
          <a:xfrm>
            <a:off x="4576307" y="3697936"/>
            <a:ext cx="73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B050"/>
                </a:solidFill>
              </a:rPr>
              <a:t>6m</a:t>
            </a:r>
          </a:p>
        </p:txBody>
      </p:sp>
    </p:spTree>
    <p:extLst>
      <p:ext uri="{BB962C8B-B14F-4D97-AF65-F5344CB8AC3E}">
        <p14:creationId xmlns:p14="http://schemas.microsoft.com/office/powerpoint/2010/main" val="4079027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66A3F0-EC40-4177-BB14-EDE54680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23" y="874514"/>
            <a:ext cx="8229600" cy="3588980"/>
          </a:xfrm>
        </p:spPr>
        <p:txBody>
          <a:bodyPr/>
          <a:lstStyle/>
          <a:p>
            <a:pPr marL="0" indent="0">
              <a:buNone/>
            </a:pPr>
            <a:r>
              <a:rPr lang="fr-BE" b="1">
                <a:solidFill>
                  <a:schemeClr val="accent1">
                    <a:lumMod val="75000"/>
                  </a:schemeClr>
                </a:solidFill>
              </a:rPr>
              <a:t>CAS 2 : Maison d’habitation – type III</a:t>
            </a:r>
          </a:p>
          <a:p>
            <a:pPr>
              <a:buFontTx/>
              <a:buChar char="-"/>
            </a:pPr>
            <a:r>
              <a:rPr lang="fr-BE" sz="2000"/>
              <a:t>Pollution en éthylbenzène liée à une activité historique sur le terrain (activité démantelée)</a:t>
            </a:r>
          </a:p>
          <a:p>
            <a:pPr>
              <a:buFontTx/>
              <a:buChar char="-"/>
            </a:pPr>
            <a:r>
              <a:rPr lang="fr-BE" sz="2000" b="1"/>
              <a:t>S-Risk</a:t>
            </a:r>
            <a:r>
              <a:rPr lang="fr-BE" sz="200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/>
              <a:t>Scenario standard RI </a:t>
            </a:r>
            <a:r>
              <a:rPr lang="fr-BE" sz="2000" b="1">
                <a:solidFill>
                  <a:srgbClr val="C00000"/>
                </a:solidFill>
              </a:rPr>
              <a:t>&gt;1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000"/>
              <a:t>Option « annulation air intérieur » délicate car impact sur majeure partie du terrain – limiter les possibilités du réaménagement du terrain</a:t>
            </a:r>
          </a:p>
          <a:p>
            <a:pPr marL="42860" indent="0">
              <a:buNone/>
            </a:pPr>
            <a:endParaRPr lang="fr-BE" sz="230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6A780C5F-34C5-4037-B311-BFB71B8506DE}"/>
              </a:ext>
            </a:extLst>
          </p:cNvPr>
          <p:cNvSpPr/>
          <p:nvPr/>
        </p:nvSpPr>
        <p:spPr>
          <a:xfrm>
            <a:off x="4387594" y="4215854"/>
            <a:ext cx="3316818" cy="783054"/>
          </a:xfrm>
          <a:custGeom>
            <a:avLst/>
            <a:gdLst>
              <a:gd name="connsiteX0" fmla="*/ 0 w 1993436"/>
              <a:gd name="connsiteY0" fmla="*/ 90000 h 899997"/>
              <a:gd name="connsiteX1" fmla="*/ 90000 w 1993436"/>
              <a:gd name="connsiteY1" fmla="*/ 0 h 899997"/>
              <a:gd name="connsiteX2" fmla="*/ 1903436 w 1993436"/>
              <a:gd name="connsiteY2" fmla="*/ 0 h 899997"/>
              <a:gd name="connsiteX3" fmla="*/ 1993436 w 1993436"/>
              <a:gd name="connsiteY3" fmla="*/ 90000 h 899997"/>
              <a:gd name="connsiteX4" fmla="*/ 1993436 w 1993436"/>
              <a:gd name="connsiteY4" fmla="*/ 809997 h 899997"/>
              <a:gd name="connsiteX5" fmla="*/ 1903436 w 1993436"/>
              <a:gd name="connsiteY5" fmla="*/ 899997 h 899997"/>
              <a:gd name="connsiteX6" fmla="*/ 90000 w 1993436"/>
              <a:gd name="connsiteY6" fmla="*/ 899997 h 899997"/>
              <a:gd name="connsiteX7" fmla="*/ 0 w 1993436"/>
              <a:gd name="connsiteY7" fmla="*/ 809997 h 899997"/>
              <a:gd name="connsiteX8" fmla="*/ 0 w 1993436"/>
              <a:gd name="connsiteY8" fmla="*/ 90000 h 8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436" h="899997">
                <a:moveTo>
                  <a:pt x="0" y="90000"/>
                </a:moveTo>
                <a:cubicBezTo>
                  <a:pt x="0" y="40294"/>
                  <a:pt x="40294" y="0"/>
                  <a:pt x="90000" y="0"/>
                </a:cubicBezTo>
                <a:lnTo>
                  <a:pt x="1903436" y="0"/>
                </a:lnTo>
                <a:cubicBezTo>
                  <a:pt x="1953142" y="0"/>
                  <a:pt x="1993436" y="40294"/>
                  <a:pt x="1993436" y="90000"/>
                </a:cubicBezTo>
                <a:lnTo>
                  <a:pt x="1993436" y="809997"/>
                </a:lnTo>
                <a:cubicBezTo>
                  <a:pt x="1993436" y="859703"/>
                  <a:pt x="1953142" y="899997"/>
                  <a:pt x="1903436" y="899997"/>
                </a:cubicBezTo>
                <a:lnTo>
                  <a:pt x="90000" y="899997"/>
                </a:lnTo>
                <a:cubicBezTo>
                  <a:pt x="40294" y="899997"/>
                  <a:pt x="0" y="859703"/>
                  <a:pt x="0" y="809997"/>
                </a:cubicBezTo>
                <a:lnTo>
                  <a:pt x="0" y="90000"/>
                </a:lnTo>
                <a:close/>
              </a:path>
            </a:pathLst>
          </a:custGeom>
          <a:noFill/>
          <a:ln>
            <a:solidFill>
              <a:srgbClr val="BDD29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marL="0" lvl="0" indent="0" algn="ctr" defTabSz="755650">
              <a:spcBef>
                <a:spcPct val="0"/>
              </a:spcBef>
              <a:buNone/>
            </a:pPr>
            <a:r>
              <a:rPr lang="fr-BE" sz="3000" kern="1200" noProof="0">
                <a:solidFill>
                  <a:schemeClr val="tx1"/>
                </a:solidFill>
              </a:rPr>
              <a:t>Mesures d’air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17B5C8EB-EFE3-4ED1-854C-89512F0D6A72}"/>
              </a:ext>
            </a:extLst>
          </p:cNvPr>
          <p:cNvSpPr/>
          <p:nvPr/>
        </p:nvSpPr>
        <p:spPr>
          <a:xfrm>
            <a:off x="3653323" y="4463494"/>
            <a:ext cx="563880" cy="281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3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17E15374-F95C-401C-9030-5CBA24DD9B1D}"/>
              </a:ext>
            </a:extLst>
          </p:cNvPr>
          <p:cNvSpPr/>
          <p:nvPr/>
        </p:nvSpPr>
        <p:spPr>
          <a:xfrm flipH="1">
            <a:off x="3010719" y="4607472"/>
            <a:ext cx="720000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1595AF17-59BF-48A5-B947-7A058C5BB622}"/>
              </a:ext>
            </a:extLst>
          </p:cNvPr>
          <p:cNvSpPr/>
          <p:nvPr/>
        </p:nvSpPr>
        <p:spPr>
          <a:xfrm>
            <a:off x="5352922" y="4608275"/>
            <a:ext cx="720000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8178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chemeClr val="tx2"/>
                </a:solidFill>
              </a:rPr>
              <a:t>CAS 2 : Maison d’habitation – type III </a:t>
            </a:r>
            <a:r>
              <a:rPr lang="fr-BE"/>
              <a:t>: </a:t>
            </a:r>
            <a:r>
              <a:rPr lang="fr-BE" b="1"/>
              <a:t>Stratégie : GRER v6 –Annexe B6.1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B115CACA-4623-45C4-BC3B-8A1F1E409941}"/>
              </a:ext>
            </a:extLst>
          </p:cNvPr>
          <p:cNvCxnSpPr/>
          <p:nvPr/>
        </p:nvCxnSpPr>
        <p:spPr>
          <a:xfrm>
            <a:off x="1557567" y="3200660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03B6DC3-9FE6-4F16-9587-788BA91931A9}"/>
              </a:ext>
            </a:extLst>
          </p:cNvPr>
          <p:cNvSpPr/>
          <p:nvPr/>
        </p:nvSpPr>
        <p:spPr>
          <a:xfrm>
            <a:off x="2177140" y="2336564"/>
            <a:ext cx="124213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F5CC0BBB-43D2-435C-A7E9-784CCAB4B92B}"/>
              </a:ext>
            </a:extLst>
          </p:cNvPr>
          <p:cNvSpPr/>
          <p:nvPr/>
        </p:nvSpPr>
        <p:spPr>
          <a:xfrm>
            <a:off x="2042505" y="1742498"/>
            <a:ext cx="1500213" cy="594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036A626E-6DED-459C-B4FA-9A782A179B76}"/>
              </a:ext>
            </a:extLst>
          </p:cNvPr>
          <p:cNvCxnSpPr/>
          <p:nvPr/>
        </p:nvCxnSpPr>
        <p:spPr>
          <a:xfrm>
            <a:off x="5775922" y="1272832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DFBC8DB3-BD3F-47CE-940E-BB7F883F095E}"/>
              </a:ext>
            </a:extLst>
          </p:cNvPr>
          <p:cNvSpPr txBox="1"/>
          <p:nvPr/>
        </p:nvSpPr>
        <p:spPr>
          <a:xfrm>
            <a:off x="5082828" y="1349884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Terrain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DDDCB69-4DA3-4E9C-9DFA-1999E2420A4D}"/>
              </a:ext>
            </a:extLst>
          </p:cNvPr>
          <p:cNvCxnSpPr>
            <a:cxnSpLocks/>
          </p:cNvCxnSpPr>
          <p:nvPr/>
        </p:nvCxnSpPr>
        <p:spPr>
          <a:xfrm>
            <a:off x="1587835" y="3501334"/>
            <a:ext cx="523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857E6E5-1F0C-43BC-B9D5-7E3FC8BB2C6D}"/>
              </a:ext>
            </a:extLst>
          </p:cNvPr>
          <p:cNvCxnSpPr>
            <a:cxnSpLocks/>
          </p:cNvCxnSpPr>
          <p:nvPr/>
        </p:nvCxnSpPr>
        <p:spPr>
          <a:xfrm>
            <a:off x="1557567" y="4712828"/>
            <a:ext cx="5232494" cy="0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9A5428DF-6BCC-4B85-883F-A9C9D800B9D5}"/>
              </a:ext>
            </a:extLst>
          </p:cNvPr>
          <p:cNvSpPr txBox="1"/>
          <p:nvPr/>
        </p:nvSpPr>
        <p:spPr>
          <a:xfrm>
            <a:off x="160626" y="3200660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Remblai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508DC86-3023-4209-8C7E-28B5EA11A18E}"/>
              </a:ext>
            </a:extLst>
          </p:cNvPr>
          <p:cNvSpPr txBox="1"/>
          <p:nvPr/>
        </p:nvSpPr>
        <p:spPr>
          <a:xfrm>
            <a:off x="181325" y="3946127"/>
            <a:ext cx="1680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Limon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1E85C33-A056-45CD-A637-8BBDD757EA0F}"/>
              </a:ext>
            </a:extLst>
          </p:cNvPr>
          <p:cNvSpPr txBox="1"/>
          <p:nvPr/>
        </p:nvSpPr>
        <p:spPr>
          <a:xfrm>
            <a:off x="123809" y="4555219"/>
            <a:ext cx="967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8 m ESO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6CD8A6-4EE5-4C38-B9DE-8C37845B8761}"/>
              </a:ext>
            </a:extLst>
          </p:cNvPr>
          <p:cNvSpPr/>
          <p:nvPr/>
        </p:nvSpPr>
        <p:spPr>
          <a:xfrm>
            <a:off x="2177140" y="3200660"/>
            <a:ext cx="1242137" cy="594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5170753-0FE7-43E8-A57E-1FA210E7E82B}"/>
              </a:ext>
            </a:extLst>
          </p:cNvPr>
          <p:cNvCxnSpPr/>
          <p:nvPr/>
        </p:nvCxnSpPr>
        <p:spPr>
          <a:xfrm>
            <a:off x="1917045" y="1310450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733C71FF-4E89-4C7D-BBDA-168B442EC221}"/>
              </a:ext>
            </a:extLst>
          </p:cNvPr>
          <p:cNvSpPr/>
          <p:nvPr/>
        </p:nvSpPr>
        <p:spPr>
          <a:xfrm>
            <a:off x="3671926" y="4401493"/>
            <a:ext cx="1768370" cy="689378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4691503-FD3D-4D6A-A500-3ADA08851569}"/>
              </a:ext>
            </a:extLst>
          </p:cNvPr>
          <p:cNvSpPr txBox="1"/>
          <p:nvPr/>
        </p:nvSpPr>
        <p:spPr>
          <a:xfrm>
            <a:off x="6240757" y="1216818"/>
            <a:ext cx="2777492" cy="283535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/>
              <a:t>Tache </a:t>
            </a:r>
            <a:r>
              <a:rPr lang="fr-BE" u="sng"/>
              <a:t>pas sous la maison</a:t>
            </a:r>
          </a:p>
          <a:p>
            <a:endParaRPr lang="fr-BE"/>
          </a:p>
          <a:p>
            <a:r>
              <a:rPr lang="fr-BE"/>
              <a:t>Pollution à 6 m de profondeur </a:t>
            </a:r>
            <a:r>
              <a:rPr lang="fr-BE">
                <a:sym typeface="Wingdings" panose="05000000000000000000" pitchFamily="2" charset="2"/>
              </a:rPr>
              <a:t> </a:t>
            </a:r>
            <a:r>
              <a:rPr lang="fr-BE" b="1">
                <a:sym typeface="Wingdings" panose="05000000000000000000" pitchFamily="2" charset="2"/>
              </a:rPr>
              <a:t>&gt;2m sous le niveau de la cave </a:t>
            </a:r>
          </a:p>
          <a:p>
            <a:r>
              <a:rPr lang="fr-BE" b="1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BE" b="1">
                <a:solidFill>
                  <a:schemeClr val="tx2"/>
                </a:solidFill>
              </a:rPr>
              <a:t>considérée profonde</a:t>
            </a:r>
          </a:p>
          <a:p>
            <a:endParaRPr lang="fr-BE"/>
          </a:p>
          <a:p>
            <a:r>
              <a:rPr lang="fr-BE"/>
              <a:t>À – de 10 m du bâtiment </a:t>
            </a:r>
            <a:r>
              <a:rPr lang="fr-BE" b="1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BE" b="1">
                <a:solidFill>
                  <a:schemeClr val="tx2"/>
                </a:solidFill>
              </a:rPr>
              <a:t>dans la zone tampon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3BD14A-BDF1-415C-A40B-ABDD48670834}"/>
              </a:ext>
            </a:extLst>
          </p:cNvPr>
          <p:cNvSpPr txBox="1"/>
          <p:nvPr/>
        </p:nvSpPr>
        <p:spPr>
          <a:xfrm>
            <a:off x="2713095" y="4302168"/>
            <a:ext cx="134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10 m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BBA976A-4814-4579-8914-3771ADAB2BFD}"/>
              </a:ext>
            </a:extLst>
          </p:cNvPr>
          <p:cNvGrpSpPr/>
          <p:nvPr/>
        </p:nvGrpSpPr>
        <p:grpSpPr>
          <a:xfrm>
            <a:off x="14880" y="1448410"/>
            <a:ext cx="1810218" cy="1143106"/>
            <a:chOff x="-23220" y="1448410"/>
            <a:chExt cx="1810218" cy="1143106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0387B4C-3A9F-448F-AEB4-55F281F11F39}"/>
                </a:ext>
              </a:extLst>
            </p:cNvPr>
            <p:cNvSpPr txBox="1"/>
            <p:nvPr/>
          </p:nvSpPr>
          <p:spPr>
            <a:xfrm>
              <a:off x="-23220" y="2143363"/>
              <a:ext cx="1810218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Tache : 130 m²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AE046EE-B7DA-400A-9559-36232250EBAA}"/>
                </a:ext>
              </a:extLst>
            </p:cNvPr>
            <p:cNvSpPr txBox="1"/>
            <p:nvPr/>
          </p:nvSpPr>
          <p:spPr>
            <a:xfrm>
              <a:off x="59522" y="1784547"/>
              <a:ext cx="16677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/>
                <a:t>Maison : 50 m²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9E8272B-C6D6-49C7-9397-BE3550D0E56F}"/>
                </a:ext>
              </a:extLst>
            </p:cNvPr>
            <p:cNvSpPr/>
            <p:nvPr/>
          </p:nvSpPr>
          <p:spPr>
            <a:xfrm>
              <a:off x="48032" y="1448410"/>
              <a:ext cx="1667709" cy="114310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err="1">
                  <a:solidFill>
                    <a:schemeClr val="tx1"/>
                  </a:solidFill>
                </a:rPr>
                <a:t>Superficie</a:t>
              </a:r>
              <a:endParaRPr lang="en-GB" b="1" u="sng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7F193D6-97F8-42A4-BB16-EAC24BBBB91A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28AD6E3-435D-4EAA-8E49-9817FE739F2E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A37CBFC2-F1B7-4B9F-8303-A7494F25C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FD0F0409-CD1D-4F92-9C99-AA26D984A58F}"/>
              </a:ext>
            </a:extLst>
          </p:cNvPr>
          <p:cNvSpPr txBox="1"/>
          <p:nvPr/>
        </p:nvSpPr>
        <p:spPr>
          <a:xfrm>
            <a:off x="3730719" y="4523409"/>
            <a:ext cx="1629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50">
                <a:solidFill>
                  <a:schemeClr val="bg1"/>
                </a:solidFill>
              </a:rPr>
              <a:t>Pollution historique:</a:t>
            </a:r>
          </a:p>
          <a:p>
            <a:pPr algn="ctr"/>
            <a:r>
              <a:rPr lang="fr-BE" sz="1350">
                <a:solidFill>
                  <a:schemeClr val="bg1"/>
                </a:solidFill>
              </a:rPr>
              <a:t>Ethylbenzène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2978B68-8E3E-4F51-8F2B-9D7F6C2C37DC}"/>
              </a:ext>
            </a:extLst>
          </p:cNvPr>
          <p:cNvSpPr txBox="1"/>
          <p:nvPr/>
        </p:nvSpPr>
        <p:spPr>
          <a:xfrm>
            <a:off x="5952065" y="4712828"/>
            <a:ext cx="2580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Eau souterraine impactée</a:t>
            </a:r>
          </a:p>
        </p:txBody>
      </p:sp>
    </p:spTree>
    <p:extLst>
      <p:ext uri="{BB962C8B-B14F-4D97-AF65-F5344CB8AC3E}">
        <p14:creationId xmlns:p14="http://schemas.microsoft.com/office/powerpoint/2010/main" val="4294749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6260B2C-5ED9-40C7-A25E-22E393D485BC}"/>
              </a:ext>
            </a:extLst>
          </p:cNvPr>
          <p:cNvSpPr txBox="1"/>
          <p:nvPr/>
        </p:nvSpPr>
        <p:spPr>
          <a:xfrm>
            <a:off x="189782" y="706091"/>
            <a:ext cx="8178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chemeClr val="tx2"/>
                </a:solidFill>
              </a:rPr>
              <a:t>CAS 2 : Maison d’habitation – type III</a:t>
            </a:r>
            <a:endParaRPr lang="fr-BE" b="1"/>
          </a:p>
        </p:txBody>
      </p:sp>
      <p:sp>
        <p:nvSpPr>
          <p:cNvPr id="7" name="Flèche : angle droit 6">
            <a:extLst>
              <a:ext uri="{FF2B5EF4-FFF2-40B4-BE49-F238E27FC236}">
                <a16:creationId xmlns:a16="http://schemas.microsoft.com/office/drawing/2014/main" id="{6F4AB463-B319-49F2-947A-512AF996BDE7}"/>
              </a:ext>
            </a:extLst>
          </p:cNvPr>
          <p:cNvSpPr/>
          <p:nvPr/>
        </p:nvSpPr>
        <p:spPr>
          <a:xfrm rot="5400000">
            <a:off x="576600" y="1146165"/>
            <a:ext cx="675861" cy="617368"/>
          </a:xfrm>
          <a:prstGeom prst="bentUp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07CE45-C620-4AF4-85F5-8148F383C56E}"/>
              </a:ext>
            </a:extLst>
          </p:cNvPr>
          <p:cNvSpPr/>
          <p:nvPr/>
        </p:nvSpPr>
        <p:spPr>
          <a:xfrm>
            <a:off x="2433360" y="1566530"/>
            <a:ext cx="6557762" cy="71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Vise à caractériser la migration verticale gaz du sol + influence sur air intérieur</a:t>
            </a:r>
            <a:endParaRPr lang="en-GB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BC68BA1-22AB-4FDD-B9E9-CEEDDBE2FD61}"/>
              </a:ext>
            </a:extLst>
          </p:cNvPr>
          <p:cNvSpPr/>
          <p:nvPr/>
        </p:nvSpPr>
        <p:spPr>
          <a:xfrm>
            <a:off x="72887" y="1750439"/>
            <a:ext cx="1345096" cy="3426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Comparable à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9909239-3D9C-4683-A0A4-79A272812764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B36DCC-443C-4A7B-AF69-46193D20AF21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305DA21-31D3-40EC-88B2-0031BFFC3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CAF81024-771C-4530-9286-8444D6DF9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434" y="1472379"/>
            <a:ext cx="5629892" cy="3426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87774FF-1C67-4706-A665-5A5CAD428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755" y="2128110"/>
            <a:ext cx="4741111" cy="300153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0A2967B-2360-4868-A21A-6509956355C0}"/>
              </a:ext>
            </a:extLst>
          </p:cNvPr>
          <p:cNvSpPr/>
          <p:nvPr/>
        </p:nvSpPr>
        <p:spPr>
          <a:xfrm>
            <a:off x="5070800" y="4800810"/>
            <a:ext cx="2034209" cy="3426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>
                <a:solidFill>
                  <a:schemeClr val="tx1"/>
                </a:solidFill>
              </a:rPr>
              <a:t>Annexe B6.1</a:t>
            </a:r>
          </a:p>
        </p:txBody>
      </p:sp>
    </p:spTree>
    <p:extLst>
      <p:ext uri="{BB962C8B-B14F-4D97-AF65-F5344CB8AC3E}">
        <p14:creationId xmlns:p14="http://schemas.microsoft.com/office/powerpoint/2010/main" val="342501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0C07EDF-89E7-435A-809D-84969251553F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628DB4-9D07-4977-A6CF-10B8A2E1B16E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3C56D86-A9E7-45C7-9925-4092D30D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826B9EAD-8462-4810-B126-9DE1A9E67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495" y="672674"/>
            <a:ext cx="6865010" cy="4325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F35A40-C2EE-4FC7-9E82-8761B63B764A}"/>
              </a:ext>
            </a:extLst>
          </p:cNvPr>
          <p:cNvSpPr/>
          <p:nvPr/>
        </p:nvSpPr>
        <p:spPr>
          <a:xfrm>
            <a:off x="2019300" y="1751772"/>
            <a:ext cx="5105400" cy="4433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3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3679FDF1-F582-4423-A604-67933A2EDE48}"/>
              </a:ext>
            </a:extLst>
          </p:cNvPr>
          <p:cNvSpPr/>
          <p:nvPr/>
        </p:nvSpPr>
        <p:spPr>
          <a:xfrm flipH="1">
            <a:off x="3010719" y="4607472"/>
            <a:ext cx="720000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7488C051-7CBB-4423-AFB1-6860BEC78B01}"/>
              </a:ext>
            </a:extLst>
          </p:cNvPr>
          <p:cNvSpPr/>
          <p:nvPr/>
        </p:nvSpPr>
        <p:spPr>
          <a:xfrm>
            <a:off x="5368205" y="4607472"/>
            <a:ext cx="720000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8240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chemeClr val="tx2"/>
                </a:solidFill>
              </a:rPr>
              <a:t>CAS 2 : Maison d’habitation – type III </a:t>
            </a:r>
            <a:r>
              <a:rPr lang="fr-BE"/>
              <a:t>: </a:t>
            </a:r>
            <a:r>
              <a:rPr lang="fr-BE" b="1"/>
              <a:t>Stratégie : GRER v6 –Annexe B6.1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5EF704F-7904-4011-8B42-0FEFBBCB86E3}"/>
              </a:ext>
            </a:extLst>
          </p:cNvPr>
          <p:cNvSpPr/>
          <p:nvPr/>
        </p:nvSpPr>
        <p:spPr>
          <a:xfrm flipH="1">
            <a:off x="4318784" y="3201482"/>
            <a:ext cx="54000" cy="648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A8E412-2380-45FB-B70F-866ED609FACB}"/>
              </a:ext>
            </a:extLst>
          </p:cNvPr>
          <p:cNvSpPr/>
          <p:nvPr/>
        </p:nvSpPr>
        <p:spPr>
          <a:xfrm flipH="1">
            <a:off x="4316854" y="3817242"/>
            <a:ext cx="60908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43DE34-4448-445B-BC13-1C122DA951D0}"/>
              </a:ext>
            </a:extLst>
          </p:cNvPr>
          <p:cNvSpPr/>
          <p:nvPr/>
        </p:nvSpPr>
        <p:spPr>
          <a:xfrm flipH="1">
            <a:off x="4492707" y="3197543"/>
            <a:ext cx="54000" cy="1044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2F988A5-B339-4AD7-AA79-218043ED8260}"/>
              </a:ext>
            </a:extLst>
          </p:cNvPr>
          <p:cNvGrpSpPr/>
          <p:nvPr/>
        </p:nvGrpSpPr>
        <p:grpSpPr>
          <a:xfrm>
            <a:off x="123809" y="1272832"/>
            <a:ext cx="6696520" cy="3818039"/>
            <a:chOff x="123809" y="1272832"/>
            <a:chExt cx="6696520" cy="3818039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4E05A09-F0F0-4097-ACD8-93CDA59B1F24}"/>
                </a:ext>
              </a:extLst>
            </p:cNvPr>
            <p:cNvGrpSpPr/>
            <p:nvPr/>
          </p:nvGrpSpPr>
          <p:grpSpPr>
            <a:xfrm>
              <a:off x="123809" y="1272832"/>
              <a:ext cx="6696520" cy="3764032"/>
              <a:chOff x="123809" y="1272832"/>
              <a:chExt cx="6696520" cy="3764032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B115CACA-4623-45C4-BC3B-8A1F1E409941}"/>
                  </a:ext>
                </a:extLst>
              </p:cNvPr>
              <p:cNvCxnSpPr/>
              <p:nvPr/>
            </p:nvCxnSpPr>
            <p:spPr>
              <a:xfrm>
                <a:off x="1557567" y="3200660"/>
                <a:ext cx="5184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03B6DC3-9FE6-4F16-9587-788BA91931A9}"/>
                  </a:ext>
                </a:extLst>
              </p:cNvPr>
              <p:cNvSpPr/>
              <p:nvPr/>
            </p:nvSpPr>
            <p:spPr>
              <a:xfrm>
                <a:off x="2177140" y="2336564"/>
                <a:ext cx="1242138" cy="8640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sp>
            <p:nvSpPr>
              <p:cNvPr id="31" name="Triangle isocèle 30">
                <a:extLst>
                  <a:ext uri="{FF2B5EF4-FFF2-40B4-BE49-F238E27FC236}">
                    <a16:creationId xmlns:a16="http://schemas.microsoft.com/office/drawing/2014/main" id="{F5CC0BBB-43D2-435C-A7E9-784CCAB4B92B}"/>
                  </a:ext>
                </a:extLst>
              </p:cNvPr>
              <p:cNvSpPr/>
              <p:nvPr/>
            </p:nvSpPr>
            <p:spPr>
              <a:xfrm>
                <a:off x="2042505" y="1742498"/>
                <a:ext cx="1500213" cy="594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36A626E-6DED-459C-B4FA-9A782A179B76}"/>
                  </a:ext>
                </a:extLst>
              </p:cNvPr>
              <p:cNvCxnSpPr/>
              <p:nvPr/>
            </p:nvCxnSpPr>
            <p:spPr>
              <a:xfrm>
                <a:off x="5775922" y="1272832"/>
                <a:ext cx="0" cy="3726414"/>
              </a:xfrm>
              <a:prstGeom prst="line">
                <a:avLst/>
              </a:prstGeom>
              <a:ln w="15875">
                <a:solidFill>
                  <a:srgbClr val="7030A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DFBC8DB3-BD3F-47CE-940E-BB7F883F095E}"/>
                  </a:ext>
                </a:extLst>
              </p:cNvPr>
              <p:cNvSpPr txBox="1"/>
              <p:nvPr/>
            </p:nvSpPr>
            <p:spPr>
              <a:xfrm>
                <a:off x="5082828" y="1349884"/>
                <a:ext cx="97210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Terrain</a:t>
                </a:r>
              </a:p>
            </p:txBody>
          </p: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FDDDCB69-4DA3-4E9C-9DFA-1999E2420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835" y="3501334"/>
                <a:ext cx="52324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E857E6E5-1F0C-43BC-B9D5-7E3FC8BB2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7567" y="4712828"/>
                <a:ext cx="523249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9A5428DF-6BCC-4B85-883F-A9C9D800B9D5}"/>
                  </a:ext>
                </a:extLst>
              </p:cNvPr>
              <p:cNvSpPr txBox="1"/>
              <p:nvPr/>
            </p:nvSpPr>
            <p:spPr>
              <a:xfrm>
                <a:off x="160626" y="3200660"/>
                <a:ext cx="97210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Remblai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508DC86-3023-4209-8C7E-28B5EA11A18E}"/>
                  </a:ext>
                </a:extLst>
              </p:cNvPr>
              <p:cNvSpPr txBox="1"/>
              <p:nvPr/>
            </p:nvSpPr>
            <p:spPr>
              <a:xfrm>
                <a:off x="181325" y="3946127"/>
                <a:ext cx="168027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Limon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C1E85C33-A056-45CD-A637-8BBDD757EA0F}"/>
                  </a:ext>
                </a:extLst>
              </p:cNvPr>
              <p:cNvSpPr txBox="1"/>
              <p:nvPr/>
            </p:nvSpPr>
            <p:spPr>
              <a:xfrm>
                <a:off x="123809" y="4555219"/>
                <a:ext cx="96729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8 m ESO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96CD8A6-4EE5-4C38-B9DE-8C37845B8761}"/>
                  </a:ext>
                </a:extLst>
              </p:cNvPr>
              <p:cNvSpPr/>
              <p:nvPr/>
            </p:nvSpPr>
            <p:spPr>
              <a:xfrm>
                <a:off x="2177140" y="3200660"/>
                <a:ext cx="1242137" cy="594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65170753-0FE7-43E8-A57E-1FA210E7E82B}"/>
                  </a:ext>
                </a:extLst>
              </p:cNvPr>
              <p:cNvCxnSpPr/>
              <p:nvPr/>
            </p:nvCxnSpPr>
            <p:spPr>
              <a:xfrm>
                <a:off x="1917045" y="1310450"/>
                <a:ext cx="0" cy="3726414"/>
              </a:xfrm>
              <a:prstGeom prst="line">
                <a:avLst/>
              </a:prstGeom>
              <a:ln w="15875">
                <a:solidFill>
                  <a:srgbClr val="7030A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8776F6D0-1D8D-48AD-8EC2-B22C15C9A969}"/>
                </a:ext>
              </a:extLst>
            </p:cNvPr>
            <p:cNvSpPr/>
            <p:nvPr/>
          </p:nvSpPr>
          <p:spPr>
            <a:xfrm>
              <a:off x="3671926" y="4401493"/>
              <a:ext cx="1768370" cy="68937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69" name="Ellipse 68">
            <a:extLst>
              <a:ext uri="{FF2B5EF4-FFF2-40B4-BE49-F238E27FC236}">
                <a16:creationId xmlns:a16="http://schemas.microsoft.com/office/drawing/2014/main" id="{7657F6F7-5605-4BFF-A1A3-06786D868E3C}"/>
              </a:ext>
            </a:extLst>
          </p:cNvPr>
          <p:cNvSpPr/>
          <p:nvPr/>
        </p:nvSpPr>
        <p:spPr>
          <a:xfrm>
            <a:off x="2965740" y="2924042"/>
            <a:ext cx="72000" cy="7200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4A7ECD5-A147-483C-A16E-70AA4F259F25}"/>
              </a:ext>
            </a:extLst>
          </p:cNvPr>
          <p:cNvSpPr txBox="1"/>
          <p:nvPr/>
        </p:nvSpPr>
        <p:spPr>
          <a:xfrm>
            <a:off x="3730719" y="4523409"/>
            <a:ext cx="1629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50">
                <a:solidFill>
                  <a:schemeClr val="bg1"/>
                </a:solidFill>
              </a:rPr>
              <a:t>Pollution historique:</a:t>
            </a:r>
          </a:p>
          <a:p>
            <a:pPr algn="ctr"/>
            <a:r>
              <a:rPr lang="fr-BE" sz="1350">
                <a:solidFill>
                  <a:schemeClr val="bg1"/>
                </a:solidFill>
              </a:rPr>
              <a:t>Ethylbenzène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7972E12-7336-402E-A286-DBDCC34253A5}"/>
              </a:ext>
            </a:extLst>
          </p:cNvPr>
          <p:cNvSpPr txBox="1"/>
          <p:nvPr/>
        </p:nvSpPr>
        <p:spPr>
          <a:xfrm>
            <a:off x="6243716" y="1352378"/>
            <a:ext cx="2777493" cy="258794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BE"/>
              <a:t>Besoin de 2 </a:t>
            </a:r>
            <a:r>
              <a:rPr lang="fr-BE" err="1"/>
              <a:t>piézairs</a:t>
            </a:r>
            <a:r>
              <a:rPr lang="fr-BE"/>
              <a:t> et 1 prélèvements d’air intérieur</a:t>
            </a:r>
          </a:p>
          <a:p>
            <a:pPr>
              <a:spcBef>
                <a:spcPts val="600"/>
              </a:spcBef>
            </a:pPr>
            <a:endParaRPr lang="fr-BE"/>
          </a:p>
          <a:p>
            <a:pPr>
              <a:spcBef>
                <a:spcPts val="600"/>
              </a:spcBef>
            </a:pPr>
            <a:r>
              <a:rPr lang="fr-BE" b="1"/>
              <a:t>Localisation </a:t>
            </a:r>
            <a:r>
              <a:rPr lang="fr-BE" b="1" err="1"/>
              <a:t>piézairs</a:t>
            </a:r>
            <a:endParaRPr lang="fr-BE" b="1"/>
          </a:p>
          <a:p>
            <a:pPr>
              <a:spcBef>
                <a:spcPts val="600"/>
              </a:spcBef>
            </a:pPr>
            <a:r>
              <a:rPr lang="fr-BE"/>
              <a:t>- Niveau sous bâti</a:t>
            </a:r>
          </a:p>
          <a:p>
            <a:pPr>
              <a:spcBef>
                <a:spcPts val="600"/>
              </a:spcBef>
            </a:pPr>
            <a:r>
              <a:rPr lang="fr-BE"/>
              <a:t>- Toit de la pollution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52300E1-5161-452F-8EAC-0AC04262BED2}"/>
              </a:ext>
            </a:extLst>
          </p:cNvPr>
          <p:cNvSpPr txBox="1"/>
          <p:nvPr/>
        </p:nvSpPr>
        <p:spPr>
          <a:xfrm>
            <a:off x="2713095" y="4302168"/>
            <a:ext cx="134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10 m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845FC4E-0874-4917-B3C2-6DA29E5366D6}"/>
              </a:ext>
            </a:extLst>
          </p:cNvPr>
          <p:cNvGrpSpPr/>
          <p:nvPr/>
        </p:nvGrpSpPr>
        <p:grpSpPr>
          <a:xfrm>
            <a:off x="14880" y="1448410"/>
            <a:ext cx="1810218" cy="1143106"/>
            <a:chOff x="-23220" y="1448410"/>
            <a:chExt cx="1810218" cy="1143106"/>
          </a:xfrm>
        </p:grpSpPr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E77C811-EAC6-4F5F-8E2A-4EF83D8D497D}"/>
                </a:ext>
              </a:extLst>
            </p:cNvPr>
            <p:cNvSpPr txBox="1"/>
            <p:nvPr/>
          </p:nvSpPr>
          <p:spPr>
            <a:xfrm>
              <a:off x="-23220" y="2143363"/>
              <a:ext cx="1810218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Tache : 130 m²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F98F856-6735-4C78-A214-2CCBF9E29907}"/>
                </a:ext>
              </a:extLst>
            </p:cNvPr>
            <p:cNvSpPr txBox="1"/>
            <p:nvPr/>
          </p:nvSpPr>
          <p:spPr>
            <a:xfrm>
              <a:off x="59522" y="1784547"/>
              <a:ext cx="16677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/>
                <a:t>Maison : 50 m²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396DB92-D7FE-4593-97CB-972A0EC3A0C5}"/>
                </a:ext>
              </a:extLst>
            </p:cNvPr>
            <p:cNvSpPr/>
            <p:nvPr/>
          </p:nvSpPr>
          <p:spPr>
            <a:xfrm>
              <a:off x="48032" y="1448410"/>
              <a:ext cx="1667709" cy="114310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err="1">
                  <a:solidFill>
                    <a:schemeClr val="tx1"/>
                  </a:solidFill>
                </a:rPr>
                <a:t>Superficie</a:t>
              </a:r>
              <a:endParaRPr lang="en-GB" b="1" u="sng">
                <a:solidFill>
                  <a:schemeClr val="tx1"/>
                </a:solidFill>
              </a:endParaRPr>
            </a:p>
          </p:txBody>
        </p: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50824711-C0DA-4C31-BE37-0B1E318DB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3" t="21821" r="27022" b="12203"/>
          <a:stretch/>
        </p:blipFill>
        <p:spPr>
          <a:xfrm>
            <a:off x="7596512" y="713176"/>
            <a:ext cx="749943" cy="5083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18F81ED4-DCB3-41B3-9721-346D35C16613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957412"/>
            <a:ext cx="879794" cy="491579"/>
            <a:chOff x="7558481" y="861392"/>
            <a:chExt cx="1424891" cy="79614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1EE856-32BA-4DD3-82A6-B10F1DEAE702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22B1AD2-95E7-46C0-9FF6-C732D36E0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3C8967FC-1F7C-48CD-A2E6-2CD9B44C19F6}"/>
              </a:ext>
            </a:extLst>
          </p:cNvPr>
          <p:cNvSpPr/>
          <p:nvPr/>
        </p:nvSpPr>
        <p:spPr>
          <a:xfrm flipH="1">
            <a:off x="4492040" y="4221726"/>
            <a:ext cx="60908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 : angle droit 8">
            <a:extLst>
              <a:ext uri="{FF2B5EF4-FFF2-40B4-BE49-F238E27FC236}">
                <a16:creationId xmlns:a16="http://schemas.microsoft.com/office/drawing/2014/main" id="{A1307092-C9D3-44AD-AB0E-4EA2E523A74F}"/>
              </a:ext>
            </a:extLst>
          </p:cNvPr>
          <p:cNvSpPr/>
          <p:nvPr/>
        </p:nvSpPr>
        <p:spPr>
          <a:xfrm rot="16200000" flipH="1">
            <a:off x="5976412" y="2677027"/>
            <a:ext cx="332082" cy="2603747"/>
          </a:xfrm>
          <a:prstGeom prst="bentUp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934BC80-19F2-4D3B-B39A-C960DB4F7F11}"/>
              </a:ext>
            </a:extLst>
          </p:cNvPr>
          <p:cNvCxnSpPr/>
          <p:nvPr/>
        </p:nvCxnSpPr>
        <p:spPr>
          <a:xfrm>
            <a:off x="3394040" y="3794726"/>
            <a:ext cx="97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75A4FC7-EE68-4D3F-A9D9-60877F599B88}"/>
              </a:ext>
            </a:extLst>
          </p:cNvPr>
          <p:cNvCxnSpPr/>
          <p:nvPr/>
        </p:nvCxnSpPr>
        <p:spPr>
          <a:xfrm>
            <a:off x="4116865" y="4190154"/>
            <a:ext cx="319728" cy="1797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14FA1969-592C-4740-9567-581763DBFAF6}"/>
              </a:ext>
            </a:extLst>
          </p:cNvPr>
          <p:cNvCxnSpPr/>
          <p:nvPr/>
        </p:nvCxnSpPr>
        <p:spPr>
          <a:xfrm>
            <a:off x="3925024" y="3541333"/>
            <a:ext cx="319728" cy="1797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ZoneTexte 54">
            <a:extLst>
              <a:ext uri="{FF2B5EF4-FFF2-40B4-BE49-F238E27FC236}">
                <a16:creationId xmlns:a16="http://schemas.microsoft.com/office/drawing/2014/main" id="{4AE3BB49-908D-4EE4-927E-942E09910184}"/>
              </a:ext>
            </a:extLst>
          </p:cNvPr>
          <p:cNvSpPr txBox="1"/>
          <p:nvPr/>
        </p:nvSpPr>
        <p:spPr>
          <a:xfrm>
            <a:off x="5952065" y="4712828"/>
            <a:ext cx="2580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Eau souterraine impactée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D544AED-9398-4BA1-BEE3-32DD99AA7627}"/>
              </a:ext>
            </a:extLst>
          </p:cNvPr>
          <p:cNvSpPr txBox="1"/>
          <p:nvPr/>
        </p:nvSpPr>
        <p:spPr>
          <a:xfrm>
            <a:off x="2644180" y="4003208"/>
            <a:ext cx="1629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! Min. 1m &gt; ESO !</a:t>
            </a:r>
          </a:p>
        </p:txBody>
      </p:sp>
    </p:spTree>
    <p:extLst>
      <p:ext uri="{BB962C8B-B14F-4D97-AF65-F5344CB8AC3E}">
        <p14:creationId xmlns:p14="http://schemas.microsoft.com/office/powerpoint/2010/main" val="3721020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3679FDF1-F582-4423-A604-67933A2EDE48}"/>
              </a:ext>
            </a:extLst>
          </p:cNvPr>
          <p:cNvSpPr/>
          <p:nvPr/>
        </p:nvSpPr>
        <p:spPr>
          <a:xfrm flipH="1">
            <a:off x="3010719" y="4607472"/>
            <a:ext cx="720000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7488C051-7CBB-4423-AFB1-6860BEC78B01}"/>
              </a:ext>
            </a:extLst>
          </p:cNvPr>
          <p:cNvSpPr/>
          <p:nvPr/>
        </p:nvSpPr>
        <p:spPr>
          <a:xfrm>
            <a:off x="5368205" y="4607472"/>
            <a:ext cx="720000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8240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chemeClr val="tx2"/>
                </a:solidFill>
              </a:rPr>
              <a:t>CAS 2 : Maison d’habitation – type III </a:t>
            </a:r>
            <a:r>
              <a:rPr lang="fr-BE"/>
              <a:t>: </a:t>
            </a:r>
            <a:r>
              <a:rPr lang="fr-BE" b="1"/>
              <a:t>Stratégie : GRER v6 –Annexe B6.1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5EF704F-7904-4011-8B42-0FEFBBCB86E3}"/>
              </a:ext>
            </a:extLst>
          </p:cNvPr>
          <p:cNvSpPr/>
          <p:nvPr/>
        </p:nvSpPr>
        <p:spPr>
          <a:xfrm flipH="1">
            <a:off x="4318784" y="3201482"/>
            <a:ext cx="54000" cy="648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A8E412-2380-45FB-B70F-866ED609FACB}"/>
              </a:ext>
            </a:extLst>
          </p:cNvPr>
          <p:cNvSpPr/>
          <p:nvPr/>
        </p:nvSpPr>
        <p:spPr>
          <a:xfrm flipH="1">
            <a:off x="4316854" y="3817242"/>
            <a:ext cx="60908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43DE34-4448-445B-BC13-1C122DA951D0}"/>
              </a:ext>
            </a:extLst>
          </p:cNvPr>
          <p:cNvSpPr/>
          <p:nvPr/>
        </p:nvSpPr>
        <p:spPr>
          <a:xfrm flipH="1">
            <a:off x="4492707" y="3197543"/>
            <a:ext cx="54000" cy="1044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2F988A5-B339-4AD7-AA79-218043ED8260}"/>
              </a:ext>
            </a:extLst>
          </p:cNvPr>
          <p:cNvGrpSpPr/>
          <p:nvPr/>
        </p:nvGrpSpPr>
        <p:grpSpPr>
          <a:xfrm>
            <a:off x="123809" y="1272832"/>
            <a:ext cx="8408289" cy="3818039"/>
            <a:chOff x="123809" y="1272832"/>
            <a:chExt cx="8408289" cy="3818039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4E05A09-F0F0-4097-ACD8-93CDA59B1F24}"/>
                </a:ext>
              </a:extLst>
            </p:cNvPr>
            <p:cNvGrpSpPr/>
            <p:nvPr/>
          </p:nvGrpSpPr>
          <p:grpSpPr>
            <a:xfrm>
              <a:off x="123809" y="1272832"/>
              <a:ext cx="8408289" cy="3764032"/>
              <a:chOff x="123809" y="1272832"/>
              <a:chExt cx="8408289" cy="3764032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B115CACA-4623-45C4-BC3B-8A1F1E409941}"/>
                  </a:ext>
                </a:extLst>
              </p:cNvPr>
              <p:cNvCxnSpPr/>
              <p:nvPr/>
            </p:nvCxnSpPr>
            <p:spPr>
              <a:xfrm>
                <a:off x="1557567" y="3200660"/>
                <a:ext cx="5184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03B6DC3-9FE6-4F16-9587-788BA91931A9}"/>
                  </a:ext>
                </a:extLst>
              </p:cNvPr>
              <p:cNvSpPr/>
              <p:nvPr/>
            </p:nvSpPr>
            <p:spPr>
              <a:xfrm>
                <a:off x="2177140" y="2336564"/>
                <a:ext cx="1242138" cy="8640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sp>
            <p:nvSpPr>
              <p:cNvPr id="31" name="Triangle isocèle 30">
                <a:extLst>
                  <a:ext uri="{FF2B5EF4-FFF2-40B4-BE49-F238E27FC236}">
                    <a16:creationId xmlns:a16="http://schemas.microsoft.com/office/drawing/2014/main" id="{F5CC0BBB-43D2-435C-A7E9-784CCAB4B92B}"/>
                  </a:ext>
                </a:extLst>
              </p:cNvPr>
              <p:cNvSpPr/>
              <p:nvPr/>
            </p:nvSpPr>
            <p:spPr>
              <a:xfrm>
                <a:off x="2042505" y="1742498"/>
                <a:ext cx="1500213" cy="594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36A626E-6DED-459C-B4FA-9A782A179B76}"/>
                  </a:ext>
                </a:extLst>
              </p:cNvPr>
              <p:cNvCxnSpPr/>
              <p:nvPr/>
            </p:nvCxnSpPr>
            <p:spPr>
              <a:xfrm>
                <a:off x="5775922" y="1272832"/>
                <a:ext cx="0" cy="3726414"/>
              </a:xfrm>
              <a:prstGeom prst="line">
                <a:avLst/>
              </a:prstGeom>
              <a:ln w="15875">
                <a:solidFill>
                  <a:srgbClr val="7030A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DFBC8DB3-BD3F-47CE-940E-BB7F883F095E}"/>
                  </a:ext>
                </a:extLst>
              </p:cNvPr>
              <p:cNvSpPr txBox="1"/>
              <p:nvPr/>
            </p:nvSpPr>
            <p:spPr>
              <a:xfrm>
                <a:off x="5082828" y="1349884"/>
                <a:ext cx="97210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Terrain</a:t>
                </a:r>
              </a:p>
            </p:txBody>
          </p: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FDDDCB69-4DA3-4E9C-9DFA-1999E2420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835" y="3501334"/>
                <a:ext cx="52324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E857E6E5-1F0C-43BC-B9D5-7E3FC8BB2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7567" y="4712828"/>
                <a:ext cx="523249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9A5428DF-6BCC-4B85-883F-A9C9D800B9D5}"/>
                  </a:ext>
                </a:extLst>
              </p:cNvPr>
              <p:cNvSpPr txBox="1"/>
              <p:nvPr/>
            </p:nvSpPr>
            <p:spPr>
              <a:xfrm>
                <a:off x="160626" y="3200660"/>
                <a:ext cx="97210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Remblai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508DC86-3023-4209-8C7E-28B5EA11A18E}"/>
                  </a:ext>
                </a:extLst>
              </p:cNvPr>
              <p:cNvSpPr txBox="1"/>
              <p:nvPr/>
            </p:nvSpPr>
            <p:spPr>
              <a:xfrm>
                <a:off x="181325" y="3946127"/>
                <a:ext cx="168027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Limon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C1E85C33-A056-45CD-A637-8BBDD757EA0F}"/>
                  </a:ext>
                </a:extLst>
              </p:cNvPr>
              <p:cNvSpPr txBox="1"/>
              <p:nvPr/>
            </p:nvSpPr>
            <p:spPr>
              <a:xfrm>
                <a:off x="123809" y="4555219"/>
                <a:ext cx="96729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8 m ESO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96CD8A6-4EE5-4C38-B9DE-8C37845B8761}"/>
                  </a:ext>
                </a:extLst>
              </p:cNvPr>
              <p:cNvSpPr/>
              <p:nvPr/>
            </p:nvSpPr>
            <p:spPr>
              <a:xfrm>
                <a:off x="2177140" y="3200660"/>
                <a:ext cx="1242137" cy="594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65170753-0FE7-43E8-A57E-1FA210E7E82B}"/>
                  </a:ext>
                </a:extLst>
              </p:cNvPr>
              <p:cNvCxnSpPr/>
              <p:nvPr/>
            </p:nvCxnSpPr>
            <p:spPr>
              <a:xfrm>
                <a:off x="1917045" y="1310450"/>
                <a:ext cx="0" cy="3726414"/>
              </a:xfrm>
              <a:prstGeom prst="line">
                <a:avLst/>
              </a:prstGeom>
              <a:ln w="15875">
                <a:solidFill>
                  <a:srgbClr val="7030A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CACC3B44-1965-423C-9E83-FE8EAB2156E3}"/>
                  </a:ext>
                </a:extLst>
              </p:cNvPr>
              <p:cNvSpPr txBox="1"/>
              <p:nvPr/>
            </p:nvSpPr>
            <p:spPr>
              <a:xfrm>
                <a:off x="5952065" y="4712828"/>
                <a:ext cx="258003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Eau souterraine impactée</a:t>
                </a:r>
              </a:p>
            </p:txBody>
          </p:sp>
        </p:grp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8776F6D0-1D8D-48AD-8EC2-B22C15C9A969}"/>
                </a:ext>
              </a:extLst>
            </p:cNvPr>
            <p:cNvSpPr/>
            <p:nvPr/>
          </p:nvSpPr>
          <p:spPr>
            <a:xfrm>
              <a:off x="3671926" y="4401493"/>
              <a:ext cx="1768370" cy="68937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69" name="Ellipse 68">
            <a:extLst>
              <a:ext uri="{FF2B5EF4-FFF2-40B4-BE49-F238E27FC236}">
                <a16:creationId xmlns:a16="http://schemas.microsoft.com/office/drawing/2014/main" id="{7657F6F7-5605-4BFF-A1A3-06786D868E3C}"/>
              </a:ext>
            </a:extLst>
          </p:cNvPr>
          <p:cNvSpPr/>
          <p:nvPr/>
        </p:nvSpPr>
        <p:spPr>
          <a:xfrm>
            <a:off x="2965740" y="2924042"/>
            <a:ext cx="72000" cy="7200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4A7ECD5-A147-483C-A16E-70AA4F259F25}"/>
              </a:ext>
            </a:extLst>
          </p:cNvPr>
          <p:cNvSpPr txBox="1"/>
          <p:nvPr/>
        </p:nvSpPr>
        <p:spPr>
          <a:xfrm>
            <a:off x="3730719" y="4523409"/>
            <a:ext cx="1629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50">
                <a:solidFill>
                  <a:schemeClr val="bg1"/>
                </a:solidFill>
              </a:rPr>
              <a:t>Pollution historique:</a:t>
            </a:r>
          </a:p>
          <a:p>
            <a:pPr algn="ctr"/>
            <a:r>
              <a:rPr lang="fr-BE" sz="1350">
                <a:solidFill>
                  <a:schemeClr val="bg1"/>
                </a:solidFill>
              </a:rPr>
              <a:t>Ethylbenzène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7972E12-7336-402E-A286-DBDCC34253A5}"/>
              </a:ext>
            </a:extLst>
          </p:cNvPr>
          <p:cNvSpPr txBox="1"/>
          <p:nvPr/>
        </p:nvSpPr>
        <p:spPr>
          <a:xfrm>
            <a:off x="6243716" y="1352378"/>
            <a:ext cx="2777493" cy="280928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BE"/>
              <a:t>Besoin de 2 </a:t>
            </a:r>
            <a:r>
              <a:rPr lang="fr-BE" err="1"/>
              <a:t>piézairs</a:t>
            </a:r>
            <a:r>
              <a:rPr lang="fr-BE"/>
              <a:t> et 1 prélèvements d’air intérieur</a:t>
            </a:r>
          </a:p>
          <a:p>
            <a:pPr>
              <a:spcBef>
                <a:spcPts val="600"/>
              </a:spcBef>
            </a:pPr>
            <a:endParaRPr lang="fr-BE"/>
          </a:p>
          <a:p>
            <a:pPr>
              <a:spcBef>
                <a:spcPts val="600"/>
              </a:spcBef>
            </a:pPr>
            <a:r>
              <a:rPr lang="fr-BE" b="1"/>
              <a:t>Localisation </a:t>
            </a:r>
            <a:r>
              <a:rPr lang="fr-BE" b="1" err="1"/>
              <a:t>piézairs</a:t>
            </a:r>
            <a:endParaRPr lang="fr-BE" b="1"/>
          </a:p>
          <a:p>
            <a:pPr>
              <a:spcBef>
                <a:spcPts val="600"/>
              </a:spcBef>
            </a:pPr>
            <a:r>
              <a:rPr lang="fr-BE">
                <a:sym typeface="Wingdings" panose="05000000000000000000" pitchFamily="2" charset="2"/>
              </a:rPr>
              <a:t> Migration verticale et influence sur pollution air </a:t>
            </a:r>
            <a:r>
              <a:rPr lang="fr-BE" err="1">
                <a:sym typeface="Wingdings" panose="05000000000000000000" pitchFamily="2" charset="2"/>
              </a:rPr>
              <a:t>int</a:t>
            </a:r>
            <a:r>
              <a:rPr lang="fr-BE">
                <a:sym typeface="Wingdings" panose="05000000000000000000" pitchFamily="2" charset="2"/>
              </a:rPr>
              <a:t>. ?</a:t>
            </a:r>
            <a:endParaRPr lang="fr-BE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52300E1-5161-452F-8EAC-0AC04262BED2}"/>
              </a:ext>
            </a:extLst>
          </p:cNvPr>
          <p:cNvSpPr txBox="1"/>
          <p:nvPr/>
        </p:nvSpPr>
        <p:spPr>
          <a:xfrm>
            <a:off x="2713095" y="4302168"/>
            <a:ext cx="134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10 m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845FC4E-0874-4917-B3C2-6DA29E5366D6}"/>
              </a:ext>
            </a:extLst>
          </p:cNvPr>
          <p:cNvGrpSpPr/>
          <p:nvPr/>
        </p:nvGrpSpPr>
        <p:grpSpPr>
          <a:xfrm>
            <a:off x="14880" y="1448410"/>
            <a:ext cx="1810218" cy="1143106"/>
            <a:chOff x="-23220" y="1448410"/>
            <a:chExt cx="1810218" cy="1143106"/>
          </a:xfrm>
        </p:grpSpPr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E77C811-EAC6-4F5F-8E2A-4EF83D8D497D}"/>
                </a:ext>
              </a:extLst>
            </p:cNvPr>
            <p:cNvSpPr txBox="1"/>
            <p:nvPr/>
          </p:nvSpPr>
          <p:spPr>
            <a:xfrm>
              <a:off x="-23220" y="2143363"/>
              <a:ext cx="1810218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Tache : 130 m²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F98F856-6735-4C78-A214-2CCBF9E29907}"/>
                </a:ext>
              </a:extLst>
            </p:cNvPr>
            <p:cNvSpPr txBox="1"/>
            <p:nvPr/>
          </p:nvSpPr>
          <p:spPr>
            <a:xfrm>
              <a:off x="59522" y="1784547"/>
              <a:ext cx="16677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/>
                <a:t>Maison : 50 m²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396DB92-D7FE-4593-97CB-972A0EC3A0C5}"/>
                </a:ext>
              </a:extLst>
            </p:cNvPr>
            <p:cNvSpPr/>
            <p:nvPr/>
          </p:nvSpPr>
          <p:spPr>
            <a:xfrm>
              <a:off x="48032" y="1448410"/>
              <a:ext cx="1667709" cy="114310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err="1">
                  <a:solidFill>
                    <a:schemeClr val="tx1"/>
                  </a:solidFill>
                </a:rPr>
                <a:t>Superficie</a:t>
              </a:r>
              <a:endParaRPr lang="en-GB" b="1" u="sng">
                <a:solidFill>
                  <a:schemeClr val="tx1"/>
                </a:solidFill>
              </a:endParaRPr>
            </a:p>
          </p:txBody>
        </p: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50824711-C0DA-4C31-BE37-0B1E318DB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3" t="21821" r="27022" b="12203"/>
          <a:stretch/>
        </p:blipFill>
        <p:spPr>
          <a:xfrm>
            <a:off x="7596512" y="713176"/>
            <a:ext cx="749943" cy="5083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18F81ED4-DCB3-41B3-9721-346D35C16613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957412"/>
            <a:ext cx="879794" cy="491579"/>
            <a:chOff x="7558481" y="861392"/>
            <a:chExt cx="1424891" cy="79614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1EE856-32BA-4DD3-82A6-B10F1DEAE702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22B1AD2-95E7-46C0-9FF6-C732D36E0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3C8967FC-1F7C-48CD-A2E6-2CD9B44C19F6}"/>
              </a:ext>
            </a:extLst>
          </p:cNvPr>
          <p:cNvSpPr/>
          <p:nvPr/>
        </p:nvSpPr>
        <p:spPr>
          <a:xfrm flipH="1">
            <a:off x="4492040" y="4221726"/>
            <a:ext cx="60908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68DC3E88-EB5D-43E7-A814-22567254C812}"/>
              </a:ext>
            </a:extLst>
          </p:cNvPr>
          <p:cNvSpPr/>
          <p:nvPr/>
        </p:nvSpPr>
        <p:spPr>
          <a:xfrm flipH="1">
            <a:off x="3886201" y="3045280"/>
            <a:ext cx="359243" cy="1404257"/>
          </a:xfrm>
          <a:custGeom>
            <a:avLst/>
            <a:gdLst>
              <a:gd name="connsiteX0" fmla="*/ 0 w 359243"/>
              <a:gd name="connsiteY0" fmla="*/ 1404257 h 1404257"/>
              <a:gd name="connsiteX1" fmla="*/ 359228 w 359243"/>
              <a:gd name="connsiteY1" fmla="*/ 1061357 h 1404257"/>
              <a:gd name="connsiteX2" fmla="*/ 16328 w 359243"/>
              <a:gd name="connsiteY2" fmla="*/ 702129 h 1404257"/>
              <a:gd name="connsiteX3" fmla="*/ 359228 w 359243"/>
              <a:gd name="connsiteY3" fmla="*/ 375557 h 1404257"/>
              <a:gd name="connsiteX4" fmla="*/ 24492 w 359243"/>
              <a:gd name="connsiteY4" fmla="*/ 0 h 1404257"/>
              <a:gd name="connsiteX5" fmla="*/ 24492 w 359243"/>
              <a:gd name="connsiteY5" fmla="*/ 0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243" h="1404257">
                <a:moveTo>
                  <a:pt x="0" y="1404257"/>
                </a:moveTo>
                <a:cubicBezTo>
                  <a:pt x="178253" y="1291317"/>
                  <a:pt x="356507" y="1178378"/>
                  <a:pt x="359228" y="1061357"/>
                </a:cubicBezTo>
                <a:cubicBezTo>
                  <a:pt x="361949" y="944336"/>
                  <a:pt x="16328" y="816429"/>
                  <a:pt x="16328" y="702129"/>
                </a:cubicBezTo>
                <a:cubicBezTo>
                  <a:pt x="16328" y="587829"/>
                  <a:pt x="357867" y="492578"/>
                  <a:pt x="359228" y="375557"/>
                </a:cubicBezTo>
                <a:cubicBezTo>
                  <a:pt x="360589" y="258536"/>
                  <a:pt x="24492" y="0"/>
                  <a:pt x="24492" y="0"/>
                </a:cubicBezTo>
                <a:lnTo>
                  <a:pt x="24492" y="0"/>
                </a:lnTo>
              </a:path>
            </a:pathLst>
          </a:custGeom>
          <a:ln w="28575">
            <a:solidFill>
              <a:srgbClr val="C425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545C413-A5F1-4EF4-89AE-D8A3774528FA}"/>
              </a:ext>
            </a:extLst>
          </p:cNvPr>
          <p:cNvSpPr txBox="1"/>
          <p:nvPr/>
        </p:nvSpPr>
        <p:spPr>
          <a:xfrm>
            <a:off x="3804680" y="3620578"/>
            <a:ext cx="496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3626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3679FDF1-F582-4423-A604-67933A2EDE48}"/>
              </a:ext>
            </a:extLst>
          </p:cNvPr>
          <p:cNvSpPr/>
          <p:nvPr/>
        </p:nvSpPr>
        <p:spPr>
          <a:xfrm flipH="1">
            <a:off x="3010719" y="4607472"/>
            <a:ext cx="720000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7488C051-7CBB-4423-AFB1-6860BEC78B01}"/>
              </a:ext>
            </a:extLst>
          </p:cNvPr>
          <p:cNvSpPr/>
          <p:nvPr/>
        </p:nvSpPr>
        <p:spPr>
          <a:xfrm>
            <a:off x="5368205" y="4607472"/>
            <a:ext cx="720000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8240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chemeClr val="tx2"/>
                </a:solidFill>
              </a:rPr>
              <a:t>CAS 2 : Maison d’habitation – type III </a:t>
            </a:r>
            <a:r>
              <a:rPr lang="fr-BE"/>
              <a:t>: </a:t>
            </a:r>
            <a:r>
              <a:rPr lang="fr-BE" b="1"/>
              <a:t>Stratégie : GRER v6 –Annexe B6.1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5EF704F-7904-4011-8B42-0FEFBBCB86E3}"/>
              </a:ext>
            </a:extLst>
          </p:cNvPr>
          <p:cNvSpPr/>
          <p:nvPr/>
        </p:nvSpPr>
        <p:spPr>
          <a:xfrm flipH="1">
            <a:off x="4318784" y="3201482"/>
            <a:ext cx="54000" cy="648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A8E412-2380-45FB-B70F-866ED609FACB}"/>
              </a:ext>
            </a:extLst>
          </p:cNvPr>
          <p:cNvSpPr/>
          <p:nvPr/>
        </p:nvSpPr>
        <p:spPr>
          <a:xfrm flipH="1">
            <a:off x="4316854" y="3817242"/>
            <a:ext cx="60908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43DE34-4448-445B-BC13-1C122DA951D0}"/>
              </a:ext>
            </a:extLst>
          </p:cNvPr>
          <p:cNvSpPr/>
          <p:nvPr/>
        </p:nvSpPr>
        <p:spPr>
          <a:xfrm flipH="1">
            <a:off x="4492707" y="3197543"/>
            <a:ext cx="54000" cy="1044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2F988A5-B339-4AD7-AA79-218043ED8260}"/>
              </a:ext>
            </a:extLst>
          </p:cNvPr>
          <p:cNvGrpSpPr/>
          <p:nvPr/>
        </p:nvGrpSpPr>
        <p:grpSpPr>
          <a:xfrm>
            <a:off x="123809" y="1272832"/>
            <a:ext cx="8408289" cy="3818039"/>
            <a:chOff x="123809" y="1272832"/>
            <a:chExt cx="8408289" cy="3818039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4E05A09-F0F0-4097-ACD8-93CDA59B1F24}"/>
                </a:ext>
              </a:extLst>
            </p:cNvPr>
            <p:cNvGrpSpPr/>
            <p:nvPr/>
          </p:nvGrpSpPr>
          <p:grpSpPr>
            <a:xfrm>
              <a:off x="123809" y="1272832"/>
              <a:ext cx="8408289" cy="3764032"/>
              <a:chOff x="123809" y="1272832"/>
              <a:chExt cx="8408289" cy="3764032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B115CACA-4623-45C4-BC3B-8A1F1E409941}"/>
                  </a:ext>
                </a:extLst>
              </p:cNvPr>
              <p:cNvCxnSpPr/>
              <p:nvPr/>
            </p:nvCxnSpPr>
            <p:spPr>
              <a:xfrm>
                <a:off x="1557567" y="3200660"/>
                <a:ext cx="5184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03B6DC3-9FE6-4F16-9587-788BA91931A9}"/>
                  </a:ext>
                </a:extLst>
              </p:cNvPr>
              <p:cNvSpPr/>
              <p:nvPr/>
            </p:nvSpPr>
            <p:spPr>
              <a:xfrm>
                <a:off x="2177140" y="2336564"/>
                <a:ext cx="1242138" cy="8640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sp>
            <p:nvSpPr>
              <p:cNvPr id="31" name="Triangle isocèle 30">
                <a:extLst>
                  <a:ext uri="{FF2B5EF4-FFF2-40B4-BE49-F238E27FC236}">
                    <a16:creationId xmlns:a16="http://schemas.microsoft.com/office/drawing/2014/main" id="{F5CC0BBB-43D2-435C-A7E9-784CCAB4B92B}"/>
                  </a:ext>
                </a:extLst>
              </p:cNvPr>
              <p:cNvSpPr/>
              <p:nvPr/>
            </p:nvSpPr>
            <p:spPr>
              <a:xfrm>
                <a:off x="2042505" y="1742498"/>
                <a:ext cx="1500213" cy="594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36A626E-6DED-459C-B4FA-9A782A179B76}"/>
                  </a:ext>
                </a:extLst>
              </p:cNvPr>
              <p:cNvCxnSpPr/>
              <p:nvPr/>
            </p:nvCxnSpPr>
            <p:spPr>
              <a:xfrm>
                <a:off x="5775922" y="1272832"/>
                <a:ext cx="0" cy="3726414"/>
              </a:xfrm>
              <a:prstGeom prst="line">
                <a:avLst/>
              </a:prstGeom>
              <a:ln w="15875">
                <a:solidFill>
                  <a:srgbClr val="7030A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DFBC8DB3-BD3F-47CE-940E-BB7F883F095E}"/>
                  </a:ext>
                </a:extLst>
              </p:cNvPr>
              <p:cNvSpPr txBox="1"/>
              <p:nvPr/>
            </p:nvSpPr>
            <p:spPr>
              <a:xfrm>
                <a:off x="5082828" y="1349884"/>
                <a:ext cx="97210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Terrain</a:t>
                </a:r>
              </a:p>
            </p:txBody>
          </p: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FDDDCB69-4DA3-4E9C-9DFA-1999E2420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7835" y="3501334"/>
                <a:ext cx="52324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E857E6E5-1F0C-43BC-B9D5-7E3FC8BB2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7567" y="4712828"/>
                <a:ext cx="523249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9A5428DF-6BCC-4B85-883F-A9C9D800B9D5}"/>
                  </a:ext>
                </a:extLst>
              </p:cNvPr>
              <p:cNvSpPr txBox="1"/>
              <p:nvPr/>
            </p:nvSpPr>
            <p:spPr>
              <a:xfrm>
                <a:off x="160626" y="3200660"/>
                <a:ext cx="97210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Remblai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3508DC86-3023-4209-8C7E-28B5EA11A18E}"/>
                  </a:ext>
                </a:extLst>
              </p:cNvPr>
              <p:cNvSpPr txBox="1"/>
              <p:nvPr/>
            </p:nvSpPr>
            <p:spPr>
              <a:xfrm>
                <a:off x="181325" y="3946127"/>
                <a:ext cx="168027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Limon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C1E85C33-A056-45CD-A637-8BBDD757EA0F}"/>
                  </a:ext>
                </a:extLst>
              </p:cNvPr>
              <p:cNvSpPr txBox="1"/>
              <p:nvPr/>
            </p:nvSpPr>
            <p:spPr>
              <a:xfrm>
                <a:off x="123809" y="4555219"/>
                <a:ext cx="96729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8 m ESO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96CD8A6-4EE5-4C38-B9DE-8C37845B8761}"/>
                  </a:ext>
                </a:extLst>
              </p:cNvPr>
              <p:cNvSpPr/>
              <p:nvPr/>
            </p:nvSpPr>
            <p:spPr>
              <a:xfrm>
                <a:off x="2177140" y="3200660"/>
                <a:ext cx="1242137" cy="594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sz="1350"/>
              </a:p>
            </p:txBody>
          </p: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65170753-0FE7-43E8-A57E-1FA210E7E82B}"/>
                  </a:ext>
                </a:extLst>
              </p:cNvPr>
              <p:cNvCxnSpPr/>
              <p:nvPr/>
            </p:nvCxnSpPr>
            <p:spPr>
              <a:xfrm>
                <a:off x="1917045" y="1310450"/>
                <a:ext cx="0" cy="3726414"/>
              </a:xfrm>
              <a:prstGeom prst="line">
                <a:avLst/>
              </a:prstGeom>
              <a:ln w="15875">
                <a:solidFill>
                  <a:srgbClr val="7030A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CACC3B44-1965-423C-9E83-FE8EAB2156E3}"/>
                  </a:ext>
                </a:extLst>
              </p:cNvPr>
              <p:cNvSpPr txBox="1"/>
              <p:nvPr/>
            </p:nvSpPr>
            <p:spPr>
              <a:xfrm>
                <a:off x="5952065" y="4712828"/>
                <a:ext cx="258003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350"/>
                  <a:t>Eau souterraine impactée</a:t>
                </a:r>
              </a:p>
            </p:txBody>
          </p:sp>
        </p:grp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8776F6D0-1D8D-48AD-8EC2-B22C15C9A969}"/>
                </a:ext>
              </a:extLst>
            </p:cNvPr>
            <p:cNvSpPr/>
            <p:nvPr/>
          </p:nvSpPr>
          <p:spPr>
            <a:xfrm>
              <a:off x="3671926" y="4401493"/>
              <a:ext cx="1768370" cy="689378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69" name="Ellipse 68">
            <a:extLst>
              <a:ext uri="{FF2B5EF4-FFF2-40B4-BE49-F238E27FC236}">
                <a16:creationId xmlns:a16="http://schemas.microsoft.com/office/drawing/2014/main" id="{7657F6F7-5605-4BFF-A1A3-06786D868E3C}"/>
              </a:ext>
            </a:extLst>
          </p:cNvPr>
          <p:cNvSpPr/>
          <p:nvPr/>
        </p:nvSpPr>
        <p:spPr>
          <a:xfrm>
            <a:off x="2965740" y="2924042"/>
            <a:ext cx="72000" cy="72000"/>
          </a:xfrm>
          <a:prstGeom prst="ellipse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4A7ECD5-A147-483C-A16E-70AA4F259F25}"/>
              </a:ext>
            </a:extLst>
          </p:cNvPr>
          <p:cNvSpPr txBox="1"/>
          <p:nvPr/>
        </p:nvSpPr>
        <p:spPr>
          <a:xfrm>
            <a:off x="3730719" y="4523409"/>
            <a:ext cx="1629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50">
                <a:solidFill>
                  <a:schemeClr val="bg1"/>
                </a:solidFill>
              </a:rPr>
              <a:t>Pollution historique:</a:t>
            </a:r>
          </a:p>
          <a:p>
            <a:pPr algn="ctr"/>
            <a:r>
              <a:rPr lang="fr-BE" sz="1350">
                <a:solidFill>
                  <a:schemeClr val="bg1"/>
                </a:solidFill>
              </a:rPr>
              <a:t>Ethylbenzène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6D164CF-AB5C-4522-BC92-5959D9305967}"/>
              </a:ext>
            </a:extLst>
          </p:cNvPr>
          <p:cNvSpPr txBox="1"/>
          <p:nvPr/>
        </p:nvSpPr>
        <p:spPr>
          <a:xfrm>
            <a:off x="6205881" y="1298140"/>
            <a:ext cx="2777493" cy="231552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 b="1"/>
              <a:t>A chaque campagne </a:t>
            </a:r>
            <a:r>
              <a:rPr lang="fr-BE"/>
              <a:t>:</a:t>
            </a:r>
          </a:p>
          <a:p>
            <a:r>
              <a:rPr lang="fr-BE"/>
              <a:t>Mesures effectuées sur 2 </a:t>
            </a:r>
            <a:r>
              <a:rPr lang="fr-BE" err="1"/>
              <a:t>piézairs</a:t>
            </a:r>
            <a:r>
              <a:rPr lang="fr-BE"/>
              <a:t> + 1 prélèvements d’air intérieur</a:t>
            </a:r>
          </a:p>
          <a:p>
            <a:endParaRPr lang="fr-BE"/>
          </a:p>
          <a:p>
            <a:endParaRPr lang="fr-BE" sz="400"/>
          </a:p>
          <a:p>
            <a:r>
              <a:rPr lang="fr-BE"/>
              <a:t>Résultats sur </a:t>
            </a:r>
            <a:r>
              <a:rPr lang="fr-BE" b="1"/>
              <a:t>3 campagnes minimales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52300E1-5161-452F-8EAC-0AC04262BED2}"/>
              </a:ext>
            </a:extLst>
          </p:cNvPr>
          <p:cNvSpPr txBox="1"/>
          <p:nvPr/>
        </p:nvSpPr>
        <p:spPr>
          <a:xfrm>
            <a:off x="2713095" y="4302168"/>
            <a:ext cx="134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10 m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845FC4E-0874-4917-B3C2-6DA29E5366D6}"/>
              </a:ext>
            </a:extLst>
          </p:cNvPr>
          <p:cNvGrpSpPr/>
          <p:nvPr/>
        </p:nvGrpSpPr>
        <p:grpSpPr>
          <a:xfrm>
            <a:off x="14880" y="1448410"/>
            <a:ext cx="1810218" cy="1143106"/>
            <a:chOff x="-23220" y="1448410"/>
            <a:chExt cx="1810218" cy="1143106"/>
          </a:xfrm>
        </p:grpSpPr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0E77C811-EAC6-4F5F-8E2A-4EF83D8D497D}"/>
                </a:ext>
              </a:extLst>
            </p:cNvPr>
            <p:cNvSpPr txBox="1"/>
            <p:nvPr/>
          </p:nvSpPr>
          <p:spPr>
            <a:xfrm>
              <a:off x="-23220" y="2143363"/>
              <a:ext cx="1810218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Tache : 130 m²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F98F856-6735-4C78-A214-2CCBF9E29907}"/>
                </a:ext>
              </a:extLst>
            </p:cNvPr>
            <p:cNvSpPr txBox="1"/>
            <p:nvPr/>
          </p:nvSpPr>
          <p:spPr>
            <a:xfrm>
              <a:off x="59522" y="1784547"/>
              <a:ext cx="16677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/>
                <a:t>Maison : 50 m²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396DB92-D7FE-4593-97CB-972A0EC3A0C5}"/>
                </a:ext>
              </a:extLst>
            </p:cNvPr>
            <p:cNvSpPr/>
            <p:nvPr/>
          </p:nvSpPr>
          <p:spPr>
            <a:xfrm>
              <a:off x="48032" y="1448410"/>
              <a:ext cx="1667709" cy="114310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err="1">
                  <a:solidFill>
                    <a:schemeClr val="tx1"/>
                  </a:solidFill>
                </a:rPr>
                <a:t>Superficie</a:t>
              </a:r>
              <a:endParaRPr lang="en-GB" b="1" u="sng">
                <a:solidFill>
                  <a:schemeClr val="tx1"/>
                </a:solidFill>
              </a:endParaRPr>
            </a:p>
          </p:txBody>
        </p:sp>
      </p:grpSp>
      <p:pic>
        <p:nvPicPr>
          <p:cNvPr id="51" name="Image 50">
            <a:extLst>
              <a:ext uri="{FF2B5EF4-FFF2-40B4-BE49-F238E27FC236}">
                <a16:creationId xmlns:a16="http://schemas.microsoft.com/office/drawing/2014/main" id="{50824711-C0DA-4C31-BE37-0B1E318DB4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3" t="21821" r="27022" b="12203"/>
          <a:stretch/>
        </p:blipFill>
        <p:spPr>
          <a:xfrm>
            <a:off x="7596512" y="713176"/>
            <a:ext cx="749943" cy="5083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18F81ED4-DCB3-41B3-9721-346D35C16613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957412"/>
            <a:ext cx="879794" cy="491579"/>
            <a:chOff x="7558481" y="861392"/>
            <a:chExt cx="1424891" cy="79614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01EE856-32BA-4DD3-82A6-B10F1DEAE702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22B1AD2-95E7-46C0-9FF6-C732D36E0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3C8967FC-1F7C-48CD-A2E6-2CD9B44C19F6}"/>
              </a:ext>
            </a:extLst>
          </p:cNvPr>
          <p:cNvSpPr/>
          <p:nvPr/>
        </p:nvSpPr>
        <p:spPr>
          <a:xfrm flipH="1">
            <a:off x="4492040" y="4221726"/>
            <a:ext cx="60908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A0DA41A-A799-4BC9-9580-7898F58E5E1B}"/>
              </a:ext>
            </a:extLst>
          </p:cNvPr>
          <p:cNvSpPr txBox="1"/>
          <p:nvPr/>
        </p:nvSpPr>
        <p:spPr>
          <a:xfrm>
            <a:off x="6205881" y="3886166"/>
            <a:ext cx="2777493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/>
              <a:t>Résultats intégrés dans S-Risk (voir suite)</a:t>
            </a:r>
          </a:p>
        </p:txBody>
      </p:sp>
      <p:sp>
        <p:nvSpPr>
          <p:cNvPr id="56" name="Flèche : bas 55">
            <a:extLst>
              <a:ext uri="{FF2B5EF4-FFF2-40B4-BE49-F238E27FC236}">
                <a16:creationId xmlns:a16="http://schemas.microsoft.com/office/drawing/2014/main" id="{46B1C4BE-AEEE-4E4F-B519-8AB5F2D4F942}"/>
              </a:ext>
            </a:extLst>
          </p:cNvPr>
          <p:cNvSpPr/>
          <p:nvPr/>
        </p:nvSpPr>
        <p:spPr>
          <a:xfrm>
            <a:off x="7452043" y="3511357"/>
            <a:ext cx="247056" cy="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77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96190F3-4A6E-494A-9B3E-FA3348A98897}"/>
              </a:ext>
            </a:extLst>
          </p:cNvPr>
          <p:cNvSpPr txBox="1"/>
          <p:nvPr/>
        </p:nvSpPr>
        <p:spPr>
          <a:xfrm>
            <a:off x="189782" y="706091"/>
            <a:ext cx="6685939" cy="40011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/>
              <a:t>CAS 3 : Friche sans projet – Plan de secteur type III</a:t>
            </a:r>
          </a:p>
        </p:txBody>
      </p:sp>
    </p:spTree>
    <p:extLst>
      <p:ext uri="{BB962C8B-B14F-4D97-AF65-F5344CB8AC3E}">
        <p14:creationId xmlns:p14="http://schemas.microsoft.com/office/powerpoint/2010/main" val="373776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1557567" y="3200660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7140" y="2336564"/>
            <a:ext cx="124213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7" name="Triangle isocèle 6"/>
          <p:cNvSpPr/>
          <p:nvPr/>
        </p:nvSpPr>
        <p:spPr>
          <a:xfrm>
            <a:off x="2042505" y="1742498"/>
            <a:ext cx="1500213" cy="594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10" name="Connecteur droit 9"/>
          <p:cNvCxnSpPr/>
          <p:nvPr/>
        </p:nvCxnSpPr>
        <p:spPr>
          <a:xfrm>
            <a:off x="5775922" y="1272832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082828" y="1349884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Terrain</a:t>
            </a:r>
          </a:p>
        </p:txBody>
      </p:sp>
      <p:cxnSp>
        <p:nvCxnSpPr>
          <p:cNvPr id="19" name="Connecteur droit 18"/>
          <p:cNvCxnSpPr>
            <a:cxnSpLocks/>
          </p:cNvCxnSpPr>
          <p:nvPr/>
        </p:nvCxnSpPr>
        <p:spPr>
          <a:xfrm>
            <a:off x="1587835" y="3501334"/>
            <a:ext cx="523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1557567" y="4712828"/>
            <a:ext cx="5232494" cy="0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0626" y="3200660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Remblai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81325" y="3946127"/>
            <a:ext cx="1680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Limon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3809" y="4555219"/>
            <a:ext cx="967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6,4 m ESO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7140" y="3200660"/>
            <a:ext cx="1242137" cy="594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9" name="Connecteur droit 8"/>
          <p:cNvCxnSpPr/>
          <p:nvPr/>
        </p:nvCxnSpPr>
        <p:spPr>
          <a:xfrm>
            <a:off x="1917045" y="1310450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127268" y="3646845"/>
            <a:ext cx="12690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Pollution historique  :</a:t>
            </a:r>
          </a:p>
          <a:p>
            <a:r>
              <a:rPr lang="fr-BE" sz="1350"/>
              <a:t>Ethylbenzène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81983" y="4695819"/>
            <a:ext cx="2580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Eau souterraine non impactée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3" y="706091"/>
            <a:ext cx="6036846" cy="400110"/>
          </a:xfrm>
          <a:prstGeom prst="homePlate">
            <a:avLst/>
          </a:prstGeom>
          <a:solidFill>
            <a:srgbClr val="D7E4BD"/>
          </a:solidFill>
          <a:ln w="19050">
            <a:solidFill>
              <a:srgbClr val="94B74D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/>
              <a:t>CAS 1 : Maison d’habitation – type III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DE895B5-230D-43ED-85CF-22DFC5D1664F}"/>
              </a:ext>
            </a:extLst>
          </p:cNvPr>
          <p:cNvSpPr/>
          <p:nvPr/>
        </p:nvSpPr>
        <p:spPr>
          <a:xfrm>
            <a:off x="2604347" y="3809987"/>
            <a:ext cx="1242137" cy="689378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1312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6685939" cy="40011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/>
              <a:t>CAS 3 : Friche sans projet – Plan de secteur type III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385BCE9-CE3A-46A7-90FC-90D0E1FE5D2D}"/>
              </a:ext>
            </a:extLst>
          </p:cNvPr>
          <p:cNvGrpSpPr/>
          <p:nvPr/>
        </p:nvGrpSpPr>
        <p:grpSpPr>
          <a:xfrm>
            <a:off x="123809" y="1272832"/>
            <a:ext cx="6696520" cy="3764032"/>
            <a:chOff x="123809" y="1272832"/>
            <a:chExt cx="6696520" cy="3764032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496CB081-561E-43CA-B771-05379C8B9FF4}"/>
                </a:ext>
              </a:extLst>
            </p:cNvPr>
            <p:cNvCxnSpPr/>
            <p:nvPr/>
          </p:nvCxnSpPr>
          <p:spPr>
            <a:xfrm>
              <a:off x="1557567" y="3200660"/>
              <a:ext cx="51845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B66BD5E-95CB-4B8D-BFE6-CAB50633F941}"/>
                </a:ext>
              </a:extLst>
            </p:cNvPr>
            <p:cNvCxnSpPr/>
            <p:nvPr/>
          </p:nvCxnSpPr>
          <p:spPr>
            <a:xfrm>
              <a:off x="5775922" y="1272832"/>
              <a:ext cx="0" cy="3726414"/>
            </a:xfrm>
            <a:prstGeom prst="line">
              <a:avLst/>
            </a:prstGeom>
            <a:ln w="158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099D365-8A88-400E-98F3-7EEC730C1FAE}"/>
                </a:ext>
              </a:extLst>
            </p:cNvPr>
            <p:cNvSpPr txBox="1"/>
            <p:nvPr/>
          </p:nvSpPr>
          <p:spPr>
            <a:xfrm>
              <a:off x="5082828" y="1349884"/>
              <a:ext cx="97210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Terrain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E9595F4-AAAD-4E04-81DD-97BAB1C1D89F}"/>
                </a:ext>
              </a:extLst>
            </p:cNvPr>
            <p:cNvCxnSpPr>
              <a:cxnSpLocks/>
            </p:cNvCxnSpPr>
            <p:nvPr/>
          </p:nvCxnSpPr>
          <p:spPr>
            <a:xfrm>
              <a:off x="1587835" y="3501334"/>
              <a:ext cx="52324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B6A08AB6-16EE-4A52-84C8-524D65FCEB70}"/>
                </a:ext>
              </a:extLst>
            </p:cNvPr>
            <p:cNvCxnSpPr>
              <a:cxnSpLocks/>
            </p:cNvCxnSpPr>
            <p:nvPr/>
          </p:nvCxnSpPr>
          <p:spPr>
            <a:xfrm>
              <a:off x="1557567" y="4712828"/>
              <a:ext cx="523249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E71E4DF-3DB0-41E2-9D57-168FE0604C66}"/>
                </a:ext>
              </a:extLst>
            </p:cNvPr>
            <p:cNvSpPr txBox="1"/>
            <p:nvPr/>
          </p:nvSpPr>
          <p:spPr>
            <a:xfrm>
              <a:off x="160626" y="3200660"/>
              <a:ext cx="97210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Remblai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556A1EC-DE94-4D63-B8D6-3B367FDFBCFC}"/>
                </a:ext>
              </a:extLst>
            </p:cNvPr>
            <p:cNvSpPr txBox="1"/>
            <p:nvPr/>
          </p:nvSpPr>
          <p:spPr>
            <a:xfrm>
              <a:off x="181325" y="3946127"/>
              <a:ext cx="16802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Limon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D2E692B-B54D-465D-A0B5-BF8D75AAA569}"/>
                </a:ext>
              </a:extLst>
            </p:cNvPr>
            <p:cNvSpPr txBox="1"/>
            <p:nvPr/>
          </p:nvSpPr>
          <p:spPr>
            <a:xfrm>
              <a:off x="123809" y="4555219"/>
              <a:ext cx="9672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6,4 m ESO</a:t>
              </a: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08F1321-CD2A-4FC2-8B92-6BB545702A7D}"/>
                </a:ext>
              </a:extLst>
            </p:cNvPr>
            <p:cNvCxnSpPr/>
            <p:nvPr/>
          </p:nvCxnSpPr>
          <p:spPr>
            <a:xfrm>
              <a:off x="1917045" y="1310450"/>
              <a:ext cx="0" cy="3726414"/>
            </a:xfrm>
            <a:prstGeom prst="line">
              <a:avLst/>
            </a:prstGeom>
            <a:ln w="158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9997D9-AACF-4BCB-82ED-5573B83ECC92}"/>
                </a:ext>
              </a:extLst>
            </p:cNvPr>
            <p:cNvSpPr txBox="1"/>
            <p:nvPr/>
          </p:nvSpPr>
          <p:spPr>
            <a:xfrm>
              <a:off x="2599659" y="3731397"/>
              <a:ext cx="126903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Pollution historique  :</a:t>
              </a:r>
            </a:p>
            <a:p>
              <a:r>
                <a:rPr lang="fr-BE" sz="1350"/>
                <a:t>Ethylbenzène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F54EDAD-D1B4-4923-A03C-4C7D52B28D91}"/>
                </a:ext>
              </a:extLst>
            </p:cNvPr>
            <p:cNvSpPr txBox="1"/>
            <p:nvPr/>
          </p:nvSpPr>
          <p:spPr>
            <a:xfrm>
              <a:off x="3281983" y="4695819"/>
              <a:ext cx="25800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Eau souterraine non impactée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12A58C53-34E3-4AC8-9099-846B281BED34}"/>
              </a:ext>
            </a:extLst>
          </p:cNvPr>
          <p:cNvSpPr txBox="1"/>
          <p:nvPr/>
        </p:nvSpPr>
        <p:spPr>
          <a:xfrm>
            <a:off x="6362630" y="1272832"/>
            <a:ext cx="2655620" cy="255389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/>
              <a:t>Pollution présente dès la surface</a:t>
            </a:r>
          </a:p>
          <a:p>
            <a:endParaRPr lang="fr-BE"/>
          </a:p>
          <a:p>
            <a:r>
              <a:rPr lang="fr-BE"/>
              <a:t>Projet pas vraiment défini mais possibilité habitat</a:t>
            </a:r>
          </a:p>
          <a:p>
            <a:endParaRPr lang="fr-BE"/>
          </a:p>
          <a:p>
            <a:r>
              <a:rPr lang="fr-BE"/>
              <a:t>Vente du terrain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C7BABCE-73B2-4D8F-ADF1-45DB591BE678}"/>
              </a:ext>
            </a:extLst>
          </p:cNvPr>
          <p:cNvSpPr/>
          <p:nvPr/>
        </p:nvSpPr>
        <p:spPr>
          <a:xfrm>
            <a:off x="3281984" y="3228704"/>
            <a:ext cx="2214924" cy="781233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3B08117-3ABF-42D6-94DA-AB868C064D81}"/>
              </a:ext>
            </a:extLst>
          </p:cNvPr>
          <p:cNvGrpSpPr/>
          <p:nvPr/>
        </p:nvGrpSpPr>
        <p:grpSpPr>
          <a:xfrm>
            <a:off x="14880" y="1448410"/>
            <a:ext cx="1810218" cy="763341"/>
            <a:chOff x="-23220" y="1448410"/>
            <a:chExt cx="1810218" cy="763341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72DBB34-2578-4EEF-A4C8-0DD8D7339013}"/>
                </a:ext>
              </a:extLst>
            </p:cNvPr>
            <p:cNvSpPr txBox="1"/>
            <p:nvPr/>
          </p:nvSpPr>
          <p:spPr>
            <a:xfrm>
              <a:off x="-23220" y="1803128"/>
              <a:ext cx="1810218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Tache : 900 m²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0575C4-DCA7-4128-B7DB-5B6C849EB9B8}"/>
                </a:ext>
              </a:extLst>
            </p:cNvPr>
            <p:cNvSpPr/>
            <p:nvPr/>
          </p:nvSpPr>
          <p:spPr>
            <a:xfrm>
              <a:off x="48032" y="1448410"/>
              <a:ext cx="1667709" cy="76334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BE" b="1" u="sng">
                  <a:solidFill>
                    <a:schemeClr val="tx1"/>
                  </a:solidFill>
                </a:rPr>
                <a:t>Superficie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952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66A3F0-EC40-4177-BB14-EDE54680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23" y="874514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fr-BE" b="1">
                <a:solidFill>
                  <a:schemeClr val="accent4">
                    <a:lumMod val="75000"/>
                  </a:schemeClr>
                </a:solidFill>
              </a:rPr>
              <a:t>CAS 3 : FSP – type III au plan de secteur</a:t>
            </a:r>
          </a:p>
          <a:p>
            <a:pPr>
              <a:buFontTx/>
              <a:buChar char="-"/>
            </a:pPr>
            <a:r>
              <a:rPr lang="fr-BE"/>
              <a:t>Pollution historique en éthylbenzène liée à une activité historique sur le terrain (terrain nu)</a:t>
            </a:r>
          </a:p>
          <a:p>
            <a:pPr>
              <a:buFontTx/>
              <a:buChar char="-"/>
            </a:pPr>
            <a:r>
              <a:rPr lang="fr-BE" b="1"/>
              <a:t>S-Risk :</a:t>
            </a:r>
            <a:r>
              <a:rPr lang="fr-BE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/>
              <a:t>Scenario standard RI </a:t>
            </a:r>
            <a:r>
              <a:rPr lang="fr-BE" b="1">
                <a:solidFill>
                  <a:srgbClr val="C00000"/>
                </a:solidFill>
              </a:rPr>
              <a:t>&gt;1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/>
              <a:t>Option pas de cave applicable (</a:t>
            </a:r>
            <a:r>
              <a:rPr lang="fr-BE" b="1">
                <a:solidFill>
                  <a:srgbClr val="00B050"/>
                </a:solidFill>
              </a:rPr>
              <a:t>RI&lt;1</a:t>
            </a:r>
            <a:r>
              <a:rPr lang="fr-BE"/>
              <a:t>) mais </a:t>
            </a:r>
            <a:r>
              <a:rPr lang="fr-BE" b="1" u="sng"/>
              <a:t>le futur acquéreur ne veut pas de cette contrainte</a:t>
            </a:r>
            <a:r>
              <a:rPr lang="fr-BE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/>
              <a:t>Annulation voie « air intérieur » </a:t>
            </a:r>
            <a:r>
              <a:rPr lang="fr-BE" b="1"/>
              <a:t>non adaptée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4F03B2E1-C24D-4968-94DF-5A6EC50EEA8F}"/>
              </a:ext>
            </a:extLst>
          </p:cNvPr>
          <p:cNvSpPr/>
          <p:nvPr/>
        </p:nvSpPr>
        <p:spPr>
          <a:xfrm>
            <a:off x="3437667" y="4130933"/>
            <a:ext cx="3316818" cy="783054"/>
          </a:xfrm>
          <a:custGeom>
            <a:avLst/>
            <a:gdLst>
              <a:gd name="connsiteX0" fmla="*/ 0 w 1993436"/>
              <a:gd name="connsiteY0" fmla="*/ 90000 h 899997"/>
              <a:gd name="connsiteX1" fmla="*/ 90000 w 1993436"/>
              <a:gd name="connsiteY1" fmla="*/ 0 h 899997"/>
              <a:gd name="connsiteX2" fmla="*/ 1903436 w 1993436"/>
              <a:gd name="connsiteY2" fmla="*/ 0 h 899997"/>
              <a:gd name="connsiteX3" fmla="*/ 1993436 w 1993436"/>
              <a:gd name="connsiteY3" fmla="*/ 90000 h 899997"/>
              <a:gd name="connsiteX4" fmla="*/ 1993436 w 1993436"/>
              <a:gd name="connsiteY4" fmla="*/ 809997 h 899997"/>
              <a:gd name="connsiteX5" fmla="*/ 1903436 w 1993436"/>
              <a:gd name="connsiteY5" fmla="*/ 899997 h 899997"/>
              <a:gd name="connsiteX6" fmla="*/ 90000 w 1993436"/>
              <a:gd name="connsiteY6" fmla="*/ 899997 h 899997"/>
              <a:gd name="connsiteX7" fmla="*/ 0 w 1993436"/>
              <a:gd name="connsiteY7" fmla="*/ 809997 h 899997"/>
              <a:gd name="connsiteX8" fmla="*/ 0 w 1993436"/>
              <a:gd name="connsiteY8" fmla="*/ 90000 h 8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436" h="899997">
                <a:moveTo>
                  <a:pt x="0" y="90000"/>
                </a:moveTo>
                <a:cubicBezTo>
                  <a:pt x="0" y="40294"/>
                  <a:pt x="40294" y="0"/>
                  <a:pt x="90000" y="0"/>
                </a:cubicBezTo>
                <a:lnTo>
                  <a:pt x="1903436" y="0"/>
                </a:lnTo>
                <a:cubicBezTo>
                  <a:pt x="1953142" y="0"/>
                  <a:pt x="1993436" y="40294"/>
                  <a:pt x="1993436" y="90000"/>
                </a:cubicBezTo>
                <a:lnTo>
                  <a:pt x="1993436" y="809997"/>
                </a:lnTo>
                <a:cubicBezTo>
                  <a:pt x="1993436" y="859703"/>
                  <a:pt x="1953142" y="899997"/>
                  <a:pt x="1903436" y="899997"/>
                </a:cubicBezTo>
                <a:lnTo>
                  <a:pt x="90000" y="899997"/>
                </a:lnTo>
                <a:cubicBezTo>
                  <a:pt x="40294" y="899997"/>
                  <a:pt x="0" y="859703"/>
                  <a:pt x="0" y="809997"/>
                </a:cubicBezTo>
                <a:lnTo>
                  <a:pt x="0" y="90000"/>
                </a:lnTo>
                <a:close/>
              </a:path>
            </a:pathLst>
          </a:custGeom>
          <a:noFill/>
          <a:ln>
            <a:solidFill>
              <a:srgbClr val="BDD29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marL="0" lvl="0" indent="0" algn="ctr" defTabSz="755650">
              <a:spcBef>
                <a:spcPct val="0"/>
              </a:spcBef>
              <a:buNone/>
            </a:pPr>
            <a:r>
              <a:rPr lang="fr-BE" sz="3000" kern="1200" noProof="0">
                <a:solidFill>
                  <a:schemeClr val="tx1"/>
                </a:solidFill>
              </a:rPr>
              <a:t>Mesures d’air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A49C5F3-77EC-457C-AECE-CA77C313D542}"/>
              </a:ext>
            </a:extLst>
          </p:cNvPr>
          <p:cNvSpPr/>
          <p:nvPr/>
        </p:nvSpPr>
        <p:spPr>
          <a:xfrm>
            <a:off x="2703396" y="4378573"/>
            <a:ext cx="563880" cy="281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A3A2A9E-9B87-4A4B-8DC7-574D3B15029B}"/>
              </a:ext>
            </a:extLst>
          </p:cNvPr>
          <p:cNvSpPr txBox="1"/>
          <p:nvPr/>
        </p:nvSpPr>
        <p:spPr>
          <a:xfrm>
            <a:off x="189782" y="706091"/>
            <a:ext cx="7834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chemeClr val="accent4">
                    <a:lumMod val="75000"/>
                  </a:schemeClr>
                </a:solidFill>
              </a:rPr>
              <a:t>CAS </a:t>
            </a:r>
            <a:r>
              <a:rPr lang="fr-FR" sz="2000" b="1">
                <a:solidFill>
                  <a:schemeClr val="accent4">
                    <a:lumMod val="75000"/>
                  </a:schemeClr>
                </a:solidFill>
              </a:rPr>
              <a:t>3 : FSP – type III au plan de secteur</a:t>
            </a:r>
            <a:endParaRPr lang="fr-BE" b="1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40AA50B-7FA8-4C7D-831B-61E08F5F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49" y="2135619"/>
            <a:ext cx="4915391" cy="2973354"/>
          </a:xfrm>
          <a:prstGeom prst="rect">
            <a:avLst/>
          </a:prstGeom>
        </p:spPr>
      </p:pic>
      <p:sp>
        <p:nvSpPr>
          <p:cNvPr id="5" name="Flèche : angle droit 4">
            <a:extLst>
              <a:ext uri="{FF2B5EF4-FFF2-40B4-BE49-F238E27FC236}">
                <a16:creationId xmlns:a16="http://schemas.microsoft.com/office/drawing/2014/main" id="{2A15C615-A1C3-44F3-B340-E187194058C4}"/>
              </a:ext>
            </a:extLst>
          </p:cNvPr>
          <p:cNvSpPr/>
          <p:nvPr/>
        </p:nvSpPr>
        <p:spPr>
          <a:xfrm rot="5400000">
            <a:off x="576600" y="1146165"/>
            <a:ext cx="675861" cy="617368"/>
          </a:xfrm>
          <a:prstGeom prst="bentUp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01B3913-72B2-4A4B-A3B5-D7B23174F583}"/>
              </a:ext>
            </a:extLst>
          </p:cNvPr>
          <p:cNvSpPr/>
          <p:nvPr/>
        </p:nvSpPr>
        <p:spPr>
          <a:xfrm>
            <a:off x="6135022" y="4816968"/>
            <a:ext cx="2034209" cy="3426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>
                <a:solidFill>
                  <a:schemeClr val="tx1"/>
                </a:solidFill>
              </a:rPr>
              <a:t>Annexe B6.1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3B7729E-9E01-4ABF-904A-BBB98851B984}"/>
              </a:ext>
            </a:extLst>
          </p:cNvPr>
          <p:cNvSpPr/>
          <p:nvPr/>
        </p:nvSpPr>
        <p:spPr>
          <a:xfrm>
            <a:off x="72887" y="1750439"/>
            <a:ext cx="1345096" cy="3426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Comparable 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5C894-60CF-46CC-A6AA-C178635D8A46}"/>
              </a:ext>
            </a:extLst>
          </p:cNvPr>
          <p:cNvSpPr/>
          <p:nvPr/>
        </p:nvSpPr>
        <p:spPr>
          <a:xfrm>
            <a:off x="1808646" y="1568377"/>
            <a:ext cx="6557762" cy="71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Vise à appréhender les risques en cas de construction future au-dessus de la pollution et/ou zone tampon</a:t>
            </a:r>
            <a:endParaRPr lang="en-GB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7DB592-2E8E-4FE2-AD4E-081B0CCEB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333" y="1397033"/>
            <a:ext cx="7119572" cy="34269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1E97D02A-2648-48B9-839D-174E0DBE79B2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B29EBA-87A4-4294-935D-DF02A3ADA0FF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8DEBBF8-D781-4DB7-8781-EC95F5FBD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84647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DB98AE-870D-461C-B5F8-E86BFFED1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95" y="672674"/>
            <a:ext cx="6865010" cy="43250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D3AB36-26FF-410B-8BE3-EC50A0C2199A}"/>
              </a:ext>
            </a:extLst>
          </p:cNvPr>
          <p:cNvSpPr/>
          <p:nvPr/>
        </p:nvSpPr>
        <p:spPr>
          <a:xfrm>
            <a:off x="2020655" y="2548408"/>
            <a:ext cx="5105400" cy="4433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8E4EF12-C1AC-4F45-BC32-7C9A9DF1E082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29F2F6-9207-4995-83B3-1CA5C85A8FC7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4B0A4C6-CF20-4620-850B-AF5EC167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24414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8242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chemeClr val="accent4">
                    <a:lumMod val="75000"/>
                  </a:schemeClr>
                </a:solidFill>
              </a:rPr>
              <a:t>CAS 3 : </a:t>
            </a:r>
            <a:r>
              <a:rPr lang="fr-FR" sz="2000" b="1">
                <a:solidFill>
                  <a:schemeClr val="accent4">
                    <a:lumMod val="75000"/>
                  </a:schemeClr>
                </a:solidFill>
              </a:rPr>
              <a:t>FSP – Type III Plan de secteur </a:t>
            </a:r>
            <a:r>
              <a:rPr lang="fr-BE"/>
              <a:t>– </a:t>
            </a:r>
            <a:r>
              <a:rPr lang="fr-BE" b="1"/>
              <a:t>Stratégie : GRER v6 –Annexe B6.1</a:t>
            </a:r>
            <a:endParaRPr lang="fr-BE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385BCE9-CE3A-46A7-90FC-90D0E1FE5D2D}"/>
              </a:ext>
            </a:extLst>
          </p:cNvPr>
          <p:cNvGrpSpPr/>
          <p:nvPr/>
        </p:nvGrpSpPr>
        <p:grpSpPr>
          <a:xfrm>
            <a:off x="123809" y="1272832"/>
            <a:ext cx="6696520" cy="3764032"/>
            <a:chOff x="123809" y="1272832"/>
            <a:chExt cx="6696520" cy="3764032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496CB081-561E-43CA-B771-05379C8B9FF4}"/>
                </a:ext>
              </a:extLst>
            </p:cNvPr>
            <p:cNvCxnSpPr/>
            <p:nvPr/>
          </p:nvCxnSpPr>
          <p:spPr>
            <a:xfrm>
              <a:off x="1557567" y="3200660"/>
              <a:ext cx="51845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B66BD5E-95CB-4B8D-BFE6-CAB50633F941}"/>
                </a:ext>
              </a:extLst>
            </p:cNvPr>
            <p:cNvCxnSpPr/>
            <p:nvPr/>
          </p:nvCxnSpPr>
          <p:spPr>
            <a:xfrm>
              <a:off x="5775922" y="1272832"/>
              <a:ext cx="0" cy="3726414"/>
            </a:xfrm>
            <a:prstGeom prst="line">
              <a:avLst/>
            </a:prstGeom>
            <a:ln w="158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099D365-8A88-400E-98F3-7EEC730C1FAE}"/>
                </a:ext>
              </a:extLst>
            </p:cNvPr>
            <p:cNvSpPr txBox="1"/>
            <p:nvPr/>
          </p:nvSpPr>
          <p:spPr>
            <a:xfrm>
              <a:off x="5082828" y="1349884"/>
              <a:ext cx="97210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Terrain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E9595F4-AAAD-4E04-81DD-97BAB1C1D89F}"/>
                </a:ext>
              </a:extLst>
            </p:cNvPr>
            <p:cNvCxnSpPr>
              <a:cxnSpLocks/>
            </p:cNvCxnSpPr>
            <p:nvPr/>
          </p:nvCxnSpPr>
          <p:spPr>
            <a:xfrm>
              <a:off x="1587835" y="3501334"/>
              <a:ext cx="52324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B6A08AB6-16EE-4A52-84C8-524D65FCEB70}"/>
                </a:ext>
              </a:extLst>
            </p:cNvPr>
            <p:cNvCxnSpPr>
              <a:cxnSpLocks/>
            </p:cNvCxnSpPr>
            <p:nvPr/>
          </p:nvCxnSpPr>
          <p:spPr>
            <a:xfrm>
              <a:off x="1557567" y="4712828"/>
              <a:ext cx="523249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E71E4DF-3DB0-41E2-9D57-168FE0604C66}"/>
                </a:ext>
              </a:extLst>
            </p:cNvPr>
            <p:cNvSpPr txBox="1"/>
            <p:nvPr/>
          </p:nvSpPr>
          <p:spPr>
            <a:xfrm>
              <a:off x="160626" y="3200660"/>
              <a:ext cx="97210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Remblai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556A1EC-DE94-4D63-B8D6-3B367FDFBCFC}"/>
                </a:ext>
              </a:extLst>
            </p:cNvPr>
            <p:cNvSpPr txBox="1"/>
            <p:nvPr/>
          </p:nvSpPr>
          <p:spPr>
            <a:xfrm>
              <a:off x="181325" y="3946127"/>
              <a:ext cx="16802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Limon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D2E692B-B54D-465D-A0B5-BF8D75AAA569}"/>
                </a:ext>
              </a:extLst>
            </p:cNvPr>
            <p:cNvSpPr txBox="1"/>
            <p:nvPr/>
          </p:nvSpPr>
          <p:spPr>
            <a:xfrm>
              <a:off x="123809" y="4555219"/>
              <a:ext cx="9672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6,4 m ESO</a:t>
              </a: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08F1321-CD2A-4FC2-8B92-6BB545702A7D}"/>
                </a:ext>
              </a:extLst>
            </p:cNvPr>
            <p:cNvCxnSpPr/>
            <p:nvPr/>
          </p:nvCxnSpPr>
          <p:spPr>
            <a:xfrm>
              <a:off x="1917045" y="1310450"/>
              <a:ext cx="0" cy="3726414"/>
            </a:xfrm>
            <a:prstGeom prst="line">
              <a:avLst/>
            </a:prstGeom>
            <a:ln w="158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9997D9-AACF-4BCB-82ED-5573B83ECC92}"/>
                </a:ext>
              </a:extLst>
            </p:cNvPr>
            <p:cNvSpPr txBox="1"/>
            <p:nvPr/>
          </p:nvSpPr>
          <p:spPr>
            <a:xfrm>
              <a:off x="2599659" y="3731397"/>
              <a:ext cx="126903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Pollution historique  :</a:t>
              </a:r>
            </a:p>
            <a:p>
              <a:r>
                <a:rPr lang="fr-BE" sz="1350"/>
                <a:t>Ethylbenzène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F54EDAD-D1B4-4923-A03C-4C7D52B28D91}"/>
                </a:ext>
              </a:extLst>
            </p:cNvPr>
            <p:cNvSpPr txBox="1"/>
            <p:nvPr/>
          </p:nvSpPr>
          <p:spPr>
            <a:xfrm>
              <a:off x="3281983" y="4695819"/>
              <a:ext cx="25800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Eau souterraine non impactée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06C8C39-E230-4171-A3E9-20A5761C6872}"/>
                </a:ext>
              </a:extLst>
            </p:cNvPr>
            <p:cNvSpPr/>
            <p:nvPr/>
          </p:nvSpPr>
          <p:spPr>
            <a:xfrm>
              <a:off x="3281984" y="3228704"/>
              <a:ext cx="2214924" cy="7812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A131E35A-3BB2-4058-9BBA-AA0B5743394B}"/>
              </a:ext>
            </a:extLst>
          </p:cNvPr>
          <p:cNvSpPr txBox="1"/>
          <p:nvPr/>
        </p:nvSpPr>
        <p:spPr>
          <a:xfrm>
            <a:off x="6164094" y="1145960"/>
            <a:ext cx="2856097" cy="37635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 b="1"/>
              <a:t>Stratégie</a:t>
            </a:r>
            <a:r>
              <a:rPr lang="fr-BE"/>
              <a:t> </a:t>
            </a:r>
            <a:r>
              <a:rPr lang="fr-BE">
                <a:sym typeface="Wingdings" panose="05000000000000000000" pitchFamily="2" charset="2"/>
              </a:rPr>
              <a:t> </a:t>
            </a:r>
            <a:r>
              <a:rPr lang="fr-BE"/>
              <a:t> 4 </a:t>
            </a:r>
            <a:r>
              <a:rPr lang="fr-BE" err="1"/>
              <a:t>piézairs</a:t>
            </a:r>
            <a:endParaRPr lang="fr-BE"/>
          </a:p>
          <a:p>
            <a:endParaRPr lang="fr-BE"/>
          </a:p>
          <a:p>
            <a:r>
              <a:rPr lang="fr-BE" b="1"/>
              <a:t>Planification</a:t>
            </a:r>
            <a:r>
              <a:rPr lang="fr-BE"/>
              <a:t> des  campagnes (minimum 3)  avec des </a:t>
            </a:r>
            <a:r>
              <a:rPr lang="fr-BE" b="1"/>
              <a:t>conditions contrastées </a:t>
            </a:r>
            <a:r>
              <a:rPr lang="fr-BE">
                <a:sym typeface="Wingdings" panose="05000000000000000000" pitchFamily="2" charset="2"/>
              </a:rPr>
              <a:t> conditions à mesurer à </a:t>
            </a:r>
            <a:r>
              <a:rPr lang="fr-BE"/>
              <a:t>chaque campagne</a:t>
            </a:r>
          </a:p>
          <a:p>
            <a:pPr>
              <a:spcBef>
                <a:spcPts val="600"/>
              </a:spcBef>
            </a:pPr>
            <a:r>
              <a:rPr lang="fr-BE" b="1"/>
              <a:t>Position</a:t>
            </a:r>
            <a:r>
              <a:rPr lang="fr-BE"/>
              <a:t> :</a:t>
            </a:r>
          </a:p>
          <a:p>
            <a:r>
              <a:rPr lang="fr-BE"/>
              <a:t>- Min. 1m sous niveau sol</a:t>
            </a:r>
          </a:p>
          <a:p>
            <a:r>
              <a:rPr lang="fr-BE"/>
              <a:t>- Une seule lithologie</a:t>
            </a:r>
          </a:p>
          <a:p>
            <a:endParaRPr lang="fr-BE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A74546F8-1415-47EF-8CB0-DC4D68943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3" t="21821" r="27022" b="12203"/>
          <a:stretch/>
        </p:blipFill>
        <p:spPr>
          <a:xfrm>
            <a:off x="7613926" y="676325"/>
            <a:ext cx="749943" cy="5083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4407D519-5037-40BB-BA7F-FC1806E4D98D}"/>
              </a:ext>
            </a:extLst>
          </p:cNvPr>
          <p:cNvGrpSpPr>
            <a:grpSpLocks noChangeAspect="1"/>
          </p:cNvGrpSpPr>
          <p:nvPr/>
        </p:nvGrpSpPr>
        <p:grpSpPr>
          <a:xfrm>
            <a:off x="8178998" y="880291"/>
            <a:ext cx="879794" cy="491579"/>
            <a:chOff x="7558481" y="861392"/>
            <a:chExt cx="1424891" cy="79614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8A26B9-87B5-4E8A-9133-3730F945DB1B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D46CDB8B-1F1A-465B-B528-8DC534BA9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D9C460AB-F004-41FA-9DE8-8447776F27DF}"/>
              </a:ext>
            </a:extLst>
          </p:cNvPr>
          <p:cNvGrpSpPr/>
          <p:nvPr/>
        </p:nvGrpSpPr>
        <p:grpSpPr>
          <a:xfrm>
            <a:off x="14880" y="1448410"/>
            <a:ext cx="1810218" cy="763341"/>
            <a:chOff x="-23220" y="1448410"/>
            <a:chExt cx="1810218" cy="763341"/>
          </a:xfrm>
        </p:grpSpPr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A9898D1-6A5F-456D-A034-97BC26E7938E}"/>
                </a:ext>
              </a:extLst>
            </p:cNvPr>
            <p:cNvSpPr txBox="1"/>
            <p:nvPr/>
          </p:nvSpPr>
          <p:spPr>
            <a:xfrm>
              <a:off x="-23220" y="1803128"/>
              <a:ext cx="1810218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Tache : 900 m²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9ABC0AD-BEC7-4277-A4DA-7E1FA98AAB77}"/>
                </a:ext>
              </a:extLst>
            </p:cNvPr>
            <p:cNvSpPr/>
            <p:nvPr/>
          </p:nvSpPr>
          <p:spPr>
            <a:xfrm>
              <a:off x="48032" y="1448410"/>
              <a:ext cx="1667709" cy="76334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BE" b="1" u="sng">
                  <a:solidFill>
                    <a:schemeClr val="tx1"/>
                  </a:solidFill>
                </a:rPr>
                <a:t>Superficie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B0B4044-748A-4536-A9F5-A6C370B124B8}"/>
              </a:ext>
            </a:extLst>
          </p:cNvPr>
          <p:cNvSpPr/>
          <p:nvPr/>
        </p:nvSpPr>
        <p:spPr>
          <a:xfrm flipH="1">
            <a:off x="4566148" y="3194544"/>
            <a:ext cx="72000" cy="360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87C714-72E0-4BD6-A384-805C92587EBC}"/>
              </a:ext>
            </a:extLst>
          </p:cNvPr>
          <p:cNvSpPr/>
          <p:nvPr/>
        </p:nvSpPr>
        <p:spPr>
          <a:xfrm flipH="1">
            <a:off x="4568024" y="3536620"/>
            <a:ext cx="720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F13895D-2524-4D28-A48D-6C774D02C767}"/>
              </a:ext>
            </a:extLst>
          </p:cNvPr>
          <p:cNvSpPr/>
          <p:nvPr/>
        </p:nvSpPr>
        <p:spPr>
          <a:xfrm>
            <a:off x="4980393" y="3196646"/>
            <a:ext cx="72000" cy="392706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B9E994-4131-4208-B5DF-8DCDBF6A0EEA}"/>
              </a:ext>
            </a:extLst>
          </p:cNvPr>
          <p:cNvSpPr/>
          <p:nvPr/>
        </p:nvSpPr>
        <p:spPr>
          <a:xfrm flipH="1">
            <a:off x="4980392" y="3588281"/>
            <a:ext cx="720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146DBB3-9F46-4195-978A-6080B92F65BA}"/>
              </a:ext>
            </a:extLst>
          </p:cNvPr>
          <p:cNvSpPr/>
          <p:nvPr/>
        </p:nvSpPr>
        <p:spPr>
          <a:xfrm>
            <a:off x="3775003" y="3195292"/>
            <a:ext cx="72000" cy="432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22AC407-670F-4CF4-B1F8-321FC03CC976}"/>
              </a:ext>
            </a:extLst>
          </p:cNvPr>
          <p:cNvSpPr/>
          <p:nvPr/>
        </p:nvSpPr>
        <p:spPr>
          <a:xfrm flipH="1">
            <a:off x="4169273" y="3195292"/>
            <a:ext cx="72000" cy="360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25A048B-E879-4798-81FC-88A4D9ABA33E}"/>
              </a:ext>
            </a:extLst>
          </p:cNvPr>
          <p:cNvSpPr/>
          <p:nvPr/>
        </p:nvSpPr>
        <p:spPr>
          <a:xfrm flipH="1">
            <a:off x="4168768" y="3546114"/>
            <a:ext cx="720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AED86E0-39CE-4011-9275-063620C9AC15}"/>
              </a:ext>
            </a:extLst>
          </p:cNvPr>
          <p:cNvSpPr/>
          <p:nvPr/>
        </p:nvSpPr>
        <p:spPr>
          <a:xfrm flipH="1">
            <a:off x="3775002" y="3604488"/>
            <a:ext cx="720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7317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8242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chemeClr val="accent4">
                    <a:lumMod val="75000"/>
                  </a:schemeClr>
                </a:solidFill>
              </a:rPr>
              <a:t>CAS 3 : </a:t>
            </a:r>
            <a:r>
              <a:rPr lang="fr-FR" sz="2000" b="1">
                <a:solidFill>
                  <a:schemeClr val="accent4">
                    <a:lumMod val="75000"/>
                  </a:schemeClr>
                </a:solidFill>
              </a:rPr>
              <a:t>FSP – Type III Plan de secteur </a:t>
            </a:r>
            <a:r>
              <a:rPr lang="fr-BE"/>
              <a:t>– </a:t>
            </a:r>
            <a:r>
              <a:rPr lang="fr-BE" b="1"/>
              <a:t>Stratégie : GRER v6 –Annexe B6.1</a:t>
            </a:r>
            <a:endParaRPr lang="fr-BE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385BCE9-CE3A-46A7-90FC-90D0E1FE5D2D}"/>
              </a:ext>
            </a:extLst>
          </p:cNvPr>
          <p:cNvGrpSpPr/>
          <p:nvPr/>
        </p:nvGrpSpPr>
        <p:grpSpPr>
          <a:xfrm>
            <a:off x="123809" y="1272832"/>
            <a:ext cx="6696520" cy="3764032"/>
            <a:chOff x="123809" y="1272832"/>
            <a:chExt cx="6696520" cy="3764032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496CB081-561E-43CA-B771-05379C8B9FF4}"/>
                </a:ext>
              </a:extLst>
            </p:cNvPr>
            <p:cNvCxnSpPr/>
            <p:nvPr/>
          </p:nvCxnSpPr>
          <p:spPr>
            <a:xfrm>
              <a:off x="1557567" y="3200660"/>
              <a:ext cx="51845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B66BD5E-95CB-4B8D-BFE6-CAB50633F941}"/>
                </a:ext>
              </a:extLst>
            </p:cNvPr>
            <p:cNvCxnSpPr/>
            <p:nvPr/>
          </p:nvCxnSpPr>
          <p:spPr>
            <a:xfrm>
              <a:off x="5775922" y="1272832"/>
              <a:ext cx="0" cy="3726414"/>
            </a:xfrm>
            <a:prstGeom prst="line">
              <a:avLst/>
            </a:prstGeom>
            <a:ln w="158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099D365-8A88-400E-98F3-7EEC730C1FAE}"/>
                </a:ext>
              </a:extLst>
            </p:cNvPr>
            <p:cNvSpPr txBox="1"/>
            <p:nvPr/>
          </p:nvSpPr>
          <p:spPr>
            <a:xfrm>
              <a:off x="5082828" y="1349884"/>
              <a:ext cx="97210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Terrain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EE9595F4-AAAD-4E04-81DD-97BAB1C1D89F}"/>
                </a:ext>
              </a:extLst>
            </p:cNvPr>
            <p:cNvCxnSpPr>
              <a:cxnSpLocks/>
            </p:cNvCxnSpPr>
            <p:nvPr/>
          </p:nvCxnSpPr>
          <p:spPr>
            <a:xfrm>
              <a:off x="1587835" y="3501334"/>
              <a:ext cx="52324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B6A08AB6-16EE-4A52-84C8-524D65FCEB70}"/>
                </a:ext>
              </a:extLst>
            </p:cNvPr>
            <p:cNvCxnSpPr>
              <a:cxnSpLocks/>
            </p:cNvCxnSpPr>
            <p:nvPr/>
          </p:nvCxnSpPr>
          <p:spPr>
            <a:xfrm>
              <a:off x="1557567" y="4712828"/>
              <a:ext cx="5232494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E71E4DF-3DB0-41E2-9D57-168FE0604C66}"/>
                </a:ext>
              </a:extLst>
            </p:cNvPr>
            <p:cNvSpPr txBox="1"/>
            <p:nvPr/>
          </p:nvSpPr>
          <p:spPr>
            <a:xfrm>
              <a:off x="160626" y="3200660"/>
              <a:ext cx="97210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Remblai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556A1EC-DE94-4D63-B8D6-3B367FDFBCFC}"/>
                </a:ext>
              </a:extLst>
            </p:cNvPr>
            <p:cNvSpPr txBox="1"/>
            <p:nvPr/>
          </p:nvSpPr>
          <p:spPr>
            <a:xfrm>
              <a:off x="181325" y="3946127"/>
              <a:ext cx="168027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Limon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D2E692B-B54D-465D-A0B5-BF8D75AAA569}"/>
                </a:ext>
              </a:extLst>
            </p:cNvPr>
            <p:cNvSpPr txBox="1"/>
            <p:nvPr/>
          </p:nvSpPr>
          <p:spPr>
            <a:xfrm>
              <a:off x="123809" y="4555219"/>
              <a:ext cx="96729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6,4 m ESO</a:t>
              </a: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08F1321-CD2A-4FC2-8B92-6BB545702A7D}"/>
                </a:ext>
              </a:extLst>
            </p:cNvPr>
            <p:cNvCxnSpPr/>
            <p:nvPr/>
          </p:nvCxnSpPr>
          <p:spPr>
            <a:xfrm>
              <a:off x="1917045" y="1310450"/>
              <a:ext cx="0" cy="3726414"/>
            </a:xfrm>
            <a:prstGeom prst="line">
              <a:avLst/>
            </a:prstGeom>
            <a:ln w="158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9997D9-AACF-4BCB-82ED-5573B83ECC92}"/>
                </a:ext>
              </a:extLst>
            </p:cNvPr>
            <p:cNvSpPr txBox="1"/>
            <p:nvPr/>
          </p:nvSpPr>
          <p:spPr>
            <a:xfrm>
              <a:off x="2599659" y="3731397"/>
              <a:ext cx="126903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Pollution historique  :</a:t>
              </a:r>
            </a:p>
            <a:p>
              <a:r>
                <a:rPr lang="fr-BE" sz="1350"/>
                <a:t>Ethylbenzène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F54EDAD-D1B4-4923-A03C-4C7D52B28D91}"/>
                </a:ext>
              </a:extLst>
            </p:cNvPr>
            <p:cNvSpPr txBox="1"/>
            <p:nvPr/>
          </p:nvSpPr>
          <p:spPr>
            <a:xfrm>
              <a:off x="3281983" y="4695819"/>
              <a:ext cx="258003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350"/>
                <a:t>Eau souterraine non impactée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406C8C39-E230-4171-A3E9-20A5761C6872}"/>
                </a:ext>
              </a:extLst>
            </p:cNvPr>
            <p:cNvSpPr/>
            <p:nvPr/>
          </p:nvSpPr>
          <p:spPr>
            <a:xfrm>
              <a:off x="3281984" y="3228704"/>
              <a:ext cx="2214924" cy="781233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0B09B79B-A7DD-47FA-83EA-BB9570862876}"/>
              </a:ext>
            </a:extLst>
          </p:cNvPr>
          <p:cNvSpPr txBox="1"/>
          <p:nvPr/>
        </p:nvSpPr>
        <p:spPr>
          <a:xfrm>
            <a:off x="6205881" y="2366436"/>
            <a:ext cx="2777493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/>
              <a:t>Résultats </a:t>
            </a:r>
            <a:r>
              <a:rPr lang="fr-BE">
                <a:sym typeface="Wingdings" panose="05000000000000000000" pitchFamily="2" charset="2"/>
              </a:rPr>
              <a:t> </a:t>
            </a:r>
            <a:r>
              <a:rPr lang="fr-BE"/>
              <a:t>S-Risk : </a:t>
            </a:r>
            <a:r>
              <a:rPr lang="fr-BE" b="1">
                <a:solidFill>
                  <a:srgbClr val="00B050"/>
                </a:solidFill>
              </a:rPr>
              <a:t>RI &lt; 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6EC1643-5AB7-42E7-99DF-C937147370C2}"/>
              </a:ext>
            </a:extLst>
          </p:cNvPr>
          <p:cNvSpPr txBox="1"/>
          <p:nvPr/>
        </p:nvSpPr>
        <p:spPr>
          <a:xfrm>
            <a:off x="6205881" y="1298140"/>
            <a:ext cx="2777493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/>
              <a:t>Résultats sur </a:t>
            </a:r>
            <a:r>
              <a:rPr lang="fr-BE" b="1"/>
              <a:t>3 campagnes minimales</a:t>
            </a:r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72A3E430-A897-49B4-A767-88CB65956BF0}"/>
              </a:ext>
            </a:extLst>
          </p:cNvPr>
          <p:cNvSpPr/>
          <p:nvPr/>
        </p:nvSpPr>
        <p:spPr>
          <a:xfrm>
            <a:off x="7452043" y="2064455"/>
            <a:ext cx="247056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4691A45-D23A-4838-835E-4F329DE7B8AA}"/>
              </a:ext>
            </a:extLst>
          </p:cNvPr>
          <p:cNvSpPr txBox="1"/>
          <p:nvPr/>
        </p:nvSpPr>
        <p:spPr>
          <a:xfrm>
            <a:off x="6095123" y="3134774"/>
            <a:ext cx="2978666" cy="132802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err="1"/>
              <a:t>MeSé</a:t>
            </a:r>
            <a:r>
              <a:rPr lang="fr-BE"/>
              <a:t> : Mesures constructives Radon</a:t>
            </a:r>
          </a:p>
          <a:p>
            <a:pPr algn="ctr"/>
            <a:r>
              <a:rPr lang="fr-BE" b="1">
                <a:solidFill>
                  <a:srgbClr val="0070C0"/>
                </a:solidFill>
                <a:sym typeface="Wingdings" panose="05000000000000000000" pitchFamily="2" charset="2"/>
              </a:rPr>
              <a:t> Importance de la discussion avec l’acquéreur</a:t>
            </a:r>
            <a:endParaRPr lang="fr-BE" b="1">
              <a:solidFill>
                <a:srgbClr val="0070C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8B7DEEE-6FC2-4536-AA53-838069866A84}"/>
              </a:ext>
            </a:extLst>
          </p:cNvPr>
          <p:cNvGrpSpPr/>
          <p:nvPr/>
        </p:nvGrpSpPr>
        <p:grpSpPr>
          <a:xfrm>
            <a:off x="6800030" y="4526841"/>
            <a:ext cx="793563" cy="460798"/>
            <a:chOff x="6734586" y="4406505"/>
            <a:chExt cx="793563" cy="460798"/>
          </a:xfrm>
        </p:grpSpPr>
        <p:sp>
          <p:nvSpPr>
            <p:cNvPr id="2" name="Bulle narrative : rectangle à coins arrondis 1">
              <a:extLst>
                <a:ext uri="{FF2B5EF4-FFF2-40B4-BE49-F238E27FC236}">
                  <a16:creationId xmlns:a16="http://schemas.microsoft.com/office/drawing/2014/main" id="{F81AF219-E824-430A-A848-E5A357D25DDA}"/>
                </a:ext>
              </a:extLst>
            </p:cNvPr>
            <p:cNvSpPr/>
            <p:nvPr/>
          </p:nvSpPr>
          <p:spPr>
            <a:xfrm>
              <a:off x="6734586" y="4449416"/>
              <a:ext cx="793563" cy="417887"/>
            </a:xfrm>
            <a:prstGeom prst="wedgeRoundRectCallout">
              <a:avLst>
                <a:gd name="adj1" fmla="val -32050"/>
                <a:gd name="adj2" fmla="val 77991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8F16E0-3A4B-47DB-80DB-16C4F0D22E8F}"/>
                </a:ext>
              </a:extLst>
            </p:cNvPr>
            <p:cNvSpPr/>
            <p:nvPr/>
          </p:nvSpPr>
          <p:spPr>
            <a:xfrm>
              <a:off x="6742144" y="4406505"/>
              <a:ext cx="771446" cy="296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A3ED1B23-16D1-49F3-B501-DBDCAC25D0B9}"/>
              </a:ext>
            </a:extLst>
          </p:cNvPr>
          <p:cNvGrpSpPr/>
          <p:nvPr/>
        </p:nvGrpSpPr>
        <p:grpSpPr>
          <a:xfrm flipH="1">
            <a:off x="7443808" y="4324254"/>
            <a:ext cx="793563" cy="460798"/>
            <a:chOff x="6734586" y="4406505"/>
            <a:chExt cx="793563" cy="460798"/>
          </a:xfrm>
        </p:grpSpPr>
        <p:sp>
          <p:nvSpPr>
            <p:cNvPr id="53" name="Bulle narrative : rectangle à coins arrondis 52">
              <a:extLst>
                <a:ext uri="{FF2B5EF4-FFF2-40B4-BE49-F238E27FC236}">
                  <a16:creationId xmlns:a16="http://schemas.microsoft.com/office/drawing/2014/main" id="{B085BC57-7202-4B2D-9053-40B405DD57C2}"/>
                </a:ext>
              </a:extLst>
            </p:cNvPr>
            <p:cNvSpPr/>
            <p:nvPr/>
          </p:nvSpPr>
          <p:spPr>
            <a:xfrm>
              <a:off x="6734586" y="4449416"/>
              <a:ext cx="793563" cy="417887"/>
            </a:xfrm>
            <a:prstGeom prst="wedgeRoundRectCallout">
              <a:avLst>
                <a:gd name="adj1" fmla="val -32050"/>
                <a:gd name="adj2" fmla="val 77991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CD3A9AA-0518-46F3-A886-7F3BC75DF331}"/>
                </a:ext>
              </a:extLst>
            </p:cNvPr>
            <p:cNvSpPr/>
            <p:nvPr/>
          </p:nvSpPr>
          <p:spPr>
            <a:xfrm>
              <a:off x="6742144" y="4406505"/>
              <a:ext cx="771446" cy="296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55" name="Flèche : bas 54">
            <a:extLst>
              <a:ext uri="{FF2B5EF4-FFF2-40B4-BE49-F238E27FC236}">
                <a16:creationId xmlns:a16="http://schemas.microsoft.com/office/drawing/2014/main" id="{88419C77-6C57-4499-A757-B5361064865F}"/>
              </a:ext>
            </a:extLst>
          </p:cNvPr>
          <p:cNvSpPr/>
          <p:nvPr/>
        </p:nvSpPr>
        <p:spPr>
          <a:xfrm>
            <a:off x="7452043" y="2827667"/>
            <a:ext cx="247056" cy="25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A233CF3B-0D1C-45C6-9EF1-DE1E99D303B2}"/>
              </a:ext>
            </a:extLst>
          </p:cNvPr>
          <p:cNvGrpSpPr/>
          <p:nvPr/>
        </p:nvGrpSpPr>
        <p:grpSpPr>
          <a:xfrm>
            <a:off x="14880" y="1448410"/>
            <a:ext cx="1810218" cy="763341"/>
            <a:chOff x="-23220" y="1448410"/>
            <a:chExt cx="1810218" cy="763341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6AEF828A-0292-4621-9DA6-0A5EE8789D1F}"/>
                </a:ext>
              </a:extLst>
            </p:cNvPr>
            <p:cNvSpPr txBox="1"/>
            <p:nvPr/>
          </p:nvSpPr>
          <p:spPr>
            <a:xfrm>
              <a:off x="-23220" y="1803128"/>
              <a:ext cx="1810218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Tache : 900 m²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9BB7A4-9EEB-4D53-A5DC-092A0621C320}"/>
                </a:ext>
              </a:extLst>
            </p:cNvPr>
            <p:cNvSpPr/>
            <p:nvPr/>
          </p:nvSpPr>
          <p:spPr>
            <a:xfrm>
              <a:off x="48032" y="1448410"/>
              <a:ext cx="1667709" cy="76334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BE" b="1" u="sng">
                  <a:solidFill>
                    <a:schemeClr val="tx1"/>
                  </a:solidFill>
                </a:rPr>
                <a:t>Superficie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801936E-B315-455D-9DD8-46C73C50B7FF}"/>
              </a:ext>
            </a:extLst>
          </p:cNvPr>
          <p:cNvSpPr/>
          <p:nvPr/>
        </p:nvSpPr>
        <p:spPr>
          <a:xfrm flipH="1">
            <a:off x="4566148" y="3194544"/>
            <a:ext cx="72000" cy="360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39760B7-032A-414E-8875-3BB4B912FF0F}"/>
              </a:ext>
            </a:extLst>
          </p:cNvPr>
          <p:cNvSpPr/>
          <p:nvPr/>
        </p:nvSpPr>
        <p:spPr>
          <a:xfrm flipH="1">
            <a:off x="4568024" y="3536620"/>
            <a:ext cx="720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4A2B6D4-C4DC-44B7-8D5C-92B40F9A04D8}"/>
              </a:ext>
            </a:extLst>
          </p:cNvPr>
          <p:cNvSpPr/>
          <p:nvPr/>
        </p:nvSpPr>
        <p:spPr>
          <a:xfrm>
            <a:off x="4980393" y="3196646"/>
            <a:ext cx="72000" cy="392706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96ECA10-3542-4561-AD5E-4CABDC93AD3A}"/>
              </a:ext>
            </a:extLst>
          </p:cNvPr>
          <p:cNvSpPr/>
          <p:nvPr/>
        </p:nvSpPr>
        <p:spPr>
          <a:xfrm flipH="1">
            <a:off x="4980392" y="3588281"/>
            <a:ext cx="720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FE86B0-C1EF-4902-A23B-DEF381FE65EA}"/>
              </a:ext>
            </a:extLst>
          </p:cNvPr>
          <p:cNvSpPr/>
          <p:nvPr/>
        </p:nvSpPr>
        <p:spPr>
          <a:xfrm>
            <a:off x="3775003" y="3195292"/>
            <a:ext cx="72000" cy="432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2512712-AE1F-4158-A155-626C592BBB50}"/>
              </a:ext>
            </a:extLst>
          </p:cNvPr>
          <p:cNvSpPr/>
          <p:nvPr/>
        </p:nvSpPr>
        <p:spPr>
          <a:xfrm flipH="1">
            <a:off x="3775002" y="3604488"/>
            <a:ext cx="720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A45CC65-E7D7-4EC1-BAD0-395938D63FB3}"/>
              </a:ext>
            </a:extLst>
          </p:cNvPr>
          <p:cNvSpPr/>
          <p:nvPr/>
        </p:nvSpPr>
        <p:spPr>
          <a:xfrm flipH="1">
            <a:off x="4169273" y="3195292"/>
            <a:ext cx="72000" cy="3600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19DA45B-3F45-403A-A09F-3572501C5DCB}"/>
              </a:ext>
            </a:extLst>
          </p:cNvPr>
          <p:cNvSpPr/>
          <p:nvPr/>
        </p:nvSpPr>
        <p:spPr>
          <a:xfrm flipH="1">
            <a:off x="4168768" y="3546114"/>
            <a:ext cx="72000" cy="270029"/>
          </a:xfrm>
          <a:prstGeom prst="rect">
            <a:avLst/>
          </a:prstGeom>
          <a:pattFill prst="dashUpDiag">
            <a:fgClr>
              <a:srgbClr val="7030A0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4772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385764" y="1028625"/>
            <a:ext cx="525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BE2E24-BA80-4EB4-A3CC-D5B3D370E196}"/>
              </a:ext>
            </a:extLst>
          </p:cNvPr>
          <p:cNvSpPr txBox="1"/>
          <p:nvPr/>
        </p:nvSpPr>
        <p:spPr>
          <a:xfrm>
            <a:off x="2" y="618830"/>
            <a:ext cx="9143998" cy="400110"/>
          </a:xfrm>
          <a:prstGeom prst="rect">
            <a:avLst/>
          </a:prstGeom>
          <a:solidFill>
            <a:srgbClr val="D7E4BD"/>
          </a:solidFill>
        </p:spPr>
        <p:txBody>
          <a:bodyPr wrap="square" rtlCol="0">
            <a:spAutoFit/>
          </a:bodyPr>
          <a:lstStyle/>
          <a:p>
            <a:r>
              <a:rPr lang="fr-FR" sz="2000"/>
              <a:t>Contenu présentation</a:t>
            </a:r>
            <a:endParaRPr lang="fr-BE" sz="20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F091658-A27E-4E75-91B2-B9DBC7FAF072}"/>
              </a:ext>
            </a:extLst>
          </p:cNvPr>
          <p:cNvSpPr txBox="1"/>
          <p:nvPr/>
        </p:nvSpPr>
        <p:spPr>
          <a:xfrm>
            <a:off x="385763" y="1028625"/>
            <a:ext cx="8361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chemeClr val="bg1">
                    <a:lumMod val="65000"/>
                  </a:schemeClr>
                </a:solidFill>
              </a:rPr>
              <a:t>(Après la PAUSE)</a:t>
            </a:r>
          </a:p>
          <a:p>
            <a:endParaRPr lang="fr-FR" sz="240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bg1">
                    <a:lumMod val="65000"/>
                  </a:schemeClr>
                </a:solidFill>
              </a:rPr>
              <a:t>Problèmes et cas particuliers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Mesures d’air dans S-Risk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Interprétations et balises décisionnelles</a:t>
            </a:r>
          </a:p>
        </p:txBody>
      </p:sp>
    </p:spTree>
    <p:extLst>
      <p:ext uri="{BB962C8B-B14F-4D97-AF65-F5344CB8AC3E}">
        <p14:creationId xmlns:p14="http://schemas.microsoft.com/office/powerpoint/2010/main" val="373726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8296509" y="4617274"/>
            <a:ext cx="847492" cy="5262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8EC7EC-C1A9-440D-B70F-D7FF5E41C707}"/>
              </a:ext>
            </a:extLst>
          </p:cNvPr>
          <p:cNvSpPr/>
          <p:nvPr/>
        </p:nvSpPr>
        <p:spPr>
          <a:xfrm>
            <a:off x="2529914" y="566628"/>
            <a:ext cx="7951904" cy="559770"/>
          </a:xfrm>
          <a:prstGeom prst="rect">
            <a:avLst/>
          </a:prstGeom>
        </p:spPr>
        <p:txBody>
          <a:bodyPr wrap="square" lIns="51435" tIns="25718" rIns="51435" bIns="25718" anchor="t">
            <a:spAutoFit/>
          </a:bodyPr>
          <a:lstStyle/>
          <a:p>
            <a:pPr defTabSz="342901"/>
            <a:r>
              <a:rPr lang="fr-BE" sz="3300">
                <a:solidFill>
                  <a:srgbClr val="7AB929"/>
                </a:solidFill>
                <a:latin typeface="Century Gothic" panose="020B0502020202020204" pitchFamily="34" charset="0"/>
                <a:cs typeface="Arial"/>
              </a:rPr>
              <a:t>Merci pour votre attention !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EA7D01-9BD7-D776-E916-80B9DD5FA21E}"/>
              </a:ext>
            </a:extLst>
          </p:cNvPr>
          <p:cNvGraphicFramePr>
            <a:graphicFrameLocks noGrp="1"/>
          </p:cNvGraphicFramePr>
          <p:nvPr/>
        </p:nvGraphicFramePr>
        <p:xfrm>
          <a:off x="440048" y="1274444"/>
          <a:ext cx="6386203" cy="33912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7771">
                  <a:extLst>
                    <a:ext uri="{9D8B030D-6E8A-4147-A177-3AD203B41FA5}">
                      <a16:colId xmlns:a16="http://schemas.microsoft.com/office/drawing/2014/main" val="1201860147"/>
                    </a:ext>
                  </a:extLst>
                </a:gridCol>
                <a:gridCol w="2576052">
                  <a:extLst>
                    <a:ext uri="{9D8B030D-6E8A-4147-A177-3AD203B41FA5}">
                      <a16:colId xmlns:a16="http://schemas.microsoft.com/office/drawing/2014/main" val="3056763038"/>
                    </a:ext>
                  </a:extLst>
                </a:gridCol>
                <a:gridCol w="2862380">
                  <a:extLst>
                    <a:ext uri="{9D8B030D-6E8A-4147-A177-3AD203B41FA5}">
                      <a16:colId xmlns:a16="http://schemas.microsoft.com/office/drawing/2014/main" val="277384565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algn="ctr"/>
                      <a:r>
                        <a:rPr lang="fr-BE" sz="1800" b="1">
                          <a:latin typeface="Century Gothic" panose="020B0502020202020204" pitchFamily="34" charset="0"/>
                        </a:rPr>
                        <a:t>Programme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0688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Accueil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776895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Bénédicte </a:t>
                      </a:r>
                      <a:r>
                        <a:rPr lang="fr-BE" sz="9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7202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9h45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9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Séleck</a:t>
                      </a:r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94094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5183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11h20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9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Séleck</a:t>
                      </a:r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42198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Question/réponses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49551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 repas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solidFill>
                          <a:srgbClr val="C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75248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14h00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PFAS, quoi de neuf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Thomas Lambrechts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65626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 + (Quizz ISSEP)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90842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évolutions et perspectives – focus sur les nouveaux outils informatiques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Nicolas Boulanger / Bénédicte </a:t>
                      </a:r>
                      <a:r>
                        <a:rPr lang="fr-BE" sz="9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/ Jérémy Jacques / Aubry Vanderstraeten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0825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73825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9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9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8102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60F0F7B-904A-6093-7480-6E241B54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14"/>
            <a:ext cx="2529914" cy="90328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F283A87-A9BD-F3E0-0B1A-C7E7A499EE36}"/>
              </a:ext>
            </a:extLst>
          </p:cNvPr>
          <p:cNvSpPr/>
          <p:nvPr/>
        </p:nvSpPr>
        <p:spPr>
          <a:xfrm>
            <a:off x="7165316" y="1032911"/>
            <a:ext cx="1669211" cy="1164566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>
                <a:latin typeface="Century Gothic" panose="020B0502020202020204" pitchFamily="34" charset="0"/>
              </a:rPr>
              <a:t>Pour vos questions c’est par ici ! 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1F84143-4384-1BD9-6757-1BFE68B712C5}"/>
              </a:ext>
            </a:extLst>
          </p:cNvPr>
          <p:cNvSpPr/>
          <p:nvPr/>
        </p:nvSpPr>
        <p:spPr>
          <a:xfrm>
            <a:off x="7815531" y="2309182"/>
            <a:ext cx="368780" cy="559769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10" name="Image 9" descr="Une image contenant motif, point&#10;&#10;Description générée automatiquement">
            <a:extLst>
              <a:ext uri="{FF2B5EF4-FFF2-40B4-BE49-F238E27FC236}">
                <a16:creationId xmlns:a16="http://schemas.microsoft.com/office/drawing/2014/main" id="{E6D7CB80-450A-B968-4F7A-834FB5722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44" y="2946024"/>
            <a:ext cx="1834926" cy="18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21F1457-22BE-4917-BF36-37726A83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1" t="27601" r="2072" b="12222"/>
          <a:stretch/>
        </p:blipFill>
        <p:spPr>
          <a:xfrm>
            <a:off x="8296509" y="4617274"/>
            <a:ext cx="847492" cy="526227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EA7D01-9BD7-D776-E916-80B9DD5FA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6417"/>
              </p:ext>
            </p:extLst>
          </p:nvPr>
        </p:nvGraphicFramePr>
        <p:xfrm>
          <a:off x="6393545" y="154425"/>
          <a:ext cx="2481741" cy="47468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1201860147"/>
                    </a:ext>
                  </a:extLst>
                </a:gridCol>
                <a:gridCol w="994228">
                  <a:extLst>
                    <a:ext uri="{9D8B030D-6E8A-4147-A177-3AD203B41FA5}">
                      <a16:colId xmlns:a16="http://schemas.microsoft.com/office/drawing/2014/main" val="3056763038"/>
                    </a:ext>
                  </a:extLst>
                </a:gridCol>
                <a:gridCol w="1081113">
                  <a:extLst>
                    <a:ext uri="{9D8B030D-6E8A-4147-A177-3AD203B41FA5}">
                      <a16:colId xmlns:a16="http://schemas.microsoft.com/office/drawing/2014/main" val="277384565"/>
                    </a:ext>
                  </a:extLst>
                </a:gridCol>
              </a:tblGrid>
              <a:tr h="342900">
                <a:tc gridSpan="3">
                  <a:txBody>
                    <a:bodyPr/>
                    <a:lstStyle/>
                    <a:p>
                      <a:pPr algn="ctr"/>
                      <a:r>
                        <a:rPr lang="fr-BE" sz="1400" b="1">
                          <a:latin typeface="Century Gothic" panose="020B0502020202020204" pitchFamily="34" charset="0"/>
                        </a:rPr>
                        <a:t>Rappel : Programme de la journée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0688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Accueil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776895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Bénédicte </a:t>
                      </a:r>
                      <a:r>
                        <a:rPr lang="fr-BE" sz="7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37202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9h45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7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Séleck</a:t>
                      </a:r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494094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5183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11h20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Gaz du sol, air intérieur, air extérieur : quand ? pourquoi ? comment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ISSEP – Christelle Delobel / Christophe Lambert / Emilie </a:t>
                      </a:r>
                      <a:r>
                        <a:rPr lang="fr-BE" sz="7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Séleck</a:t>
                      </a:r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42198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12h30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Question/réponses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49551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/>
                          <a:cs typeface="Arial"/>
                        </a:rPr>
                        <a:t>Pause repas/ démonstration matériel</a:t>
                      </a:r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fr-BE" sz="700" b="1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r>
                        <a:rPr lang="fr-BE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ISSeP-Cellule Qualité de l’air</a:t>
                      </a:r>
                      <a:endParaRPr lang="fr-FR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75248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14h00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PFAS, quoi de neuf ?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Thomas Lambrechts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65626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Pause + (Quizz ISSEP)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90842"/>
                  </a:ext>
                </a:extLst>
              </a:tr>
              <a:tr h="353427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15h30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Les évolutions et perspectives – focus sur les nouveaux outils informatiques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– Nicolas Boulanger / Bénédicte </a:t>
                      </a:r>
                      <a:r>
                        <a:rPr lang="fr-BE" sz="700" b="1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Dusart</a:t>
                      </a:r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/ Jérémy Jacques / Aubry Vanderstraeten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0825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16h30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Conclusions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DAS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738253"/>
                  </a:ext>
                </a:extLst>
              </a:tr>
              <a:tr h="220892"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17h00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700" b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FIN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sz="700" b="1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81023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60F0F7B-904A-6093-7480-6E241B54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"/>
            <a:ext cx="2529914" cy="90328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F283A87-A9BD-F3E0-0B1A-C7E7A499EE36}"/>
              </a:ext>
            </a:extLst>
          </p:cNvPr>
          <p:cNvSpPr/>
          <p:nvPr/>
        </p:nvSpPr>
        <p:spPr>
          <a:xfrm>
            <a:off x="4632692" y="1048505"/>
            <a:ext cx="1419568" cy="1091779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>
                <a:latin typeface="Century Gothic" panose="020B0502020202020204" pitchFamily="34" charset="0"/>
              </a:rPr>
              <a:t>Pour vos questions c’est par ici ! 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41F84143-4384-1BD9-6757-1BFE68B712C5}"/>
              </a:ext>
            </a:extLst>
          </p:cNvPr>
          <p:cNvSpPr/>
          <p:nvPr/>
        </p:nvSpPr>
        <p:spPr>
          <a:xfrm>
            <a:off x="5175811" y="2463328"/>
            <a:ext cx="368780" cy="559769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10" name="Image 9" descr="Une image contenant motif, point&#10;&#10;Description générée automatiquement">
            <a:extLst>
              <a:ext uri="{FF2B5EF4-FFF2-40B4-BE49-F238E27FC236}">
                <a16:creationId xmlns:a16="http://schemas.microsoft.com/office/drawing/2014/main" id="{E6D7CB80-450A-B968-4F7A-834FB5722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33" y="3185539"/>
            <a:ext cx="1518337" cy="15183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ED0E119-EECC-4AF9-B9DB-9146E6D8E351}"/>
              </a:ext>
            </a:extLst>
          </p:cNvPr>
          <p:cNvSpPr txBox="1"/>
          <p:nvPr/>
        </p:nvSpPr>
        <p:spPr>
          <a:xfrm>
            <a:off x="385763" y="1028625"/>
            <a:ext cx="43692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>
                <a:solidFill>
                  <a:schemeClr val="bg1">
                    <a:lumMod val="85000"/>
                  </a:schemeClr>
                </a:solidFill>
              </a:rPr>
              <a:t>Contenu des présentations :</a:t>
            </a:r>
          </a:p>
          <a:p>
            <a:r>
              <a:rPr lang="fr-FR" sz="2400">
                <a:solidFill>
                  <a:schemeClr val="bg1">
                    <a:lumMod val="65000"/>
                  </a:schemeClr>
                </a:solidFill>
              </a:rPr>
              <a:t>(Après la PAUSE)</a:t>
            </a:r>
          </a:p>
          <a:p>
            <a:endParaRPr lang="fr-FR" sz="240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bg1">
                    <a:lumMod val="65000"/>
                  </a:schemeClr>
                </a:solidFill>
              </a:rPr>
              <a:t>Problèmes et cas particuliers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Mesures d’air dans S-Risk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/>
              <a:t>Interprétations et balises décisionnelles</a:t>
            </a:r>
          </a:p>
        </p:txBody>
      </p:sp>
    </p:spTree>
    <p:extLst>
      <p:ext uri="{BB962C8B-B14F-4D97-AF65-F5344CB8AC3E}">
        <p14:creationId xmlns:p14="http://schemas.microsoft.com/office/powerpoint/2010/main" val="170768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48286C9F-D34A-4AD9-AE17-7A236820F505}"/>
              </a:ext>
            </a:extLst>
          </p:cNvPr>
          <p:cNvCxnSpPr/>
          <p:nvPr/>
        </p:nvCxnSpPr>
        <p:spPr>
          <a:xfrm flipV="1">
            <a:off x="2072596" y="235275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DBA09AF-2E41-4353-B663-50B194C598AE}"/>
              </a:ext>
            </a:extLst>
          </p:cNvPr>
          <p:cNvCxnSpPr>
            <a:cxnSpLocks/>
          </p:cNvCxnSpPr>
          <p:nvPr/>
        </p:nvCxnSpPr>
        <p:spPr>
          <a:xfrm>
            <a:off x="3504652" y="3072593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E8DB6DE7-0DE3-4E65-A6ED-CED0D3454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944" y="985450"/>
            <a:ext cx="2640855" cy="13204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CA72191-0EC5-4421-9F51-FEEFDB5F675E}"/>
              </a:ext>
            </a:extLst>
          </p:cNvPr>
          <p:cNvSpPr txBox="1"/>
          <p:nvPr/>
        </p:nvSpPr>
        <p:spPr>
          <a:xfrm>
            <a:off x="815570" y="744105"/>
            <a:ext cx="435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BE" sz="2400" b="0" i="0" u="none" strike="noStrike" kern="1200" cap="none" spc="0" normalizeH="0" baseline="0" noProof="0">
                <a:ln>
                  <a:noFill/>
                </a:ln>
                <a:solidFill>
                  <a:srgbClr val="1A3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Rappel : Processus par étapes</a:t>
            </a:r>
            <a:endParaRPr lang="fr-BE" sz="2400">
              <a:solidFill>
                <a:srgbClr val="1A3989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0FB176EF-8A36-4CE5-A828-1B07B2CEB610}"/>
              </a:ext>
            </a:extLst>
          </p:cNvPr>
          <p:cNvSpPr/>
          <p:nvPr/>
        </p:nvSpPr>
        <p:spPr>
          <a:xfrm>
            <a:off x="400925" y="1532771"/>
            <a:ext cx="1716832" cy="149990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rtlCol="0" anchor="b"/>
          <a:lstStyle/>
          <a:p>
            <a:pPr algn="ctr"/>
            <a:r>
              <a:rPr lang="fr-BE">
                <a:solidFill>
                  <a:srgbClr val="728E3A"/>
                </a:solidFill>
              </a:rPr>
              <a:t>CAS 1 : Maison d’habitation – type III</a:t>
            </a:r>
          </a:p>
          <a:p>
            <a:pPr algn="ctr"/>
            <a:endParaRPr lang="fr-BE"/>
          </a:p>
          <a:p>
            <a:pPr algn="ctr"/>
            <a:r>
              <a:rPr lang="fr-BE">
                <a:solidFill>
                  <a:schemeClr val="tx1"/>
                </a:solidFill>
              </a:rPr>
              <a:t> </a:t>
            </a:r>
            <a:r>
              <a:rPr lang="fr-BE" b="1">
                <a:solidFill>
                  <a:schemeClr val="tx1"/>
                </a:solidFill>
              </a:rPr>
              <a:t>MCS consolidé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CBCE52B6-97CE-4AC7-84A9-44A41D807C94}"/>
              </a:ext>
            </a:extLst>
          </p:cNvPr>
          <p:cNvGrpSpPr/>
          <p:nvPr/>
        </p:nvGrpSpPr>
        <p:grpSpPr>
          <a:xfrm>
            <a:off x="2470232" y="1611482"/>
            <a:ext cx="2244143" cy="1330797"/>
            <a:chOff x="4902450" y="1791796"/>
            <a:chExt cx="2244143" cy="13307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AA0E632-8F38-486B-8F79-F9B09FA6388A}"/>
                </a:ext>
              </a:extLst>
            </p:cNvPr>
            <p:cNvSpPr/>
            <p:nvPr/>
          </p:nvSpPr>
          <p:spPr>
            <a:xfrm>
              <a:off x="4902450" y="2070368"/>
              <a:ext cx="2121870" cy="1052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60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F21BF71-BC24-4183-AB16-5A058582150E}"/>
                </a:ext>
              </a:extLst>
            </p:cNvPr>
            <p:cNvSpPr/>
            <p:nvPr/>
          </p:nvSpPr>
          <p:spPr>
            <a:xfrm>
              <a:off x="4941284" y="2234003"/>
              <a:ext cx="2205309" cy="6224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0" rtlCol="0" anchor="t"/>
            <a:lstStyle/>
            <a:p>
              <a:pPr marL="342900" indent="-342900">
                <a:buAutoNum type="arabicPeriod"/>
              </a:pPr>
              <a:r>
                <a:rPr lang="fr-BE">
                  <a:solidFill>
                    <a:schemeClr val="tx1"/>
                  </a:solidFill>
                </a:rPr>
                <a:t>ESR</a:t>
              </a:r>
            </a:p>
            <a:p>
              <a:pPr marL="342900" indent="-342900">
                <a:buAutoNum type="arabicPeriod"/>
              </a:pPr>
              <a:endParaRPr lang="fr-BE">
                <a:solidFill>
                  <a:schemeClr val="tx1"/>
                </a:solidFill>
                <a:sym typeface="Wingdings" panose="05000000000000000000" pitchFamily="2" charset="2"/>
              </a:endParaRPr>
            </a:p>
            <a:p>
              <a:r>
                <a:rPr lang="fr-BE">
                  <a:solidFill>
                    <a:schemeClr val="tx1"/>
                  </a:solidFill>
                  <a:sym typeface="Wingdings" panose="05000000000000000000" pitchFamily="2" charset="2"/>
                </a:rPr>
                <a:t>2. EDR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3676514F-5FB7-4A12-BFFE-24BEE5D643F5}"/>
                </a:ext>
              </a:extLst>
            </p:cNvPr>
            <p:cNvSpPr/>
            <p:nvPr/>
          </p:nvSpPr>
          <p:spPr>
            <a:xfrm>
              <a:off x="4950222" y="1791796"/>
              <a:ext cx="1997696" cy="39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/>
                <a:t>Etude de Risques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28194E-862B-4743-8A40-4A5D7C3D7DD1}"/>
                </a:ext>
              </a:extLst>
            </p:cNvPr>
            <p:cNvSpPr/>
            <p:nvPr/>
          </p:nvSpPr>
          <p:spPr>
            <a:xfrm>
              <a:off x="6118338" y="2189224"/>
              <a:ext cx="750963" cy="400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HMG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EFDAAA7-490E-4E03-9615-B96A03DA0089}"/>
                </a:ext>
              </a:extLst>
            </p:cNvPr>
            <p:cNvSpPr/>
            <p:nvPr/>
          </p:nvSpPr>
          <p:spPr>
            <a:xfrm>
              <a:off x="6081285" y="2722482"/>
              <a:ext cx="750963" cy="400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>
                  <a:solidFill>
                    <a:srgbClr val="C00000"/>
                  </a:solidFill>
                  <a:sym typeface="Wingdings" panose="05000000000000000000" pitchFamily="2" charset="2"/>
                </a:rPr>
                <a:t>MG</a:t>
              </a:r>
            </a:p>
          </p:txBody>
        </p:sp>
      </p:grp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9B94A7A-6019-4E22-BE20-882CFEC87FEE}"/>
              </a:ext>
            </a:extLst>
          </p:cNvPr>
          <p:cNvSpPr/>
          <p:nvPr/>
        </p:nvSpPr>
        <p:spPr>
          <a:xfrm>
            <a:off x="2658659" y="3522380"/>
            <a:ext cx="1716833" cy="666384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000" tIns="0" rIns="0" bIns="0" rtlCol="0" anchor="t"/>
          <a:lstStyle/>
          <a:p>
            <a:pPr algn="ctr"/>
            <a:r>
              <a:rPr lang="fr-BE" b="1">
                <a:solidFill>
                  <a:schemeClr val="tx1"/>
                </a:solidFill>
              </a:rPr>
              <a:t>Nécessité Assainissement</a:t>
            </a:r>
            <a:endParaRPr lang="fr-BE" sz="1400" b="1">
              <a:solidFill>
                <a:schemeClr val="tx1"/>
              </a:solidFill>
            </a:endParaRP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1CFB796C-E693-4641-9E4E-4EB207835634}"/>
              </a:ext>
            </a:extLst>
          </p:cNvPr>
          <p:cNvCxnSpPr>
            <a:cxnSpLocks/>
          </p:cNvCxnSpPr>
          <p:nvPr/>
        </p:nvCxnSpPr>
        <p:spPr>
          <a:xfrm flipV="1">
            <a:off x="4437083" y="3845207"/>
            <a:ext cx="980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80829FE3-CDA7-4E75-97A7-CC77F3A3ADF7}"/>
              </a:ext>
            </a:extLst>
          </p:cNvPr>
          <p:cNvSpPr/>
          <p:nvPr/>
        </p:nvSpPr>
        <p:spPr>
          <a:xfrm>
            <a:off x="5545567" y="3396763"/>
            <a:ext cx="1843727" cy="896887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fr-BE" b="1">
                <a:solidFill>
                  <a:schemeClr val="tx1"/>
                </a:solidFill>
              </a:rPr>
              <a:t>Réalisation de mesures d’air</a:t>
            </a:r>
            <a:endParaRPr lang="fr-BE" sz="1400" b="1">
              <a:solidFill>
                <a:schemeClr val="tx1"/>
              </a:solidFill>
            </a:endParaRP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D74CCD09-B325-4E67-96BD-7C3BBE454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6" y="3947887"/>
            <a:ext cx="2127776" cy="958217"/>
          </a:xfrm>
          <a:prstGeom prst="rect">
            <a:avLst/>
          </a:prstGeom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78D33D31-5FF0-4BD0-86C2-7D52C5BAF9CE}"/>
              </a:ext>
            </a:extLst>
          </p:cNvPr>
          <p:cNvSpPr/>
          <p:nvPr/>
        </p:nvSpPr>
        <p:spPr>
          <a:xfrm rot="20568503">
            <a:off x="4424068" y="3027669"/>
            <a:ext cx="1376620" cy="528139"/>
          </a:xfrm>
          <a:custGeom>
            <a:avLst/>
            <a:gdLst>
              <a:gd name="connsiteX0" fmla="*/ 1736034 w 1737545"/>
              <a:gd name="connsiteY0" fmla="*/ 683223 h 683223"/>
              <a:gd name="connsiteX1" fmla="*/ 1457739 w 1737545"/>
              <a:gd name="connsiteY1" fmla="*/ 47118 h 683223"/>
              <a:gd name="connsiteX2" fmla="*/ 0 w 1737545"/>
              <a:gd name="connsiteY2" fmla="*/ 47118 h 683223"/>
              <a:gd name="connsiteX3" fmla="*/ 0 w 1737545"/>
              <a:gd name="connsiteY3" fmla="*/ 47118 h 68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7545" h="683223">
                <a:moveTo>
                  <a:pt x="1736034" y="683223"/>
                </a:moveTo>
                <a:cubicBezTo>
                  <a:pt x="1741556" y="418179"/>
                  <a:pt x="1747078" y="153135"/>
                  <a:pt x="1457739" y="47118"/>
                </a:cubicBezTo>
                <a:cubicBezTo>
                  <a:pt x="1168400" y="-58899"/>
                  <a:pt x="0" y="47118"/>
                  <a:pt x="0" y="47118"/>
                </a:cubicBezTo>
                <a:lnTo>
                  <a:pt x="0" y="47118"/>
                </a:lnTo>
              </a:path>
            </a:pathLst>
          </a:custGeom>
          <a:noFill/>
          <a:ln>
            <a:solidFill>
              <a:srgbClr val="00B05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B8BCF0-EAE5-41A0-958E-0F882D2929D4}"/>
              </a:ext>
            </a:extLst>
          </p:cNvPr>
          <p:cNvSpPr txBox="1"/>
          <p:nvPr/>
        </p:nvSpPr>
        <p:spPr>
          <a:xfrm>
            <a:off x="4267559" y="3291738"/>
            <a:ext cx="166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B050"/>
                </a:solidFill>
              </a:rPr>
              <a:t>?AMG/ MG?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BDC0194-1177-4C17-B2E9-584D80B2D15F}"/>
              </a:ext>
            </a:extLst>
          </p:cNvPr>
          <p:cNvCxnSpPr>
            <a:cxnSpLocks/>
          </p:cNvCxnSpPr>
          <p:nvPr/>
        </p:nvCxnSpPr>
        <p:spPr>
          <a:xfrm>
            <a:off x="3504652" y="4351340"/>
            <a:ext cx="0" cy="36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4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66A3F0-EC40-4177-BB14-EDE546809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23" y="874514"/>
            <a:ext cx="8229600" cy="339447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BE" b="1">
                <a:solidFill>
                  <a:srgbClr val="728E3A"/>
                </a:solidFill>
              </a:rPr>
              <a:t>CAS 1 : Maison d’habitation – type III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BE" sz="2000"/>
              <a:t>Pollution historique en éthylbenzène liée à une citerne de mazout de chauffage aérienne en cave – évacuée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fr-BE" sz="2000" b="1"/>
              <a:t>S-Risk</a:t>
            </a:r>
            <a:r>
              <a:rPr lang="fr-BE" sz="2000"/>
              <a:t> 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000"/>
              <a:t>Scenario standard RI </a:t>
            </a:r>
            <a:r>
              <a:rPr lang="fr-BE" sz="2000" b="1">
                <a:solidFill>
                  <a:srgbClr val="C00000"/>
                </a:solidFill>
              </a:rPr>
              <a:t>&gt;1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2000"/>
              <a:t>Artifice « profile </a:t>
            </a:r>
            <a:r>
              <a:rPr lang="fr-BE" sz="2000" err="1"/>
              <a:t>soil</a:t>
            </a:r>
            <a:r>
              <a:rPr lang="fr-BE" sz="2000"/>
              <a:t> indoor » RI </a:t>
            </a:r>
            <a:r>
              <a:rPr lang="fr-BE" sz="2000" b="1">
                <a:solidFill>
                  <a:srgbClr val="C00000"/>
                </a:solidFill>
              </a:rPr>
              <a:t>&gt; 1</a:t>
            </a:r>
          </a:p>
          <a:p>
            <a:pPr marL="385760" indent="-342900">
              <a:spcBef>
                <a:spcPts val="1200"/>
              </a:spcBef>
              <a:buFontTx/>
              <a:buChar char="-"/>
            </a:pPr>
            <a:r>
              <a:rPr lang="fr-BE" sz="2000" b="1">
                <a:solidFill>
                  <a:srgbClr val="1A3989"/>
                </a:solidFill>
                <a:sym typeface="Wingdings" panose="05000000000000000000" pitchFamily="2" charset="2"/>
              </a:rPr>
              <a:t>Assainissement ? Mesures d’Air? </a:t>
            </a:r>
          </a:p>
          <a:p>
            <a:pPr marL="42860" indent="0">
              <a:spcBef>
                <a:spcPts val="600"/>
              </a:spcBef>
              <a:buNone/>
            </a:pPr>
            <a:endParaRPr lang="fr-BE" b="1">
              <a:solidFill>
                <a:srgbClr val="C00000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FF3D4F5C-D53C-42D2-839B-10C1F107FEEB}"/>
              </a:ext>
            </a:extLst>
          </p:cNvPr>
          <p:cNvSpPr/>
          <p:nvPr/>
        </p:nvSpPr>
        <p:spPr>
          <a:xfrm>
            <a:off x="2102065" y="3831582"/>
            <a:ext cx="3316818" cy="783054"/>
          </a:xfrm>
          <a:custGeom>
            <a:avLst/>
            <a:gdLst>
              <a:gd name="connsiteX0" fmla="*/ 0 w 1993436"/>
              <a:gd name="connsiteY0" fmla="*/ 90000 h 899997"/>
              <a:gd name="connsiteX1" fmla="*/ 90000 w 1993436"/>
              <a:gd name="connsiteY1" fmla="*/ 0 h 899997"/>
              <a:gd name="connsiteX2" fmla="*/ 1903436 w 1993436"/>
              <a:gd name="connsiteY2" fmla="*/ 0 h 899997"/>
              <a:gd name="connsiteX3" fmla="*/ 1993436 w 1993436"/>
              <a:gd name="connsiteY3" fmla="*/ 90000 h 899997"/>
              <a:gd name="connsiteX4" fmla="*/ 1993436 w 1993436"/>
              <a:gd name="connsiteY4" fmla="*/ 809997 h 899997"/>
              <a:gd name="connsiteX5" fmla="*/ 1903436 w 1993436"/>
              <a:gd name="connsiteY5" fmla="*/ 899997 h 899997"/>
              <a:gd name="connsiteX6" fmla="*/ 90000 w 1993436"/>
              <a:gd name="connsiteY6" fmla="*/ 899997 h 899997"/>
              <a:gd name="connsiteX7" fmla="*/ 0 w 1993436"/>
              <a:gd name="connsiteY7" fmla="*/ 809997 h 899997"/>
              <a:gd name="connsiteX8" fmla="*/ 0 w 1993436"/>
              <a:gd name="connsiteY8" fmla="*/ 90000 h 89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3436" h="899997">
                <a:moveTo>
                  <a:pt x="0" y="90000"/>
                </a:moveTo>
                <a:cubicBezTo>
                  <a:pt x="0" y="40294"/>
                  <a:pt x="40294" y="0"/>
                  <a:pt x="90000" y="0"/>
                </a:cubicBezTo>
                <a:lnTo>
                  <a:pt x="1903436" y="0"/>
                </a:lnTo>
                <a:cubicBezTo>
                  <a:pt x="1953142" y="0"/>
                  <a:pt x="1993436" y="40294"/>
                  <a:pt x="1993436" y="90000"/>
                </a:cubicBezTo>
                <a:lnTo>
                  <a:pt x="1993436" y="809997"/>
                </a:lnTo>
                <a:cubicBezTo>
                  <a:pt x="1993436" y="859703"/>
                  <a:pt x="1953142" y="899997"/>
                  <a:pt x="1903436" y="899997"/>
                </a:cubicBezTo>
                <a:lnTo>
                  <a:pt x="90000" y="899997"/>
                </a:lnTo>
                <a:cubicBezTo>
                  <a:pt x="40294" y="899997"/>
                  <a:pt x="0" y="859703"/>
                  <a:pt x="0" y="809997"/>
                </a:cubicBezTo>
                <a:lnTo>
                  <a:pt x="0" y="90000"/>
                </a:lnTo>
                <a:close/>
              </a:path>
            </a:pathLst>
          </a:custGeom>
          <a:noFill/>
          <a:ln>
            <a:solidFill>
              <a:srgbClr val="BDD29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130" tIns="91130" rIns="91130" bIns="91130" numCol="1" spcCol="1270" anchor="ctr" anchorCtr="0">
            <a:noAutofit/>
          </a:bodyPr>
          <a:lstStyle/>
          <a:p>
            <a:pPr marL="0" lvl="0" indent="0" algn="ctr" defTabSz="755650">
              <a:spcBef>
                <a:spcPct val="0"/>
              </a:spcBef>
              <a:buNone/>
            </a:pPr>
            <a:r>
              <a:rPr lang="fr-BE" sz="3000" kern="1200" noProof="0">
                <a:solidFill>
                  <a:schemeClr val="tx1"/>
                </a:solidFill>
              </a:rPr>
              <a:t>Mesures d’air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4A350689-4CE7-4D7F-9522-3F5792C887C7}"/>
              </a:ext>
            </a:extLst>
          </p:cNvPr>
          <p:cNvSpPr/>
          <p:nvPr/>
        </p:nvSpPr>
        <p:spPr>
          <a:xfrm>
            <a:off x="1167507" y="4021411"/>
            <a:ext cx="563880" cy="281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E52B945-55E5-4BD0-BFA4-166514C8B79D}"/>
              </a:ext>
            </a:extLst>
          </p:cNvPr>
          <p:cNvGrpSpPr/>
          <p:nvPr/>
        </p:nvGrpSpPr>
        <p:grpSpPr>
          <a:xfrm>
            <a:off x="5664897" y="4079109"/>
            <a:ext cx="2603512" cy="993590"/>
            <a:chOff x="6425122" y="3482212"/>
            <a:chExt cx="2603512" cy="99359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223C2CF-3838-4E1E-A798-0AB6CFE99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5122" y="3881182"/>
              <a:ext cx="1017862" cy="576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97E7DB-3075-4340-A11A-A621726D9F7C}"/>
                </a:ext>
              </a:extLst>
            </p:cNvPr>
            <p:cNvSpPr/>
            <p:nvPr/>
          </p:nvSpPr>
          <p:spPr>
            <a:xfrm>
              <a:off x="6692807" y="3720750"/>
              <a:ext cx="115912" cy="259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solidFill>
                  <a:schemeClr val="tx1"/>
                </a:solidFill>
                <a:latin typeface="Bradley Hand ITC" panose="03070402050302030203" pitchFamily="66" charset="0"/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78AF646-0F89-45EF-96E7-2DC6E029F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603" t="21821" r="27022" b="12203"/>
            <a:stretch/>
          </p:blipFill>
          <p:spPr>
            <a:xfrm>
              <a:off x="8178865" y="3899802"/>
              <a:ext cx="849769" cy="576000"/>
            </a:xfrm>
            <a:prstGeom prst="rect">
              <a:avLst/>
            </a:prstGeom>
          </p:spPr>
        </p:pic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91E27A8-9260-4C14-9DF5-A1A57D5688D4}"/>
                </a:ext>
              </a:extLst>
            </p:cNvPr>
            <p:cNvGrpSpPr/>
            <p:nvPr/>
          </p:nvGrpSpPr>
          <p:grpSpPr>
            <a:xfrm>
              <a:off x="6993329" y="3484142"/>
              <a:ext cx="288000" cy="288000"/>
              <a:chOff x="4495001" y="2176911"/>
              <a:chExt cx="288000" cy="288000"/>
            </a:xfrm>
          </p:grpSpPr>
          <p:sp>
            <p:nvSpPr>
              <p:cNvPr id="20" name="Larme 19">
                <a:extLst>
                  <a:ext uri="{FF2B5EF4-FFF2-40B4-BE49-F238E27FC236}">
                    <a16:creationId xmlns:a16="http://schemas.microsoft.com/office/drawing/2014/main" id="{CF485752-B122-402F-B174-9BA8FB1F17DA}"/>
                  </a:ext>
                </a:extLst>
              </p:cNvPr>
              <p:cNvSpPr/>
              <p:nvPr/>
            </p:nvSpPr>
            <p:spPr>
              <a:xfrm rot="8052320">
                <a:off x="4495001" y="2176911"/>
                <a:ext cx="288000" cy="288000"/>
              </a:xfrm>
              <a:prstGeom prst="teardrop">
                <a:avLst/>
              </a:prstGeom>
              <a:solidFill>
                <a:srgbClr val="ABBE8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83CDA060-522E-457B-83AF-F538AF7FF102}"/>
                  </a:ext>
                </a:extLst>
              </p:cNvPr>
              <p:cNvSpPr/>
              <p:nvPr/>
            </p:nvSpPr>
            <p:spPr>
              <a:xfrm>
                <a:off x="4582355" y="226949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27A73BE-A63E-4211-851B-FEFEBB889FEA}"/>
                </a:ext>
              </a:extLst>
            </p:cNvPr>
            <p:cNvSpPr/>
            <p:nvPr/>
          </p:nvSpPr>
          <p:spPr>
            <a:xfrm flipV="1">
              <a:off x="7300747" y="3587143"/>
              <a:ext cx="1099090" cy="324085"/>
            </a:xfrm>
            <a:custGeom>
              <a:avLst/>
              <a:gdLst>
                <a:gd name="connsiteX0" fmla="*/ 0 w 1875295"/>
                <a:gd name="connsiteY0" fmla="*/ 193729 h 317724"/>
                <a:gd name="connsiteX1" fmla="*/ 240224 w 1875295"/>
                <a:gd name="connsiteY1" fmla="*/ 309966 h 317724"/>
                <a:gd name="connsiteX2" fmla="*/ 534691 w 1875295"/>
                <a:gd name="connsiteY2" fmla="*/ 185980 h 317724"/>
                <a:gd name="connsiteX3" fmla="*/ 922149 w 1875295"/>
                <a:gd name="connsiteY3" fmla="*/ 0 h 317724"/>
                <a:gd name="connsiteX4" fmla="*/ 1301858 w 1875295"/>
                <a:gd name="connsiteY4" fmla="*/ 185980 h 317724"/>
                <a:gd name="connsiteX5" fmla="*/ 1557580 w 1875295"/>
                <a:gd name="connsiteY5" fmla="*/ 317715 h 317724"/>
                <a:gd name="connsiteX6" fmla="*/ 1875295 w 1875295"/>
                <a:gd name="connsiteY6" fmla="*/ 193729 h 317724"/>
                <a:gd name="connsiteX7" fmla="*/ 1875295 w 1875295"/>
                <a:gd name="connsiteY7" fmla="*/ 193729 h 31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5295" h="317724">
                  <a:moveTo>
                    <a:pt x="0" y="193729"/>
                  </a:moveTo>
                  <a:cubicBezTo>
                    <a:pt x="75554" y="252493"/>
                    <a:pt x="151109" y="311257"/>
                    <a:pt x="240224" y="309966"/>
                  </a:cubicBezTo>
                  <a:cubicBezTo>
                    <a:pt x="329339" y="308675"/>
                    <a:pt x="421037" y="237641"/>
                    <a:pt x="534691" y="185980"/>
                  </a:cubicBezTo>
                  <a:cubicBezTo>
                    <a:pt x="648345" y="134319"/>
                    <a:pt x="794288" y="0"/>
                    <a:pt x="922149" y="0"/>
                  </a:cubicBezTo>
                  <a:cubicBezTo>
                    <a:pt x="1050010" y="0"/>
                    <a:pt x="1301858" y="185980"/>
                    <a:pt x="1301858" y="185980"/>
                  </a:cubicBezTo>
                  <a:cubicBezTo>
                    <a:pt x="1407763" y="238932"/>
                    <a:pt x="1462007" y="316424"/>
                    <a:pt x="1557580" y="317715"/>
                  </a:cubicBezTo>
                  <a:cubicBezTo>
                    <a:pt x="1653153" y="319006"/>
                    <a:pt x="1875295" y="193729"/>
                    <a:pt x="1875295" y="193729"/>
                  </a:cubicBezTo>
                  <a:lnTo>
                    <a:pt x="1875295" y="19372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AABC36E-AD12-409C-A206-ECABA1C598F4}"/>
                </a:ext>
              </a:extLst>
            </p:cNvPr>
            <p:cNvGrpSpPr/>
            <p:nvPr/>
          </p:nvGrpSpPr>
          <p:grpSpPr>
            <a:xfrm>
              <a:off x="8427428" y="3482212"/>
              <a:ext cx="288000" cy="288000"/>
              <a:chOff x="4495001" y="2176911"/>
              <a:chExt cx="288000" cy="288000"/>
            </a:xfrm>
          </p:grpSpPr>
          <p:sp>
            <p:nvSpPr>
              <p:cNvPr id="25" name="Larme 24">
                <a:extLst>
                  <a:ext uri="{FF2B5EF4-FFF2-40B4-BE49-F238E27FC236}">
                    <a16:creationId xmlns:a16="http://schemas.microsoft.com/office/drawing/2014/main" id="{73B60FA2-63D8-4082-9034-C6EDC2CE0E1E}"/>
                  </a:ext>
                </a:extLst>
              </p:cNvPr>
              <p:cNvSpPr/>
              <p:nvPr/>
            </p:nvSpPr>
            <p:spPr>
              <a:xfrm rot="8052320">
                <a:off x="4495001" y="2176911"/>
                <a:ext cx="288000" cy="288000"/>
              </a:xfrm>
              <a:prstGeom prst="teardrop">
                <a:avLst/>
              </a:prstGeom>
              <a:solidFill>
                <a:srgbClr val="ABBE8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36C7AE40-C8E6-49EE-BCDF-49B8F138B5CF}"/>
                  </a:ext>
                </a:extLst>
              </p:cNvPr>
              <p:cNvSpPr/>
              <p:nvPr/>
            </p:nvSpPr>
            <p:spPr>
              <a:xfrm>
                <a:off x="4582355" y="2269495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5592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>
            <a:cxnSpLocks/>
          </p:cNvCxnSpPr>
          <p:nvPr/>
        </p:nvCxnSpPr>
        <p:spPr>
          <a:xfrm>
            <a:off x="1557567" y="3200660"/>
            <a:ext cx="4497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7140" y="2336564"/>
            <a:ext cx="124213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7" name="Triangle isocèle 6"/>
          <p:cNvSpPr/>
          <p:nvPr/>
        </p:nvSpPr>
        <p:spPr>
          <a:xfrm>
            <a:off x="2042505" y="1742498"/>
            <a:ext cx="1500213" cy="594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10" name="Connecteur droit 9"/>
          <p:cNvCxnSpPr/>
          <p:nvPr/>
        </p:nvCxnSpPr>
        <p:spPr>
          <a:xfrm>
            <a:off x="5775922" y="1272832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082828" y="1349884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Terrain</a:t>
            </a:r>
          </a:p>
        </p:txBody>
      </p:sp>
      <p:cxnSp>
        <p:nvCxnSpPr>
          <p:cNvPr id="19" name="Connecteur droit 18"/>
          <p:cNvCxnSpPr>
            <a:cxnSpLocks/>
          </p:cNvCxnSpPr>
          <p:nvPr/>
        </p:nvCxnSpPr>
        <p:spPr>
          <a:xfrm flipV="1">
            <a:off x="1587835" y="3500742"/>
            <a:ext cx="4467101" cy="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1557567" y="4712828"/>
            <a:ext cx="5232494" cy="0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0626" y="3200660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Remblai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81325" y="3946127"/>
            <a:ext cx="1680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Limon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3809" y="4555219"/>
            <a:ext cx="967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6,4 m ESO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7140" y="3200660"/>
            <a:ext cx="1242137" cy="594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9" name="Connecteur droit 8"/>
          <p:cNvCxnSpPr/>
          <p:nvPr/>
        </p:nvCxnSpPr>
        <p:spPr>
          <a:xfrm>
            <a:off x="1917045" y="1310450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127268" y="3646845"/>
            <a:ext cx="12690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Pollution historique  :</a:t>
            </a:r>
          </a:p>
          <a:p>
            <a:r>
              <a:rPr lang="fr-BE" sz="1350"/>
              <a:t>Ethylbenzène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81983" y="4695819"/>
            <a:ext cx="2580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Eau souterraine non impactée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5341BFA-185B-4516-936E-7BBB9EA2A0C8}"/>
              </a:ext>
            </a:extLst>
          </p:cNvPr>
          <p:cNvSpPr/>
          <p:nvPr/>
        </p:nvSpPr>
        <p:spPr>
          <a:xfrm>
            <a:off x="2604347" y="3809987"/>
            <a:ext cx="1242137" cy="689378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7834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rgbClr val="728E3A"/>
                </a:solidFill>
              </a:rPr>
              <a:t>CAS 1 : Maison d’habitation – type III </a:t>
            </a:r>
            <a:r>
              <a:rPr lang="fr-BE"/>
              <a:t>: </a:t>
            </a:r>
            <a:r>
              <a:rPr lang="fr-BE" b="1"/>
              <a:t>Stratégie : GRER v6 –Annexe B6.1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D96B507-48C5-4A97-A35F-1A18239E58DE}"/>
              </a:ext>
            </a:extLst>
          </p:cNvPr>
          <p:cNvSpPr txBox="1"/>
          <p:nvPr/>
        </p:nvSpPr>
        <p:spPr>
          <a:xfrm>
            <a:off x="6203128" y="2168979"/>
            <a:ext cx="2777493" cy="224742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 b="1"/>
              <a:t>Lignes directrices </a:t>
            </a:r>
            <a:r>
              <a:rPr lang="fr-BE"/>
              <a:t>: </a:t>
            </a:r>
          </a:p>
          <a:p>
            <a:pPr marL="285750" indent="-285750">
              <a:buFontTx/>
              <a:buChar char="-"/>
            </a:pPr>
            <a:r>
              <a:rPr lang="fr-BE"/>
              <a:t>Air Intérieur/gaz du sol</a:t>
            </a:r>
          </a:p>
          <a:p>
            <a:pPr marL="285750" indent="-285750">
              <a:buFontTx/>
              <a:buChar char="-"/>
            </a:pPr>
            <a:r>
              <a:rPr lang="fr-BE"/>
              <a:t>Prélèvements synchrones</a:t>
            </a:r>
          </a:p>
          <a:p>
            <a:pPr marL="285750" indent="-285750">
              <a:buFontTx/>
              <a:buChar char="-"/>
            </a:pPr>
            <a:r>
              <a:rPr lang="fr-BE"/>
              <a:t>Blanc</a:t>
            </a:r>
          </a:p>
          <a:p>
            <a:pPr marL="285750" indent="-285750">
              <a:buFontTx/>
              <a:buChar char="-"/>
            </a:pPr>
            <a:r>
              <a:rPr lang="fr-BE"/>
              <a:t>… 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4263501-8CDD-4437-9E36-C8898401B66F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C0FEA2-28C0-4543-990C-BCB844150432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B33B4DAB-C14D-4C0C-98D6-667A72F25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CA3F4E5-06C6-476B-BEFD-3979FB12718F}"/>
              </a:ext>
            </a:extLst>
          </p:cNvPr>
          <p:cNvGrpSpPr/>
          <p:nvPr/>
        </p:nvGrpSpPr>
        <p:grpSpPr>
          <a:xfrm>
            <a:off x="14880" y="1448409"/>
            <a:ext cx="1810218" cy="1410043"/>
            <a:chOff x="-23220" y="1448409"/>
            <a:chExt cx="1810218" cy="1410043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44281A0-1EF8-4BDD-8D83-90D44B8D5D1D}"/>
                </a:ext>
              </a:extLst>
            </p:cNvPr>
            <p:cNvSpPr txBox="1"/>
            <p:nvPr/>
          </p:nvSpPr>
          <p:spPr>
            <a:xfrm>
              <a:off x="-23220" y="2143363"/>
              <a:ext cx="1810218" cy="7150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Superficie tache sous bâti : 30 m²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1183F0B-E424-466E-A251-2718B7CB0240}"/>
                </a:ext>
              </a:extLst>
            </p:cNvPr>
            <p:cNvSpPr txBox="1"/>
            <p:nvPr/>
          </p:nvSpPr>
          <p:spPr>
            <a:xfrm>
              <a:off x="59522" y="1784547"/>
              <a:ext cx="16677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/>
                <a:t>Maison : 50 m²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D33809-9A6B-40CC-8554-4C737205EC5C}"/>
                </a:ext>
              </a:extLst>
            </p:cNvPr>
            <p:cNvSpPr/>
            <p:nvPr/>
          </p:nvSpPr>
          <p:spPr>
            <a:xfrm>
              <a:off x="48032" y="1448409"/>
              <a:ext cx="1667709" cy="13545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err="1">
                  <a:solidFill>
                    <a:schemeClr val="tx1"/>
                  </a:solidFill>
                </a:rPr>
                <a:t>Superficie</a:t>
              </a:r>
              <a:endParaRPr lang="en-GB" b="1" u="sng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89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1D4D0FFF-325D-41D2-B571-BF844B41AAB3}"/>
              </a:ext>
            </a:extLst>
          </p:cNvPr>
          <p:cNvSpPr/>
          <p:nvPr/>
        </p:nvSpPr>
        <p:spPr>
          <a:xfrm flipH="1">
            <a:off x="2202673" y="4092979"/>
            <a:ext cx="434257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186EED4-5923-4D39-A296-DB9ED1CA97EB}"/>
              </a:ext>
            </a:extLst>
          </p:cNvPr>
          <p:cNvSpPr/>
          <p:nvPr/>
        </p:nvSpPr>
        <p:spPr>
          <a:xfrm>
            <a:off x="3820406" y="4092979"/>
            <a:ext cx="434257" cy="103243"/>
          </a:xfrm>
          <a:prstGeom prst="rightArrow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>
            <a:off x="1557567" y="3200660"/>
            <a:ext cx="4497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77140" y="2336564"/>
            <a:ext cx="124213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sp>
        <p:nvSpPr>
          <p:cNvPr id="7" name="Triangle isocèle 6"/>
          <p:cNvSpPr/>
          <p:nvPr/>
        </p:nvSpPr>
        <p:spPr>
          <a:xfrm>
            <a:off x="2042505" y="1742498"/>
            <a:ext cx="1500213" cy="594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10" name="Connecteur droit 9"/>
          <p:cNvCxnSpPr/>
          <p:nvPr/>
        </p:nvCxnSpPr>
        <p:spPr>
          <a:xfrm>
            <a:off x="5775922" y="1272832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082828" y="1349884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Terrain</a:t>
            </a:r>
          </a:p>
        </p:txBody>
      </p:sp>
      <p:cxnSp>
        <p:nvCxnSpPr>
          <p:cNvPr id="19" name="Connecteur droit 18"/>
          <p:cNvCxnSpPr>
            <a:cxnSpLocks/>
          </p:cNvCxnSpPr>
          <p:nvPr/>
        </p:nvCxnSpPr>
        <p:spPr>
          <a:xfrm flipV="1">
            <a:off x="1587835" y="3500742"/>
            <a:ext cx="4467101" cy="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cxnSpLocks/>
          </p:cNvCxnSpPr>
          <p:nvPr/>
        </p:nvCxnSpPr>
        <p:spPr>
          <a:xfrm>
            <a:off x="1557567" y="4712828"/>
            <a:ext cx="5232494" cy="0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0626" y="3200660"/>
            <a:ext cx="9721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Remblai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81325" y="3946127"/>
            <a:ext cx="16802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Limon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3809" y="4555219"/>
            <a:ext cx="9672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6,4 m ESO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7140" y="3200660"/>
            <a:ext cx="1242137" cy="594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cxnSp>
        <p:nvCxnSpPr>
          <p:cNvPr id="9" name="Connecteur droit 8"/>
          <p:cNvCxnSpPr/>
          <p:nvPr/>
        </p:nvCxnSpPr>
        <p:spPr>
          <a:xfrm>
            <a:off x="1917045" y="1310450"/>
            <a:ext cx="0" cy="3726414"/>
          </a:xfrm>
          <a:prstGeom prst="line">
            <a:avLst/>
          </a:prstGeom>
          <a:ln w="15875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280741" y="3735189"/>
            <a:ext cx="126903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Pollution historique  :</a:t>
            </a:r>
          </a:p>
          <a:p>
            <a:r>
              <a:rPr lang="fr-BE" sz="1350"/>
              <a:t>Ethylbenzène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281983" y="4695819"/>
            <a:ext cx="25800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/>
              <a:t>Eau souterraine non impactée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B5B209C-456F-40D3-9EC7-3230120754E1}"/>
              </a:ext>
            </a:extLst>
          </p:cNvPr>
          <p:cNvSpPr txBox="1"/>
          <p:nvPr/>
        </p:nvSpPr>
        <p:spPr>
          <a:xfrm>
            <a:off x="189782" y="706091"/>
            <a:ext cx="7942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rgbClr val="728E3A"/>
                </a:solidFill>
              </a:rPr>
              <a:t>CAS 1 : Maison d’habitation – type III </a:t>
            </a:r>
            <a:r>
              <a:rPr lang="fr-BE"/>
              <a:t>: </a:t>
            </a:r>
            <a:r>
              <a:rPr lang="fr-BE" b="1"/>
              <a:t>Stratégie : GRER v6 –Annexe B6.1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55AFA0A-16BB-4BA3-8D6A-86D0D256BC52}"/>
              </a:ext>
            </a:extLst>
          </p:cNvPr>
          <p:cNvSpPr txBox="1"/>
          <p:nvPr/>
        </p:nvSpPr>
        <p:spPr>
          <a:xfrm>
            <a:off x="6203128" y="2168979"/>
            <a:ext cx="2777493" cy="13280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BE" b="1"/>
              <a:t>Réflexion sur la pollution</a:t>
            </a:r>
          </a:p>
          <a:p>
            <a:r>
              <a:rPr lang="fr-BE"/>
              <a:t>- Pollution profonde?</a:t>
            </a:r>
          </a:p>
          <a:p>
            <a:r>
              <a:rPr lang="fr-BE"/>
              <a:t>- Zone tampon?</a:t>
            </a:r>
          </a:p>
          <a:p>
            <a:r>
              <a:rPr lang="fr-BE"/>
              <a:t>- Configuration ?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A1FBDD9-67BF-44FE-8A15-2E6BA8C9A644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3E50734-E4D5-4693-A027-AA4985243CBC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E986027B-BFBE-4E43-B5E6-5945CC8E4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0" name="Ellipse 29">
            <a:extLst>
              <a:ext uri="{FF2B5EF4-FFF2-40B4-BE49-F238E27FC236}">
                <a16:creationId xmlns:a16="http://schemas.microsoft.com/office/drawing/2014/main" id="{33187EF3-DD99-429C-AB1F-945699E862B6}"/>
              </a:ext>
            </a:extLst>
          </p:cNvPr>
          <p:cNvSpPr/>
          <p:nvPr/>
        </p:nvSpPr>
        <p:spPr>
          <a:xfrm>
            <a:off x="2604347" y="3809987"/>
            <a:ext cx="1242137" cy="689378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C8ACBF6-28F1-4AB5-8E42-5FF96F3E6072}"/>
              </a:ext>
            </a:extLst>
          </p:cNvPr>
          <p:cNvGrpSpPr/>
          <p:nvPr/>
        </p:nvGrpSpPr>
        <p:grpSpPr>
          <a:xfrm>
            <a:off x="14880" y="1448409"/>
            <a:ext cx="1810218" cy="1410043"/>
            <a:chOff x="-23220" y="1448409"/>
            <a:chExt cx="1810218" cy="1410043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EB23830-BA49-4CA7-8EAC-D5239D72944D}"/>
                </a:ext>
              </a:extLst>
            </p:cNvPr>
            <p:cNvSpPr txBox="1"/>
            <p:nvPr/>
          </p:nvSpPr>
          <p:spPr>
            <a:xfrm>
              <a:off x="-23220" y="2143363"/>
              <a:ext cx="1810218" cy="7150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>
                  <a:solidFill>
                    <a:srgbClr val="C00000"/>
                  </a:solidFill>
                </a:rPr>
                <a:t>Superficie tache sous bâti : 30 m²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F21CF8E-81CE-46A0-B55E-4FC578774489}"/>
                </a:ext>
              </a:extLst>
            </p:cNvPr>
            <p:cNvSpPr txBox="1"/>
            <p:nvPr/>
          </p:nvSpPr>
          <p:spPr>
            <a:xfrm>
              <a:off x="59522" y="1784547"/>
              <a:ext cx="16677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/>
                <a:t>Maison : 50 m²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CC1516-9D4A-4C94-98E2-C38235890706}"/>
                </a:ext>
              </a:extLst>
            </p:cNvPr>
            <p:cNvSpPr/>
            <p:nvPr/>
          </p:nvSpPr>
          <p:spPr>
            <a:xfrm>
              <a:off x="48032" y="1448409"/>
              <a:ext cx="1667709" cy="13545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u="sng" err="1">
                  <a:solidFill>
                    <a:schemeClr val="tx1"/>
                  </a:solidFill>
                </a:rPr>
                <a:t>Superficie</a:t>
              </a:r>
              <a:endParaRPr lang="en-GB" b="1" u="sng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05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27DEF6E9-9C2F-4F3F-8EF3-4CE7E692E9E6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0D48BB-69A4-4845-9F61-519A73B2DC10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41E03C8-151D-4705-9202-1DF1AA490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3D9A0A6B-B338-4502-ADD8-3C3957381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724" y="1313163"/>
            <a:ext cx="3617803" cy="4796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A033B0A-951F-4CDB-A1E8-7D4A39933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215" y="2285972"/>
            <a:ext cx="5487688" cy="27395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DD02EFA-00FE-487B-863C-1B0F7CEF8237}"/>
              </a:ext>
            </a:extLst>
          </p:cNvPr>
          <p:cNvSpPr txBox="1"/>
          <p:nvPr/>
        </p:nvSpPr>
        <p:spPr>
          <a:xfrm>
            <a:off x="189782" y="706091"/>
            <a:ext cx="7834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000" b="1">
                <a:solidFill>
                  <a:srgbClr val="728E3A"/>
                </a:solidFill>
              </a:rPr>
              <a:t>CAS 1 : Maison d’habitation – type III</a:t>
            </a:r>
            <a:endParaRPr lang="fr-BE" b="1"/>
          </a:p>
        </p:txBody>
      </p:sp>
      <p:sp>
        <p:nvSpPr>
          <p:cNvPr id="9" name="Flèche : angle droit 8">
            <a:extLst>
              <a:ext uri="{FF2B5EF4-FFF2-40B4-BE49-F238E27FC236}">
                <a16:creationId xmlns:a16="http://schemas.microsoft.com/office/drawing/2014/main" id="{89CF3B9D-CE88-4931-8A0C-943DC26433FB}"/>
              </a:ext>
            </a:extLst>
          </p:cNvPr>
          <p:cNvSpPr/>
          <p:nvPr/>
        </p:nvSpPr>
        <p:spPr>
          <a:xfrm rot="5400000">
            <a:off x="576600" y="1146165"/>
            <a:ext cx="675861" cy="617368"/>
          </a:xfrm>
          <a:prstGeom prst="bentUp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8ED1359-786B-450F-88BC-E19599D8BADD}"/>
              </a:ext>
            </a:extLst>
          </p:cNvPr>
          <p:cNvSpPr/>
          <p:nvPr/>
        </p:nvSpPr>
        <p:spPr>
          <a:xfrm>
            <a:off x="72887" y="1750439"/>
            <a:ext cx="1345096" cy="3426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Comparable 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613084-508C-4E70-BA5A-58C50DDCABEE}"/>
              </a:ext>
            </a:extLst>
          </p:cNvPr>
          <p:cNvSpPr/>
          <p:nvPr/>
        </p:nvSpPr>
        <p:spPr>
          <a:xfrm>
            <a:off x="1808646" y="1575465"/>
            <a:ext cx="6557762" cy="710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Vise à caractériser l’influence gaz du sol sur air intérieur</a:t>
            </a:r>
            <a:endParaRPr lang="en-GB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43E0732-F81D-4A0D-A102-AFCD92084518}"/>
              </a:ext>
            </a:extLst>
          </p:cNvPr>
          <p:cNvSpPr/>
          <p:nvPr/>
        </p:nvSpPr>
        <p:spPr>
          <a:xfrm>
            <a:off x="6135022" y="4816968"/>
            <a:ext cx="2034209" cy="3426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>
                <a:solidFill>
                  <a:schemeClr val="tx1"/>
                </a:solidFill>
              </a:rPr>
              <a:t>Annexe B6.1</a:t>
            </a:r>
          </a:p>
        </p:txBody>
      </p:sp>
    </p:spTree>
    <p:extLst>
      <p:ext uri="{BB962C8B-B14F-4D97-AF65-F5344CB8AC3E}">
        <p14:creationId xmlns:p14="http://schemas.microsoft.com/office/powerpoint/2010/main" val="67249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150659CF-B36A-45F1-A770-38D9B2B6228C}"/>
              </a:ext>
            </a:extLst>
          </p:cNvPr>
          <p:cNvGrpSpPr>
            <a:grpSpLocks noChangeAspect="1"/>
          </p:cNvGrpSpPr>
          <p:nvPr/>
        </p:nvGrpSpPr>
        <p:grpSpPr>
          <a:xfrm>
            <a:off x="8132567" y="818871"/>
            <a:ext cx="879794" cy="491579"/>
            <a:chOff x="7558481" y="861392"/>
            <a:chExt cx="1424891" cy="7961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02F0AC-B1AF-465C-BE41-72536E749683}"/>
                </a:ext>
              </a:extLst>
            </p:cNvPr>
            <p:cNvSpPr/>
            <p:nvPr/>
          </p:nvSpPr>
          <p:spPr>
            <a:xfrm>
              <a:off x="7558481" y="861392"/>
              <a:ext cx="1424891" cy="79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E947DE9-C2CD-4C68-88D7-38EB9A1BB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930" y="893562"/>
              <a:ext cx="1350044" cy="7639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1CCBE408-0163-4AC9-AF5D-791E00FC9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495" y="672674"/>
            <a:ext cx="6865010" cy="43250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1AA9D8-AE9F-44E0-B371-86A5B4D8F09F}"/>
              </a:ext>
            </a:extLst>
          </p:cNvPr>
          <p:cNvSpPr/>
          <p:nvPr/>
        </p:nvSpPr>
        <p:spPr>
          <a:xfrm>
            <a:off x="2020655" y="1758623"/>
            <a:ext cx="5105400" cy="443345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991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8555769AB92478237C291B009A8BE" ma:contentTypeVersion="11" ma:contentTypeDescription="Crée un document." ma:contentTypeScope="" ma:versionID="d3f9486b73f1fbcc578f782b69af7728">
  <xsd:schema xmlns:xsd="http://www.w3.org/2001/XMLSchema" xmlns:xs="http://www.w3.org/2001/XMLSchema" xmlns:p="http://schemas.microsoft.com/office/2006/metadata/properties" xmlns:ns2="d672a81e-fae3-4387-9878-06f19f3af537" xmlns:ns3="1269cc2d-2a6f-4cb0-a557-0b5d5f8a5efa" targetNamespace="http://schemas.microsoft.com/office/2006/metadata/properties" ma:root="true" ma:fieldsID="6e84171f95dec3407abebca3ba9223eb" ns2:_="" ns3:_="">
    <xsd:import namespace="d672a81e-fae3-4387-9878-06f19f3af537"/>
    <xsd:import namespace="1269cc2d-2a6f-4cb0-a557-0b5d5f8a5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2a81e-fae3-4387-9878-06f19f3af5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9cc2d-2a6f-4cb0-a557-0b5d5f8a5e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d3d2e86-b7c2-4265-b357-5ca8675d480c}" ma:internalName="TaxCatchAll" ma:showField="CatchAllData" ma:web="1269cc2d-2a6f-4cb0-a557-0b5d5f8a5e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69cc2d-2a6f-4cb0-a557-0b5d5f8a5efa" xsi:nil="true"/>
    <lcf76f155ced4ddcb4097134ff3c332f xmlns="d672a81e-fae3-4387-9878-06f19f3af5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FCEFE5-E4A0-41C7-BC04-FB69BF442267}">
  <ds:schemaRefs>
    <ds:schemaRef ds:uri="1269cc2d-2a6f-4cb0-a557-0b5d5f8a5efa"/>
    <ds:schemaRef ds:uri="d672a81e-fae3-4387-9878-06f19f3af5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350F17-6412-4473-96D0-EA09DA618E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A7A76-18B6-4B52-9F94-AF68908C13E7}">
  <ds:schemaRefs>
    <ds:schemaRef ds:uri="1269cc2d-2a6f-4cb0-a557-0b5d5f8a5efa"/>
    <ds:schemaRef ds:uri="d672a81e-fae3-4387-9878-06f19f3af53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38</Slides>
  <Notes>7</Notes>
  <HiddenSlides>2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Thème Office</vt:lpstr>
      <vt:lpstr>3_Thème Office</vt:lpstr>
      <vt:lpstr>4_Thème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RONCHI Benedicta</dc:creator>
  <cp:revision>1</cp:revision>
  <cp:lastPrinted>2024-08-21T07:41:43Z</cp:lastPrinted>
  <dcterms:created xsi:type="dcterms:W3CDTF">2017-06-20T09:48:45Z</dcterms:created>
  <dcterms:modified xsi:type="dcterms:W3CDTF">2024-12-04T13:37:41Z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iteId">
    <vt:lpwstr>1f816a84-7aa6-4a56-b22a-7b3452fa8681</vt:lpwstr>
  </property>
  <property fmtid="{D5CDD505-2E9C-101B-9397-08002B2CF9AE}" pid="4" name="MSIP_Label_97a477d1-147d-4e34-b5e3-7b26d2f44870_Owner">
    <vt:lpwstr>mariefrancoise.closset@spw.wallonie.be</vt:lpwstr>
  </property>
  <property fmtid="{D5CDD505-2E9C-101B-9397-08002B2CF9AE}" pid="5" name="MSIP_Label_97a477d1-147d-4e34-b5e3-7b26d2f44870_SetDate">
    <vt:lpwstr>2020-09-17T07:03:31.5302567Z</vt:lpwstr>
  </property>
  <property fmtid="{D5CDD505-2E9C-101B-9397-08002B2CF9AE}" pid="6" name="MSIP_Label_97a477d1-147d-4e34-b5e3-7b26d2f44870_Name">
    <vt:lpwstr>Restreint</vt:lpwstr>
  </property>
  <property fmtid="{D5CDD505-2E9C-101B-9397-08002B2CF9AE}" pid="7" name="MSIP_Label_97a477d1-147d-4e34-b5e3-7b26d2f44870_Application">
    <vt:lpwstr>Microsoft Azure Information Protection</vt:lpwstr>
  </property>
  <property fmtid="{D5CDD505-2E9C-101B-9397-08002B2CF9AE}" pid="8" name="MSIP_Label_97a477d1-147d-4e34-b5e3-7b26d2f44870_ActionId">
    <vt:lpwstr>13b87aa8-b97e-4053-9939-c5e284cc8732</vt:lpwstr>
  </property>
  <property fmtid="{D5CDD505-2E9C-101B-9397-08002B2CF9AE}" pid="9" name="MSIP_Label_97a477d1-147d-4e34-b5e3-7b26d2f44870_Extended_MSFT_Method">
    <vt:lpwstr>Automatic</vt:lpwstr>
  </property>
  <property fmtid="{D5CDD505-2E9C-101B-9397-08002B2CF9AE}" pid="10" name="Sensitivity">
    <vt:lpwstr>Restreint</vt:lpwstr>
  </property>
  <property fmtid="{D5CDD505-2E9C-101B-9397-08002B2CF9AE}" pid="11" name="ContentTypeId">
    <vt:lpwstr>0x0101003098555769AB92478237C291B009A8BE</vt:lpwstr>
  </property>
  <property fmtid="{D5CDD505-2E9C-101B-9397-08002B2CF9AE}" pid="12" name="MediaServiceImageTags">
    <vt:lpwstr/>
  </property>
</Properties>
</file>