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97" r:id="rId5"/>
  </p:sldMasterIdLst>
  <p:notesMasterIdLst>
    <p:notesMasterId r:id="rId49"/>
  </p:notesMasterIdLst>
  <p:handoutMasterIdLst>
    <p:handoutMasterId r:id="rId50"/>
  </p:handoutMasterIdLst>
  <p:sldIdLst>
    <p:sldId id="657" r:id="rId6"/>
    <p:sldId id="2139" r:id="rId7"/>
    <p:sldId id="1959" r:id="rId8"/>
    <p:sldId id="2125" r:id="rId9"/>
    <p:sldId id="2138" r:id="rId10"/>
    <p:sldId id="726" r:id="rId11"/>
    <p:sldId id="727" r:id="rId12"/>
    <p:sldId id="728" r:id="rId13"/>
    <p:sldId id="729" r:id="rId14"/>
    <p:sldId id="730" r:id="rId15"/>
    <p:sldId id="731" r:id="rId16"/>
    <p:sldId id="732" r:id="rId17"/>
    <p:sldId id="733" r:id="rId18"/>
    <p:sldId id="734" r:id="rId19"/>
    <p:sldId id="735" r:id="rId20"/>
    <p:sldId id="736" r:id="rId21"/>
    <p:sldId id="737" r:id="rId22"/>
    <p:sldId id="2141" r:id="rId23"/>
    <p:sldId id="748" r:id="rId24"/>
    <p:sldId id="2126" r:id="rId25"/>
    <p:sldId id="2132" r:id="rId26"/>
    <p:sldId id="755" r:id="rId27"/>
    <p:sldId id="757" r:id="rId28"/>
    <p:sldId id="2140" r:id="rId29"/>
    <p:sldId id="760" r:id="rId30"/>
    <p:sldId id="761" r:id="rId31"/>
    <p:sldId id="2110" r:id="rId32"/>
    <p:sldId id="763" r:id="rId33"/>
    <p:sldId id="768" r:id="rId34"/>
    <p:sldId id="2104" r:id="rId35"/>
    <p:sldId id="2127" r:id="rId36"/>
    <p:sldId id="2107" r:id="rId37"/>
    <p:sldId id="2109" r:id="rId38"/>
    <p:sldId id="758" r:id="rId39"/>
    <p:sldId id="2129" r:id="rId40"/>
    <p:sldId id="2130" r:id="rId41"/>
    <p:sldId id="756" r:id="rId42"/>
    <p:sldId id="2124" r:id="rId43"/>
    <p:sldId id="765" r:id="rId44"/>
    <p:sldId id="769" r:id="rId45"/>
    <p:sldId id="371" r:id="rId46"/>
    <p:sldId id="2131" r:id="rId47"/>
    <p:sldId id="2142" r:id="rId48"/>
  </p:sldIdLst>
  <p:sldSz cx="9144000" cy="5143500" type="screen16x9"/>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LTHASART Françoise" initials="BF" lastIdx="1" clrIdx="0"/>
  <p:cmAuthor id="1" name="SLEYPENN Sophie" initials="SS" lastIdx="1" clrIdx="1"/>
  <p:cmAuthor id="2" name="SELECK Emilie" initials="SE" lastIdx="1" clrIdx="2">
    <p:extLst>
      <p:ext uri="{19B8F6BF-5375-455C-9EA6-DF929625EA0E}">
        <p15:presenceInfo xmlns:p15="http://schemas.microsoft.com/office/powerpoint/2012/main" userId="S::e.seleck@issep.be::118018e1-608d-4d88-b08d-d94aca816f7a" providerId="AD"/>
      </p:ext>
    </p:extLst>
  </p:cmAuthor>
  <p:cmAuthor id="3" name="LAMBERT Christophe" initials="LC" lastIdx="1" clrIdx="3">
    <p:extLst>
      <p:ext uri="{19B8F6BF-5375-455C-9EA6-DF929625EA0E}">
        <p15:presenceInfo xmlns:p15="http://schemas.microsoft.com/office/powerpoint/2012/main" userId="S::ch.lambert@issep.be::b12e8fe4-8b49-4374-a6e5-5ab324d302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4B74D"/>
    <a:srgbClr val="ABBE88"/>
    <a:srgbClr val="B0CA7C"/>
    <a:srgbClr val="1A3989"/>
    <a:srgbClr val="D5AB81"/>
    <a:srgbClr val="FFFFFF"/>
    <a:srgbClr val="D7E4BD"/>
    <a:srgbClr val="D35230"/>
    <a:srgbClr val="E6E6E6"/>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3AC863-F19F-4F58-AEBE-AECEE7D572CF}" v="4" dt="2024-12-04T13:36:49.237"/>
    <p1510:client id="{8D1829FD-7568-4B31-BEE3-E2C5BE6C218E}" v="42" dt="2024-12-04T13:28:31.80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SART Bénédicte" userId="S::benedicte.dusart@spw.wallonie.be::5bc1cd2e-59a7-4bdf-ab18-89fd98579c1d" providerId="AD" clId="Web-{623AC863-F19F-4F58-AEBE-AECEE7D572CF}"/>
    <pc:docChg chg="modSld">
      <pc:chgData name="DUSART Bénédicte" userId="S::benedicte.dusart@spw.wallonie.be::5bc1cd2e-59a7-4bdf-ab18-89fd98579c1d" providerId="AD" clId="Web-{623AC863-F19F-4F58-AEBE-AECEE7D572CF}" dt="2024-12-04T13:36:47.018" v="1"/>
      <pc:docMkLst>
        <pc:docMk/>
      </pc:docMkLst>
      <pc:sldChg chg="modSp">
        <pc:chgData name="DUSART Bénédicte" userId="S::benedicte.dusart@spw.wallonie.be::5bc1cd2e-59a7-4bdf-ab18-89fd98579c1d" providerId="AD" clId="Web-{623AC863-F19F-4F58-AEBE-AECEE7D572CF}" dt="2024-12-04T13:36:47.018" v="1"/>
        <pc:sldMkLst>
          <pc:docMk/>
          <pc:sldMk cId="1957066035" sldId="2142"/>
        </pc:sldMkLst>
        <pc:graphicFrameChg chg="mod modGraphic">
          <ac:chgData name="DUSART Bénédicte" userId="S::benedicte.dusart@spw.wallonie.be::5bc1cd2e-59a7-4bdf-ab18-89fd98579c1d" providerId="AD" clId="Web-{623AC863-F19F-4F58-AEBE-AECEE7D572CF}" dt="2024-12-04T13:36:47.018" v="1"/>
          <ac:graphicFrameMkLst>
            <pc:docMk/>
            <pc:sldMk cId="1957066035" sldId="2142"/>
            <ac:graphicFrameMk id="2" creationId="{2DEA7D01-9BD7-D776-E916-80B9DD5FA21E}"/>
          </ac:graphicFrameMkLst>
        </pc:graphicFrameChg>
      </pc:sldChg>
    </pc:docChg>
  </pc:docChgLst>
  <pc:docChgLst>
    <pc:chgData name="DUSART Bénédicte" userId="S::benedicte.dusart@spw.wallonie.be::5bc1cd2e-59a7-4bdf-ab18-89fd98579c1d" providerId="AD" clId="Web-{8D1829FD-7568-4B31-BEE3-E2C5BE6C218E}"/>
    <pc:docChg chg="modSld">
      <pc:chgData name="DUSART Bénédicte" userId="S::benedicte.dusart@spw.wallonie.be::5bc1cd2e-59a7-4bdf-ab18-89fd98579c1d" providerId="AD" clId="Web-{8D1829FD-7568-4B31-BEE3-E2C5BE6C218E}" dt="2024-12-04T13:28:30.573" v="39"/>
      <pc:docMkLst>
        <pc:docMk/>
      </pc:docMkLst>
      <pc:sldChg chg="modSp">
        <pc:chgData name="DUSART Bénédicte" userId="S::benedicte.dusart@spw.wallonie.be::5bc1cd2e-59a7-4bdf-ab18-89fd98579c1d" providerId="AD" clId="Web-{8D1829FD-7568-4B31-BEE3-E2C5BE6C218E}" dt="2024-12-04T13:28:30.573" v="39"/>
        <pc:sldMkLst>
          <pc:docMk/>
          <pc:sldMk cId="1957066035" sldId="2142"/>
        </pc:sldMkLst>
        <pc:graphicFrameChg chg="mod modGraphic">
          <ac:chgData name="DUSART Bénédicte" userId="S::benedicte.dusart@spw.wallonie.be::5bc1cd2e-59a7-4bdf-ab18-89fd98579c1d" providerId="AD" clId="Web-{8D1829FD-7568-4B31-BEE3-E2C5BE6C218E}" dt="2024-12-04T13:28:30.573" v="39"/>
          <ac:graphicFrameMkLst>
            <pc:docMk/>
            <pc:sldMk cId="1957066035" sldId="2142"/>
            <ac:graphicFrameMk id="2" creationId="{2DEA7D01-9BD7-D776-E916-80B9DD5FA21E}"/>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38" tIns="45719" rIns="91438" bIns="45719" rtlCol="0"/>
          <a:lstStyle>
            <a:lvl1pPr algn="l">
              <a:defRPr sz="1200"/>
            </a:lvl1pPr>
          </a:lstStyle>
          <a:p>
            <a:endParaRPr lang="fr-BE"/>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38" tIns="45719" rIns="91438" bIns="45719" rtlCol="0"/>
          <a:lstStyle>
            <a:lvl1pPr algn="r">
              <a:defRPr sz="1200"/>
            </a:lvl1pPr>
          </a:lstStyle>
          <a:p>
            <a:fld id="{BFED4531-C378-4248-B389-30321255C8D4}" type="datetimeFigureOut">
              <a:rPr lang="fr-BE" smtClean="0"/>
              <a:t>04-12-24</a:t>
            </a:fld>
            <a:endParaRPr lang="fr-BE"/>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38" tIns="45719" rIns="91438" bIns="45719"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38" tIns="45719" rIns="91438" bIns="45719" rtlCol="0" anchor="b"/>
          <a:lstStyle>
            <a:lvl1pPr algn="r">
              <a:defRPr sz="1200"/>
            </a:lvl1pPr>
          </a:lstStyle>
          <a:p>
            <a:fld id="{D8A320CD-8A00-4084-B1E8-676BF63A6C34}" type="slidenum">
              <a:rPr lang="fr-BE" smtClean="0"/>
              <a:t>‹#›</a:t>
            </a:fld>
            <a:endParaRPr lang="fr-BE"/>
          </a:p>
        </p:txBody>
      </p:sp>
    </p:spTree>
    <p:extLst>
      <p:ext uri="{BB962C8B-B14F-4D97-AF65-F5344CB8AC3E}">
        <p14:creationId xmlns:p14="http://schemas.microsoft.com/office/powerpoint/2010/main" val="551597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1438" tIns="45719" rIns="91438" bIns="45719" rtlCol="0"/>
          <a:lstStyle>
            <a:lvl1pPr algn="l">
              <a:defRPr sz="1200"/>
            </a:lvl1pPr>
          </a:lstStyle>
          <a:p>
            <a:endParaRPr lang="fr-BE"/>
          </a:p>
        </p:txBody>
      </p:sp>
      <p:sp>
        <p:nvSpPr>
          <p:cNvPr id="3" name="Espace réservé de la date 2"/>
          <p:cNvSpPr>
            <a:spLocks noGrp="1"/>
          </p:cNvSpPr>
          <p:nvPr>
            <p:ph type="dt" idx="1"/>
          </p:nvPr>
        </p:nvSpPr>
        <p:spPr>
          <a:xfrm>
            <a:off x="3850443" y="1"/>
            <a:ext cx="2945659" cy="496332"/>
          </a:xfrm>
          <a:prstGeom prst="rect">
            <a:avLst/>
          </a:prstGeom>
        </p:spPr>
        <p:txBody>
          <a:bodyPr vert="horz" lIns="91438" tIns="45719" rIns="91438" bIns="45719" rtlCol="0"/>
          <a:lstStyle>
            <a:lvl1pPr algn="r">
              <a:defRPr sz="1200"/>
            </a:lvl1pPr>
          </a:lstStyle>
          <a:p>
            <a:fld id="{3742D99B-E50B-448B-8F22-7064868E5029}" type="datetimeFigureOut">
              <a:rPr lang="fr-BE" smtClean="0"/>
              <a:pPr/>
              <a:t>04-12-24</a:t>
            </a:fld>
            <a:endParaRPr lang="fr-BE"/>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8" tIns="45719" rIns="91438" bIns="45719" rtlCol="0" anchor="ctr"/>
          <a:lstStyle/>
          <a:p>
            <a:endParaRPr lang="fr-BE"/>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38" tIns="45719" rIns="91438" bIns="4571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38" tIns="45719" rIns="91438" bIns="45719"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lIns="91438" tIns="45719" rIns="91438" bIns="45719" rtlCol="0" anchor="b"/>
          <a:lstStyle>
            <a:lvl1pPr algn="r">
              <a:defRPr sz="1200"/>
            </a:lvl1pPr>
          </a:lstStyle>
          <a:p>
            <a:fld id="{8B1680E1-E372-4F3B-A618-F9D400CC33AF}" type="slidenum">
              <a:rPr lang="fr-BE" smtClean="0"/>
              <a:pPr/>
              <a:t>‹#›</a:t>
            </a:fld>
            <a:endParaRPr lang="fr-BE"/>
          </a:p>
        </p:txBody>
      </p:sp>
    </p:spTree>
    <p:extLst>
      <p:ext uri="{BB962C8B-B14F-4D97-AF65-F5344CB8AC3E}">
        <p14:creationId xmlns:p14="http://schemas.microsoft.com/office/powerpoint/2010/main" val="891506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8B1680E1-E372-4F3B-A618-F9D400CC33AF}" type="slidenum">
              <a:rPr lang="fr-BE" smtClean="0"/>
              <a:pPr/>
              <a:t>5</a:t>
            </a:fld>
            <a:endParaRPr lang="fr-BE"/>
          </a:p>
        </p:txBody>
      </p:sp>
    </p:spTree>
    <p:extLst>
      <p:ext uri="{BB962C8B-B14F-4D97-AF65-F5344CB8AC3E}">
        <p14:creationId xmlns:p14="http://schemas.microsoft.com/office/powerpoint/2010/main" val="227401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kern="1200">
                <a:solidFill>
                  <a:schemeClr val="tx1"/>
                </a:solidFill>
                <a:effectLst/>
                <a:latin typeface="+mn-lt"/>
                <a:ea typeface="+mn-ea"/>
                <a:cs typeface="+mn-cs"/>
              </a:rPr>
              <a:t>L’air prélevé doit être représentatif des gaz du sol du proche environnement de l’intervalle </a:t>
            </a:r>
            <a:r>
              <a:rPr lang="fr-BE" sz="1200" kern="1200" err="1">
                <a:solidFill>
                  <a:schemeClr val="tx1"/>
                </a:solidFill>
                <a:effectLst/>
                <a:latin typeface="+mn-lt"/>
                <a:ea typeface="+mn-ea"/>
                <a:cs typeface="+mn-cs"/>
              </a:rPr>
              <a:t>crépiné</a:t>
            </a:r>
            <a:r>
              <a:rPr lang="fr-BE" sz="1200" kern="1200">
                <a:solidFill>
                  <a:schemeClr val="tx1"/>
                </a:solidFill>
                <a:effectLst/>
                <a:latin typeface="+mn-lt"/>
                <a:ea typeface="+mn-ea"/>
                <a:cs typeface="+mn-cs"/>
              </a:rPr>
              <a:t> de l’ouvrage (en équilibre avec le sol et l’eau souterraine), et non pas de l’air stagnant présent dans la colonne de l’ouvrage.</a:t>
            </a:r>
          </a:p>
          <a:p>
            <a:pPr marL="0" marR="0" indent="0" algn="l" defTabSz="914400" rtl="0" eaLnBrk="1" fontAlgn="auto" latinLnBrk="0" hangingPunct="1">
              <a:lnSpc>
                <a:spcPct val="100000"/>
              </a:lnSpc>
              <a:spcBef>
                <a:spcPts val="0"/>
              </a:spcBef>
              <a:spcAft>
                <a:spcPts val="0"/>
              </a:spcAft>
              <a:buClrTx/>
              <a:buSzTx/>
              <a:buFontTx/>
              <a:buNone/>
              <a:tabLst/>
              <a:defRPr/>
            </a:pPr>
            <a:r>
              <a:rPr lang="fr-BE" sz="1200" kern="1200">
                <a:solidFill>
                  <a:schemeClr val="tx1"/>
                </a:solidFill>
                <a:effectLst/>
                <a:latin typeface="+mn-lt"/>
                <a:ea typeface="+mn-ea"/>
                <a:cs typeface="+mn-cs"/>
              </a:rPr>
              <a:t>Cette purge doit être réalisée à un débit similaire à celui qui sera appliqué lors de l’échantillonnage ou de la mesure, afin d’éviter de solliciter trop fortement l’air des sols et risquer de créer des colmatages ou, au contraire, la création de voies de circulation préférentielles.</a:t>
            </a:r>
          </a:p>
          <a:p>
            <a:pPr marL="0" marR="0" indent="0" algn="l" defTabSz="914400" rtl="0" eaLnBrk="1" fontAlgn="auto" latinLnBrk="0" hangingPunct="1">
              <a:lnSpc>
                <a:spcPct val="100000"/>
              </a:lnSpc>
              <a:spcBef>
                <a:spcPts val="0"/>
              </a:spcBef>
              <a:spcAft>
                <a:spcPts val="0"/>
              </a:spcAft>
              <a:buClrTx/>
              <a:buSzTx/>
              <a:buFontTx/>
              <a:buNone/>
              <a:tabLst/>
              <a:defRPr/>
            </a:pPr>
            <a:r>
              <a:rPr lang="fr-BE" sz="1200" kern="1200">
                <a:solidFill>
                  <a:schemeClr val="tx1"/>
                </a:solidFill>
                <a:effectLst/>
                <a:latin typeface="+mn-lt"/>
                <a:ea typeface="+mn-ea"/>
                <a:cs typeface="+mn-cs"/>
              </a:rPr>
              <a:t>PID (détection par </a:t>
            </a:r>
            <a:r>
              <a:rPr lang="fr-BE" sz="1200" kern="1200" err="1">
                <a:solidFill>
                  <a:schemeClr val="tx1"/>
                </a:solidFill>
                <a:effectLst/>
                <a:latin typeface="+mn-lt"/>
                <a:ea typeface="+mn-ea"/>
                <a:cs typeface="+mn-cs"/>
              </a:rPr>
              <a:t>photoionisation</a:t>
            </a:r>
            <a:r>
              <a:rPr lang="fr-BE" sz="120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a:solidFill>
                  <a:schemeClr val="tx1"/>
                </a:solidFill>
                <a:effectLst/>
                <a:latin typeface="+mn-lt"/>
                <a:ea typeface="+mn-ea"/>
                <a:cs typeface="+mn-cs"/>
              </a:rPr>
              <a:t>Le volume mort est la somme du volume d’air dans l’ouvrage (tube du </a:t>
            </a:r>
            <a:r>
              <a:rPr lang="fr-BE" sz="1200" kern="1200" err="1">
                <a:solidFill>
                  <a:schemeClr val="tx1"/>
                </a:solidFill>
                <a:effectLst/>
                <a:latin typeface="+mn-lt"/>
                <a:ea typeface="+mn-ea"/>
                <a:cs typeface="+mn-cs"/>
              </a:rPr>
              <a:t>piézair</a:t>
            </a:r>
            <a:r>
              <a:rPr lang="fr-BE" sz="1200" kern="1200">
                <a:solidFill>
                  <a:schemeClr val="tx1"/>
                </a:solidFill>
                <a:effectLst/>
                <a:latin typeface="+mn-lt"/>
                <a:ea typeface="+mn-ea"/>
                <a:cs typeface="+mn-cs"/>
              </a:rPr>
              <a:t> et massif filtrant) et du volume d’air dans la ligne de prélèvement.</a:t>
            </a:r>
          </a:p>
          <a:p>
            <a:pPr marL="0" marR="0" indent="0" algn="l" defTabSz="914400" rtl="0" eaLnBrk="1" fontAlgn="auto" latinLnBrk="0" hangingPunct="1">
              <a:lnSpc>
                <a:spcPct val="100000"/>
              </a:lnSpc>
              <a:spcBef>
                <a:spcPts val="0"/>
              </a:spcBef>
              <a:spcAft>
                <a:spcPts val="0"/>
              </a:spcAft>
              <a:buClrTx/>
              <a:buSzTx/>
              <a:buFontTx/>
              <a:buNone/>
              <a:tabLst/>
              <a:defRPr/>
            </a:pPr>
            <a:endParaRPr lang="fr-BE" sz="1200" kern="1200">
              <a:solidFill>
                <a:schemeClr val="tx1"/>
              </a:solidFill>
              <a:effectLst/>
              <a:latin typeface="+mn-lt"/>
              <a:ea typeface="+mn-ea"/>
              <a:cs typeface="+mn-cs"/>
            </a:endParaRPr>
          </a:p>
          <a:p>
            <a:endParaRPr lang="fr-BE"/>
          </a:p>
        </p:txBody>
      </p:sp>
      <p:sp>
        <p:nvSpPr>
          <p:cNvPr id="4" name="Espace réservé du numéro de diapositive 3"/>
          <p:cNvSpPr>
            <a:spLocks noGrp="1"/>
          </p:cNvSpPr>
          <p:nvPr>
            <p:ph type="sldNum" sz="quarter" idx="10"/>
          </p:nvPr>
        </p:nvSpPr>
        <p:spPr/>
        <p:txBody>
          <a:bodyPr/>
          <a:lstStyle/>
          <a:p>
            <a:fld id="{8B1680E1-E372-4F3B-A618-F9D400CC33AF}" type="slidenum">
              <a:rPr lang="fr-BE" smtClean="0"/>
              <a:pPr/>
              <a:t>36</a:t>
            </a:fld>
            <a:endParaRPr lang="fr-BE"/>
          </a:p>
        </p:txBody>
      </p:sp>
    </p:spTree>
    <p:extLst>
      <p:ext uri="{BB962C8B-B14F-4D97-AF65-F5344CB8AC3E}">
        <p14:creationId xmlns:p14="http://schemas.microsoft.com/office/powerpoint/2010/main" val="1907094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b="1" kern="1200">
                <a:solidFill>
                  <a:schemeClr val="tx1"/>
                </a:solidFill>
                <a:effectLst/>
                <a:latin typeface="+mn-lt"/>
                <a:ea typeface="+mn-ea"/>
                <a:cs typeface="+mn-cs"/>
              </a:rPr>
              <a:t>Mesures semi quantitatives</a:t>
            </a:r>
          </a:p>
          <a:p>
            <a:pPr marL="0" marR="0" indent="0" algn="l" defTabSz="914400" rtl="0" eaLnBrk="1" fontAlgn="auto" latinLnBrk="0" hangingPunct="1">
              <a:lnSpc>
                <a:spcPct val="100000"/>
              </a:lnSpc>
              <a:spcBef>
                <a:spcPts val="0"/>
              </a:spcBef>
              <a:spcAft>
                <a:spcPts val="0"/>
              </a:spcAft>
              <a:buClrTx/>
              <a:buSzTx/>
              <a:buFontTx/>
              <a:buNone/>
              <a:tabLst/>
              <a:defRPr/>
            </a:pPr>
            <a:r>
              <a:rPr lang="fr-BE" sz="1200" kern="1200">
                <a:solidFill>
                  <a:schemeClr val="tx1"/>
                </a:solidFill>
                <a:effectLst/>
                <a:latin typeface="+mn-lt"/>
                <a:ea typeface="+mn-ea"/>
                <a:cs typeface="+mn-cs"/>
              </a:rPr>
              <a:t>Elles sont réalisées au moyen d’analyseurs portables permettant la lecture directe de valeurs de concentration des composés volatils : PID (détection par </a:t>
            </a:r>
            <a:r>
              <a:rPr lang="fr-BE" sz="1200" kern="1200" err="1">
                <a:solidFill>
                  <a:schemeClr val="tx1"/>
                </a:solidFill>
                <a:effectLst/>
                <a:latin typeface="+mn-lt"/>
                <a:ea typeface="+mn-ea"/>
                <a:cs typeface="+mn-cs"/>
              </a:rPr>
              <a:t>photoionisation</a:t>
            </a:r>
            <a:r>
              <a:rPr lang="fr-BE" sz="1200" kern="1200">
                <a:solidFill>
                  <a:schemeClr val="tx1"/>
                </a:solidFill>
                <a:effectLst/>
                <a:latin typeface="+mn-lt"/>
                <a:ea typeface="+mn-ea"/>
                <a:cs typeface="+mn-cs"/>
              </a:rPr>
              <a:t>), FID (détection par ionisation de flamme), divers modèles d’analyseurs multi-gaz (O</a:t>
            </a:r>
            <a:r>
              <a:rPr lang="fr-BE" sz="1200" kern="1200" baseline="-25000">
                <a:solidFill>
                  <a:schemeClr val="tx1"/>
                </a:solidFill>
                <a:effectLst/>
                <a:latin typeface="+mn-lt"/>
                <a:ea typeface="+mn-ea"/>
                <a:cs typeface="+mn-cs"/>
              </a:rPr>
              <a:t>2</a:t>
            </a:r>
            <a:r>
              <a:rPr lang="fr-BE" sz="1200" kern="1200">
                <a:solidFill>
                  <a:schemeClr val="tx1"/>
                </a:solidFill>
                <a:effectLst/>
                <a:latin typeface="+mn-lt"/>
                <a:ea typeface="+mn-ea"/>
                <a:cs typeface="+mn-cs"/>
              </a:rPr>
              <a:t>, CO</a:t>
            </a:r>
            <a:r>
              <a:rPr lang="fr-BE" sz="1200" kern="1200" baseline="-25000">
                <a:solidFill>
                  <a:schemeClr val="tx1"/>
                </a:solidFill>
                <a:effectLst/>
                <a:latin typeface="+mn-lt"/>
                <a:ea typeface="+mn-ea"/>
                <a:cs typeface="+mn-cs"/>
              </a:rPr>
              <a:t>2</a:t>
            </a:r>
            <a:r>
              <a:rPr lang="fr-BE" sz="1200" kern="1200">
                <a:solidFill>
                  <a:schemeClr val="tx1"/>
                </a:solidFill>
                <a:effectLst/>
                <a:latin typeface="+mn-lt"/>
                <a:ea typeface="+mn-ea"/>
                <a:cs typeface="+mn-cs"/>
              </a:rPr>
              <a:t>, H</a:t>
            </a:r>
            <a:r>
              <a:rPr lang="fr-BE" sz="1200" kern="1200" baseline="-25000">
                <a:solidFill>
                  <a:schemeClr val="tx1"/>
                </a:solidFill>
                <a:effectLst/>
                <a:latin typeface="+mn-lt"/>
                <a:ea typeface="+mn-ea"/>
                <a:cs typeface="+mn-cs"/>
              </a:rPr>
              <a:t>2</a:t>
            </a:r>
            <a:r>
              <a:rPr lang="fr-BE" sz="1200" kern="1200">
                <a:solidFill>
                  <a:schemeClr val="tx1"/>
                </a:solidFill>
                <a:effectLst/>
                <a:latin typeface="+mn-lt"/>
                <a:ea typeface="+mn-ea"/>
                <a:cs typeface="+mn-cs"/>
              </a:rPr>
              <a:t>S, CH</a:t>
            </a:r>
            <a:r>
              <a:rPr lang="fr-BE" sz="1200" kern="1200" baseline="-25000">
                <a:solidFill>
                  <a:schemeClr val="tx1"/>
                </a:solidFill>
                <a:effectLst/>
                <a:latin typeface="+mn-lt"/>
                <a:ea typeface="+mn-ea"/>
                <a:cs typeface="+mn-cs"/>
              </a:rPr>
              <a:t>4</a:t>
            </a:r>
            <a:r>
              <a:rPr lang="fr-BE" sz="1200" kern="1200">
                <a:solidFill>
                  <a:schemeClr val="tx1"/>
                </a:solidFill>
                <a:effectLst/>
                <a:latin typeface="+mn-lt"/>
                <a:ea typeface="+mn-ea"/>
                <a:cs typeface="+mn-cs"/>
              </a:rPr>
              <a:t>, CO).</a:t>
            </a:r>
          </a:p>
          <a:p>
            <a:pPr marL="0" marR="0" indent="0" algn="l" defTabSz="914400" rtl="0" eaLnBrk="1" fontAlgn="auto" latinLnBrk="0" hangingPunct="1">
              <a:lnSpc>
                <a:spcPct val="100000"/>
              </a:lnSpc>
              <a:spcBef>
                <a:spcPts val="0"/>
              </a:spcBef>
              <a:spcAft>
                <a:spcPts val="0"/>
              </a:spcAft>
              <a:buClrTx/>
              <a:buSzTx/>
              <a:buFontTx/>
              <a:buNone/>
              <a:tabLst/>
              <a:defRPr/>
            </a:pPr>
            <a:r>
              <a:rPr lang="fr-BE" sz="1200" kern="1200">
                <a:solidFill>
                  <a:schemeClr val="tx1"/>
                </a:solidFill>
                <a:effectLst/>
                <a:latin typeface="+mn-lt"/>
                <a:ea typeface="+mn-ea"/>
                <a:cs typeface="+mn-cs"/>
              </a:rPr>
              <a:t>Ces mesures peuvent être réalisées via un screening surfacique, dans les trous de forage, en </a:t>
            </a:r>
            <a:r>
              <a:rPr lang="fr-BE" sz="1200" kern="1200" err="1">
                <a:solidFill>
                  <a:schemeClr val="tx1"/>
                </a:solidFill>
                <a:effectLst/>
                <a:latin typeface="+mn-lt"/>
                <a:ea typeface="+mn-ea"/>
                <a:cs typeface="+mn-cs"/>
              </a:rPr>
              <a:t>piézair</a:t>
            </a:r>
            <a:r>
              <a:rPr lang="fr-BE" sz="1200" kern="1200">
                <a:solidFill>
                  <a:schemeClr val="tx1"/>
                </a:solidFill>
                <a:effectLst/>
                <a:latin typeface="+mn-lt"/>
                <a:ea typeface="+mn-ea"/>
                <a:cs typeface="+mn-cs"/>
              </a:rPr>
              <a:t> ou directement sur des carottes de sol lors de forages en liner.</a:t>
            </a:r>
          </a:p>
          <a:p>
            <a:pPr marL="0" marR="0" indent="0" algn="l" defTabSz="914400" rtl="0" eaLnBrk="1" fontAlgn="auto" latinLnBrk="0" hangingPunct="1">
              <a:lnSpc>
                <a:spcPct val="100000"/>
              </a:lnSpc>
              <a:spcBef>
                <a:spcPts val="0"/>
              </a:spcBef>
              <a:spcAft>
                <a:spcPts val="0"/>
              </a:spcAft>
              <a:buClrTx/>
              <a:buSzTx/>
              <a:buFontTx/>
              <a:buNone/>
              <a:tabLst/>
              <a:defRPr/>
            </a:pPr>
            <a:r>
              <a:rPr lang="fr-BE" sz="1200" kern="1200">
                <a:solidFill>
                  <a:schemeClr val="tx1"/>
                </a:solidFill>
                <a:effectLst/>
                <a:latin typeface="+mn-lt"/>
                <a:ea typeface="+mn-ea"/>
                <a:cs typeface="+mn-cs"/>
              </a:rPr>
              <a:t>Il s’agit généralement de mesures qualitatives ou semi-quantitatives permettant une première estimation rapide de la situation environnementale, des composés en présence ou de la localisation de la source de pollution. </a:t>
            </a:r>
          </a:p>
          <a:p>
            <a:endParaRPr lang="fr-FR" sz="1200" b="1" kern="1200">
              <a:solidFill>
                <a:schemeClr val="tx1"/>
              </a:solidFill>
              <a:effectLst/>
              <a:latin typeface="+mn-lt"/>
              <a:ea typeface="+mn-ea"/>
              <a:cs typeface="+mn-cs"/>
            </a:endParaRPr>
          </a:p>
          <a:p>
            <a:r>
              <a:rPr lang="fr-FR" sz="1200" b="1" kern="1200">
                <a:solidFill>
                  <a:schemeClr val="tx1"/>
                </a:solidFill>
                <a:effectLst/>
                <a:latin typeface="+mn-lt"/>
                <a:ea typeface="+mn-ea"/>
                <a:cs typeface="+mn-cs"/>
              </a:rPr>
              <a:t>Eau souterraine</a:t>
            </a:r>
            <a:r>
              <a:rPr lang="fr-FR" sz="1200" kern="1200">
                <a:solidFill>
                  <a:schemeClr val="tx1"/>
                </a:solidFill>
                <a:effectLst/>
                <a:latin typeface="+mn-lt"/>
                <a:ea typeface="+mn-ea"/>
                <a:cs typeface="+mn-cs"/>
              </a:rPr>
              <a:t>:</a:t>
            </a:r>
          </a:p>
          <a:p>
            <a:r>
              <a:rPr lang="fr-FR" sz="1200" kern="1200">
                <a:solidFill>
                  <a:schemeClr val="tx1"/>
                </a:solidFill>
                <a:effectLst/>
                <a:latin typeface="+mn-lt"/>
                <a:ea typeface="+mn-ea"/>
                <a:cs typeface="+mn-cs"/>
              </a:rPr>
              <a:t>Aucun prélèvement</a:t>
            </a:r>
            <a:r>
              <a:rPr lang="fr-FR" sz="1200" kern="1200" baseline="0">
                <a:solidFill>
                  <a:schemeClr val="tx1"/>
                </a:solidFill>
                <a:effectLst/>
                <a:latin typeface="+mn-lt"/>
                <a:ea typeface="+mn-ea"/>
                <a:cs typeface="+mn-cs"/>
              </a:rPr>
              <a:t> ne pourra être jugé représentatif si de l’eau est présente dans le dispositif de prélèvement.</a:t>
            </a:r>
            <a:endParaRPr lang="fr-FR" sz="1200" kern="1200">
              <a:solidFill>
                <a:schemeClr val="tx1"/>
              </a:solidFill>
              <a:effectLst/>
              <a:latin typeface="+mn-lt"/>
              <a:ea typeface="+mn-ea"/>
              <a:cs typeface="+mn-cs"/>
            </a:endParaRPr>
          </a:p>
          <a:p>
            <a:endParaRPr lang="fr-BE" sz="1200" kern="1200">
              <a:solidFill>
                <a:schemeClr val="tx1"/>
              </a:solidFill>
              <a:effectLst/>
              <a:latin typeface="+mn-lt"/>
              <a:ea typeface="+mn-ea"/>
              <a:cs typeface="+mn-cs"/>
            </a:endParaRPr>
          </a:p>
          <a:p>
            <a:endParaRPr lang="fr-BE" sz="1200" kern="1200">
              <a:solidFill>
                <a:schemeClr val="tx1"/>
              </a:solidFill>
              <a:effectLst/>
              <a:latin typeface="+mn-lt"/>
              <a:ea typeface="+mn-ea"/>
              <a:cs typeface="+mn-cs"/>
            </a:endParaRPr>
          </a:p>
          <a:p>
            <a:r>
              <a:rPr lang="fr-BE" sz="1200" kern="1200">
                <a:solidFill>
                  <a:schemeClr val="tx1"/>
                </a:solidFill>
                <a:effectLst/>
                <a:latin typeface="+mn-lt"/>
                <a:ea typeface="+mn-ea"/>
                <a:cs typeface="+mn-cs"/>
              </a:rPr>
              <a:t>Il est également demandé de mesurer ou d’évaluer la </a:t>
            </a:r>
            <a:r>
              <a:rPr lang="fr-BE" sz="1200" b="1" kern="1200">
                <a:solidFill>
                  <a:schemeClr val="tx1"/>
                </a:solidFill>
                <a:effectLst/>
                <a:latin typeface="+mn-lt"/>
                <a:ea typeface="+mn-ea"/>
                <a:cs typeface="+mn-cs"/>
              </a:rPr>
              <a:t>température et l’humidité </a:t>
            </a:r>
            <a:r>
              <a:rPr lang="fr-BE" sz="1200" kern="1200">
                <a:solidFill>
                  <a:schemeClr val="tx1"/>
                </a:solidFill>
                <a:effectLst/>
                <a:latin typeface="+mn-lt"/>
                <a:ea typeface="+mn-ea"/>
                <a:cs typeface="+mn-cs"/>
              </a:rPr>
              <a:t>des gaz du sol préalablement aux prélèvements, afin notamment d’évaluer le risque d’interférence de l’humidité sur la sorption de composés volatils en cas d’utilisation de tube </a:t>
            </a:r>
            <a:r>
              <a:rPr lang="fr-BE" sz="1200" kern="1200" err="1">
                <a:solidFill>
                  <a:schemeClr val="tx1"/>
                </a:solidFill>
                <a:effectLst/>
                <a:latin typeface="+mn-lt"/>
                <a:ea typeface="+mn-ea"/>
                <a:cs typeface="+mn-cs"/>
              </a:rPr>
              <a:t>sorbant</a:t>
            </a:r>
            <a:r>
              <a:rPr lang="fr-BE" sz="1200" kern="1200">
                <a:solidFill>
                  <a:schemeClr val="tx1"/>
                </a:solidFill>
                <a:effectLst/>
                <a:latin typeface="+mn-lt"/>
                <a:ea typeface="+mn-ea"/>
                <a:cs typeface="+mn-cs"/>
              </a:rPr>
              <a:t> et afin d’évaluer si les conditions sont favorables ou non à une volatilisation des polluants. </a:t>
            </a:r>
          </a:p>
          <a:p>
            <a:r>
              <a:rPr lang="fr-BE" sz="1200" kern="1200">
                <a:solidFill>
                  <a:schemeClr val="tx1"/>
                </a:solidFill>
                <a:effectLst/>
                <a:latin typeface="+mn-lt"/>
                <a:ea typeface="+mn-ea"/>
                <a:cs typeface="+mn-cs"/>
              </a:rPr>
              <a:t>La mesure des conditions météorologiques locales pendant les prélèvements est également essentielle pour déterminer si les prélèvements ont été réalisés dans des conditions minimisant ou majorant le dégazage des composés volatils. Ce point est détaillé au chapitre 6.</a:t>
            </a:r>
          </a:p>
          <a:p>
            <a:pPr marL="0" marR="0" indent="0" algn="l" defTabSz="914400" rtl="0" eaLnBrk="1" fontAlgn="auto" latinLnBrk="0" hangingPunct="1">
              <a:lnSpc>
                <a:spcPct val="100000"/>
              </a:lnSpc>
              <a:spcBef>
                <a:spcPts val="0"/>
              </a:spcBef>
              <a:spcAft>
                <a:spcPts val="0"/>
              </a:spcAft>
              <a:buClrTx/>
              <a:buSzTx/>
              <a:buFontTx/>
              <a:buNone/>
              <a:tabLst/>
              <a:defRPr/>
            </a:pPr>
            <a:endParaRPr lang="fr-BE"/>
          </a:p>
          <a:p>
            <a:pPr marL="0" marR="0" indent="0" algn="l" defTabSz="914400" rtl="0" eaLnBrk="1" fontAlgn="auto" latinLnBrk="0" hangingPunct="1">
              <a:lnSpc>
                <a:spcPct val="100000"/>
              </a:lnSpc>
              <a:spcBef>
                <a:spcPts val="0"/>
              </a:spcBef>
              <a:spcAft>
                <a:spcPts val="0"/>
              </a:spcAft>
              <a:buClrTx/>
              <a:buSzTx/>
              <a:buFontTx/>
              <a:buNone/>
              <a:tabLst/>
              <a:defRPr/>
            </a:pPr>
            <a:endParaRPr lang="fr-BE"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BE"/>
          </a:p>
        </p:txBody>
      </p:sp>
      <p:sp>
        <p:nvSpPr>
          <p:cNvPr id="4" name="Espace réservé du numéro de diapositive 3"/>
          <p:cNvSpPr>
            <a:spLocks noGrp="1"/>
          </p:cNvSpPr>
          <p:nvPr>
            <p:ph type="sldNum" sz="quarter" idx="10"/>
          </p:nvPr>
        </p:nvSpPr>
        <p:spPr/>
        <p:txBody>
          <a:bodyPr/>
          <a:lstStyle/>
          <a:p>
            <a:fld id="{8B1680E1-E372-4F3B-A618-F9D400CC33AF}" type="slidenum">
              <a:rPr lang="fr-BE" smtClean="0"/>
              <a:pPr/>
              <a:t>37</a:t>
            </a:fld>
            <a:endParaRPr lang="fr-BE"/>
          </a:p>
        </p:txBody>
      </p:sp>
    </p:spTree>
    <p:extLst>
      <p:ext uri="{BB962C8B-B14F-4D97-AF65-F5344CB8AC3E}">
        <p14:creationId xmlns:p14="http://schemas.microsoft.com/office/powerpoint/2010/main" val="3942870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kern="1200">
                <a:solidFill>
                  <a:schemeClr val="tx1"/>
                </a:solidFill>
                <a:effectLst/>
                <a:latin typeface="+mn-lt"/>
                <a:ea typeface="+mn-ea"/>
                <a:cs typeface="+mn-cs"/>
              </a:rPr>
              <a:t>Il est important d’employer des matériaux inertes (acier, inox) tant pour l’équipement du </a:t>
            </a:r>
            <a:r>
              <a:rPr lang="fr-BE" sz="1200" kern="1200" err="1">
                <a:solidFill>
                  <a:schemeClr val="tx1"/>
                </a:solidFill>
                <a:effectLst/>
                <a:latin typeface="+mn-lt"/>
                <a:ea typeface="+mn-ea"/>
                <a:cs typeface="+mn-cs"/>
              </a:rPr>
              <a:t>piézair</a:t>
            </a:r>
            <a:r>
              <a:rPr lang="fr-BE" sz="1200" kern="1200">
                <a:solidFill>
                  <a:schemeClr val="tx1"/>
                </a:solidFill>
                <a:effectLst/>
                <a:latin typeface="+mn-lt"/>
                <a:ea typeface="+mn-ea"/>
                <a:cs typeface="+mn-cs"/>
              </a:rPr>
              <a:t> ou autre dispositif de prélèvement que pour la ligne de prélèvement. L’utilisation de silicone ou de PVC est à éviter à cause du relargage/adsorption de certaines substances.</a:t>
            </a:r>
            <a:r>
              <a:rPr lang="fr-BE">
                <a:effectLst/>
              </a:rPr>
              <a:t> </a:t>
            </a:r>
            <a:r>
              <a:rPr lang="fr-BE" sz="1200" kern="1200">
                <a:solidFill>
                  <a:schemeClr val="tx1"/>
                </a:solidFill>
                <a:effectLst/>
                <a:latin typeface="+mn-lt"/>
                <a:ea typeface="+mn-ea"/>
                <a:cs typeface="+mn-cs"/>
              </a:rPr>
              <a:t>La ligne de prélèvement comprend l’ensemble des connectiques utilisées et situées en amont du support de prélèvement.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a:solidFill>
                  <a:schemeClr val="tx1"/>
                </a:solidFill>
                <a:effectLst/>
                <a:latin typeface="+mn-lt"/>
                <a:ea typeface="+mn-ea"/>
                <a:cs typeface="+mn-cs"/>
              </a:rPr>
              <a:t>Au moins 1 m au-dessus</a:t>
            </a:r>
            <a:r>
              <a:rPr lang="fr-FR" sz="1200" kern="1200" baseline="0">
                <a:solidFill>
                  <a:schemeClr val="tx1"/>
                </a:solidFill>
                <a:effectLst/>
                <a:latin typeface="+mn-lt"/>
                <a:ea typeface="+mn-ea"/>
                <a:cs typeface="+mn-cs"/>
              </a:rPr>
              <a:t> du toit de la nappe pour protéger la section </a:t>
            </a:r>
            <a:r>
              <a:rPr lang="fr-FR" sz="1200" kern="1200" baseline="0" err="1">
                <a:solidFill>
                  <a:schemeClr val="tx1"/>
                </a:solidFill>
                <a:effectLst/>
                <a:latin typeface="+mn-lt"/>
                <a:ea typeface="+mn-ea"/>
                <a:cs typeface="+mn-cs"/>
              </a:rPr>
              <a:t>crépinée</a:t>
            </a:r>
            <a:r>
              <a:rPr lang="fr-FR" sz="1200" kern="1200" baseline="0">
                <a:solidFill>
                  <a:schemeClr val="tx1"/>
                </a:solidFill>
                <a:effectLst/>
                <a:latin typeface="+mn-lt"/>
                <a:ea typeface="+mn-ea"/>
                <a:cs typeface="+mn-cs"/>
              </a:rPr>
              <a:t> de l’eau et des retombées capillaires.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a:solidFill>
                  <a:schemeClr val="tx1"/>
                </a:solidFill>
                <a:effectLst/>
                <a:latin typeface="+mn-lt"/>
                <a:ea typeface="+mn-ea"/>
                <a:cs typeface="+mn-cs"/>
              </a:rPr>
              <a:t>Placement de la crépine … et hauteur de la crépine idéalement inf. ou égale à 0,5m</a:t>
            </a:r>
            <a:endParaRPr lang="fr-BE" sz="1200" kern="1200">
              <a:solidFill>
                <a:schemeClr val="tx1"/>
              </a:solidFill>
              <a:effectLst/>
              <a:latin typeface="+mn-lt"/>
              <a:ea typeface="+mn-ea"/>
              <a:cs typeface="+mn-cs"/>
            </a:endParaRPr>
          </a:p>
          <a:p>
            <a:endParaRPr lang="fr-BE"/>
          </a:p>
        </p:txBody>
      </p:sp>
      <p:sp>
        <p:nvSpPr>
          <p:cNvPr id="4" name="Espace réservé du numéro de diapositive 3"/>
          <p:cNvSpPr>
            <a:spLocks noGrp="1"/>
          </p:cNvSpPr>
          <p:nvPr>
            <p:ph type="sldNum" sz="quarter" idx="10"/>
          </p:nvPr>
        </p:nvSpPr>
        <p:spPr/>
        <p:txBody>
          <a:bodyPr/>
          <a:lstStyle/>
          <a:p>
            <a:fld id="{8B1680E1-E372-4F3B-A618-F9D400CC33AF}" type="slidenum">
              <a:rPr lang="fr-BE" smtClean="0"/>
              <a:pPr/>
              <a:t>39</a:t>
            </a:fld>
            <a:endParaRPr lang="fr-BE"/>
          </a:p>
        </p:txBody>
      </p:sp>
    </p:spTree>
    <p:extLst>
      <p:ext uri="{BB962C8B-B14F-4D97-AF65-F5344CB8AC3E}">
        <p14:creationId xmlns:p14="http://schemas.microsoft.com/office/powerpoint/2010/main" val="1152205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FR" sz="1600"/>
              <a:t>Sources pollution intérieure (peinture, citerne à mazout, tabac…)</a:t>
            </a:r>
          </a:p>
          <a:p>
            <a:endParaRPr lang="fr-FR"/>
          </a:p>
          <a:p>
            <a:r>
              <a:rPr lang="fr-FR"/>
              <a:t>Conditions usuelles d’occupation ou plus défavorables (en gardant fenêtres fermées)</a:t>
            </a:r>
          </a:p>
          <a:p>
            <a:r>
              <a:rPr lang="fr-FR"/>
              <a:t>Il est important de mesurer le taux</a:t>
            </a:r>
            <a:r>
              <a:rPr lang="fr-FR" baseline="0"/>
              <a:t> de CO2, T° intérieure et HR lors des prélèvements pour avoir une indication sur la manière dont est aéré le local.</a:t>
            </a:r>
            <a:endParaRPr lang="fr-BE"/>
          </a:p>
        </p:txBody>
      </p:sp>
      <p:sp>
        <p:nvSpPr>
          <p:cNvPr id="4" name="Espace réservé du numéro de diapositive 3"/>
          <p:cNvSpPr>
            <a:spLocks noGrp="1"/>
          </p:cNvSpPr>
          <p:nvPr>
            <p:ph type="sldNum" sz="quarter" idx="10"/>
          </p:nvPr>
        </p:nvSpPr>
        <p:spPr/>
        <p:txBody>
          <a:bodyPr/>
          <a:lstStyle/>
          <a:p>
            <a:fld id="{8B1680E1-E372-4F3B-A618-F9D400CC33AF}" type="slidenum">
              <a:rPr lang="fr-BE" smtClean="0"/>
              <a:pPr/>
              <a:t>40</a:t>
            </a:fld>
            <a:endParaRPr lang="fr-BE"/>
          </a:p>
        </p:txBody>
      </p:sp>
    </p:spTree>
    <p:extLst>
      <p:ext uri="{BB962C8B-B14F-4D97-AF65-F5344CB8AC3E}">
        <p14:creationId xmlns:p14="http://schemas.microsoft.com/office/powerpoint/2010/main" val="275267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8B1680E1-E372-4F3B-A618-F9D400CC33AF}" type="slidenum">
              <a:rPr lang="fr-BE" smtClean="0"/>
              <a:pPr/>
              <a:t>11</a:t>
            </a:fld>
            <a:endParaRPr lang="fr-BE"/>
          </a:p>
        </p:txBody>
      </p:sp>
    </p:spTree>
    <p:extLst>
      <p:ext uri="{BB962C8B-B14F-4D97-AF65-F5344CB8AC3E}">
        <p14:creationId xmlns:p14="http://schemas.microsoft.com/office/powerpoint/2010/main" val="267052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8B1680E1-E372-4F3B-A618-F9D400CC33AF}" type="slidenum">
              <a:rPr lang="fr-BE" smtClean="0"/>
              <a:pPr/>
              <a:t>12</a:t>
            </a:fld>
            <a:endParaRPr lang="fr-BE"/>
          </a:p>
        </p:txBody>
      </p:sp>
    </p:spTree>
    <p:extLst>
      <p:ext uri="{BB962C8B-B14F-4D97-AF65-F5344CB8AC3E}">
        <p14:creationId xmlns:p14="http://schemas.microsoft.com/office/powerpoint/2010/main" val="1522948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8B1680E1-E372-4F3B-A618-F9D400CC33AF}" type="slidenum">
              <a:rPr lang="fr-BE" smtClean="0"/>
              <a:pPr/>
              <a:t>13</a:t>
            </a:fld>
            <a:endParaRPr lang="fr-BE"/>
          </a:p>
        </p:txBody>
      </p:sp>
    </p:spTree>
    <p:extLst>
      <p:ext uri="{BB962C8B-B14F-4D97-AF65-F5344CB8AC3E}">
        <p14:creationId xmlns:p14="http://schemas.microsoft.com/office/powerpoint/2010/main" val="1896689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8B1680E1-E372-4F3B-A618-F9D400CC33AF}" type="slidenum">
              <a:rPr lang="fr-BE" smtClean="0"/>
              <a:pPr/>
              <a:t>14</a:t>
            </a:fld>
            <a:endParaRPr lang="fr-BE"/>
          </a:p>
        </p:txBody>
      </p:sp>
    </p:spTree>
    <p:extLst>
      <p:ext uri="{BB962C8B-B14F-4D97-AF65-F5344CB8AC3E}">
        <p14:creationId xmlns:p14="http://schemas.microsoft.com/office/powerpoint/2010/main" val="1022587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Annexe B6-3: Méthodes de prélèvement de gaz du sol, air intérieur et extérieur – directives générales</a:t>
            </a:r>
          </a:p>
          <a:p>
            <a:r>
              <a:rPr lang="fr-FR"/>
              <a:t>CWEA v.3 mi en consultation mi-juin à mi-septembre : publication</a:t>
            </a:r>
            <a:r>
              <a:rPr lang="fr-FR" baseline="0"/>
              <a:t> en 2025-2026. Annexe B6.3 sera supprimée</a:t>
            </a:r>
          </a:p>
          <a:p>
            <a:r>
              <a:rPr lang="fr-FR" sz="1200" kern="1200">
                <a:solidFill>
                  <a:schemeClr val="tx1"/>
                </a:solidFill>
                <a:effectLst/>
                <a:latin typeface="+mn-lt"/>
                <a:ea typeface="+mn-ea"/>
                <a:cs typeface="+mn-cs"/>
              </a:rPr>
              <a:t>P-27 (Méthode pour la caractérisation des gaz du sol) </a:t>
            </a:r>
          </a:p>
          <a:p>
            <a:r>
              <a:rPr lang="fr-FR" sz="1200" kern="1200">
                <a:solidFill>
                  <a:schemeClr val="tx1"/>
                </a:solidFill>
                <a:effectLst/>
                <a:latin typeface="+mn-lt"/>
                <a:ea typeface="+mn-ea"/>
                <a:cs typeface="+mn-cs"/>
              </a:rPr>
              <a:t>P-28 (Méthode de prélèvement pour l’analyse de l’air intérieur et extérieur)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a:solidFill>
                  <a:schemeClr val="tx1"/>
                </a:solidFill>
                <a:effectLst/>
                <a:latin typeface="+mn-lt"/>
                <a:ea typeface="+mn-ea"/>
                <a:cs typeface="+mn-cs"/>
              </a:rPr>
              <a:t>De manière générale, lorsque des mesures d’air sont envisagées, une discussion entre l’expert sol et le laboratoire est nécessaire afin de choisir les méthodes et les paramètres de prélèvement en fonction des concentrations en polluants attendues, du volume de l’échantillon nécessaire, de la LOQ à atteindre, du matériel disponible au laboratoire.</a:t>
            </a:r>
            <a:endParaRPr lang="fr-BE" sz="1200" b="0" kern="1200">
              <a:solidFill>
                <a:schemeClr val="tx1"/>
              </a:solidFill>
              <a:effectLst/>
              <a:latin typeface="+mn-lt"/>
              <a:ea typeface="+mn-ea"/>
              <a:cs typeface="+mn-cs"/>
            </a:endParaRPr>
          </a:p>
          <a:p>
            <a:endParaRPr lang="fr-BE"/>
          </a:p>
        </p:txBody>
      </p:sp>
      <p:sp>
        <p:nvSpPr>
          <p:cNvPr id="4" name="Espace réservé du numéro de diapositive 3"/>
          <p:cNvSpPr>
            <a:spLocks noGrp="1"/>
          </p:cNvSpPr>
          <p:nvPr>
            <p:ph type="sldNum" sz="quarter" idx="5"/>
          </p:nvPr>
        </p:nvSpPr>
        <p:spPr/>
        <p:txBody>
          <a:bodyPr/>
          <a:lstStyle/>
          <a:p>
            <a:fld id="{8B1680E1-E372-4F3B-A618-F9D400CC33AF}" type="slidenum">
              <a:rPr lang="fr-BE" smtClean="0"/>
              <a:pPr/>
              <a:t>32</a:t>
            </a:fld>
            <a:endParaRPr lang="fr-BE"/>
          </a:p>
        </p:txBody>
      </p:sp>
    </p:spTree>
    <p:extLst>
      <p:ext uri="{BB962C8B-B14F-4D97-AF65-F5344CB8AC3E}">
        <p14:creationId xmlns:p14="http://schemas.microsoft.com/office/powerpoint/2010/main" val="1963131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8B1680E1-E372-4F3B-A618-F9D400CC33AF}" type="slidenum">
              <a:rPr lang="fr-BE" smtClean="0"/>
              <a:pPr/>
              <a:t>33</a:t>
            </a:fld>
            <a:endParaRPr lang="fr-BE"/>
          </a:p>
        </p:txBody>
      </p:sp>
    </p:spTree>
    <p:extLst>
      <p:ext uri="{BB962C8B-B14F-4D97-AF65-F5344CB8AC3E}">
        <p14:creationId xmlns:p14="http://schemas.microsoft.com/office/powerpoint/2010/main" val="1990071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Le choix du support</a:t>
            </a:r>
            <a:r>
              <a:rPr lang="fr-FR" baseline="0"/>
              <a:t> de prélèvement et les paramètres tels que le volume et le débit d’échantillonnage (prélèvement actif) ou la durée d’exposition (prélèvement passif) sont déterminés selon…</a:t>
            </a:r>
          </a:p>
          <a:p>
            <a:pPr marL="171450" indent="-171450">
              <a:buFontTx/>
              <a:buChar char="-"/>
            </a:pPr>
            <a:r>
              <a:rPr lang="fr-FR" baseline="0"/>
              <a:t>Type échantillonnage (support adsorbant, …)</a:t>
            </a:r>
          </a:p>
          <a:p>
            <a:pPr marL="171450" indent="-171450">
              <a:buFontTx/>
              <a:buChar char="-"/>
            </a:pPr>
            <a:r>
              <a:rPr lang="fr-FR" baseline="0"/>
              <a:t>Volumes de perçage (selon la capacité des tubes à adsorption)</a:t>
            </a:r>
          </a:p>
          <a:p>
            <a:pPr marL="0" indent="0">
              <a:buFontTx/>
              <a:buNone/>
            </a:pPr>
            <a:endParaRPr lang="fr-BE"/>
          </a:p>
        </p:txBody>
      </p:sp>
      <p:sp>
        <p:nvSpPr>
          <p:cNvPr id="4" name="Espace réservé du numéro de diapositive 3"/>
          <p:cNvSpPr>
            <a:spLocks noGrp="1"/>
          </p:cNvSpPr>
          <p:nvPr>
            <p:ph type="sldNum" sz="quarter" idx="10"/>
          </p:nvPr>
        </p:nvSpPr>
        <p:spPr/>
        <p:txBody>
          <a:bodyPr/>
          <a:lstStyle/>
          <a:p>
            <a:fld id="{8B1680E1-E372-4F3B-A618-F9D400CC33AF}" type="slidenum">
              <a:rPr lang="fr-BE" smtClean="0"/>
              <a:pPr/>
              <a:t>34</a:t>
            </a:fld>
            <a:endParaRPr lang="fr-BE"/>
          </a:p>
        </p:txBody>
      </p:sp>
    </p:spTree>
    <p:extLst>
      <p:ext uri="{BB962C8B-B14F-4D97-AF65-F5344CB8AC3E}">
        <p14:creationId xmlns:p14="http://schemas.microsoft.com/office/powerpoint/2010/main" val="1399301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b="1" kern="1200">
                <a:solidFill>
                  <a:schemeClr val="tx1"/>
                </a:solidFill>
                <a:effectLst/>
                <a:latin typeface="+mn-lt"/>
                <a:ea typeface="+mn-ea"/>
                <a:cs typeface="+mn-cs"/>
              </a:rPr>
              <a:t>Avant le prélèvement de gaz du sol dans un </a:t>
            </a:r>
            <a:r>
              <a:rPr lang="fr-BE" sz="1200" b="1" kern="1200" err="1">
                <a:solidFill>
                  <a:schemeClr val="tx1"/>
                </a:solidFill>
                <a:effectLst/>
                <a:latin typeface="+mn-lt"/>
                <a:ea typeface="+mn-ea"/>
                <a:cs typeface="+mn-cs"/>
              </a:rPr>
              <a:t>piézair</a:t>
            </a:r>
            <a:r>
              <a:rPr lang="fr-BE" sz="1200" kern="1200">
                <a:solidFill>
                  <a:schemeClr val="tx1"/>
                </a:solidFill>
                <a:effectLst/>
                <a:latin typeface="+mn-lt"/>
                <a:ea typeface="+mn-ea"/>
                <a:cs typeface="+mn-cs"/>
              </a:rPr>
              <a:t>, il est nécessaire d’attendre un délai suffisant après son installation pour, d’une part, laisser au milieu le temps de retrouver son équilibre, perturbé lors du forage et, d’autre part, permettre au bouchon étanche de se former.</a:t>
            </a:r>
          </a:p>
          <a:p>
            <a:r>
              <a:rPr lang="fr-BE" sz="1200" kern="1200">
                <a:solidFill>
                  <a:schemeClr val="tx1"/>
                </a:solidFill>
                <a:effectLst/>
                <a:latin typeface="+mn-lt"/>
                <a:ea typeface="+mn-ea"/>
                <a:cs typeface="+mn-cs"/>
              </a:rPr>
              <a:t>Le temps nécessaire au retour à l’équilibre dépend de la méthode de forage et des caractéristiques du sol. Suivant les recommandations de la norme NBN ISO 18400-204:2020, un délai de 24h doit être respecté avant tout échantillonnage des gaz du sol dans un </a:t>
            </a:r>
            <a:r>
              <a:rPr lang="fr-BE" sz="1200" kern="1200" err="1">
                <a:solidFill>
                  <a:schemeClr val="tx1"/>
                </a:solidFill>
                <a:effectLst/>
                <a:latin typeface="+mn-lt"/>
                <a:ea typeface="+mn-ea"/>
                <a:cs typeface="+mn-cs"/>
              </a:rPr>
              <a:t>piézair</a:t>
            </a:r>
            <a:r>
              <a:rPr lang="fr-BE" sz="1200" kern="1200">
                <a:solidFill>
                  <a:schemeClr val="tx1"/>
                </a:solidFill>
                <a:effectLst/>
                <a:latin typeface="+mn-lt"/>
                <a:ea typeface="+mn-ea"/>
                <a:cs typeface="+mn-cs"/>
              </a:rPr>
              <a:t>.</a:t>
            </a:r>
          </a:p>
          <a:p>
            <a:endParaRPr lang="fr-FR" sz="1200" b="1" kern="1200">
              <a:solidFill>
                <a:schemeClr val="tx1"/>
              </a:solidFill>
              <a:effectLst/>
              <a:latin typeface="+mn-lt"/>
              <a:ea typeface="+mn-ea"/>
              <a:cs typeface="+mn-cs"/>
            </a:endParaRPr>
          </a:p>
          <a:p>
            <a:r>
              <a:rPr lang="fr-FR" sz="1200" b="1" kern="1200">
                <a:solidFill>
                  <a:schemeClr val="tx1"/>
                </a:solidFill>
                <a:effectLst/>
                <a:latin typeface="+mn-lt"/>
                <a:ea typeface="+mn-ea"/>
                <a:cs typeface="+mn-cs"/>
              </a:rPr>
              <a:t>Contrôle étanchéité</a:t>
            </a:r>
          </a:p>
          <a:p>
            <a:r>
              <a:rPr lang="fr-BE" sz="1200" kern="1200">
                <a:solidFill>
                  <a:schemeClr val="tx1"/>
                </a:solidFill>
                <a:effectLst/>
                <a:latin typeface="+mn-lt"/>
                <a:ea typeface="+mn-ea"/>
                <a:cs typeface="+mn-cs"/>
              </a:rPr>
              <a:t>Préalablement à la mesure ou au prélèvement, il est recommandé de réaliser un test d’étanchéité qui permettra de garantir que l’air prélevé ou mesuré provient bien des gaz du sol et non de l’air extérieur qui pénètre dans l’ouvrage via un défaut d’étanchéité. </a:t>
            </a:r>
          </a:p>
          <a:p>
            <a:r>
              <a:rPr lang="fr-BE" sz="1200" kern="1200">
                <a:solidFill>
                  <a:schemeClr val="tx1"/>
                </a:solidFill>
                <a:effectLst/>
                <a:latin typeface="+mn-lt"/>
                <a:ea typeface="+mn-ea"/>
                <a:cs typeface="+mn-cs"/>
              </a:rPr>
              <a:t>Différents tests d’étanchéité peuvent être mis en œuvre. Le plus couramment rencontré consiste à pomper des gaz du sol et à mesurer des concentrations en O</a:t>
            </a:r>
            <a:r>
              <a:rPr lang="fr-BE" sz="1200" kern="1200" baseline="-25000">
                <a:solidFill>
                  <a:schemeClr val="tx1"/>
                </a:solidFill>
                <a:effectLst/>
                <a:latin typeface="+mn-lt"/>
                <a:ea typeface="+mn-ea"/>
                <a:cs typeface="+mn-cs"/>
              </a:rPr>
              <a:t>2</a:t>
            </a:r>
            <a:r>
              <a:rPr lang="fr-BE" sz="1200" kern="1200">
                <a:solidFill>
                  <a:schemeClr val="tx1"/>
                </a:solidFill>
                <a:effectLst/>
                <a:latin typeface="+mn-lt"/>
                <a:ea typeface="+mn-ea"/>
                <a:cs typeface="+mn-cs"/>
              </a:rPr>
              <a:t> et CO</a:t>
            </a:r>
            <a:r>
              <a:rPr lang="fr-BE" sz="1200" kern="1200" baseline="-25000">
                <a:solidFill>
                  <a:schemeClr val="tx1"/>
                </a:solidFill>
                <a:effectLst/>
                <a:latin typeface="+mn-lt"/>
                <a:ea typeface="+mn-ea"/>
                <a:cs typeface="+mn-cs"/>
              </a:rPr>
              <a:t>2</a:t>
            </a:r>
            <a:r>
              <a:rPr lang="fr-BE" sz="1200" kern="1200">
                <a:solidFill>
                  <a:schemeClr val="tx1"/>
                </a:solidFill>
                <a:effectLst/>
                <a:latin typeface="+mn-lt"/>
                <a:ea typeface="+mn-ea"/>
                <a:cs typeface="+mn-cs"/>
              </a:rPr>
              <a:t>. Si les concentrations mesurées sont comparables à celles de l’air ambiant, une entrée d’air dans l’ouvrage de prélèvement est probable et l’étanchéité du point de prélèvement doit être refaite. </a:t>
            </a:r>
            <a:endParaRPr lang="fr-BE"/>
          </a:p>
        </p:txBody>
      </p:sp>
      <p:sp>
        <p:nvSpPr>
          <p:cNvPr id="4" name="Espace réservé du numéro de diapositive 3"/>
          <p:cNvSpPr>
            <a:spLocks noGrp="1"/>
          </p:cNvSpPr>
          <p:nvPr>
            <p:ph type="sldNum" sz="quarter" idx="10"/>
          </p:nvPr>
        </p:nvSpPr>
        <p:spPr/>
        <p:txBody>
          <a:bodyPr/>
          <a:lstStyle/>
          <a:p>
            <a:fld id="{8B1680E1-E372-4F3B-A618-F9D400CC33AF}" type="slidenum">
              <a:rPr lang="fr-BE" smtClean="0"/>
              <a:pPr/>
              <a:t>35</a:t>
            </a:fld>
            <a:endParaRPr lang="fr-BE"/>
          </a:p>
        </p:txBody>
      </p:sp>
    </p:spTree>
    <p:extLst>
      <p:ext uri="{BB962C8B-B14F-4D97-AF65-F5344CB8AC3E}">
        <p14:creationId xmlns:p14="http://schemas.microsoft.com/office/powerpoint/2010/main" val="3506366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6" name="Rectangle 35"/>
          <p:cNvSpPr/>
          <p:nvPr userDrawn="1"/>
        </p:nvSpPr>
        <p:spPr>
          <a:xfrm>
            <a:off x="0" y="4248000"/>
            <a:ext cx="2160000" cy="90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800"/>
          </a:p>
        </p:txBody>
      </p:sp>
      <p:sp>
        <p:nvSpPr>
          <p:cNvPr id="2" name="Titre 1"/>
          <p:cNvSpPr>
            <a:spLocks noGrp="1"/>
          </p:cNvSpPr>
          <p:nvPr>
            <p:ph type="ctrTitle" hasCustomPrompt="1"/>
          </p:nvPr>
        </p:nvSpPr>
        <p:spPr>
          <a:xfrm>
            <a:off x="1362364" y="2880000"/>
            <a:ext cx="7060579" cy="1544400"/>
          </a:xfrm>
          <a:prstGeom prst="rect">
            <a:avLst/>
          </a:prstGeom>
        </p:spPr>
        <p:txBody>
          <a:bodyPr anchor="t">
            <a:normAutofit/>
          </a:bodyPr>
          <a:lstStyle>
            <a:lvl1pPr algn="l">
              <a:defRPr sz="3000" b="1">
                <a:solidFill>
                  <a:srgbClr val="002060"/>
                </a:solidFill>
              </a:defRPr>
            </a:lvl1pPr>
          </a:lstStyle>
          <a:p>
            <a:r>
              <a:rPr lang="fr-FR"/>
              <a:t>CLIQUEZ ET MODIFIEZ LE TITRE</a:t>
            </a:r>
          </a:p>
        </p:txBody>
      </p:sp>
      <p:sp>
        <p:nvSpPr>
          <p:cNvPr id="6" name="Rectangle 5"/>
          <p:cNvSpPr/>
          <p:nvPr userDrawn="1"/>
        </p:nvSpPr>
        <p:spPr>
          <a:xfrm>
            <a:off x="8422941" y="459551"/>
            <a:ext cx="721059" cy="90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800"/>
          </a:p>
        </p:txBody>
      </p:sp>
    </p:spTree>
    <p:extLst>
      <p:ext uri="{BB962C8B-B14F-4D97-AF65-F5344CB8AC3E}">
        <p14:creationId xmlns:p14="http://schemas.microsoft.com/office/powerpoint/2010/main" val="1038666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4767263"/>
            <a:ext cx="2133600" cy="273844"/>
          </a:xfrm>
          <a:prstGeom prst="rect">
            <a:avLst/>
          </a:prstGeom>
        </p:spPr>
        <p:txBody>
          <a:bodyPr/>
          <a:lstStyle/>
          <a:p>
            <a:pPr defTabSz="685783"/>
            <a:endParaRPr lang="fr-BE">
              <a:solidFill>
                <a:prstClr val="black">
                  <a:tint val="75000"/>
                </a:prstClr>
              </a:solidFill>
            </a:endParaRPr>
          </a:p>
        </p:txBody>
      </p:sp>
      <p:sp>
        <p:nvSpPr>
          <p:cNvPr id="3" name="Espace réservé du pied de page 2"/>
          <p:cNvSpPr>
            <a:spLocks noGrp="1"/>
          </p:cNvSpPr>
          <p:nvPr>
            <p:ph type="ftr" sz="quarter" idx="11"/>
          </p:nvPr>
        </p:nvSpPr>
        <p:spPr>
          <a:xfrm>
            <a:off x="3124200" y="4767263"/>
            <a:ext cx="2895600" cy="273844"/>
          </a:xfrm>
          <a:prstGeom prst="rect">
            <a:avLst/>
          </a:prstGeom>
        </p:spPr>
        <p:txBody>
          <a:bodyPr/>
          <a:lstStyle/>
          <a:p>
            <a:pPr defTabSz="685783"/>
            <a:endParaRPr lang="fr-BE">
              <a:solidFill>
                <a:prstClr val="black">
                  <a:tint val="75000"/>
                </a:prstClr>
              </a:solidFill>
            </a:endParaRPr>
          </a:p>
        </p:txBody>
      </p:sp>
      <p:sp>
        <p:nvSpPr>
          <p:cNvPr id="4" name="Espace réservé du numéro de diapositive 3"/>
          <p:cNvSpPr>
            <a:spLocks noGrp="1"/>
          </p:cNvSpPr>
          <p:nvPr>
            <p:ph type="sldNum" sz="quarter" idx="12"/>
          </p:nvPr>
        </p:nvSpPr>
        <p:spPr>
          <a:xfrm>
            <a:off x="6553200" y="4767263"/>
            <a:ext cx="2133600" cy="273844"/>
          </a:xfrm>
          <a:prstGeom prst="rect">
            <a:avLst/>
          </a:prstGeom>
        </p:spPr>
        <p:txBody>
          <a:bodyPr/>
          <a:lstStyle/>
          <a:p>
            <a:pPr defTabSz="685783"/>
            <a:fld id="{9D1E71B4-80ED-455A-B3DD-0FED7B6FD2D4}" type="slidenum">
              <a:rPr lang="fr-BE" smtClean="0">
                <a:solidFill>
                  <a:prstClr val="black">
                    <a:tint val="75000"/>
                  </a:prstClr>
                </a:solidFill>
              </a:rPr>
              <a:pPr defTabSz="685783"/>
              <a:t>‹#›</a:t>
            </a:fld>
            <a:endParaRPr lang="fr-BE">
              <a:solidFill>
                <a:prstClr val="black">
                  <a:tint val="75000"/>
                </a:prstClr>
              </a:solidFill>
            </a:endParaRPr>
          </a:p>
        </p:txBody>
      </p:sp>
    </p:spTree>
    <p:extLst>
      <p:ext uri="{BB962C8B-B14F-4D97-AF65-F5344CB8AC3E}">
        <p14:creationId xmlns:p14="http://schemas.microsoft.com/office/powerpoint/2010/main" val="182515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4183" y="205979"/>
            <a:ext cx="7868120" cy="857250"/>
          </a:xfrm>
          <a:prstGeom prst="rect">
            <a:avLst/>
          </a:prstGeom>
        </p:spPr>
        <p:txBody>
          <a:bodyPr/>
          <a:lstStyle/>
          <a:p>
            <a:r>
              <a:rPr lang="fr-FR"/>
              <a:t>CLIQUEZ ET MODIFIEZ LE TITRE</a:t>
            </a:r>
          </a:p>
        </p:txBody>
      </p:sp>
      <p:sp>
        <p:nvSpPr>
          <p:cNvPr id="3" name="Espace réservé du contenu 2"/>
          <p:cNvSpPr>
            <a:spLocks noGrp="1"/>
          </p:cNvSpPr>
          <p:nvPr>
            <p:ph idx="1"/>
          </p:nvPr>
        </p:nvSpPr>
        <p:spPr>
          <a:xfrm>
            <a:off x="554183" y="1200152"/>
            <a:ext cx="7868120" cy="3227849"/>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2046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4183" y="205979"/>
            <a:ext cx="7868120" cy="857250"/>
          </a:xfrm>
          <a:prstGeom prst="rect">
            <a:avLst/>
          </a:prstGeom>
        </p:spPr>
        <p:txBody>
          <a:bodyPr anchor="ctr"/>
          <a:lstStyle/>
          <a:p>
            <a:r>
              <a:rPr lang="fr-FR"/>
              <a:t>CLIQUEZ ET MODIFIEZ LE TITRE</a:t>
            </a:r>
          </a:p>
        </p:txBody>
      </p:sp>
      <p:sp>
        <p:nvSpPr>
          <p:cNvPr id="3" name="Espace réservé du contenu 2"/>
          <p:cNvSpPr>
            <a:spLocks noGrp="1"/>
          </p:cNvSpPr>
          <p:nvPr>
            <p:ph sz="half" idx="1"/>
          </p:nvPr>
        </p:nvSpPr>
        <p:spPr>
          <a:xfrm>
            <a:off x="754301" y="900113"/>
            <a:ext cx="3741499" cy="2545556"/>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1" y="900113"/>
            <a:ext cx="3774103" cy="2545556"/>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8313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4183" y="205979"/>
            <a:ext cx="7868120" cy="857250"/>
          </a:xfrm>
          <a:prstGeom prst="rect">
            <a:avLst/>
          </a:prstGeom>
        </p:spPr>
        <p:txBody>
          <a:bodyPr/>
          <a:lstStyle/>
          <a:p>
            <a:r>
              <a:rPr lang="fr-FR"/>
              <a:t>CLIQUEZ ET MODIFIEZ LE TITRE</a:t>
            </a:r>
          </a:p>
        </p:txBody>
      </p:sp>
      <p:sp>
        <p:nvSpPr>
          <p:cNvPr id="3" name="Espace réservé de la date 2"/>
          <p:cNvSpPr>
            <a:spLocks noGrp="1"/>
          </p:cNvSpPr>
          <p:nvPr>
            <p:ph type="dt" sz="half" idx="10"/>
          </p:nvPr>
        </p:nvSpPr>
        <p:spPr>
          <a:xfrm>
            <a:off x="457200" y="4767263"/>
            <a:ext cx="2133600" cy="273844"/>
          </a:xfrm>
          <a:prstGeom prst="rect">
            <a:avLst/>
          </a:prstGeom>
        </p:spPr>
        <p:txBody>
          <a:bodyPr/>
          <a:lstStyle/>
          <a:p>
            <a:endParaRPr lang="fr-FR"/>
          </a:p>
        </p:txBody>
      </p:sp>
      <p:sp>
        <p:nvSpPr>
          <p:cNvPr id="4" name="Espace réservé du pied de page 3"/>
          <p:cNvSpPr>
            <a:spLocks noGrp="1"/>
          </p:cNvSpPr>
          <p:nvPr>
            <p:ph type="ftr" sz="quarter" idx="11"/>
          </p:nvPr>
        </p:nvSpPr>
        <p:spPr>
          <a:xfrm>
            <a:off x="2075196" y="4845901"/>
            <a:ext cx="3944605" cy="273844"/>
          </a:xfrm>
          <a:prstGeom prst="rect">
            <a:avLst/>
          </a:prstGeom>
        </p:spPr>
        <p:txBody>
          <a:bodyPr/>
          <a:lstStyle>
            <a:lvl1pPr>
              <a:defRPr sz="1000"/>
            </a:lvl1pPr>
          </a:lstStyle>
          <a:p>
            <a:endParaRPr lang="fr-FR"/>
          </a:p>
        </p:txBody>
      </p:sp>
      <p:sp>
        <p:nvSpPr>
          <p:cNvPr id="5" name="Espace réservé du numéro de diapositive 4"/>
          <p:cNvSpPr>
            <a:spLocks noGrp="1"/>
          </p:cNvSpPr>
          <p:nvPr>
            <p:ph type="sldNum" sz="quarter" idx="12"/>
          </p:nvPr>
        </p:nvSpPr>
        <p:spPr>
          <a:xfrm>
            <a:off x="8256978" y="4767263"/>
            <a:ext cx="429823" cy="273844"/>
          </a:xfrm>
          <a:prstGeom prst="rect">
            <a:avLst/>
          </a:prstGeom>
        </p:spPr>
        <p:txBody>
          <a:bodyPr/>
          <a:lstStyle>
            <a:lvl1pPr>
              <a:defRPr sz="1000"/>
            </a:lvl1pPr>
          </a:lstStyle>
          <a:p>
            <a:fld id="{2E794143-8163-F543-A4DC-FC997488DC9F}" type="slidenum">
              <a:rPr lang="fr-FR" smtClean="0"/>
              <a:pPr/>
              <a:t>‹#›</a:t>
            </a:fld>
            <a:endParaRPr lang="fr-FR"/>
          </a:p>
        </p:txBody>
      </p:sp>
    </p:spTree>
    <p:extLst>
      <p:ext uri="{BB962C8B-B14F-4D97-AF65-F5344CB8AC3E}">
        <p14:creationId xmlns:p14="http://schemas.microsoft.com/office/powerpoint/2010/main" val="32565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1"/>
            <a:ext cx="7772400" cy="1102519"/>
          </a:xfrm>
          <a:prstGeom prst="rect">
            <a:avLst/>
          </a:prstGeom>
        </p:spPr>
        <p:txBody>
          <a:bodyPr/>
          <a:lstStyle/>
          <a:p>
            <a:r>
              <a:rPr lang="fr-FR"/>
              <a:t>Modifiez le style du titre</a:t>
            </a:r>
            <a:endParaRPr lang="fr-BE"/>
          </a:p>
        </p:txBody>
      </p:sp>
      <p:sp>
        <p:nvSpPr>
          <p:cNvPr id="3" name="Sous-titr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D1E71B4-80ED-455A-B3DD-0FED7B6FD2D4}" type="slidenum">
              <a:rPr lang="fr-BE" smtClean="0"/>
              <a:t>‹#›</a:t>
            </a:fld>
            <a:endParaRPr lang="fr-BE"/>
          </a:p>
        </p:txBody>
      </p:sp>
    </p:spTree>
    <p:extLst>
      <p:ext uri="{BB962C8B-B14F-4D97-AF65-F5344CB8AC3E}">
        <p14:creationId xmlns:p14="http://schemas.microsoft.com/office/powerpoint/2010/main" val="2064426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1"/>
            <a:ext cx="7772400" cy="1102519"/>
          </a:xfrm>
          <a:prstGeom prst="rect">
            <a:avLst/>
          </a:prstGeom>
        </p:spPr>
        <p:txBody>
          <a:bodyPr/>
          <a:lstStyle/>
          <a:p>
            <a:r>
              <a:rPr lang="fr-FR"/>
              <a:t>Modifiez le style du titre</a:t>
            </a:r>
            <a:endParaRPr lang="fr-BE"/>
          </a:p>
        </p:txBody>
      </p:sp>
      <p:sp>
        <p:nvSpPr>
          <p:cNvPr id="3" name="Sous-titr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pPr defTabSz="685783"/>
            <a:endParaRPr lang="fr-BE">
              <a:solidFill>
                <a:prstClr val="black">
                  <a:tint val="75000"/>
                </a:prstClr>
              </a:solidFill>
            </a:endParaRPr>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p>
            <a:pPr defTabSz="685783"/>
            <a:endParaRPr lang="fr-BE">
              <a:solidFill>
                <a:prstClr val="black">
                  <a:tint val="75000"/>
                </a:prstClr>
              </a:solidFill>
            </a:endParaRPr>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pPr defTabSz="685783"/>
            <a:fld id="{9D1E71B4-80ED-455A-B3DD-0FED7B6FD2D4}" type="slidenum">
              <a:rPr lang="fr-BE" smtClean="0">
                <a:solidFill>
                  <a:prstClr val="black">
                    <a:tint val="75000"/>
                  </a:prstClr>
                </a:solidFill>
              </a:rPr>
              <a:pPr defTabSz="685783"/>
              <a:t>‹#›</a:t>
            </a:fld>
            <a:endParaRPr lang="fr-BE">
              <a:solidFill>
                <a:prstClr val="black">
                  <a:tint val="75000"/>
                </a:prstClr>
              </a:solidFill>
            </a:endParaRPr>
          </a:p>
        </p:txBody>
      </p:sp>
    </p:spTree>
    <p:extLst>
      <p:ext uri="{BB962C8B-B14F-4D97-AF65-F5344CB8AC3E}">
        <p14:creationId xmlns:p14="http://schemas.microsoft.com/office/powerpoint/2010/main" val="122418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a:prstGeom prst="rect">
            <a:avLst/>
          </a:prstGeom>
        </p:spPr>
        <p:txBody>
          <a:bodyPr/>
          <a:lstStyle/>
          <a:p>
            <a:r>
              <a:rPr lang="fr-FR"/>
              <a:t>Modifiez le style du titre</a:t>
            </a:r>
            <a:endParaRPr lang="fr-BE"/>
          </a:p>
        </p:txBody>
      </p:sp>
      <p:sp>
        <p:nvSpPr>
          <p:cNvPr id="3" name="Espace réservé du contenu 2"/>
          <p:cNvSpPr>
            <a:spLocks noGrp="1"/>
          </p:cNvSpPr>
          <p:nvPr>
            <p:ph idx="1"/>
          </p:nvPr>
        </p:nvSpPr>
        <p:spPr>
          <a:xfrm>
            <a:off x="457200" y="1200151"/>
            <a:ext cx="8229600" cy="3394472"/>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pPr defTabSz="685783"/>
            <a:endParaRPr lang="fr-BE">
              <a:solidFill>
                <a:prstClr val="black">
                  <a:tint val="75000"/>
                </a:prstClr>
              </a:solidFill>
            </a:endParaRPr>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p>
            <a:pPr defTabSz="685783"/>
            <a:endParaRPr lang="fr-BE">
              <a:solidFill>
                <a:prstClr val="black">
                  <a:tint val="75000"/>
                </a:prstClr>
              </a:solidFill>
            </a:endParaRPr>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pPr defTabSz="685783"/>
            <a:fld id="{9D1E71B4-80ED-455A-B3DD-0FED7B6FD2D4}" type="slidenum">
              <a:rPr lang="fr-BE" smtClean="0">
                <a:solidFill>
                  <a:prstClr val="black">
                    <a:tint val="75000"/>
                  </a:prstClr>
                </a:solidFill>
              </a:rPr>
              <a:pPr defTabSz="685783"/>
              <a:t>‹#›</a:t>
            </a:fld>
            <a:endParaRPr lang="fr-BE">
              <a:solidFill>
                <a:prstClr val="black">
                  <a:tint val="75000"/>
                </a:prstClr>
              </a:solidFill>
            </a:endParaRPr>
          </a:p>
        </p:txBody>
      </p:sp>
    </p:spTree>
    <p:extLst>
      <p:ext uri="{BB962C8B-B14F-4D97-AF65-F5344CB8AC3E}">
        <p14:creationId xmlns:p14="http://schemas.microsoft.com/office/powerpoint/2010/main" val="2205207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fr-FR"/>
              <a:t>Modifiez le style du titre</a:t>
            </a:r>
            <a:endParaRPr lang="fr-BE"/>
          </a:p>
        </p:txBody>
      </p:sp>
      <p:sp>
        <p:nvSpPr>
          <p:cNvPr id="3" name="Espace réservé du texte 2"/>
          <p:cNvSpPr>
            <a:spLocks noGrp="1"/>
          </p:cNvSpPr>
          <p:nvPr>
            <p:ph type="body" idx="1"/>
          </p:nvPr>
        </p:nvSpPr>
        <p:spPr>
          <a:xfrm>
            <a:off x="722313" y="2180035"/>
            <a:ext cx="7772400" cy="1125140"/>
          </a:xfrm>
          <a:prstGeom prst="rect">
            <a:avLst/>
          </a:prstGeom>
        </p:spPr>
        <p:txBody>
          <a:bodyPr anchor="b"/>
          <a:lstStyle>
            <a:lvl1pPr marL="0" indent="0">
              <a:buNone/>
              <a:defRPr sz="1500">
                <a:solidFill>
                  <a:schemeClr val="tx1">
                    <a:tint val="7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pPr defTabSz="685783"/>
            <a:endParaRPr lang="fr-BE">
              <a:solidFill>
                <a:prstClr val="black">
                  <a:tint val="75000"/>
                </a:prstClr>
              </a:solidFill>
            </a:endParaRPr>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p>
            <a:pPr defTabSz="685783"/>
            <a:endParaRPr lang="fr-BE">
              <a:solidFill>
                <a:prstClr val="black">
                  <a:tint val="75000"/>
                </a:prstClr>
              </a:solidFill>
            </a:endParaRPr>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pPr defTabSz="685783"/>
            <a:fld id="{9D1E71B4-80ED-455A-B3DD-0FED7B6FD2D4}" type="slidenum">
              <a:rPr lang="fr-BE" smtClean="0">
                <a:solidFill>
                  <a:prstClr val="black">
                    <a:tint val="75000"/>
                  </a:prstClr>
                </a:solidFill>
              </a:rPr>
              <a:pPr defTabSz="685783"/>
              <a:t>‹#›</a:t>
            </a:fld>
            <a:endParaRPr lang="fr-BE">
              <a:solidFill>
                <a:prstClr val="black">
                  <a:tint val="75000"/>
                </a:prstClr>
              </a:solidFill>
            </a:endParaRPr>
          </a:p>
        </p:txBody>
      </p:sp>
    </p:spTree>
    <p:extLst>
      <p:ext uri="{BB962C8B-B14F-4D97-AF65-F5344CB8AC3E}">
        <p14:creationId xmlns:p14="http://schemas.microsoft.com/office/powerpoint/2010/main" val="289828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a:prstGeom prst="rect">
            <a:avLst/>
          </a:prstGeom>
        </p:spPr>
        <p:txBody>
          <a:bodyPr/>
          <a:lstStyle/>
          <a:p>
            <a:r>
              <a:rPr lang="fr-FR"/>
              <a:t>Modifiez le style du titre</a:t>
            </a:r>
            <a:endParaRPr lang="fr-BE"/>
          </a:p>
        </p:txBody>
      </p:sp>
      <p:sp>
        <p:nvSpPr>
          <p:cNvPr id="3" name="Espace réservé du contenu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p>
            <a:pPr defTabSz="685783"/>
            <a:endParaRPr lang="fr-BE">
              <a:solidFill>
                <a:prstClr val="black">
                  <a:tint val="75000"/>
                </a:prstClr>
              </a:solidFill>
            </a:endParaRPr>
          </a:p>
        </p:txBody>
      </p:sp>
      <p:sp>
        <p:nvSpPr>
          <p:cNvPr id="6" name="Espace réservé du pied de page 5"/>
          <p:cNvSpPr>
            <a:spLocks noGrp="1"/>
          </p:cNvSpPr>
          <p:nvPr>
            <p:ph type="ftr" sz="quarter" idx="11"/>
          </p:nvPr>
        </p:nvSpPr>
        <p:spPr>
          <a:xfrm>
            <a:off x="3124200" y="4767263"/>
            <a:ext cx="2895600" cy="273844"/>
          </a:xfrm>
          <a:prstGeom prst="rect">
            <a:avLst/>
          </a:prstGeom>
        </p:spPr>
        <p:txBody>
          <a:bodyPr/>
          <a:lstStyle/>
          <a:p>
            <a:pPr defTabSz="685783"/>
            <a:endParaRPr lang="fr-BE">
              <a:solidFill>
                <a:prstClr val="black">
                  <a:tint val="75000"/>
                </a:prstClr>
              </a:solidFill>
            </a:endParaRPr>
          </a:p>
        </p:txBody>
      </p:sp>
      <p:sp>
        <p:nvSpPr>
          <p:cNvPr id="7" name="Espace réservé du numéro de diapositive 6"/>
          <p:cNvSpPr>
            <a:spLocks noGrp="1"/>
          </p:cNvSpPr>
          <p:nvPr>
            <p:ph type="sldNum" sz="quarter" idx="12"/>
          </p:nvPr>
        </p:nvSpPr>
        <p:spPr>
          <a:xfrm>
            <a:off x="6553200" y="4767263"/>
            <a:ext cx="2133600" cy="273844"/>
          </a:xfrm>
          <a:prstGeom prst="rect">
            <a:avLst/>
          </a:prstGeom>
        </p:spPr>
        <p:txBody>
          <a:bodyPr/>
          <a:lstStyle/>
          <a:p>
            <a:pPr defTabSz="685783"/>
            <a:fld id="{9D1E71B4-80ED-455A-B3DD-0FED7B6FD2D4}" type="slidenum">
              <a:rPr lang="fr-BE" smtClean="0">
                <a:solidFill>
                  <a:prstClr val="black">
                    <a:tint val="75000"/>
                  </a:prstClr>
                </a:solidFill>
              </a:rPr>
              <a:pPr defTabSz="685783"/>
              <a:t>‹#›</a:t>
            </a:fld>
            <a:endParaRPr lang="fr-BE">
              <a:solidFill>
                <a:prstClr val="black">
                  <a:tint val="75000"/>
                </a:prstClr>
              </a:solidFill>
            </a:endParaRPr>
          </a:p>
        </p:txBody>
      </p:sp>
    </p:spTree>
    <p:extLst>
      <p:ext uri="{BB962C8B-B14F-4D97-AF65-F5344CB8AC3E}">
        <p14:creationId xmlns:p14="http://schemas.microsoft.com/office/powerpoint/2010/main" val="404140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8.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E7EB8B-7605-469B-94C6-457665DC3C28}"/>
              </a:ext>
            </a:extLst>
          </p:cNvPr>
          <p:cNvSpPr/>
          <p:nvPr userDrawn="1"/>
        </p:nvSpPr>
        <p:spPr>
          <a:xfrm>
            <a:off x="1" y="1"/>
            <a:ext cx="9144000" cy="4549256"/>
          </a:xfrm>
          <a:prstGeom prst="rect">
            <a:avLst/>
          </a:prstGeom>
          <a:solidFill>
            <a:srgbClr val="1A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1">
              <a:solidFill>
                <a:prstClr val="white"/>
              </a:solidFill>
            </a:endParaRPr>
          </a:p>
        </p:txBody>
      </p:sp>
      <p:pic>
        <p:nvPicPr>
          <p:cNvPr id="6" name="Image 5">
            <a:extLst>
              <a:ext uri="{FF2B5EF4-FFF2-40B4-BE49-F238E27FC236}">
                <a16:creationId xmlns:a16="http://schemas.microsoft.com/office/drawing/2014/main" id="{6A89CAFE-E16D-4203-A8E4-6936950833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6785" y="126966"/>
            <a:ext cx="840207" cy="1026115"/>
          </a:xfrm>
          <a:prstGeom prst="rect">
            <a:avLst/>
          </a:prstGeom>
        </p:spPr>
      </p:pic>
      <p:pic>
        <p:nvPicPr>
          <p:cNvPr id="7" name="Picture 2" descr="D:\Damien\Pictures\wallonie\wallonie_v.jpg">
            <a:extLst>
              <a:ext uri="{FF2B5EF4-FFF2-40B4-BE49-F238E27FC236}">
                <a16:creationId xmlns:a16="http://schemas.microsoft.com/office/drawing/2014/main" id="{15593A2B-FB1A-47AD-ACA1-F8C3CE057CA6}"/>
              </a:ext>
            </a:extLst>
          </p:cNvPr>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l="20466" t="18571" r="20411" b="22604"/>
          <a:stretch/>
        </p:blipFill>
        <p:spPr bwMode="auto">
          <a:xfrm>
            <a:off x="8585675" y="4549256"/>
            <a:ext cx="462191" cy="594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850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72" r:id="rId5"/>
  </p:sldLayoutIdLst>
  <p:hf hdr="0" ftr="0" dt="0"/>
  <p:txStyles>
    <p:titleStyle>
      <a:lvl1pPr algn="l" defTabSz="457189" rtl="0" eaLnBrk="1" latinLnBrk="0" hangingPunct="1">
        <a:spcBef>
          <a:spcPct val="0"/>
        </a:spcBef>
        <a:buNone/>
        <a:defRPr sz="2800" b="1" kern="1200">
          <a:solidFill>
            <a:srgbClr val="002060"/>
          </a:solidFill>
          <a:latin typeface="Arial"/>
          <a:ea typeface="+mj-ea"/>
          <a:cs typeface="Arial"/>
        </a:defRPr>
      </a:lvl1pPr>
    </p:titleStyle>
    <p:bodyStyle>
      <a:lvl1pPr marL="342891" indent="-342891"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2" indent="-285744"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1"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8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Damien\Pictures\wallonie\wallonie_v.jpg">
            <a:extLst>
              <a:ext uri="{FF2B5EF4-FFF2-40B4-BE49-F238E27FC236}">
                <a16:creationId xmlns:a16="http://schemas.microsoft.com/office/drawing/2014/main" id="{85910A06-0D7F-4079-964C-EB0DB28D15E7}"/>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20466" t="18571" r="20411" b="22604"/>
          <a:stretch/>
        </p:blipFill>
        <p:spPr bwMode="auto">
          <a:xfrm>
            <a:off x="8646467" y="4583948"/>
            <a:ext cx="404664" cy="52028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3A19BAC-1B87-4BB2-AAF3-A21A39C4443E}"/>
              </a:ext>
            </a:extLst>
          </p:cNvPr>
          <p:cNvSpPr/>
          <p:nvPr userDrawn="1"/>
        </p:nvSpPr>
        <p:spPr>
          <a:xfrm>
            <a:off x="0" y="2"/>
            <a:ext cx="9144000" cy="621227"/>
          </a:xfrm>
          <a:prstGeom prst="rect">
            <a:avLst/>
          </a:prstGeom>
          <a:solidFill>
            <a:srgbClr val="1A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1043056" rtl="0" eaLnBrk="1" latinLnBrk="0" hangingPunct="1">
              <a:defRPr sz="2100" kern="1200">
                <a:solidFill>
                  <a:schemeClr val="lt1"/>
                </a:solidFill>
                <a:latin typeface="+mn-lt"/>
                <a:ea typeface="+mn-ea"/>
                <a:cs typeface="+mn-cs"/>
              </a:defRPr>
            </a:lvl1pPr>
            <a:lvl2pPr marL="521528" algn="l" defTabSz="1043056" rtl="0" eaLnBrk="1" latinLnBrk="0" hangingPunct="1">
              <a:defRPr sz="2100" kern="1200">
                <a:solidFill>
                  <a:schemeClr val="lt1"/>
                </a:solidFill>
                <a:latin typeface="+mn-lt"/>
                <a:ea typeface="+mn-ea"/>
                <a:cs typeface="+mn-cs"/>
              </a:defRPr>
            </a:lvl2pPr>
            <a:lvl3pPr marL="1043056" algn="l" defTabSz="1043056" rtl="0" eaLnBrk="1" latinLnBrk="0" hangingPunct="1">
              <a:defRPr sz="2100" kern="1200">
                <a:solidFill>
                  <a:schemeClr val="lt1"/>
                </a:solidFill>
                <a:latin typeface="+mn-lt"/>
                <a:ea typeface="+mn-ea"/>
                <a:cs typeface="+mn-cs"/>
              </a:defRPr>
            </a:lvl3pPr>
            <a:lvl4pPr marL="1564584" algn="l" defTabSz="1043056" rtl="0" eaLnBrk="1" latinLnBrk="0" hangingPunct="1">
              <a:defRPr sz="2100" kern="1200">
                <a:solidFill>
                  <a:schemeClr val="lt1"/>
                </a:solidFill>
                <a:latin typeface="+mn-lt"/>
                <a:ea typeface="+mn-ea"/>
                <a:cs typeface="+mn-cs"/>
              </a:defRPr>
            </a:lvl4pPr>
            <a:lvl5pPr marL="2086112" algn="l" defTabSz="1043056" rtl="0" eaLnBrk="1" latinLnBrk="0" hangingPunct="1">
              <a:defRPr sz="2100" kern="1200">
                <a:solidFill>
                  <a:schemeClr val="lt1"/>
                </a:solidFill>
                <a:latin typeface="+mn-lt"/>
                <a:ea typeface="+mn-ea"/>
                <a:cs typeface="+mn-cs"/>
              </a:defRPr>
            </a:lvl5pPr>
            <a:lvl6pPr marL="2607640" algn="l" defTabSz="1043056" rtl="0" eaLnBrk="1" latinLnBrk="0" hangingPunct="1">
              <a:defRPr sz="2100" kern="1200">
                <a:solidFill>
                  <a:schemeClr val="lt1"/>
                </a:solidFill>
                <a:latin typeface="+mn-lt"/>
                <a:ea typeface="+mn-ea"/>
                <a:cs typeface="+mn-cs"/>
              </a:defRPr>
            </a:lvl6pPr>
            <a:lvl7pPr marL="3129168" algn="l" defTabSz="1043056" rtl="0" eaLnBrk="1" latinLnBrk="0" hangingPunct="1">
              <a:defRPr sz="2100" kern="1200">
                <a:solidFill>
                  <a:schemeClr val="lt1"/>
                </a:solidFill>
                <a:latin typeface="+mn-lt"/>
                <a:ea typeface="+mn-ea"/>
                <a:cs typeface="+mn-cs"/>
              </a:defRPr>
            </a:lvl7pPr>
            <a:lvl8pPr marL="3650696" algn="l" defTabSz="1043056" rtl="0" eaLnBrk="1" latinLnBrk="0" hangingPunct="1">
              <a:defRPr sz="2100" kern="1200">
                <a:solidFill>
                  <a:schemeClr val="lt1"/>
                </a:solidFill>
                <a:latin typeface="+mn-lt"/>
                <a:ea typeface="+mn-ea"/>
                <a:cs typeface="+mn-cs"/>
              </a:defRPr>
            </a:lvl8pPr>
            <a:lvl9pPr marL="4172224" algn="l" defTabSz="1043056" rtl="0" eaLnBrk="1" latinLnBrk="0" hangingPunct="1">
              <a:defRPr sz="2100" kern="1200">
                <a:solidFill>
                  <a:schemeClr val="lt1"/>
                </a:solidFill>
                <a:latin typeface="+mn-lt"/>
                <a:ea typeface="+mn-ea"/>
                <a:cs typeface="+mn-cs"/>
              </a:defRPr>
            </a:lvl9pPr>
          </a:lstStyle>
          <a:p>
            <a:pPr algn="ctr"/>
            <a:endParaRPr lang="fr-BE" sz="1575">
              <a:solidFill>
                <a:prstClr val="white"/>
              </a:solidFill>
            </a:endParaRPr>
          </a:p>
        </p:txBody>
      </p:sp>
      <p:pic>
        <p:nvPicPr>
          <p:cNvPr id="9" name="Image 8">
            <a:extLst>
              <a:ext uri="{FF2B5EF4-FFF2-40B4-BE49-F238E27FC236}">
                <a16:creationId xmlns:a16="http://schemas.microsoft.com/office/drawing/2014/main" id="{783F667D-60B9-4F66-B32E-946E185429B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0895" y="66889"/>
            <a:ext cx="486055" cy="487451"/>
          </a:xfrm>
          <a:prstGeom prst="rect">
            <a:avLst/>
          </a:prstGeom>
        </p:spPr>
      </p:pic>
      <p:sp>
        <p:nvSpPr>
          <p:cNvPr id="10" name="ZoneTexte 6">
            <a:extLst>
              <a:ext uri="{FF2B5EF4-FFF2-40B4-BE49-F238E27FC236}">
                <a16:creationId xmlns:a16="http://schemas.microsoft.com/office/drawing/2014/main" id="{53F6120A-95F6-4192-B5AF-B5D78EF8238B}"/>
              </a:ext>
            </a:extLst>
          </p:cNvPr>
          <p:cNvSpPr txBox="1"/>
          <p:nvPr userDrawn="1"/>
        </p:nvSpPr>
        <p:spPr>
          <a:xfrm>
            <a:off x="794649" y="128509"/>
            <a:ext cx="8228455" cy="369332"/>
          </a:xfrm>
          <a:prstGeom prst="rect">
            <a:avLst/>
          </a:prstGeom>
          <a:noFill/>
        </p:spPr>
        <p:txBody>
          <a:bodyPr wrap="square" rtlCol="0">
            <a:spAutoFit/>
          </a:bodyPr>
          <a:lstStyle>
            <a:defPPr>
              <a:defRPr lang="fr-F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ctr"/>
            <a:r>
              <a:rPr lang="fr-FR" sz="1800" b="1">
                <a:solidFill>
                  <a:prstClr val="white"/>
                </a:solidFill>
              </a:rPr>
              <a:t>Réalisation de mesures d’air : stratégie, représentativité, matériel et méthodes</a:t>
            </a:r>
          </a:p>
        </p:txBody>
      </p:sp>
      <p:sp>
        <p:nvSpPr>
          <p:cNvPr id="11" name="ZoneTexte 10">
            <a:extLst>
              <a:ext uri="{FF2B5EF4-FFF2-40B4-BE49-F238E27FC236}">
                <a16:creationId xmlns:a16="http://schemas.microsoft.com/office/drawing/2014/main" id="{587CC155-B993-495E-A1A6-61784A6CF1D9}"/>
              </a:ext>
            </a:extLst>
          </p:cNvPr>
          <p:cNvSpPr txBox="1"/>
          <p:nvPr userDrawn="1"/>
        </p:nvSpPr>
        <p:spPr>
          <a:xfrm>
            <a:off x="19673" y="4803479"/>
            <a:ext cx="482824" cy="307777"/>
          </a:xfrm>
          <a:prstGeom prst="rect">
            <a:avLst/>
          </a:prstGeom>
          <a:noFill/>
        </p:spPr>
        <p:txBody>
          <a:bodyPr wrap="none" rtlCol="0">
            <a:spAutoFit/>
          </a:bodyPr>
          <a:lstStyle/>
          <a:p>
            <a:fld id="{136D2B5F-EB71-4F1B-9A36-E8CE8F106215}" type="slidenum">
              <a:rPr lang="fr-BE" sz="1400" smtClean="0"/>
              <a:t>‹#›</a:t>
            </a:fld>
            <a:endParaRPr lang="fr-BE" sz="1400"/>
          </a:p>
        </p:txBody>
      </p:sp>
    </p:spTree>
    <p:extLst>
      <p:ext uri="{BB962C8B-B14F-4D97-AF65-F5344CB8AC3E}">
        <p14:creationId xmlns:p14="http://schemas.microsoft.com/office/powerpoint/2010/main" val="6649581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4" r:id="rId5"/>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r-FR"/>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5" Type="http://schemas.microsoft.com/office/2007/relationships/hdphoto" Target="../media/hdphoto3.wdp"/><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jpeg"/><Relationship Id="rId10" Type="http://schemas.microsoft.com/office/2007/relationships/hdphoto" Target="../media/hdphoto5.wdp"/><Relationship Id="rId4" Type="http://schemas.microsoft.com/office/2007/relationships/hdphoto" Target="../media/hdphoto4.wdp"/><Relationship Id="rId9"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1347859"/>
            <a:ext cx="9144000" cy="3323987"/>
          </a:xfrm>
          <a:prstGeom prst="rect">
            <a:avLst/>
          </a:prstGeom>
          <a:noFill/>
        </p:spPr>
        <p:txBody>
          <a:bodyPr wrap="square" rtlCol="0">
            <a:spAutoFit/>
          </a:bodyPr>
          <a:lstStyle/>
          <a:p>
            <a:pPr algn="ctr"/>
            <a:r>
              <a:rPr lang="fr-BE" sz="4000" b="1">
                <a:solidFill>
                  <a:prstClr val="white"/>
                </a:solidFill>
              </a:rPr>
              <a:t>Prélèvement de gaz du sol et d’air intérieur/extérieur</a:t>
            </a:r>
          </a:p>
          <a:p>
            <a:pPr algn="ctr"/>
            <a:endParaRPr lang="fr-FR" b="1">
              <a:solidFill>
                <a:prstClr val="white"/>
              </a:solidFill>
            </a:endParaRPr>
          </a:p>
          <a:p>
            <a:pPr algn="ctr"/>
            <a:r>
              <a:rPr lang="fr-FR" sz="2400" b="1">
                <a:solidFill>
                  <a:prstClr val="white"/>
                </a:solidFill>
              </a:rPr>
              <a:t>Réalisation de mesures d’air :</a:t>
            </a:r>
          </a:p>
          <a:p>
            <a:pPr algn="ctr"/>
            <a:r>
              <a:rPr lang="fr-FR" sz="2400" b="1">
                <a:solidFill>
                  <a:prstClr val="white"/>
                </a:solidFill>
              </a:rPr>
              <a:t>stratégie, représentativité, matériel et méthodes</a:t>
            </a:r>
          </a:p>
          <a:p>
            <a:pPr algn="ctr"/>
            <a:endParaRPr lang="fr-FR" b="1">
              <a:solidFill>
                <a:prstClr val="white"/>
              </a:solidFill>
            </a:endParaRPr>
          </a:p>
          <a:p>
            <a:pPr algn="ctr"/>
            <a:endParaRPr lang="fr-FR" sz="1400" b="1">
              <a:solidFill>
                <a:prstClr val="white"/>
              </a:solidFill>
            </a:endParaRPr>
          </a:p>
          <a:p>
            <a:pPr algn="ctr"/>
            <a:r>
              <a:rPr lang="fr-FR" sz="1400" b="1">
                <a:solidFill>
                  <a:prstClr val="white"/>
                </a:solidFill>
              </a:rPr>
              <a:t>Moulin de </a:t>
            </a:r>
            <a:r>
              <a:rPr lang="fr-FR" sz="1400" b="1" err="1">
                <a:solidFill>
                  <a:prstClr val="white"/>
                </a:solidFill>
              </a:rPr>
              <a:t>Beez</a:t>
            </a:r>
            <a:r>
              <a:rPr lang="fr-FR" sz="1400" b="1">
                <a:solidFill>
                  <a:prstClr val="white"/>
                </a:solidFill>
              </a:rPr>
              <a:t>, les 5 et 12 décembre</a:t>
            </a:r>
          </a:p>
          <a:p>
            <a:pPr algn="ctr"/>
            <a:endParaRPr lang="fr-FR" b="1">
              <a:solidFill>
                <a:prstClr val="white"/>
              </a:solidFill>
            </a:endParaRPr>
          </a:p>
        </p:txBody>
      </p:sp>
      <p:sp>
        <p:nvSpPr>
          <p:cNvPr id="2" name="Espace réservé du numéro de diapositive 1">
            <a:extLst>
              <a:ext uri="{FF2B5EF4-FFF2-40B4-BE49-F238E27FC236}">
                <a16:creationId xmlns:a16="http://schemas.microsoft.com/office/drawing/2014/main" id="{51242111-1256-4267-9C69-827BEAC81A49}"/>
              </a:ext>
            </a:extLst>
          </p:cNvPr>
          <p:cNvSpPr>
            <a:spLocks noGrp="1"/>
          </p:cNvSpPr>
          <p:nvPr>
            <p:ph type="sldNum" sz="quarter" idx="12"/>
          </p:nvPr>
        </p:nvSpPr>
        <p:spPr/>
        <p:txBody>
          <a:bodyPr/>
          <a:lstStyle/>
          <a:p>
            <a:fld id="{9D1E71B4-80ED-455A-B3DD-0FED7B6FD2D4}" type="slidenum">
              <a:rPr lang="fr-BE" smtClean="0"/>
              <a:t>1</a:t>
            </a:fld>
            <a:endParaRPr lang="fr-BE"/>
          </a:p>
        </p:txBody>
      </p:sp>
    </p:spTree>
    <p:extLst>
      <p:ext uri="{BB962C8B-B14F-4D97-AF65-F5344CB8AC3E}">
        <p14:creationId xmlns:p14="http://schemas.microsoft.com/office/powerpoint/2010/main" val="652365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Stratégie : 11 principes de base</a:t>
            </a:r>
          </a:p>
        </p:txBody>
      </p:sp>
      <p:pic>
        <p:nvPicPr>
          <p:cNvPr id="4" name="Picture 2">
            <a:extLst>
              <a:ext uri="{FF2B5EF4-FFF2-40B4-BE49-F238E27FC236}">
                <a16:creationId xmlns:a16="http://schemas.microsoft.com/office/drawing/2014/main" id="{9035EC77-EEA4-415C-B488-9631A853E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8672" y="2169078"/>
            <a:ext cx="2769125" cy="2974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385763" y="1379145"/>
            <a:ext cx="8544877" cy="1769715"/>
          </a:xfrm>
          <a:prstGeom prst="rect">
            <a:avLst/>
          </a:prstGeom>
          <a:noFill/>
        </p:spPr>
        <p:txBody>
          <a:bodyPr wrap="square" rtlCol="0">
            <a:spAutoFit/>
          </a:bodyPr>
          <a:lstStyle/>
          <a:p>
            <a:pPr marL="457178" indent="-457178">
              <a:lnSpc>
                <a:spcPct val="100000"/>
              </a:lnSpc>
              <a:buFont typeface="+mj-lt"/>
              <a:buAutoNum type="arabicPeriod" startAt="5"/>
            </a:pPr>
            <a:r>
              <a:rPr lang="fr-FR" sz="2000" b="1">
                <a:solidFill>
                  <a:schemeClr val="accent1">
                    <a:lumMod val="75000"/>
                  </a:schemeClr>
                </a:solidFill>
              </a:rPr>
              <a:t>Emplacement</a:t>
            </a:r>
            <a:r>
              <a:rPr lang="fr-FR" sz="2000">
                <a:solidFill>
                  <a:schemeClr val="accent1">
                    <a:lumMod val="75000"/>
                  </a:schemeClr>
                </a:solidFill>
              </a:rPr>
              <a:t> des points de prélèvements (</a:t>
            </a:r>
            <a:r>
              <a:rPr lang="fr-FR" sz="2000">
                <a:solidFill>
                  <a:schemeClr val="accent6"/>
                </a:solidFill>
              </a:rPr>
              <a:t>gaz du sol, air intérieur/</a:t>
            </a:r>
            <a:r>
              <a:rPr lang="fr-FR" sz="2000" err="1">
                <a:solidFill>
                  <a:schemeClr val="accent6"/>
                </a:solidFill>
              </a:rPr>
              <a:t>ext</a:t>
            </a:r>
            <a:r>
              <a:rPr lang="fr-FR" sz="2000">
                <a:solidFill>
                  <a:schemeClr val="accent6"/>
                </a:solidFill>
              </a:rPr>
              <a:t>.</a:t>
            </a:r>
            <a:r>
              <a:rPr lang="fr-FR" sz="2000">
                <a:solidFill>
                  <a:schemeClr val="accent1">
                    <a:lumMod val="75000"/>
                  </a:schemeClr>
                </a:solidFill>
              </a:rPr>
              <a:t>) </a:t>
            </a:r>
          </a:p>
          <a:p>
            <a:pPr>
              <a:lnSpc>
                <a:spcPct val="100000"/>
              </a:lnSpc>
              <a:spcBef>
                <a:spcPts val="1800"/>
              </a:spcBef>
            </a:pPr>
            <a:r>
              <a:rPr lang="fr-FR" b="1">
                <a:solidFill>
                  <a:schemeClr val="accent1">
                    <a:lumMod val="75000"/>
                  </a:schemeClr>
                </a:solidFill>
              </a:rPr>
              <a:t>Au-dessus de la pollution </a:t>
            </a:r>
            <a:r>
              <a:rPr lang="fr-FR"/>
              <a:t>(pour étudier la migration verticale)</a:t>
            </a:r>
          </a:p>
          <a:p>
            <a:pPr>
              <a:lnSpc>
                <a:spcPct val="100000"/>
              </a:lnSpc>
            </a:pPr>
            <a:endParaRPr lang="fr-FR" sz="2000" b="1">
              <a:solidFill>
                <a:schemeClr val="accent1">
                  <a:lumMod val="75000"/>
                </a:schemeClr>
              </a:solidFill>
            </a:endParaRPr>
          </a:p>
          <a:p>
            <a:pPr marL="0" indent="0">
              <a:buNone/>
            </a:pPr>
            <a:endParaRPr lang="fr-FR"/>
          </a:p>
          <a:p>
            <a:pPr marL="0" indent="0">
              <a:buNone/>
            </a:pPr>
            <a:endParaRPr lang="fr-FR"/>
          </a:p>
        </p:txBody>
      </p:sp>
      <p:sp>
        <p:nvSpPr>
          <p:cNvPr id="6" name="Rectangle : coins arrondis 5">
            <a:extLst>
              <a:ext uri="{FF2B5EF4-FFF2-40B4-BE49-F238E27FC236}">
                <a16:creationId xmlns:a16="http://schemas.microsoft.com/office/drawing/2014/main" id="{45E3E99D-D4F5-4347-8951-8B0F03FB1482}"/>
              </a:ext>
            </a:extLst>
          </p:cNvPr>
          <p:cNvSpPr/>
          <p:nvPr/>
        </p:nvSpPr>
        <p:spPr>
          <a:xfrm>
            <a:off x="213360" y="1229118"/>
            <a:ext cx="632460" cy="6019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5</a:t>
            </a:r>
          </a:p>
        </p:txBody>
      </p:sp>
      <p:grpSp>
        <p:nvGrpSpPr>
          <p:cNvPr id="12" name="Groupe 11">
            <a:extLst>
              <a:ext uri="{FF2B5EF4-FFF2-40B4-BE49-F238E27FC236}">
                <a16:creationId xmlns:a16="http://schemas.microsoft.com/office/drawing/2014/main" id="{3BDA39A2-DB53-4FFC-9A38-4E6E63C4149C}"/>
              </a:ext>
            </a:extLst>
          </p:cNvPr>
          <p:cNvGrpSpPr/>
          <p:nvPr/>
        </p:nvGrpSpPr>
        <p:grpSpPr>
          <a:xfrm>
            <a:off x="1161259" y="2295524"/>
            <a:ext cx="2769125" cy="2847976"/>
            <a:chOff x="2251507" y="2295524"/>
            <a:chExt cx="2769125" cy="2847976"/>
          </a:xfrm>
        </p:grpSpPr>
        <p:sp>
          <p:nvSpPr>
            <p:cNvPr id="3" name="Rectangle 2">
              <a:extLst>
                <a:ext uri="{FF2B5EF4-FFF2-40B4-BE49-F238E27FC236}">
                  <a16:creationId xmlns:a16="http://schemas.microsoft.com/office/drawing/2014/main" id="{AA230D5E-4E92-4602-A86A-9064FF1BAF5D}"/>
                </a:ext>
              </a:extLst>
            </p:cNvPr>
            <p:cNvSpPr/>
            <p:nvPr/>
          </p:nvSpPr>
          <p:spPr>
            <a:xfrm>
              <a:off x="2251507" y="3609974"/>
              <a:ext cx="2769125" cy="1533526"/>
            </a:xfrm>
            <a:prstGeom prst="rect">
              <a:avLst/>
            </a:prstGeom>
            <a:solidFill>
              <a:srgbClr val="EBD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e 8">
              <a:extLst>
                <a:ext uri="{FF2B5EF4-FFF2-40B4-BE49-F238E27FC236}">
                  <a16:creationId xmlns:a16="http://schemas.microsoft.com/office/drawing/2014/main" id="{3C3903DE-5156-448F-93E4-AB828D1FA069}"/>
                </a:ext>
              </a:extLst>
            </p:cNvPr>
            <p:cNvGrpSpPr/>
            <p:nvPr/>
          </p:nvGrpSpPr>
          <p:grpSpPr>
            <a:xfrm>
              <a:off x="3241207" y="2295524"/>
              <a:ext cx="1295798" cy="1939161"/>
              <a:chOff x="3241207" y="2295524"/>
              <a:chExt cx="1295798" cy="1939161"/>
            </a:xfrm>
          </p:grpSpPr>
          <p:sp>
            <p:nvSpPr>
              <p:cNvPr id="2" name="Flèche : pentagone 1">
                <a:extLst>
                  <a:ext uri="{FF2B5EF4-FFF2-40B4-BE49-F238E27FC236}">
                    <a16:creationId xmlns:a16="http://schemas.microsoft.com/office/drawing/2014/main" id="{F48C0F69-FD27-4912-AF36-62E6E795BEF5}"/>
                  </a:ext>
                </a:extLst>
              </p:cNvPr>
              <p:cNvSpPr/>
              <p:nvPr/>
            </p:nvSpPr>
            <p:spPr>
              <a:xfrm rot="16200000">
                <a:off x="3068856" y="2467875"/>
                <a:ext cx="1314449" cy="969748"/>
              </a:xfrm>
              <a:prstGeom prst="homePlat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llipse 6">
                <a:extLst>
                  <a:ext uri="{FF2B5EF4-FFF2-40B4-BE49-F238E27FC236}">
                    <a16:creationId xmlns:a16="http://schemas.microsoft.com/office/drawing/2014/main" id="{07B4F722-0BCD-4AB2-9181-4D335A7A65B5}"/>
                  </a:ext>
                </a:extLst>
              </p:cNvPr>
              <p:cNvSpPr/>
              <p:nvPr/>
            </p:nvSpPr>
            <p:spPr>
              <a:xfrm>
                <a:off x="3804384" y="3746922"/>
                <a:ext cx="126000" cy="126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lipse 10">
                <a:extLst>
                  <a:ext uri="{FF2B5EF4-FFF2-40B4-BE49-F238E27FC236}">
                    <a16:creationId xmlns:a16="http://schemas.microsoft.com/office/drawing/2014/main" id="{9B3A892C-39B1-4A61-B1FC-FAB341F0525F}"/>
                  </a:ext>
                </a:extLst>
              </p:cNvPr>
              <p:cNvSpPr/>
              <p:nvPr/>
            </p:nvSpPr>
            <p:spPr>
              <a:xfrm>
                <a:off x="4054209" y="3746922"/>
                <a:ext cx="126000" cy="126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llipse 7">
                <a:extLst>
                  <a:ext uri="{FF2B5EF4-FFF2-40B4-BE49-F238E27FC236}">
                    <a16:creationId xmlns:a16="http://schemas.microsoft.com/office/drawing/2014/main" id="{C3D6C75B-07E6-4C6F-9A10-78C1BDC2F5C9}"/>
                  </a:ext>
                </a:extLst>
              </p:cNvPr>
              <p:cNvSpPr/>
              <p:nvPr/>
            </p:nvSpPr>
            <p:spPr>
              <a:xfrm>
                <a:off x="3571412" y="3910685"/>
                <a:ext cx="965593" cy="32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701993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Stratégie : 11 principes de base</a:t>
            </a:r>
          </a:p>
        </p:txBody>
      </p:sp>
      <p:pic>
        <p:nvPicPr>
          <p:cNvPr id="5" name="Picture 2">
            <a:extLst>
              <a:ext uri="{FF2B5EF4-FFF2-40B4-BE49-F238E27FC236}">
                <a16:creationId xmlns:a16="http://schemas.microsoft.com/office/drawing/2014/main" id="{4A22EBFA-7738-496E-9196-F0A51D91E2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893"/>
          <a:stretch/>
        </p:blipFill>
        <p:spPr bwMode="auto">
          <a:xfrm>
            <a:off x="3831020" y="1018940"/>
            <a:ext cx="4927218" cy="3693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a:extLst>
              <a:ext uri="{FF2B5EF4-FFF2-40B4-BE49-F238E27FC236}">
                <a16:creationId xmlns:a16="http://schemas.microsoft.com/office/drawing/2014/main" id="{3274AA5E-FD6E-4F88-A15B-4C0E581E3495}"/>
              </a:ext>
            </a:extLst>
          </p:cNvPr>
          <p:cNvSpPr txBox="1"/>
          <p:nvPr/>
        </p:nvSpPr>
        <p:spPr>
          <a:xfrm>
            <a:off x="385763" y="1379145"/>
            <a:ext cx="3445257" cy="2677656"/>
          </a:xfrm>
          <a:prstGeom prst="rect">
            <a:avLst/>
          </a:prstGeom>
          <a:noFill/>
        </p:spPr>
        <p:txBody>
          <a:bodyPr wrap="square" rtlCol="0">
            <a:spAutoFit/>
          </a:bodyPr>
          <a:lstStyle/>
          <a:p>
            <a:pPr marL="457178" indent="-457178">
              <a:lnSpc>
                <a:spcPct val="100000"/>
              </a:lnSpc>
              <a:buFont typeface="+mj-lt"/>
              <a:buAutoNum type="arabicPeriod" startAt="6"/>
            </a:pPr>
            <a:r>
              <a:rPr lang="fr-FR" sz="2000" b="1">
                <a:solidFill>
                  <a:schemeClr val="accent1">
                    <a:lumMod val="75000"/>
                  </a:schemeClr>
                </a:solidFill>
              </a:rPr>
              <a:t>Emplacement</a:t>
            </a:r>
            <a:r>
              <a:rPr lang="fr-FR" sz="2000">
                <a:solidFill>
                  <a:schemeClr val="accent1">
                    <a:lumMod val="75000"/>
                  </a:schemeClr>
                </a:solidFill>
              </a:rPr>
              <a:t> des points de prélèvement de </a:t>
            </a:r>
            <a:r>
              <a:rPr lang="fr-FR" sz="2000">
                <a:solidFill>
                  <a:schemeClr val="accent6"/>
                </a:solidFill>
              </a:rPr>
              <a:t>gaz du sol</a:t>
            </a:r>
          </a:p>
          <a:p>
            <a:pPr marL="457178" indent="-457178">
              <a:lnSpc>
                <a:spcPct val="100000"/>
              </a:lnSpc>
              <a:buFont typeface="+mj-lt"/>
              <a:buAutoNum type="arabicPeriod" startAt="6"/>
            </a:pPr>
            <a:endParaRPr lang="fr-FR">
              <a:solidFill>
                <a:schemeClr val="accent1">
                  <a:lumMod val="75000"/>
                </a:schemeClr>
              </a:solidFill>
            </a:endParaRPr>
          </a:p>
          <a:p>
            <a:pPr marL="742950" lvl="1" indent="-285750">
              <a:buFont typeface="Wingdings" panose="05000000000000000000" pitchFamily="2" charset="2"/>
              <a:buChar char="Ø"/>
            </a:pPr>
            <a:r>
              <a:rPr lang="fr-FR" b="1"/>
              <a:t>Sous le bâtiment </a:t>
            </a:r>
            <a:r>
              <a:rPr lang="fr-FR"/>
              <a:t>(cave, vide-ventilé ou sous dalle)</a:t>
            </a:r>
          </a:p>
          <a:p>
            <a:pPr marL="742950" lvl="1" indent="-285750">
              <a:buFont typeface="Wingdings" panose="05000000000000000000" pitchFamily="2" charset="2"/>
              <a:buChar char="Ø"/>
            </a:pPr>
            <a:endParaRPr lang="fr-FR"/>
          </a:p>
          <a:p>
            <a:pPr marL="742950" lvl="1" indent="-285750">
              <a:buFont typeface="Wingdings" panose="05000000000000000000" pitchFamily="2" charset="2"/>
              <a:buChar char="Ø"/>
            </a:pPr>
            <a:r>
              <a:rPr lang="fr-FR" b="1"/>
              <a:t>Et/ou en bordure du bâtiment</a:t>
            </a:r>
          </a:p>
        </p:txBody>
      </p:sp>
      <p:sp>
        <p:nvSpPr>
          <p:cNvPr id="2" name="ZoneTexte 1">
            <a:extLst>
              <a:ext uri="{FF2B5EF4-FFF2-40B4-BE49-F238E27FC236}">
                <a16:creationId xmlns:a16="http://schemas.microsoft.com/office/drawing/2014/main" id="{0B3CDCC3-D84B-4C5E-A470-56D82317981A}"/>
              </a:ext>
            </a:extLst>
          </p:cNvPr>
          <p:cNvSpPr txBox="1"/>
          <p:nvPr/>
        </p:nvSpPr>
        <p:spPr>
          <a:xfrm>
            <a:off x="3831020" y="4712387"/>
            <a:ext cx="1124026" cy="230832"/>
          </a:xfrm>
          <a:prstGeom prst="rect">
            <a:avLst/>
          </a:prstGeom>
          <a:noFill/>
        </p:spPr>
        <p:txBody>
          <a:bodyPr wrap="none" rtlCol="0">
            <a:spAutoFit/>
          </a:bodyPr>
          <a:lstStyle/>
          <a:p>
            <a:r>
              <a:rPr lang="fr-BE" sz="900" b="1">
                <a:solidFill>
                  <a:schemeClr val="bg1">
                    <a:lumMod val="50000"/>
                  </a:schemeClr>
                </a:solidFill>
              </a:rPr>
              <a:t>BRGM-INERIS, 2016</a:t>
            </a:r>
          </a:p>
        </p:txBody>
      </p:sp>
      <p:sp>
        <p:nvSpPr>
          <p:cNvPr id="8" name="Rectangle : coins arrondis 7">
            <a:extLst>
              <a:ext uri="{FF2B5EF4-FFF2-40B4-BE49-F238E27FC236}">
                <a16:creationId xmlns:a16="http://schemas.microsoft.com/office/drawing/2014/main" id="{50A849D4-4698-4EC9-A875-8637A3C3A51C}"/>
              </a:ext>
            </a:extLst>
          </p:cNvPr>
          <p:cNvSpPr/>
          <p:nvPr/>
        </p:nvSpPr>
        <p:spPr>
          <a:xfrm>
            <a:off x="213360" y="1229118"/>
            <a:ext cx="632460" cy="6019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6</a:t>
            </a:r>
          </a:p>
        </p:txBody>
      </p:sp>
    </p:spTree>
    <p:extLst>
      <p:ext uri="{BB962C8B-B14F-4D97-AF65-F5344CB8AC3E}">
        <p14:creationId xmlns:p14="http://schemas.microsoft.com/office/powerpoint/2010/main" val="1510295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Stratégie : 11 principes de base</a:t>
            </a:r>
          </a:p>
        </p:txBody>
      </p:sp>
      <p:sp>
        <p:nvSpPr>
          <p:cNvPr id="6" name="ZoneTexte 5">
            <a:extLst>
              <a:ext uri="{FF2B5EF4-FFF2-40B4-BE49-F238E27FC236}">
                <a16:creationId xmlns:a16="http://schemas.microsoft.com/office/drawing/2014/main" id="{3274AA5E-FD6E-4F88-A15B-4C0E581E3495}"/>
              </a:ext>
            </a:extLst>
          </p:cNvPr>
          <p:cNvSpPr txBox="1"/>
          <p:nvPr/>
        </p:nvSpPr>
        <p:spPr>
          <a:xfrm>
            <a:off x="385763" y="1379145"/>
            <a:ext cx="4814465" cy="3462486"/>
          </a:xfrm>
          <a:prstGeom prst="rect">
            <a:avLst/>
          </a:prstGeom>
          <a:noFill/>
        </p:spPr>
        <p:txBody>
          <a:bodyPr wrap="square" rtlCol="0">
            <a:spAutoFit/>
          </a:bodyPr>
          <a:lstStyle/>
          <a:p>
            <a:pPr marL="457178" indent="-457178">
              <a:lnSpc>
                <a:spcPct val="100000"/>
              </a:lnSpc>
              <a:buFont typeface="+mj-lt"/>
              <a:buAutoNum type="arabicPeriod" startAt="7"/>
            </a:pPr>
            <a:r>
              <a:rPr lang="fr-FR" sz="2000">
                <a:solidFill>
                  <a:schemeClr val="accent1">
                    <a:lumMod val="75000"/>
                  </a:schemeClr>
                </a:solidFill>
              </a:rPr>
              <a:t>Prise en compte des </a:t>
            </a:r>
            <a:r>
              <a:rPr lang="fr-FR" sz="2000" b="1">
                <a:solidFill>
                  <a:schemeClr val="accent1">
                    <a:lumMod val="75000"/>
                  </a:schemeClr>
                </a:solidFill>
              </a:rPr>
              <a:t>voies de transfert préférentielles</a:t>
            </a:r>
          </a:p>
          <a:p>
            <a:pPr marL="457178" indent="-457178">
              <a:lnSpc>
                <a:spcPct val="100000"/>
              </a:lnSpc>
              <a:buFont typeface="+mj-lt"/>
              <a:buAutoNum type="arabicPeriod" startAt="7"/>
            </a:pPr>
            <a:endParaRPr lang="fr-FR"/>
          </a:p>
          <a:p>
            <a:pPr marL="444500" lvl="2">
              <a:spcBef>
                <a:spcPts val="600"/>
              </a:spcBef>
            </a:pPr>
            <a:r>
              <a:rPr lang="fr-FR"/>
              <a:t>Dans le sol:</a:t>
            </a:r>
          </a:p>
          <a:p>
            <a:pPr marL="1200150" lvl="2" indent="-285750">
              <a:spcBef>
                <a:spcPts val="600"/>
              </a:spcBef>
              <a:buFont typeface="Wingdings" panose="05000000000000000000" pitchFamily="2" charset="2"/>
              <a:buChar char="Ø"/>
            </a:pPr>
            <a:r>
              <a:rPr lang="fr-FR"/>
              <a:t>zones plus perméables</a:t>
            </a:r>
          </a:p>
          <a:p>
            <a:pPr marL="1200150" lvl="2" indent="-285750">
              <a:spcBef>
                <a:spcPts val="600"/>
              </a:spcBef>
              <a:buFont typeface="Wingdings" panose="05000000000000000000" pitchFamily="2" charset="2"/>
              <a:buChar char="Ø"/>
            </a:pPr>
            <a:r>
              <a:rPr lang="fr-FR"/>
              <a:t>tranchées, conduites</a:t>
            </a:r>
          </a:p>
          <a:p>
            <a:pPr marL="1200150" lvl="2" indent="-285750">
              <a:spcBef>
                <a:spcPts val="600"/>
              </a:spcBef>
              <a:buFont typeface="Wingdings" panose="05000000000000000000" pitchFamily="2" charset="2"/>
              <a:buChar char="Ø"/>
            </a:pPr>
            <a:r>
              <a:rPr lang="fr-FR"/>
              <a:t>racines</a:t>
            </a:r>
          </a:p>
          <a:p>
            <a:pPr marL="444500" marR="0" lvl="2" indent="0" algn="l" defTabSz="457200" rtl="0" eaLnBrk="1" fontAlgn="auto" latinLnBrk="0" hangingPunct="1">
              <a:lnSpc>
                <a:spcPct val="100000"/>
              </a:lnSpc>
              <a:spcBef>
                <a:spcPts val="60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a:ea typeface="+mn-ea"/>
                <a:cs typeface="+mn-cs"/>
              </a:rPr>
              <a:t>Hors sol:</a:t>
            </a:r>
            <a:endParaRPr lang="fr-FR"/>
          </a:p>
          <a:p>
            <a:pPr marL="1200150" lvl="2" indent="-285750">
              <a:spcBef>
                <a:spcPts val="600"/>
              </a:spcBef>
              <a:buFont typeface="Wingdings" panose="05000000000000000000" pitchFamily="2" charset="2"/>
              <a:buChar char="Ø"/>
            </a:pPr>
            <a:r>
              <a:rPr lang="fr-FR"/>
              <a:t>fissures, gaines</a:t>
            </a:r>
          </a:p>
          <a:p>
            <a:pPr marL="1200150" lvl="2" indent="-285750">
              <a:spcBef>
                <a:spcPts val="600"/>
              </a:spcBef>
              <a:buFont typeface="Wingdings" panose="05000000000000000000" pitchFamily="2" charset="2"/>
              <a:buChar char="Ø"/>
            </a:pPr>
            <a:r>
              <a:rPr lang="fr-FR"/>
              <a:t>cages d’escalier, ventilation</a:t>
            </a:r>
            <a:endParaRPr lang="fr-FR" b="1"/>
          </a:p>
        </p:txBody>
      </p:sp>
      <p:pic>
        <p:nvPicPr>
          <p:cNvPr id="7" name="Picture 2">
            <a:extLst>
              <a:ext uri="{FF2B5EF4-FFF2-40B4-BE49-F238E27FC236}">
                <a16:creationId xmlns:a16="http://schemas.microsoft.com/office/drawing/2014/main" id="{BEA490FC-FEC7-46C2-BE20-0C4DC5AA98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56" r="15724" b="9830"/>
          <a:stretch/>
        </p:blipFill>
        <p:spPr bwMode="auto">
          <a:xfrm>
            <a:off x="5200228" y="1097612"/>
            <a:ext cx="3362747" cy="305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a:extLst>
              <a:ext uri="{FF2B5EF4-FFF2-40B4-BE49-F238E27FC236}">
                <a16:creationId xmlns:a16="http://schemas.microsoft.com/office/drawing/2014/main" id="{2FF24F7C-F39B-4B3D-94F7-9EBE60E9DE37}"/>
              </a:ext>
            </a:extLst>
          </p:cNvPr>
          <p:cNvSpPr txBox="1"/>
          <p:nvPr/>
        </p:nvSpPr>
        <p:spPr>
          <a:xfrm>
            <a:off x="7876569" y="4104186"/>
            <a:ext cx="686406" cy="230832"/>
          </a:xfrm>
          <a:prstGeom prst="rect">
            <a:avLst/>
          </a:prstGeom>
          <a:noFill/>
        </p:spPr>
        <p:txBody>
          <a:bodyPr wrap="none" rtlCol="0">
            <a:spAutoFit/>
          </a:bodyPr>
          <a:lstStyle/>
          <a:p>
            <a:r>
              <a:rPr lang="fr-BE" sz="900" b="1">
                <a:solidFill>
                  <a:schemeClr val="bg1">
                    <a:lumMod val="50000"/>
                  </a:schemeClr>
                </a:solidFill>
              </a:rPr>
              <a:t>ITRC, 2014</a:t>
            </a:r>
          </a:p>
        </p:txBody>
      </p:sp>
      <p:sp>
        <p:nvSpPr>
          <p:cNvPr id="11" name="Rectangle : coins arrondis 10">
            <a:extLst>
              <a:ext uri="{FF2B5EF4-FFF2-40B4-BE49-F238E27FC236}">
                <a16:creationId xmlns:a16="http://schemas.microsoft.com/office/drawing/2014/main" id="{D1C29337-EB3F-49C1-A283-C8DEF98C9007}"/>
              </a:ext>
            </a:extLst>
          </p:cNvPr>
          <p:cNvSpPr/>
          <p:nvPr/>
        </p:nvSpPr>
        <p:spPr>
          <a:xfrm>
            <a:off x="213360" y="1229118"/>
            <a:ext cx="632460" cy="6019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7</a:t>
            </a:r>
          </a:p>
        </p:txBody>
      </p:sp>
      <p:sp>
        <p:nvSpPr>
          <p:cNvPr id="13" name="Rectangle : coins arrondis 12">
            <a:extLst>
              <a:ext uri="{FF2B5EF4-FFF2-40B4-BE49-F238E27FC236}">
                <a16:creationId xmlns:a16="http://schemas.microsoft.com/office/drawing/2014/main" id="{AAFA4B4E-66E6-4396-BB17-F0D192B5757E}"/>
              </a:ext>
            </a:extLst>
          </p:cNvPr>
          <p:cNvSpPr/>
          <p:nvPr/>
        </p:nvSpPr>
        <p:spPr>
          <a:xfrm>
            <a:off x="5648324" y="4343400"/>
            <a:ext cx="1971675" cy="337195"/>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1600">
                <a:solidFill>
                  <a:schemeClr val="tx1"/>
                </a:solidFill>
                <a:sym typeface="Wingdings" panose="05000000000000000000" pitchFamily="2" charset="2"/>
              </a:rPr>
              <a:t> Voir annexe B6.1</a:t>
            </a:r>
            <a:endParaRPr lang="fr-FR" sz="1600">
              <a:solidFill>
                <a:schemeClr val="tx1"/>
              </a:solidFill>
            </a:endParaRPr>
          </a:p>
        </p:txBody>
      </p:sp>
    </p:spTree>
    <p:extLst>
      <p:ext uri="{BB962C8B-B14F-4D97-AF65-F5344CB8AC3E}">
        <p14:creationId xmlns:p14="http://schemas.microsoft.com/office/powerpoint/2010/main" val="573194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Stratégie : 11 principes de base</a:t>
            </a:r>
          </a:p>
        </p:txBody>
      </p:sp>
      <p:sp>
        <p:nvSpPr>
          <p:cNvPr id="8" name="ZoneTexte 7">
            <a:extLst>
              <a:ext uri="{FF2B5EF4-FFF2-40B4-BE49-F238E27FC236}">
                <a16:creationId xmlns:a16="http://schemas.microsoft.com/office/drawing/2014/main" id="{BBDA7305-B455-4842-84EF-34B992956E6F}"/>
              </a:ext>
            </a:extLst>
          </p:cNvPr>
          <p:cNvSpPr txBox="1"/>
          <p:nvPr/>
        </p:nvSpPr>
        <p:spPr>
          <a:xfrm>
            <a:off x="385764" y="1379145"/>
            <a:ext cx="5167312" cy="3754874"/>
          </a:xfrm>
          <a:prstGeom prst="rect">
            <a:avLst/>
          </a:prstGeom>
          <a:noFill/>
        </p:spPr>
        <p:txBody>
          <a:bodyPr wrap="square" rtlCol="0">
            <a:spAutoFit/>
          </a:bodyPr>
          <a:lstStyle/>
          <a:p>
            <a:pPr marL="457178" indent="-457178">
              <a:lnSpc>
                <a:spcPct val="100000"/>
              </a:lnSpc>
              <a:buFont typeface="+mj-lt"/>
              <a:buAutoNum type="arabicPeriod" startAt="8"/>
            </a:pPr>
            <a:r>
              <a:rPr lang="fr-FR" sz="2000">
                <a:solidFill>
                  <a:schemeClr val="accent1">
                    <a:lumMod val="75000"/>
                  </a:schemeClr>
                </a:solidFill>
              </a:rPr>
              <a:t>Prélèvements </a:t>
            </a:r>
            <a:r>
              <a:rPr lang="fr-FR" sz="2000" b="1">
                <a:solidFill>
                  <a:schemeClr val="accent1">
                    <a:lumMod val="75000"/>
                  </a:schemeClr>
                </a:solidFill>
              </a:rPr>
              <a:t>synchrones</a:t>
            </a:r>
            <a:r>
              <a:rPr lang="fr-FR" sz="2000">
                <a:solidFill>
                  <a:schemeClr val="accent1">
                    <a:lumMod val="75000"/>
                  </a:schemeClr>
                </a:solidFill>
              </a:rPr>
              <a:t> (en même temps) de </a:t>
            </a:r>
            <a:r>
              <a:rPr lang="fr-FR" sz="2000" b="1">
                <a:solidFill>
                  <a:schemeClr val="accent6"/>
                </a:solidFill>
              </a:rPr>
              <a:t>gaz du sol </a:t>
            </a:r>
            <a:r>
              <a:rPr lang="fr-FR" sz="2000" b="1" u="sng">
                <a:solidFill>
                  <a:schemeClr val="accent6"/>
                </a:solidFill>
              </a:rPr>
              <a:t>et</a:t>
            </a:r>
            <a:r>
              <a:rPr lang="fr-FR" sz="2000" b="1">
                <a:solidFill>
                  <a:schemeClr val="accent6"/>
                </a:solidFill>
              </a:rPr>
              <a:t> d’air intérieur </a:t>
            </a:r>
            <a:r>
              <a:rPr lang="fr-FR" sz="2000">
                <a:solidFill>
                  <a:schemeClr val="accent1">
                    <a:lumMod val="75000"/>
                  </a:schemeClr>
                </a:solidFill>
              </a:rPr>
              <a:t>(et/ou </a:t>
            </a:r>
            <a:r>
              <a:rPr lang="fr-FR" sz="2000">
                <a:solidFill>
                  <a:schemeClr val="accent6"/>
                </a:solidFill>
              </a:rPr>
              <a:t>extérieur</a:t>
            </a:r>
            <a:r>
              <a:rPr lang="fr-FR" sz="2000">
                <a:solidFill>
                  <a:schemeClr val="accent1">
                    <a:lumMod val="75000"/>
                  </a:schemeClr>
                </a:solidFill>
              </a:rPr>
              <a:t>)</a:t>
            </a:r>
          </a:p>
          <a:p>
            <a:pPr marL="0" indent="0">
              <a:buNone/>
            </a:pPr>
            <a:endParaRPr lang="fr-FR" sz="2000"/>
          </a:p>
          <a:p>
            <a:r>
              <a:rPr lang="fr-FR" sz="2000" b="1"/>
              <a:t>Objectif</a:t>
            </a:r>
            <a:r>
              <a:rPr lang="fr-FR" sz="2000"/>
              <a:t> :</a:t>
            </a:r>
          </a:p>
          <a:p>
            <a:pPr marL="342900" indent="-342900">
              <a:buFont typeface="Wingdings" panose="05000000000000000000" pitchFamily="2" charset="2"/>
              <a:buChar char="Ø"/>
            </a:pPr>
            <a:r>
              <a:rPr lang="fr-FR" sz="2000"/>
              <a:t>Limiter la variation des conditions atmosphériques en cours de journée</a:t>
            </a:r>
          </a:p>
          <a:p>
            <a:pPr marL="342900" indent="-342900">
              <a:buFont typeface="Wingdings" panose="05000000000000000000" pitchFamily="2" charset="2"/>
              <a:buChar char="Ø"/>
            </a:pPr>
            <a:r>
              <a:rPr lang="fr-FR" sz="2000">
                <a:sym typeface="Wingdings" panose="05000000000000000000" pitchFamily="2" charset="2"/>
              </a:rPr>
              <a:t>Obtenir une image de l’impact d’une pollution sur les différents milieux à un moment défini pour vérifier l’influence des polluants des gaz du sol sur l’air intérieur</a:t>
            </a:r>
          </a:p>
          <a:p>
            <a:pPr marL="0" indent="0">
              <a:buNone/>
            </a:pPr>
            <a:endParaRPr lang="fr-FR"/>
          </a:p>
        </p:txBody>
      </p:sp>
      <p:sp>
        <p:nvSpPr>
          <p:cNvPr id="7" name="Rectangle : coins arrondis 6">
            <a:extLst>
              <a:ext uri="{FF2B5EF4-FFF2-40B4-BE49-F238E27FC236}">
                <a16:creationId xmlns:a16="http://schemas.microsoft.com/office/drawing/2014/main" id="{847D41F6-661F-4E01-92EC-1E0DB68F5431}"/>
              </a:ext>
            </a:extLst>
          </p:cNvPr>
          <p:cNvSpPr/>
          <p:nvPr/>
        </p:nvSpPr>
        <p:spPr>
          <a:xfrm>
            <a:off x="213360" y="1229118"/>
            <a:ext cx="632460" cy="6019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8</a:t>
            </a:r>
          </a:p>
        </p:txBody>
      </p:sp>
      <p:pic>
        <p:nvPicPr>
          <p:cNvPr id="5" name="Picture 4">
            <a:extLst>
              <a:ext uri="{FF2B5EF4-FFF2-40B4-BE49-F238E27FC236}">
                <a16:creationId xmlns:a16="http://schemas.microsoft.com/office/drawing/2014/main" id="{39EB7D03-D4BF-4543-8C54-C31E2699B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464" y="1509309"/>
            <a:ext cx="1036951" cy="9832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Image 2">
            <a:extLst>
              <a:ext uri="{FF2B5EF4-FFF2-40B4-BE49-F238E27FC236}">
                <a16:creationId xmlns:a16="http://schemas.microsoft.com/office/drawing/2014/main" id="{1B72BB21-5C65-4E99-A034-489393D6504D}"/>
              </a:ext>
            </a:extLst>
          </p:cNvPr>
          <p:cNvPicPr>
            <a:picLocks noChangeAspect="1"/>
          </p:cNvPicPr>
          <p:nvPr/>
        </p:nvPicPr>
        <p:blipFill>
          <a:blip r:embed="rId4"/>
          <a:stretch>
            <a:fillRect/>
          </a:stretch>
        </p:blipFill>
        <p:spPr>
          <a:xfrm>
            <a:off x="6403660" y="1146742"/>
            <a:ext cx="2105084" cy="1800000"/>
          </a:xfrm>
          <a:prstGeom prst="rect">
            <a:avLst/>
          </a:prstGeom>
          <a:ln>
            <a:solidFill>
              <a:schemeClr val="tx1"/>
            </a:solidFill>
          </a:ln>
        </p:spPr>
      </p:pic>
      <p:pic>
        <p:nvPicPr>
          <p:cNvPr id="11" name="Image 10">
            <a:extLst>
              <a:ext uri="{FF2B5EF4-FFF2-40B4-BE49-F238E27FC236}">
                <a16:creationId xmlns:a16="http://schemas.microsoft.com/office/drawing/2014/main" id="{E17D560C-E228-4ECE-B986-676AC61C563E}"/>
              </a:ext>
            </a:extLst>
          </p:cNvPr>
          <p:cNvPicPr>
            <a:picLocks noChangeAspect="1"/>
          </p:cNvPicPr>
          <p:nvPr/>
        </p:nvPicPr>
        <p:blipFill>
          <a:blip r:embed="rId5"/>
          <a:stretch>
            <a:fillRect/>
          </a:stretch>
        </p:blipFill>
        <p:spPr>
          <a:xfrm>
            <a:off x="6403660" y="2982952"/>
            <a:ext cx="2105084" cy="1893713"/>
          </a:xfrm>
          <a:prstGeom prst="rect">
            <a:avLst/>
          </a:prstGeom>
          <a:ln>
            <a:solidFill>
              <a:schemeClr val="tx1"/>
            </a:solidFill>
          </a:ln>
        </p:spPr>
      </p:pic>
      <p:sp>
        <p:nvSpPr>
          <p:cNvPr id="2" name="ZoneTexte 1">
            <a:extLst>
              <a:ext uri="{FF2B5EF4-FFF2-40B4-BE49-F238E27FC236}">
                <a16:creationId xmlns:a16="http://schemas.microsoft.com/office/drawing/2014/main" id="{238EC61C-7E83-4344-8494-431C2D014733}"/>
              </a:ext>
            </a:extLst>
          </p:cNvPr>
          <p:cNvSpPr txBox="1"/>
          <p:nvPr/>
        </p:nvSpPr>
        <p:spPr>
          <a:xfrm>
            <a:off x="6403660" y="4876665"/>
            <a:ext cx="2105084" cy="184666"/>
          </a:xfrm>
          <a:prstGeom prst="rect">
            <a:avLst/>
          </a:prstGeom>
          <a:noFill/>
        </p:spPr>
        <p:txBody>
          <a:bodyPr wrap="square" rtlCol="0">
            <a:spAutoFit/>
          </a:bodyPr>
          <a:lstStyle/>
          <a:p>
            <a:r>
              <a:rPr lang="en-GB" sz="600">
                <a:solidFill>
                  <a:schemeClr val="bg1">
                    <a:lumMod val="85000"/>
                  </a:schemeClr>
                </a:solidFill>
              </a:rPr>
              <a:t>Source : IRM - https://www.meteo.be</a:t>
            </a:r>
          </a:p>
        </p:txBody>
      </p:sp>
    </p:spTree>
    <p:extLst>
      <p:ext uri="{BB962C8B-B14F-4D97-AF65-F5344CB8AC3E}">
        <p14:creationId xmlns:p14="http://schemas.microsoft.com/office/powerpoint/2010/main" val="3041652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Stratégie : 11 principes de base</a:t>
            </a:r>
          </a:p>
        </p:txBody>
      </p:sp>
      <p:sp>
        <p:nvSpPr>
          <p:cNvPr id="8" name="ZoneTexte 7">
            <a:extLst>
              <a:ext uri="{FF2B5EF4-FFF2-40B4-BE49-F238E27FC236}">
                <a16:creationId xmlns:a16="http://schemas.microsoft.com/office/drawing/2014/main" id="{060A95CB-0055-49C1-BF7D-45470669721B}"/>
              </a:ext>
            </a:extLst>
          </p:cNvPr>
          <p:cNvSpPr txBox="1"/>
          <p:nvPr/>
        </p:nvSpPr>
        <p:spPr>
          <a:xfrm>
            <a:off x="385763" y="1379145"/>
            <a:ext cx="5166000" cy="984885"/>
          </a:xfrm>
          <a:prstGeom prst="rect">
            <a:avLst/>
          </a:prstGeom>
          <a:noFill/>
        </p:spPr>
        <p:txBody>
          <a:bodyPr wrap="square" rtlCol="0">
            <a:spAutoFit/>
          </a:bodyPr>
          <a:lstStyle/>
          <a:p>
            <a:pPr marL="457178" indent="-457178">
              <a:lnSpc>
                <a:spcPct val="100000"/>
              </a:lnSpc>
              <a:buFont typeface="+mj-lt"/>
              <a:buAutoNum type="arabicPeriod" startAt="8"/>
            </a:pPr>
            <a:r>
              <a:rPr lang="fr-FR" sz="2000">
                <a:solidFill>
                  <a:schemeClr val="accent1">
                    <a:lumMod val="75000"/>
                  </a:schemeClr>
                </a:solidFill>
              </a:rPr>
              <a:t>Prélèvements </a:t>
            </a:r>
            <a:r>
              <a:rPr lang="fr-FR" sz="2000" b="1">
                <a:solidFill>
                  <a:schemeClr val="accent1">
                    <a:lumMod val="75000"/>
                  </a:schemeClr>
                </a:solidFill>
              </a:rPr>
              <a:t>synchrones</a:t>
            </a:r>
            <a:r>
              <a:rPr lang="fr-FR" sz="2000">
                <a:solidFill>
                  <a:schemeClr val="accent1">
                    <a:lumMod val="75000"/>
                  </a:schemeClr>
                </a:solidFill>
              </a:rPr>
              <a:t> (en même temps) de </a:t>
            </a:r>
            <a:r>
              <a:rPr lang="fr-FR" sz="2000" b="1">
                <a:solidFill>
                  <a:schemeClr val="accent6"/>
                </a:solidFill>
              </a:rPr>
              <a:t>gaz du sol </a:t>
            </a:r>
            <a:r>
              <a:rPr lang="fr-FR" sz="2000" b="1" u="sng">
                <a:solidFill>
                  <a:schemeClr val="accent6"/>
                </a:solidFill>
              </a:rPr>
              <a:t>et</a:t>
            </a:r>
            <a:r>
              <a:rPr lang="fr-FR" sz="2000" b="1">
                <a:solidFill>
                  <a:schemeClr val="accent6"/>
                </a:solidFill>
              </a:rPr>
              <a:t> d’air intérieur </a:t>
            </a:r>
            <a:r>
              <a:rPr lang="fr-FR" sz="2000">
                <a:solidFill>
                  <a:schemeClr val="accent1">
                    <a:lumMod val="75000"/>
                  </a:schemeClr>
                </a:solidFill>
              </a:rPr>
              <a:t>(et/ou </a:t>
            </a:r>
            <a:r>
              <a:rPr lang="fr-FR" sz="2000">
                <a:solidFill>
                  <a:schemeClr val="accent6"/>
                </a:solidFill>
              </a:rPr>
              <a:t>extérieur</a:t>
            </a:r>
            <a:r>
              <a:rPr lang="fr-FR" sz="2000">
                <a:solidFill>
                  <a:schemeClr val="accent1">
                    <a:lumMod val="75000"/>
                  </a:schemeClr>
                </a:solidFill>
              </a:rPr>
              <a:t>)</a:t>
            </a:r>
          </a:p>
          <a:p>
            <a:pPr marL="0" indent="0">
              <a:buNone/>
            </a:pPr>
            <a:endParaRPr lang="fr-FR"/>
          </a:p>
        </p:txBody>
      </p:sp>
      <p:sp>
        <p:nvSpPr>
          <p:cNvPr id="6" name="Rectangle : coins arrondis 5">
            <a:extLst>
              <a:ext uri="{FF2B5EF4-FFF2-40B4-BE49-F238E27FC236}">
                <a16:creationId xmlns:a16="http://schemas.microsoft.com/office/drawing/2014/main" id="{AF15F5CC-B654-4466-9DDF-98ADC32FDDEA}"/>
              </a:ext>
            </a:extLst>
          </p:cNvPr>
          <p:cNvSpPr/>
          <p:nvPr/>
        </p:nvSpPr>
        <p:spPr>
          <a:xfrm>
            <a:off x="213360" y="1229118"/>
            <a:ext cx="632460" cy="6019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8</a:t>
            </a:r>
          </a:p>
        </p:txBody>
      </p:sp>
      <p:sp>
        <p:nvSpPr>
          <p:cNvPr id="4" name="Rectangle : coins arrondis 3">
            <a:extLst>
              <a:ext uri="{FF2B5EF4-FFF2-40B4-BE49-F238E27FC236}">
                <a16:creationId xmlns:a16="http://schemas.microsoft.com/office/drawing/2014/main" id="{B7509B07-F4EF-48D6-9CBA-84B0ACE4171F}"/>
              </a:ext>
            </a:extLst>
          </p:cNvPr>
          <p:cNvSpPr/>
          <p:nvPr/>
        </p:nvSpPr>
        <p:spPr>
          <a:xfrm>
            <a:off x="666750" y="2602782"/>
            <a:ext cx="8092578" cy="205461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5">
            <a:extLst>
              <a:ext uri="{FF2B5EF4-FFF2-40B4-BE49-F238E27FC236}">
                <a16:creationId xmlns:a16="http://schemas.microsoft.com/office/drawing/2014/main" id="{318EF8ED-3D5E-4322-87AE-237549B6DC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48" t="7978" r="3110" b="9532"/>
          <a:stretch/>
        </p:blipFill>
        <p:spPr bwMode="auto">
          <a:xfrm>
            <a:off x="879972" y="2729434"/>
            <a:ext cx="7489245" cy="1817501"/>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a:extLst>
              <a:ext uri="{FF2B5EF4-FFF2-40B4-BE49-F238E27FC236}">
                <a16:creationId xmlns:a16="http://schemas.microsoft.com/office/drawing/2014/main" id="{D71FD223-6966-4B18-9333-45F7041A0D2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6722" b="74105" l="1794" r="19475">
                        <a14:foregroundMark x1="7431" y1="28375" x2="8776" y2="28375"/>
                        <a14:foregroundMark x1="8456" y1="26722" x2="8456" y2="26722"/>
                        <a14:foregroundMark x1="2947" y1="66116" x2="11980" y2="70248"/>
                        <a14:foregroundMark x1="11980" y1="70248" x2="13581" y2="69972"/>
                        <a14:foregroundMark x1="13197" y1="63912" x2="13901" y2="71901"/>
                        <a14:foregroundMark x1="2306" y1="66116" x2="2562" y2="72727"/>
                        <a14:foregroundMark x1="1794" y1="71625" x2="2627" y2="73554"/>
                        <a14:foregroundMark x1="14094" y1="68044" x2="14350" y2="70523"/>
                        <a14:foregroundMark x1="12620" y1="55096" x2="13773" y2="63912"/>
                        <a14:foregroundMark x1="11723" y1="48760" x2="13004" y2="57576"/>
                        <a14:foregroundMark x1="8905" y1="27273" x2="11659" y2="49036"/>
                        <a14:foregroundMark x1="13581" y1="73829" x2="2691" y2="73554"/>
                        <a14:foregroundMark x1="13517" y1="73829" x2="14606" y2="69421"/>
                        <a14:foregroundMark x1="13517" y1="74380" x2="14734" y2="69697"/>
                        <a14:foregroundMark x1="14414" y1="70799" x2="14414" y2="73278"/>
                        <a14:foregroundMark x1="14222" y1="72176" x2="13773" y2="73554"/>
                        <a14:foregroundMark x1="19475" y1="71074" x2="19475" y2="71074"/>
                      </a14:backgroundRemoval>
                    </a14:imgEffect>
                  </a14:imgLayer>
                </a14:imgProps>
              </a:ext>
              <a:ext uri="{28A0092B-C50C-407E-A947-70E740481C1C}">
                <a14:useLocalDpi xmlns:a14="http://schemas.microsoft.com/office/drawing/2010/main" val="0"/>
              </a:ext>
            </a:extLst>
          </a:blip>
          <a:srcRect l="1328" t="23018" r="85267" b="22794"/>
          <a:stretch/>
        </p:blipFill>
        <p:spPr bwMode="auto">
          <a:xfrm>
            <a:off x="113156" y="3933493"/>
            <a:ext cx="933552" cy="877539"/>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24" name="Rectangle 23">
            <a:extLst>
              <a:ext uri="{FF2B5EF4-FFF2-40B4-BE49-F238E27FC236}">
                <a16:creationId xmlns:a16="http://schemas.microsoft.com/office/drawing/2014/main" id="{8A46B90A-432C-445E-8D23-8BDE95A3BFA8}"/>
              </a:ext>
            </a:extLst>
          </p:cNvPr>
          <p:cNvSpPr/>
          <p:nvPr/>
        </p:nvSpPr>
        <p:spPr>
          <a:xfrm>
            <a:off x="5705475" y="3899681"/>
            <a:ext cx="576000" cy="3240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6F76C818-5319-4CEE-BFA3-D4D7CE665675}"/>
              </a:ext>
            </a:extLst>
          </p:cNvPr>
          <p:cNvSpPr/>
          <p:nvPr/>
        </p:nvSpPr>
        <p:spPr>
          <a:xfrm>
            <a:off x="5873436" y="3349026"/>
            <a:ext cx="2165664" cy="305483"/>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4">
            <a:extLst>
              <a:ext uri="{FF2B5EF4-FFF2-40B4-BE49-F238E27FC236}">
                <a16:creationId xmlns:a16="http://schemas.microsoft.com/office/drawing/2014/main" id="{BB3C37C8-0118-4DB3-87E8-A6FDEE64A7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7464" y="1509309"/>
            <a:ext cx="1036951" cy="9832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79631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85763" y="1379145"/>
            <a:ext cx="8361997" cy="2092881"/>
          </a:xfrm>
          <a:prstGeom prst="rect">
            <a:avLst/>
          </a:prstGeom>
          <a:noFill/>
        </p:spPr>
        <p:txBody>
          <a:bodyPr wrap="square" rtlCol="0">
            <a:spAutoFit/>
          </a:bodyPr>
          <a:lstStyle/>
          <a:p>
            <a:pPr marL="457178" indent="-457178">
              <a:lnSpc>
                <a:spcPct val="100000"/>
              </a:lnSpc>
              <a:buFont typeface="+mj-lt"/>
              <a:buAutoNum type="arabicPeriod" startAt="9"/>
            </a:pPr>
            <a:r>
              <a:rPr lang="fr-FR" sz="2000">
                <a:solidFill>
                  <a:schemeClr val="accent1">
                    <a:lumMod val="75000"/>
                  </a:schemeClr>
                </a:solidFill>
              </a:rPr>
              <a:t>Application du </a:t>
            </a:r>
            <a:r>
              <a:rPr lang="fr-FR" sz="2000" b="1">
                <a:solidFill>
                  <a:schemeClr val="accent1">
                    <a:lumMod val="75000"/>
                  </a:schemeClr>
                </a:solidFill>
              </a:rPr>
              <a:t>même protocole </a:t>
            </a:r>
            <a:r>
              <a:rPr lang="fr-FR" sz="2000">
                <a:solidFill>
                  <a:schemeClr val="accent1">
                    <a:lumMod val="75000"/>
                  </a:schemeClr>
                </a:solidFill>
              </a:rPr>
              <a:t>de prélèvement lors de </a:t>
            </a:r>
            <a:r>
              <a:rPr lang="fr-FR" sz="2000" b="1">
                <a:solidFill>
                  <a:schemeClr val="accent1">
                    <a:lumMod val="75000"/>
                  </a:schemeClr>
                </a:solidFill>
              </a:rPr>
              <a:t>chaque campagne</a:t>
            </a:r>
            <a:endParaRPr lang="fr-FR" sz="2000">
              <a:solidFill>
                <a:schemeClr val="accent1">
                  <a:lumMod val="75000"/>
                </a:schemeClr>
              </a:solidFill>
            </a:endParaRPr>
          </a:p>
          <a:p>
            <a:pPr marL="0" indent="0">
              <a:buNone/>
            </a:pPr>
            <a:endParaRPr lang="fr-FR"/>
          </a:p>
          <a:p>
            <a:pPr marL="714375" lvl="2" indent="-285750">
              <a:spcBef>
                <a:spcPts val="600"/>
              </a:spcBef>
              <a:buFont typeface="Wingdings" panose="05000000000000000000" pitchFamily="2" charset="2"/>
              <a:buChar char="Ø"/>
            </a:pPr>
            <a:r>
              <a:rPr lang="fr-FR"/>
              <a:t>Méthodes et supports</a:t>
            </a:r>
          </a:p>
          <a:p>
            <a:pPr marL="714375" lvl="2" indent="-285750">
              <a:spcBef>
                <a:spcPts val="600"/>
              </a:spcBef>
              <a:buFont typeface="Wingdings" panose="05000000000000000000" pitchFamily="2" charset="2"/>
              <a:buChar char="Ø"/>
            </a:pPr>
            <a:r>
              <a:rPr lang="fr-FR"/>
              <a:t>Purge</a:t>
            </a:r>
          </a:p>
          <a:p>
            <a:pPr marL="714375" lvl="2" indent="-285750">
              <a:spcBef>
                <a:spcPts val="600"/>
              </a:spcBef>
              <a:buFont typeface="Wingdings" panose="05000000000000000000" pitchFamily="2" charset="2"/>
              <a:buChar char="Ø"/>
            </a:pPr>
            <a:r>
              <a:rPr lang="fr-FR"/>
              <a:t>Débit</a:t>
            </a:r>
          </a:p>
          <a:p>
            <a:pPr marL="714375" lvl="2" indent="-285750">
              <a:spcBef>
                <a:spcPts val="600"/>
              </a:spcBef>
              <a:buFont typeface="Wingdings" panose="05000000000000000000" pitchFamily="2" charset="2"/>
              <a:buChar char="Ø"/>
            </a:pPr>
            <a:r>
              <a:rPr lang="fr-FR"/>
              <a:t>Volume de prélèvement</a:t>
            </a:r>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Stratégie : 11 principes de base</a:t>
            </a:r>
          </a:p>
        </p:txBody>
      </p:sp>
      <p:sp>
        <p:nvSpPr>
          <p:cNvPr id="5" name="Rectangle : coins arrondis 4">
            <a:extLst>
              <a:ext uri="{FF2B5EF4-FFF2-40B4-BE49-F238E27FC236}">
                <a16:creationId xmlns:a16="http://schemas.microsoft.com/office/drawing/2014/main" id="{BAC7D14D-E404-4893-873D-CA556D9FF748}"/>
              </a:ext>
            </a:extLst>
          </p:cNvPr>
          <p:cNvSpPr/>
          <p:nvPr/>
        </p:nvSpPr>
        <p:spPr>
          <a:xfrm>
            <a:off x="213360" y="1229118"/>
            <a:ext cx="632460" cy="6019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9</a:t>
            </a:r>
          </a:p>
        </p:txBody>
      </p:sp>
      <p:sp>
        <p:nvSpPr>
          <p:cNvPr id="3" name="Rectangle : coins arrondis 2">
            <a:extLst>
              <a:ext uri="{FF2B5EF4-FFF2-40B4-BE49-F238E27FC236}">
                <a16:creationId xmlns:a16="http://schemas.microsoft.com/office/drawing/2014/main" id="{952C958A-EDFD-4ECD-AC9C-BA04B3105E24}"/>
              </a:ext>
            </a:extLst>
          </p:cNvPr>
          <p:cNvSpPr/>
          <p:nvPr/>
        </p:nvSpPr>
        <p:spPr>
          <a:xfrm>
            <a:off x="4693920" y="2918460"/>
            <a:ext cx="3619500" cy="123825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a:buChar char="à"/>
            </a:pPr>
            <a:r>
              <a:rPr lang="fr-FR">
                <a:solidFill>
                  <a:schemeClr val="tx1"/>
                </a:solidFill>
                <a:sym typeface="Wingdings" panose="05000000000000000000" pitchFamily="2" charset="2"/>
              </a:rPr>
              <a:t> Sauf si des défauts dans le protocole initial sont mis en évidence (problème de saturation, de compétition d’adsorption…)</a:t>
            </a:r>
          </a:p>
        </p:txBody>
      </p:sp>
    </p:spTree>
    <p:extLst>
      <p:ext uri="{BB962C8B-B14F-4D97-AF65-F5344CB8AC3E}">
        <p14:creationId xmlns:p14="http://schemas.microsoft.com/office/powerpoint/2010/main" val="344442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85763" y="1379145"/>
            <a:ext cx="8361997" cy="3216265"/>
          </a:xfrm>
          <a:prstGeom prst="rect">
            <a:avLst/>
          </a:prstGeom>
          <a:noFill/>
        </p:spPr>
        <p:txBody>
          <a:bodyPr wrap="square" rtlCol="0">
            <a:spAutoFit/>
          </a:bodyPr>
          <a:lstStyle/>
          <a:p>
            <a:pPr marL="457178" indent="-457178">
              <a:lnSpc>
                <a:spcPct val="100000"/>
              </a:lnSpc>
              <a:buFont typeface="+mj-lt"/>
              <a:buAutoNum type="arabicPeriod" startAt="10"/>
            </a:pPr>
            <a:r>
              <a:rPr lang="fr-FR" sz="2000">
                <a:solidFill>
                  <a:schemeClr val="accent1">
                    <a:lumMod val="75000"/>
                  </a:schemeClr>
                </a:solidFill>
              </a:rPr>
              <a:t>Programmation des campagnes de prélèvement de </a:t>
            </a:r>
            <a:r>
              <a:rPr lang="fr-FR" sz="2000" u="sng">
                <a:solidFill>
                  <a:schemeClr val="accent6"/>
                </a:solidFill>
              </a:rPr>
              <a:t>gaz du sol </a:t>
            </a:r>
            <a:r>
              <a:rPr lang="fr-FR" sz="2000">
                <a:solidFill>
                  <a:schemeClr val="accent1">
                    <a:lumMod val="75000"/>
                  </a:schemeClr>
                </a:solidFill>
              </a:rPr>
              <a:t>en tenant compte des </a:t>
            </a:r>
            <a:r>
              <a:rPr lang="fr-FR" sz="2000" b="1">
                <a:solidFill>
                  <a:schemeClr val="accent1">
                    <a:lumMod val="75000"/>
                  </a:schemeClr>
                </a:solidFill>
              </a:rPr>
              <a:t>paramètres qui impactent les comportements des polluants </a:t>
            </a:r>
            <a:r>
              <a:rPr lang="fr-FR" sz="2000">
                <a:solidFill>
                  <a:schemeClr val="accent1">
                    <a:lumMod val="75000"/>
                  </a:schemeClr>
                </a:solidFill>
              </a:rPr>
              <a:t>dans les </a:t>
            </a:r>
            <a:r>
              <a:rPr lang="fr-FR" sz="2000">
                <a:solidFill>
                  <a:schemeClr val="accent6"/>
                </a:solidFill>
              </a:rPr>
              <a:t>gaz du sol</a:t>
            </a:r>
          </a:p>
          <a:p>
            <a:pPr marL="0" indent="0">
              <a:buNone/>
            </a:pPr>
            <a:endParaRPr lang="fr-FR"/>
          </a:p>
          <a:p>
            <a:pPr marL="0" indent="0">
              <a:buNone/>
            </a:pPr>
            <a:r>
              <a:rPr lang="fr-FR" b="1"/>
              <a:t>Attention aux points suivants</a:t>
            </a:r>
            <a:r>
              <a:rPr lang="fr-FR"/>
              <a:t> : </a:t>
            </a:r>
          </a:p>
          <a:p>
            <a:pPr marL="714375">
              <a:spcBef>
                <a:spcPts val="600"/>
              </a:spcBef>
              <a:buNone/>
            </a:pPr>
            <a:r>
              <a:rPr lang="fr-FR" b="1">
                <a:sym typeface="Wingdings" panose="05000000000000000000" pitchFamily="2" charset="2"/>
              </a:rPr>
              <a:t>Sol saturé en eau </a:t>
            </a:r>
            <a:r>
              <a:rPr lang="fr-FR">
                <a:sym typeface="Wingdings" panose="05000000000000000000" pitchFamily="2" charset="2"/>
              </a:rPr>
              <a:t>(pendant ou juste après une forte pluie)</a:t>
            </a:r>
          </a:p>
          <a:p>
            <a:pPr marL="714375">
              <a:spcBef>
                <a:spcPts val="1800"/>
              </a:spcBef>
              <a:buNone/>
            </a:pPr>
            <a:r>
              <a:rPr lang="fr-FR" b="1">
                <a:sym typeface="Wingdings" panose="05000000000000000000" pitchFamily="2" charset="2"/>
              </a:rPr>
              <a:t>Périodes de gel</a:t>
            </a:r>
          </a:p>
          <a:p>
            <a:pPr marL="714375">
              <a:spcBef>
                <a:spcPts val="1800"/>
              </a:spcBef>
              <a:buNone/>
            </a:pPr>
            <a:r>
              <a:rPr lang="fr-FR" b="1">
                <a:sym typeface="Wingdings" panose="05000000000000000000" pitchFamily="2" charset="2"/>
              </a:rPr>
              <a:t>Différences de température</a:t>
            </a:r>
            <a:r>
              <a:rPr lang="fr-FR">
                <a:sym typeface="Wingdings" panose="05000000000000000000" pitchFamily="2" charset="2"/>
              </a:rPr>
              <a:t> entre l’air atmosphérique et les gaz du sol trop importantes (é</a:t>
            </a:r>
            <a:r>
              <a:rPr lang="fr-FR"/>
              <a:t>viter condensation des gaz dans équipements de prélèvement)</a:t>
            </a:r>
            <a:endParaRPr lang="fr-FR">
              <a:sym typeface="Wingdings" panose="05000000000000000000" pitchFamily="2" charset="2"/>
            </a:endParaRPr>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Stratégie : 11 principes de base</a:t>
            </a:r>
          </a:p>
        </p:txBody>
      </p:sp>
      <p:sp>
        <p:nvSpPr>
          <p:cNvPr id="8" name="Rectangle : coins arrondis 7">
            <a:extLst>
              <a:ext uri="{FF2B5EF4-FFF2-40B4-BE49-F238E27FC236}">
                <a16:creationId xmlns:a16="http://schemas.microsoft.com/office/drawing/2014/main" id="{B3C1ED15-AE95-4D99-B60D-352DB507809C}"/>
              </a:ext>
            </a:extLst>
          </p:cNvPr>
          <p:cNvSpPr/>
          <p:nvPr/>
        </p:nvSpPr>
        <p:spPr>
          <a:xfrm>
            <a:off x="213360" y="1229118"/>
            <a:ext cx="632460" cy="6019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10</a:t>
            </a:r>
          </a:p>
        </p:txBody>
      </p:sp>
      <p:sp>
        <p:nvSpPr>
          <p:cNvPr id="2" name="Interdiction 1">
            <a:extLst>
              <a:ext uri="{FF2B5EF4-FFF2-40B4-BE49-F238E27FC236}">
                <a16:creationId xmlns:a16="http://schemas.microsoft.com/office/drawing/2014/main" id="{4087D820-9059-4443-914D-9CC7490FE12F}"/>
              </a:ext>
            </a:extLst>
          </p:cNvPr>
          <p:cNvSpPr/>
          <p:nvPr/>
        </p:nvSpPr>
        <p:spPr>
          <a:xfrm>
            <a:off x="812850" y="2938624"/>
            <a:ext cx="324000" cy="324000"/>
          </a:xfrm>
          <a:prstGeom prst="noSmoking">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Interdiction 10">
            <a:extLst>
              <a:ext uri="{FF2B5EF4-FFF2-40B4-BE49-F238E27FC236}">
                <a16:creationId xmlns:a16="http://schemas.microsoft.com/office/drawing/2014/main" id="{A100EA73-74B0-4053-A790-BB91025800A0}"/>
              </a:ext>
            </a:extLst>
          </p:cNvPr>
          <p:cNvSpPr/>
          <p:nvPr/>
        </p:nvSpPr>
        <p:spPr>
          <a:xfrm>
            <a:off x="812850" y="3435106"/>
            <a:ext cx="324000" cy="324000"/>
          </a:xfrm>
          <a:prstGeom prst="noSmoking">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Interdiction 11">
            <a:extLst>
              <a:ext uri="{FF2B5EF4-FFF2-40B4-BE49-F238E27FC236}">
                <a16:creationId xmlns:a16="http://schemas.microsoft.com/office/drawing/2014/main" id="{F425DBC6-0278-40AC-A92D-565D23BEAD95}"/>
              </a:ext>
            </a:extLst>
          </p:cNvPr>
          <p:cNvSpPr/>
          <p:nvPr/>
        </p:nvSpPr>
        <p:spPr>
          <a:xfrm>
            <a:off x="803250" y="3957311"/>
            <a:ext cx="324000" cy="324000"/>
          </a:xfrm>
          <a:prstGeom prst="noSmoking">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036447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85763" y="1379145"/>
            <a:ext cx="8361997" cy="400110"/>
          </a:xfrm>
          <a:prstGeom prst="rect">
            <a:avLst/>
          </a:prstGeom>
          <a:noFill/>
        </p:spPr>
        <p:txBody>
          <a:bodyPr wrap="square" rtlCol="0">
            <a:spAutoFit/>
          </a:bodyPr>
          <a:lstStyle/>
          <a:p>
            <a:pPr marL="457178" indent="-457178">
              <a:lnSpc>
                <a:spcPct val="100000"/>
              </a:lnSpc>
              <a:buFont typeface="+mj-lt"/>
              <a:buAutoNum type="arabicPeriod" startAt="11"/>
            </a:pPr>
            <a:r>
              <a:rPr lang="fr-FR" sz="2000" b="1">
                <a:solidFill>
                  <a:schemeClr val="accent1">
                    <a:lumMod val="75000"/>
                  </a:schemeClr>
                </a:solidFill>
              </a:rPr>
              <a:t>Compléter les fiches de prélèvement</a:t>
            </a:r>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Stratégie : 11 principes de base</a:t>
            </a:r>
          </a:p>
        </p:txBody>
      </p:sp>
      <p:sp>
        <p:nvSpPr>
          <p:cNvPr id="5" name="Rectangle : coins arrondis 4">
            <a:extLst>
              <a:ext uri="{FF2B5EF4-FFF2-40B4-BE49-F238E27FC236}">
                <a16:creationId xmlns:a16="http://schemas.microsoft.com/office/drawing/2014/main" id="{4690D4DF-1D05-4601-898B-1C0A5CC2E623}"/>
              </a:ext>
            </a:extLst>
          </p:cNvPr>
          <p:cNvSpPr/>
          <p:nvPr/>
        </p:nvSpPr>
        <p:spPr>
          <a:xfrm>
            <a:off x="213360" y="1229118"/>
            <a:ext cx="632460" cy="6019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11</a:t>
            </a:r>
          </a:p>
        </p:txBody>
      </p:sp>
      <p:pic>
        <p:nvPicPr>
          <p:cNvPr id="3" name="Image 2">
            <a:extLst>
              <a:ext uri="{FF2B5EF4-FFF2-40B4-BE49-F238E27FC236}">
                <a16:creationId xmlns:a16="http://schemas.microsoft.com/office/drawing/2014/main" id="{828D0039-3838-4B36-A5CB-64A72D195508}"/>
              </a:ext>
            </a:extLst>
          </p:cNvPr>
          <p:cNvPicPr>
            <a:picLocks noChangeAspect="1"/>
          </p:cNvPicPr>
          <p:nvPr/>
        </p:nvPicPr>
        <p:blipFill>
          <a:blip r:embed="rId2"/>
          <a:stretch>
            <a:fillRect/>
          </a:stretch>
        </p:blipFill>
        <p:spPr>
          <a:xfrm>
            <a:off x="2678008" y="1831098"/>
            <a:ext cx="2444174" cy="2921877"/>
          </a:xfrm>
          <a:prstGeom prst="rect">
            <a:avLst/>
          </a:prstGeom>
          <a:ln w="3175">
            <a:solidFill>
              <a:schemeClr val="tx1"/>
            </a:solidFill>
          </a:ln>
        </p:spPr>
      </p:pic>
      <p:pic>
        <p:nvPicPr>
          <p:cNvPr id="7" name="Image 6">
            <a:extLst>
              <a:ext uri="{FF2B5EF4-FFF2-40B4-BE49-F238E27FC236}">
                <a16:creationId xmlns:a16="http://schemas.microsoft.com/office/drawing/2014/main" id="{4E4458D5-FD44-4B7D-8CEC-7ADD194A3D2B}"/>
              </a:ext>
            </a:extLst>
          </p:cNvPr>
          <p:cNvPicPr>
            <a:picLocks noChangeAspect="1"/>
          </p:cNvPicPr>
          <p:nvPr/>
        </p:nvPicPr>
        <p:blipFill>
          <a:blip r:embed="rId3"/>
          <a:stretch>
            <a:fillRect/>
          </a:stretch>
        </p:blipFill>
        <p:spPr>
          <a:xfrm>
            <a:off x="5500470" y="1831098"/>
            <a:ext cx="2490936" cy="2921877"/>
          </a:xfrm>
          <a:prstGeom prst="rect">
            <a:avLst/>
          </a:prstGeom>
          <a:ln w="3175">
            <a:solidFill>
              <a:schemeClr val="tx1"/>
            </a:solidFill>
          </a:ln>
        </p:spPr>
      </p:pic>
      <p:sp>
        <p:nvSpPr>
          <p:cNvPr id="12" name="Rectangle : coins arrondis 11">
            <a:extLst>
              <a:ext uri="{FF2B5EF4-FFF2-40B4-BE49-F238E27FC236}">
                <a16:creationId xmlns:a16="http://schemas.microsoft.com/office/drawing/2014/main" id="{5D3B58E0-B792-4E0B-9964-A1563ADB172E}"/>
              </a:ext>
            </a:extLst>
          </p:cNvPr>
          <p:cNvSpPr/>
          <p:nvPr/>
        </p:nvSpPr>
        <p:spPr>
          <a:xfrm>
            <a:off x="385763" y="2463350"/>
            <a:ext cx="1971675" cy="1453329"/>
          </a:xfrm>
          <a:prstGeom prst="round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a:solidFill>
                  <a:schemeClr val="tx1"/>
                </a:solidFill>
                <a:sym typeface="Wingdings" panose="05000000000000000000" pitchFamily="2" charset="2"/>
              </a:rPr>
              <a:t> Voir modèles : gaz du sol, air intérieur et air extérieur</a:t>
            </a:r>
            <a:endParaRPr lang="fr-FR">
              <a:solidFill>
                <a:schemeClr val="tx1"/>
              </a:solidFill>
            </a:endParaRPr>
          </a:p>
        </p:txBody>
      </p:sp>
      <p:sp>
        <p:nvSpPr>
          <p:cNvPr id="14" name="Rectangle : coins arrondis 13">
            <a:extLst>
              <a:ext uri="{FF2B5EF4-FFF2-40B4-BE49-F238E27FC236}">
                <a16:creationId xmlns:a16="http://schemas.microsoft.com/office/drawing/2014/main" id="{E93F1469-B45C-4C1A-9A69-40B3A0CA63BB}"/>
              </a:ext>
            </a:extLst>
          </p:cNvPr>
          <p:cNvSpPr/>
          <p:nvPr/>
        </p:nvSpPr>
        <p:spPr>
          <a:xfrm>
            <a:off x="2678009" y="4747668"/>
            <a:ext cx="2444174" cy="331248"/>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a:solidFill>
                  <a:schemeClr val="accent6"/>
                </a:solidFill>
                <a:sym typeface="Wingdings" panose="05000000000000000000" pitchFamily="2" charset="2"/>
              </a:rPr>
              <a:t>Gaz du sol</a:t>
            </a:r>
            <a:endParaRPr lang="fr-FR">
              <a:solidFill>
                <a:schemeClr val="accent6"/>
              </a:solidFill>
            </a:endParaRPr>
          </a:p>
        </p:txBody>
      </p:sp>
      <p:sp>
        <p:nvSpPr>
          <p:cNvPr id="15" name="Rectangle : coins arrondis 14">
            <a:extLst>
              <a:ext uri="{FF2B5EF4-FFF2-40B4-BE49-F238E27FC236}">
                <a16:creationId xmlns:a16="http://schemas.microsoft.com/office/drawing/2014/main" id="{E5AA92C0-943D-463A-917D-D5782F8D2B3E}"/>
              </a:ext>
            </a:extLst>
          </p:cNvPr>
          <p:cNvSpPr/>
          <p:nvPr/>
        </p:nvSpPr>
        <p:spPr>
          <a:xfrm>
            <a:off x="5500470" y="4755102"/>
            <a:ext cx="2490936" cy="331248"/>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a:solidFill>
                  <a:schemeClr val="accent6"/>
                </a:solidFill>
                <a:sym typeface="Wingdings" panose="05000000000000000000" pitchFamily="2" charset="2"/>
              </a:rPr>
              <a:t>Air intérieur</a:t>
            </a:r>
            <a:endParaRPr lang="fr-FR">
              <a:solidFill>
                <a:schemeClr val="accent6"/>
              </a:solidFill>
            </a:endParaRPr>
          </a:p>
        </p:txBody>
      </p:sp>
      <p:pic>
        <p:nvPicPr>
          <p:cNvPr id="11" name="Image 10">
            <a:extLst>
              <a:ext uri="{FF2B5EF4-FFF2-40B4-BE49-F238E27FC236}">
                <a16:creationId xmlns:a16="http://schemas.microsoft.com/office/drawing/2014/main" id="{1D9165CF-DA8D-465F-99A1-747E9B86C95B}"/>
              </a:ext>
            </a:extLst>
          </p:cNvPr>
          <p:cNvPicPr>
            <a:picLocks noChangeAspect="1"/>
          </p:cNvPicPr>
          <p:nvPr/>
        </p:nvPicPr>
        <p:blipFill>
          <a:blip r:embed="rId4"/>
          <a:stretch>
            <a:fillRect/>
          </a:stretch>
        </p:blipFill>
        <p:spPr>
          <a:xfrm>
            <a:off x="8070573" y="1127439"/>
            <a:ext cx="837471" cy="837471"/>
          </a:xfrm>
          <a:prstGeom prst="rect">
            <a:avLst/>
          </a:prstGeom>
        </p:spPr>
      </p:pic>
    </p:spTree>
    <p:extLst>
      <p:ext uri="{BB962C8B-B14F-4D97-AF65-F5344CB8AC3E}">
        <p14:creationId xmlns:p14="http://schemas.microsoft.com/office/powerpoint/2010/main" val="930857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Stratégie</a:t>
            </a:r>
          </a:p>
        </p:txBody>
      </p:sp>
      <p:sp>
        <p:nvSpPr>
          <p:cNvPr id="8" name="ZoneTexte 7">
            <a:extLst>
              <a:ext uri="{FF2B5EF4-FFF2-40B4-BE49-F238E27FC236}">
                <a16:creationId xmlns:a16="http://schemas.microsoft.com/office/drawing/2014/main" id="{DB8D586C-DF77-4C95-AB13-13859F7A891A}"/>
              </a:ext>
            </a:extLst>
          </p:cNvPr>
          <p:cNvSpPr txBox="1"/>
          <p:nvPr/>
        </p:nvSpPr>
        <p:spPr>
          <a:xfrm>
            <a:off x="385763" y="2142402"/>
            <a:ext cx="8361997" cy="2862322"/>
          </a:xfrm>
          <a:prstGeom prst="rect">
            <a:avLst/>
          </a:prstGeom>
          <a:noFill/>
        </p:spPr>
        <p:txBody>
          <a:bodyPr wrap="square" rtlCol="0">
            <a:spAutoFit/>
          </a:bodyPr>
          <a:lstStyle/>
          <a:p>
            <a:pPr marL="0" indent="0">
              <a:buNone/>
            </a:pPr>
            <a:r>
              <a:rPr lang="fr-FR">
                <a:sym typeface="Wingdings" panose="05000000000000000000" pitchFamily="2" charset="2"/>
              </a:rPr>
              <a:t>zone située au-delà du panache de pollution</a:t>
            </a:r>
          </a:p>
          <a:p>
            <a:pPr marL="0" indent="0">
              <a:buNone/>
            </a:pPr>
            <a:r>
              <a:rPr lang="fr-FR">
                <a:sym typeface="Wingdings" panose="05000000000000000000" pitchFamily="2" charset="2"/>
              </a:rPr>
              <a:t>zone dans laquelle les polluants volatils peuvent migrer</a:t>
            </a:r>
          </a:p>
          <a:p>
            <a:pPr marL="0" indent="0">
              <a:buNone/>
            </a:pPr>
            <a:endParaRPr lang="fr-FR">
              <a:sym typeface="Wingdings" panose="05000000000000000000" pitchFamily="2" charset="2"/>
            </a:endParaRPr>
          </a:p>
          <a:p>
            <a:pPr marL="0" indent="0">
              <a:buNone/>
            </a:pPr>
            <a:endParaRPr lang="fr-FR">
              <a:sym typeface="Wingdings" panose="05000000000000000000" pitchFamily="2" charset="2"/>
            </a:endParaRPr>
          </a:p>
          <a:p>
            <a:pPr marL="0" indent="0">
              <a:buNone/>
            </a:pPr>
            <a:r>
              <a:rPr lang="fr-FR">
                <a:sym typeface="Wingdings" panose="05000000000000000000" pitchFamily="2" charset="2"/>
              </a:rPr>
              <a:t>distance standard:</a:t>
            </a:r>
          </a:p>
          <a:p>
            <a:pPr marL="0" indent="0">
              <a:buNone/>
            </a:pPr>
            <a:r>
              <a:rPr lang="fr-FR">
                <a:sym typeface="Wingdings" panose="05000000000000000000" pitchFamily="2" charset="2"/>
              </a:rPr>
              <a:t>	</a:t>
            </a:r>
            <a:r>
              <a:rPr lang="fr-FR" b="1">
                <a:sym typeface="Wingdings" panose="05000000000000000000" pitchFamily="2" charset="2"/>
              </a:rPr>
              <a:t>10m</a:t>
            </a:r>
            <a:r>
              <a:rPr lang="fr-FR">
                <a:sym typeface="Wingdings" panose="05000000000000000000" pitchFamily="2" charset="2"/>
              </a:rPr>
              <a:t> autour de la délimitation de la pollution</a:t>
            </a:r>
          </a:p>
          <a:p>
            <a:pPr marL="0" indent="0">
              <a:buNone/>
            </a:pPr>
            <a:r>
              <a:rPr lang="fr-FR">
                <a:sym typeface="Wingdings" panose="05000000000000000000" pitchFamily="2" charset="2"/>
              </a:rPr>
              <a:t>	 à adapter selon les voies de transfert préférentielles éventuelles</a:t>
            </a:r>
          </a:p>
          <a:p>
            <a:pPr marL="0" indent="0">
              <a:buNone/>
            </a:pPr>
            <a:endParaRPr lang="fr-FR">
              <a:sym typeface="Wingdings" panose="05000000000000000000" pitchFamily="2" charset="2"/>
            </a:endParaRPr>
          </a:p>
          <a:p>
            <a:pPr marL="0" indent="0">
              <a:buNone/>
            </a:pPr>
            <a:endParaRPr lang="fr-FR">
              <a:sym typeface="Wingdings" panose="05000000000000000000" pitchFamily="2" charset="2"/>
            </a:endParaRPr>
          </a:p>
          <a:p>
            <a:pPr marL="0" indent="0">
              <a:buNone/>
            </a:pPr>
            <a:r>
              <a:rPr lang="fr-FR">
                <a:solidFill>
                  <a:schemeClr val="bg1">
                    <a:lumMod val="65000"/>
                  </a:schemeClr>
                </a:solidFill>
                <a:sym typeface="Wingdings" panose="05000000000000000000" pitchFamily="2" charset="2"/>
              </a:rPr>
              <a:t>concept établi uniquement pour cadrer les stratégies</a:t>
            </a:r>
            <a:endParaRPr lang="fr-FR">
              <a:solidFill>
                <a:schemeClr val="bg1">
                  <a:lumMod val="65000"/>
                </a:schemeClr>
              </a:solidFill>
            </a:endParaRPr>
          </a:p>
        </p:txBody>
      </p:sp>
      <p:sp>
        <p:nvSpPr>
          <p:cNvPr id="13" name="ZoneTexte 12">
            <a:extLst>
              <a:ext uri="{FF2B5EF4-FFF2-40B4-BE49-F238E27FC236}">
                <a16:creationId xmlns:a16="http://schemas.microsoft.com/office/drawing/2014/main" id="{946E93AF-B30D-4323-8C6E-742EE141B35F}"/>
              </a:ext>
            </a:extLst>
          </p:cNvPr>
          <p:cNvSpPr txBox="1"/>
          <p:nvPr/>
        </p:nvSpPr>
        <p:spPr>
          <a:xfrm>
            <a:off x="385763" y="1379145"/>
            <a:ext cx="8361997" cy="400110"/>
          </a:xfrm>
          <a:prstGeom prst="rect">
            <a:avLst/>
          </a:prstGeom>
          <a:noFill/>
        </p:spPr>
        <p:txBody>
          <a:bodyPr wrap="square" rtlCol="0">
            <a:spAutoFit/>
          </a:bodyPr>
          <a:lstStyle/>
          <a:p>
            <a:pPr marL="457178" indent="-457178">
              <a:lnSpc>
                <a:spcPct val="100000"/>
              </a:lnSpc>
              <a:buFont typeface="+mj-lt"/>
              <a:buAutoNum type="arabicPeriod" startAt="11"/>
            </a:pPr>
            <a:r>
              <a:rPr lang="fr-FR" sz="2000" b="1">
                <a:solidFill>
                  <a:schemeClr val="accent1">
                    <a:lumMod val="75000"/>
                  </a:schemeClr>
                </a:solidFill>
              </a:rPr>
              <a:t>Zone tampon latérale</a:t>
            </a:r>
          </a:p>
        </p:txBody>
      </p:sp>
      <p:sp>
        <p:nvSpPr>
          <p:cNvPr id="15" name="Rectangle : coins arrondis 14">
            <a:extLst>
              <a:ext uri="{FF2B5EF4-FFF2-40B4-BE49-F238E27FC236}">
                <a16:creationId xmlns:a16="http://schemas.microsoft.com/office/drawing/2014/main" id="{E786B34E-7F2B-40C0-9ED7-6D4792EFCD3F}"/>
              </a:ext>
            </a:extLst>
          </p:cNvPr>
          <p:cNvSpPr/>
          <p:nvPr/>
        </p:nvSpPr>
        <p:spPr>
          <a:xfrm>
            <a:off x="213360" y="1229118"/>
            <a:ext cx="632460" cy="6019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a:t>
            </a:r>
          </a:p>
        </p:txBody>
      </p:sp>
      <p:pic>
        <p:nvPicPr>
          <p:cNvPr id="6" name="Picture 3">
            <a:extLst>
              <a:ext uri="{FF2B5EF4-FFF2-40B4-BE49-F238E27FC236}">
                <a16:creationId xmlns:a16="http://schemas.microsoft.com/office/drawing/2014/main" id="{9CB7464A-B59E-4961-9FEA-773A644FB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976" y="1928874"/>
            <a:ext cx="2873024" cy="1665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551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Stratégie</a:t>
            </a:r>
          </a:p>
        </p:txBody>
      </p:sp>
      <p:sp>
        <p:nvSpPr>
          <p:cNvPr id="8" name="ZoneTexte 7">
            <a:extLst>
              <a:ext uri="{FF2B5EF4-FFF2-40B4-BE49-F238E27FC236}">
                <a16:creationId xmlns:a16="http://schemas.microsoft.com/office/drawing/2014/main" id="{DB8D586C-DF77-4C95-AB13-13859F7A891A}"/>
              </a:ext>
            </a:extLst>
          </p:cNvPr>
          <p:cNvSpPr txBox="1"/>
          <p:nvPr/>
        </p:nvSpPr>
        <p:spPr>
          <a:xfrm>
            <a:off x="385763" y="2142402"/>
            <a:ext cx="8361997" cy="1477328"/>
          </a:xfrm>
          <a:prstGeom prst="rect">
            <a:avLst/>
          </a:prstGeom>
          <a:noFill/>
        </p:spPr>
        <p:txBody>
          <a:bodyPr wrap="square" rtlCol="0">
            <a:spAutoFit/>
          </a:bodyPr>
          <a:lstStyle/>
          <a:p>
            <a:pPr marL="0" indent="0">
              <a:buNone/>
            </a:pPr>
            <a:endParaRPr lang="fr-FR"/>
          </a:p>
          <a:p>
            <a:pPr marL="0" indent="0">
              <a:buNone/>
            </a:pPr>
            <a:r>
              <a:rPr lang="fr-FR" b="1"/>
              <a:t>Minimum 3 campagnes</a:t>
            </a:r>
          </a:p>
          <a:p>
            <a:pPr marL="0" indent="0">
              <a:buNone/>
            </a:pPr>
            <a:endParaRPr lang="fr-FR"/>
          </a:p>
          <a:p>
            <a:pPr marL="0" indent="0">
              <a:buNone/>
            </a:pPr>
            <a:r>
              <a:rPr lang="fr-FR"/>
              <a:t>Conditions contrastées entre les campagnes</a:t>
            </a:r>
          </a:p>
          <a:p>
            <a:pPr marL="0" indent="0">
              <a:buNone/>
            </a:pPr>
            <a:endParaRPr lang="fr-FR"/>
          </a:p>
        </p:txBody>
      </p:sp>
      <p:sp>
        <p:nvSpPr>
          <p:cNvPr id="13" name="ZoneTexte 12">
            <a:extLst>
              <a:ext uri="{FF2B5EF4-FFF2-40B4-BE49-F238E27FC236}">
                <a16:creationId xmlns:a16="http://schemas.microsoft.com/office/drawing/2014/main" id="{946E93AF-B30D-4323-8C6E-742EE141B35F}"/>
              </a:ext>
            </a:extLst>
          </p:cNvPr>
          <p:cNvSpPr txBox="1"/>
          <p:nvPr/>
        </p:nvSpPr>
        <p:spPr>
          <a:xfrm>
            <a:off x="385763" y="1379145"/>
            <a:ext cx="8361997" cy="400110"/>
          </a:xfrm>
          <a:prstGeom prst="rect">
            <a:avLst/>
          </a:prstGeom>
          <a:noFill/>
        </p:spPr>
        <p:txBody>
          <a:bodyPr wrap="square" rtlCol="0">
            <a:spAutoFit/>
          </a:bodyPr>
          <a:lstStyle/>
          <a:p>
            <a:pPr marL="457178" indent="-457178">
              <a:lnSpc>
                <a:spcPct val="100000"/>
              </a:lnSpc>
              <a:buFont typeface="+mj-lt"/>
              <a:buAutoNum type="arabicPeriod" startAt="11"/>
            </a:pPr>
            <a:r>
              <a:rPr lang="fr-FR" sz="2000" b="1">
                <a:solidFill>
                  <a:schemeClr val="accent1">
                    <a:lumMod val="75000"/>
                  </a:schemeClr>
                </a:solidFill>
              </a:rPr>
              <a:t>Attention</a:t>
            </a:r>
          </a:p>
        </p:txBody>
      </p:sp>
      <p:sp>
        <p:nvSpPr>
          <p:cNvPr id="15" name="Rectangle : coins arrondis 14">
            <a:extLst>
              <a:ext uri="{FF2B5EF4-FFF2-40B4-BE49-F238E27FC236}">
                <a16:creationId xmlns:a16="http://schemas.microsoft.com/office/drawing/2014/main" id="{E786B34E-7F2B-40C0-9ED7-6D4792EFCD3F}"/>
              </a:ext>
            </a:extLst>
          </p:cNvPr>
          <p:cNvSpPr/>
          <p:nvPr/>
        </p:nvSpPr>
        <p:spPr>
          <a:xfrm>
            <a:off x="213360" y="1229118"/>
            <a:ext cx="632460" cy="6019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a:t>
            </a:r>
          </a:p>
        </p:txBody>
      </p:sp>
    </p:spTree>
    <p:extLst>
      <p:ext uri="{BB962C8B-B14F-4D97-AF65-F5344CB8AC3E}">
        <p14:creationId xmlns:p14="http://schemas.microsoft.com/office/powerpoint/2010/main" val="113988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115B70AA-988B-430B-943D-7E31FAECCDF7}"/>
              </a:ext>
            </a:extLst>
          </p:cNvPr>
          <p:cNvSpPr/>
          <p:nvPr/>
        </p:nvSpPr>
        <p:spPr>
          <a:xfrm>
            <a:off x="7376209" y="2900642"/>
            <a:ext cx="1380339" cy="160608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fr-BE" sz="1500">
                <a:solidFill>
                  <a:schemeClr val="tx1"/>
                </a:solidFill>
                <a:ea typeface="Verdana" panose="020B0604030504040204" pitchFamily="34" charset="0"/>
              </a:rPr>
              <a:t>Constats</a:t>
            </a:r>
          </a:p>
          <a:p>
            <a:pPr>
              <a:spcBef>
                <a:spcPts val="600"/>
              </a:spcBef>
            </a:pPr>
            <a:r>
              <a:rPr lang="fr-BE" sz="1500">
                <a:solidFill>
                  <a:schemeClr val="tx1"/>
                </a:solidFill>
                <a:ea typeface="Verdana" panose="020B0604030504040204" pitchFamily="34" charset="0"/>
              </a:rPr>
              <a:t>Réflexion sur les </a:t>
            </a:r>
            <a:r>
              <a:rPr lang="fr-BE" sz="1500" err="1">
                <a:solidFill>
                  <a:schemeClr val="tx1"/>
                </a:solidFill>
                <a:ea typeface="Verdana" panose="020B0604030504040204" pitchFamily="34" charset="0"/>
              </a:rPr>
              <a:t>MeSé</a:t>
            </a:r>
            <a:endParaRPr lang="fr-BE" sz="1500">
              <a:solidFill>
                <a:schemeClr val="tx1"/>
              </a:solidFill>
              <a:ea typeface="Verdana" panose="020B0604030504040204" pitchFamily="34" charset="0"/>
            </a:endParaRPr>
          </a:p>
        </p:txBody>
      </p:sp>
      <p:sp>
        <p:nvSpPr>
          <p:cNvPr id="42" name="Rectangle 41">
            <a:extLst>
              <a:ext uri="{FF2B5EF4-FFF2-40B4-BE49-F238E27FC236}">
                <a16:creationId xmlns:a16="http://schemas.microsoft.com/office/drawing/2014/main" id="{4CAA3231-6509-47AD-928E-D5BF7B3A9BEF}"/>
              </a:ext>
            </a:extLst>
          </p:cNvPr>
          <p:cNvSpPr/>
          <p:nvPr/>
        </p:nvSpPr>
        <p:spPr>
          <a:xfrm>
            <a:off x="5209442" y="2900643"/>
            <a:ext cx="1944000" cy="176734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fr-BE" sz="1500">
                <a:solidFill>
                  <a:schemeClr val="tx1"/>
                </a:solidFill>
                <a:ea typeface="Verdana" panose="020B0604030504040204" pitchFamily="34" charset="0"/>
              </a:rPr>
              <a:t>Anticipation conditions météo</a:t>
            </a:r>
          </a:p>
          <a:p>
            <a:pPr>
              <a:spcBef>
                <a:spcPts val="600"/>
              </a:spcBef>
            </a:pPr>
            <a:r>
              <a:rPr lang="fr-BE" sz="1500">
                <a:solidFill>
                  <a:schemeClr val="tx1"/>
                </a:solidFill>
                <a:ea typeface="Verdana" panose="020B0604030504040204" pitchFamily="34" charset="0"/>
              </a:rPr>
              <a:t>Délai réception </a:t>
            </a:r>
            <a:r>
              <a:rPr lang="fr-BE" sz="1500">
                <a:solidFill>
                  <a:schemeClr val="tx1"/>
                </a:solidFill>
                <a:ea typeface="Verdana" panose="020B0604030504040204" pitchFamily="34" charset="0"/>
                <a:sym typeface="Wingdings" panose="05000000000000000000" pitchFamily="2" charset="2"/>
              </a:rPr>
              <a:t>labo</a:t>
            </a:r>
          </a:p>
          <a:p>
            <a:pPr>
              <a:spcBef>
                <a:spcPts val="600"/>
              </a:spcBef>
            </a:pPr>
            <a:r>
              <a:rPr lang="fr-BE" sz="1500">
                <a:solidFill>
                  <a:schemeClr val="tx1"/>
                </a:solidFill>
                <a:ea typeface="Verdana" panose="020B0604030504040204" pitchFamily="34" charset="0"/>
                <a:sym typeface="Wingdings" panose="05000000000000000000" pitchFamily="2" charset="2"/>
              </a:rPr>
              <a:t>Fiches de prélèvement</a:t>
            </a:r>
          </a:p>
          <a:p>
            <a:pPr>
              <a:spcBef>
                <a:spcPts val="600"/>
              </a:spcBef>
            </a:pPr>
            <a:r>
              <a:rPr lang="fr-BE" sz="1500">
                <a:solidFill>
                  <a:schemeClr val="tx1"/>
                </a:solidFill>
                <a:ea typeface="Verdana" panose="020B0604030504040204" pitchFamily="34" charset="0"/>
                <a:sym typeface="Wingdings" panose="05000000000000000000" pitchFamily="2" charset="2"/>
              </a:rPr>
              <a:t>Evaluation conditions</a:t>
            </a:r>
          </a:p>
          <a:p>
            <a:pPr>
              <a:spcBef>
                <a:spcPts val="600"/>
              </a:spcBef>
            </a:pPr>
            <a:r>
              <a:rPr lang="fr-BE" sz="1500">
                <a:solidFill>
                  <a:schemeClr val="tx1"/>
                </a:solidFill>
                <a:ea typeface="Verdana" panose="020B0604030504040204" pitchFamily="34" charset="0"/>
                <a:sym typeface="Wingdings" panose="05000000000000000000" pitchFamily="2" charset="2"/>
              </a:rPr>
              <a:t>…</a:t>
            </a:r>
            <a:endParaRPr lang="fr-BE" sz="1200">
              <a:solidFill>
                <a:schemeClr val="tx1"/>
              </a:solidFill>
              <a:ea typeface="Verdana" panose="020B0604030504040204" pitchFamily="34" charset="0"/>
            </a:endParaRPr>
          </a:p>
          <a:p>
            <a:endParaRPr lang="fr-BE" sz="1500">
              <a:solidFill>
                <a:schemeClr val="tx1"/>
              </a:solidFill>
              <a:ea typeface="Verdana" panose="020B0604030504040204" pitchFamily="34" charset="0"/>
            </a:endParaRPr>
          </a:p>
        </p:txBody>
      </p:sp>
      <p:sp>
        <p:nvSpPr>
          <p:cNvPr id="36" name="Rectangle 35">
            <a:extLst>
              <a:ext uri="{FF2B5EF4-FFF2-40B4-BE49-F238E27FC236}">
                <a16:creationId xmlns:a16="http://schemas.microsoft.com/office/drawing/2014/main" id="{67B4B43E-DD6F-40B1-A909-2397079297B8}"/>
              </a:ext>
            </a:extLst>
          </p:cNvPr>
          <p:cNvSpPr/>
          <p:nvPr/>
        </p:nvSpPr>
        <p:spPr>
          <a:xfrm>
            <a:off x="986409" y="2894897"/>
            <a:ext cx="1980000" cy="176734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fr-BE" sz="1500">
                <a:solidFill>
                  <a:schemeClr val="tx1"/>
                </a:solidFill>
                <a:ea typeface="Verdana" panose="020B0604030504040204" pitchFamily="34" charset="0"/>
              </a:rPr>
              <a:t>Stratégie</a:t>
            </a:r>
          </a:p>
          <a:p>
            <a:pPr>
              <a:spcBef>
                <a:spcPts val="600"/>
              </a:spcBef>
            </a:pPr>
            <a:r>
              <a:rPr lang="fr-BE" sz="1500">
                <a:solidFill>
                  <a:schemeClr val="tx1"/>
                </a:solidFill>
                <a:ea typeface="Verdana" panose="020B0604030504040204" pitchFamily="34" charset="0"/>
              </a:rPr>
              <a:t>Localisation :</a:t>
            </a:r>
          </a:p>
          <a:p>
            <a:pPr marL="107950" indent="-107950">
              <a:buFont typeface="Wingdings" panose="05000000000000000000" pitchFamily="2" charset="2"/>
              <a:buChar char="à"/>
            </a:pPr>
            <a:r>
              <a:rPr lang="fr-BE" sz="1200">
                <a:solidFill>
                  <a:schemeClr val="tx1"/>
                </a:solidFill>
                <a:ea typeface="Verdana" panose="020B0604030504040204" pitchFamily="34" charset="0"/>
                <a:sym typeface="Wingdings" panose="05000000000000000000" pitchFamily="2" charset="2"/>
              </a:rPr>
              <a:t>Connaissance du terrain</a:t>
            </a:r>
          </a:p>
          <a:p>
            <a:pPr marL="271463" lvl="1"/>
            <a:r>
              <a:rPr lang="fr-BE" sz="1000">
                <a:solidFill>
                  <a:schemeClr val="tx1"/>
                </a:solidFill>
                <a:ea typeface="Verdana" panose="020B0604030504040204" pitchFamily="34" charset="0"/>
                <a:sym typeface="Wingdings" panose="05000000000000000000" pitchFamily="2" charset="2"/>
              </a:rPr>
              <a:t>Voies préférentielles? Occupation? Superficie pollution? …</a:t>
            </a:r>
          </a:p>
          <a:p>
            <a:pPr>
              <a:spcBef>
                <a:spcPts val="600"/>
              </a:spcBef>
            </a:pPr>
            <a:r>
              <a:rPr lang="fr-BE" sz="1500">
                <a:solidFill>
                  <a:schemeClr val="tx1"/>
                </a:solidFill>
                <a:ea typeface="Verdana" panose="020B0604030504040204" pitchFamily="34" charset="0"/>
              </a:rPr>
              <a:t>Planification </a:t>
            </a:r>
          </a:p>
          <a:p>
            <a:r>
              <a:rPr lang="fr-BE" sz="1200">
                <a:solidFill>
                  <a:schemeClr val="tx1"/>
                </a:solidFill>
                <a:ea typeface="Verdana" panose="020B0604030504040204" pitchFamily="34" charset="0"/>
                <a:sym typeface="Wingdings" panose="05000000000000000000" pitchFamily="2" charset="2"/>
              </a:rPr>
              <a:t> </a:t>
            </a:r>
            <a:r>
              <a:rPr lang="fr-BE" sz="1200">
                <a:solidFill>
                  <a:schemeClr val="tx1"/>
                </a:solidFill>
                <a:ea typeface="Verdana" panose="020B0604030504040204" pitchFamily="34" charset="0"/>
              </a:rPr>
              <a:t>Paramètres d’influence</a:t>
            </a:r>
          </a:p>
          <a:p>
            <a:pPr>
              <a:spcBef>
                <a:spcPts val="600"/>
              </a:spcBef>
            </a:pPr>
            <a:endParaRPr lang="fr-BE" sz="1500">
              <a:solidFill>
                <a:schemeClr val="tx1"/>
              </a:solidFill>
              <a:ea typeface="Verdana" panose="020B0604030504040204" pitchFamily="34" charset="0"/>
            </a:endParaRPr>
          </a:p>
          <a:p>
            <a:pPr>
              <a:spcBef>
                <a:spcPts val="600"/>
              </a:spcBef>
            </a:pPr>
            <a:endParaRPr lang="fr-BE" sz="1500">
              <a:solidFill>
                <a:schemeClr val="tx1"/>
              </a:solidFill>
              <a:ea typeface="Verdana" panose="020B0604030504040204" pitchFamily="34" charset="0"/>
            </a:endParaRPr>
          </a:p>
          <a:p>
            <a:endParaRPr lang="fr-BE" sz="1500">
              <a:solidFill>
                <a:schemeClr val="tx1"/>
              </a:solidFill>
              <a:ea typeface="Verdana" panose="020B0604030504040204" pitchFamily="34" charset="0"/>
            </a:endParaRPr>
          </a:p>
        </p:txBody>
      </p:sp>
      <p:sp>
        <p:nvSpPr>
          <p:cNvPr id="37" name="Rectangle 36">
            <a:extLst>
              <a:ext uri="{FF2B5EF4-FFF2-40B4-BE49-F238E27FC236}">
                <a16:creationId xmlns:a16="http://schemas.microsoft.com/office/drawing/2014/main" id="{62520855-4B9A-4FF4-8452-A6A214335D2C}"/>
              </a:ext>
            </a:extLst>
          </p:cNvPr>
          <p:cNvSpPr/>
          <p:nvPr/>
        </p:nvSpPr>
        <p:spPr>
          <a:xfrm>
            <a:off x="2954204" y="2895338"/>
            <a:ext cx="1980000" cy="176734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Bef>
                <a:spcPts val="600"/>
              </a:spcBef>
            </a:pPr>
            <a:r>
              <a:rPr lang="fr-FR" sz="1500">
                <a:solidFill>
                  <a:schemeClr val="tx1"/>
                </a:solidFill>
                <a:ea typeface="Verdana" panose="020B0604030504040204" pitchFamily="34" charset="0"/>
                <a:sym typeface="Wingdings" panose="05000000000000000000" pitchFamily="2" charset="2"/>
              </a:rPr>
              <a:t>Matériel? (Air et autres paramètres) </a:t>
            </a:r>
          </a:p>
          <a:p>
            <a:pPr marL="0" lvl="1">
              <a:spcBef>
                <a:spcPts val="600"/>
              </a:spcBef>
            </a:pPr>
            <a:r>
              <a:rPr lang="fr-BE" sz="1500">
                <a:solidFill>
                  <a:schemeClr val="tx1"/>
                </a:solidFill>
                <a:ea typeface="Verdana" panose="020B0604030504040204" pitchFamily="34" charset="0"/>
                <a:sym typeface="Wingdings" panose="05000000000000000000" pitchFamily="2" charset="2"/>
              </a:rPr>
              <a:t>Mesures et préparatifs préalables nécessaires</a:t>
            </a:r>
          </a:p>
          <a:p>
            <a:pPr marL="0" lvl="1">
              <a:spcBef>
                <a:spcPts val="600"/>
              </a:spcBef>
            </a:pPr>
            <a:r>
              <a:rPr lang="fr-BE" sz="1500">
                <a:solidFill>
                  <a:schemeClr val="tx1"/>
                </a:solidFill>
                <a:ea typeface="Verdana" panose="020B0604030504040204" pitchFamily="34" charset="0"/>
                <a:sym typeface="Wingdings" panose="05000000000000000000" pitchFamily="2" charset="2"/>
              </a:rPr>
              <a:t>…</a:t>
            </a:r>
          </a:p>
        </p:txBody>
      </p:sp>
      <p:sp>
        <p:nvSpPr>
          <p:cNvPr id="4" name="Espace réservé du numéro de diapositive 3">
            <a:extLst>
              <a:ext uri="{FF2B5EF4-FFF2-40B4-BE49-F238E27FC236}">
                <a16:creationId xmlns:a16="http://schemas.microsoft.com/office/drawing/2014/main" id="{09E160B7-8C14-4ABE-9B28-DE3D656728BD}"/>
              </a:ext>
            </a:extLst>
          </p:cNvPr>
          <p:cNvSpPr>
            <a:spLocks noGrp="1"/>
          </p:cNvSpPr>
          <p:nvPr>
            <p:ph type="sldNum" sz="quarter" idx="12"/>
          </p:nvPr>
        </p:nvSpPr>
        <p:spPr/>
        <p:txBody>
          <a:bodyPr/>
          <a:lstStyle/>
          <a:p>
            <a:pPr defTabSz="685783"/>
            <a:fld id="{9D1E71B4-80ED-455A-B3DD-0FED7B6FD2D4}" type="slidenum">
              <a:rPr lang="fr-BE" smtClean="0">
                <a:solidFill>
                  <a:prstClr val="black">
                    <a:tint val="75000"/>
                  </a:prstClr>
                </a:solidFill>
              </a:rPr>
              <a:pPr defTabSz="685783"/>
              <a:t>2</a:t>
            </a:fld>
            <a:endParaRPr lang="fr-BE">
              <a:solidFill>
                <a:prstClr val="black">
                  <a:tint val="75000"/>
                </a:prstClr>
              </a:solidFill>
            </a:endParaRPr>
          </a:p>
        </p:txBody>
      </p:sp>
      <p:pic>
        <p:nvPicPr>
          <p:cNvPr id="20" name="Image 19">
            <a:extLst>
              <a:ext uri="{FF2B5EF4-FFF2-40B4-BE49-F238E27FC236}">
                <a16:creationId xmlns:a16="http://schemas.microsoft.com/office/drawing/2014/main" id="{B03698CF-A20D-401C-B5DA-AA55BAB3853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2497158" y="1865023"/>
            <a:ext cx="1350044" cy="763979"/>
          </a:xfrm>
          <a:prstGeom prst="rect">
            <a:avLst/>
          </a:prstGeom>
        </p:spPr>
      </p:pic>
      <p:pic>
        <p:nvPicPr>
          <p:cNvPr id="28" name="Image 27">
            <a:extLst>
              <a:ext uri="{FF2B5EF4-FFF2-40B4-BE49-F238E27FC236}">
                <a16:creationId xmlns:a16="http://schemas.microsoft.com/office/drawing/2014/main" id="{801CB651-F6F5-4A7E-8325-2DCDECF06A40}"/>
              </a:ext>
            </a:extLst>
          </p:cNvPr>
          <p:cNvPicPr>
            <a:picLocks noChangeAspect="1"/>
          </p:cNvPicPr>
          <p:nvPr/>
        </p:nvPicPr>
        <p:blipFill rotWithShape="1">
          <a:blip r:embed="rId4"/>
          <a:srcRect l="7603" t="21821" r="27022" b="12203"/>
          <a:stretch/>
        </p:blipFill>
        <p:spPr>
          <a:xfrm>
            <a:off x="5615821" y="1832887"/>
            <a:ext cx="1190316" cy="806833"/>
          </a:xfrm>
          <a:prstGeom prst="rect">
            <a:avLst/>
          </a:prstGeom>
        </p:spPr>
      </p:pic>
      <p:grpSp>
        <p:nvGrpSpPr>
          <p:cNvPr id="2" name="Groupe 1">
            <a:extLst>
              <a:ext uri="{FF2B5EF4-FFF2-40B4-BE49-F238E27FC236}">
                <a16:creationId xmlns:a16="http://schemas.microsoft.com/office/drawing/2014/main" id="{AB27BE5D-F3EE-4A2A-94A8-0F5504C26B4B}"/>
              </a:ext>
            </a:extLst>
          </p:cNvPr>
          <p:cNvGrpSpPr/>
          <p:nvPr/>
        </p:nvGrpSpPr>
        <p:grpSpPr>
          <a:xfrm>
            <a:off x="655395" y="1228687"/>
            <a:ext cx="7494775" cy="636335"/>
            <a:chOff x="655395" y="1228687"/>
            <a:chExt cx="7494775" cy="636335"/>
          </a:xfrm>
        </p:grpSpPr>
        <p:grpSp>
          <p:nvGrpSpPr>
            <p:cNvPr id="60" name="Groupe 59">
              <a:extLst>
                <a:ext uri="{FF2B5EF4-FFF2-40B4-BE49-F238E27FC236}">
                  <a16:creationId xmlns:a16="http://schemas.microsoft.com/office/drawing/2014/main" id="{072C4581-3BFC-4521-99BB-C7DCD6228F5A}"/>
                </a:ext>
              </a:extLst>
            </p:cNvPr>
            <p:cNvGrpSpPr/>
            <p:nvPr/>
          </p:nvGrpSpPr>
          <p:grpSpPr>
            <a:xfrm>
              <a:off x="655395" y="1228687"/>
              <a:ext cx="7494775" cy="585430"/>
              <a:chOff x="949858" y="1615338"/>
              <a:chExt cx="7494775" cy="585430"/>
            </a:xfrm>
          </p:grpSpPr>
          <p:grpSp>
            <p:nvGrpSpPr>
              <p:cNvPr id="23" name="Groupe 22">
                <a:extLst>
                  <a:ext uri="{FF2B5EF4-FFF2-40B4-BE49-F238E27FC236}">
                    <a16:creationId xmlns:a16="http://schemas.microsoft.com/office/drawing/2014/main" id="{FAF690E0-BB57-44D3-9846-7B03FD3443AF}"/>
                  </a:ext>
                </a:extLst>
              </p:cNvPr>
              <p:cNvGrpSpPr/>
              <p:nvPr/>
            </p:nvGrpSpPr>
            <p:grpSpPr>
              <a:xfrm>
                <a:off x="949858" y="1633212"/>
                <a:ext cx="360000" cy="360000"/>
                <a:chOff x="3308887" y="2165484"/>
                <a:chExt cx="360000" cy="360000"/>
              </a:xfrm>
            </p:grpSpPr>
            <p:sp>
              <p:nvSpPr>
                <p:cNvPr id="21" name="Larme 20">
                  <a:extLst>
                    <a:ext uri="{FF2B5EF4-FFF2-40B4-BE49-F238E27FC236}">
                      <a16:creationId xmlns:a16="http://schemas.microsoft.com/office/drawing/2014/main" id="{EF853F6B-8010-4668-97D8-BDFB9A3ADE4F}"/>
                    </a:ext>
                  </a:extLst>
                </p:cNvPr>
                <p:cNvSpPr/>
                <p:nvPr/>
              </p:nvSpPr>
              <p:spPr>
                <a:xfrm rot="8052320">
                  <a:off x="3308887" y="2165484"/>
                  <a:ext cx="360000" cy="360000"/>
                </a:xfrm>
                <a:prstGeom prst="teardrop">
                  <a:avLst/>
                </a:prstGeom>
                <a:solidFill>
                  <a:srgbClr val="ABBE8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Ellipse 21">
                  <a:extLst>
                    <a:ext uri="{FF2B5EF4-FFF2-40B4-BE49-F238E27FC236}">
                      <a16:creationId xmlns:a16="http://schemas.microsoft.com/office/drawing/2014/main" id="{49E7D32D-B8EB-459D-8E81-5C8D34A25E66}"/>
                    </a:ext>
                  </a:extLst>
                </p:cNvPr>
                <p:cNvSpPr/>
                <p:nvPr/>
              </p:nvSpPr>
              <p:spPr>
                <a:xfrm>
                  <a:off x="3416887" y="2273484"/>
                  <a:ext cx="144000" cy="14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e 29">
                <a:extLst>
                  <a:ext uri="{FF2B5EF4-FFF2-40B4-BE49-F238E27FC236}">
                    <a16:creationId xmlns:a16="http://schemas.microsoft.com/office/drawing/2014/main" id="{5B10541E-53F5-4DB6-B765-7E4478DAA314}"/>
                  </a:ext>
                </a:extLst>
              </p:cNvPr>
              <p:cNvGrpSpPr/>
              <p:nvPr/>
            </p:nvGrpSpPr>
            <p:grpSpPr>
              <a:xfrm>
                <a:off x="2898826" y="1639205"/>
                <a:ext cx="360000" cy="360000"/>
                <a:chOff x="3308887" y="2165484"/>
                <a:chExt cx="360000" cy="360000"/>
              </a:xfrm>
            </p:grpSpPr>
            <p:sp>
              <p:nvSpPr>
                <p:cNvPr id="31" name="Larme 30">
                  <a:extLst>
                    <a:ext uri="{FF2B5EF4-FFF2-40B4-BE49-F238E27FC236}">
                      <a16:creationId xmlns:a16="http://schemas.microsoft.com/office/drawing/2014/main" id="{2694941F-546D-4169-B53B-3E7BBC194BD5}"/>
                    </a:ext>
                  </a:extLst>
                </p:cNvPr>
                <p:cNvSpPr/>
                <p:nvPr/>
              </p:nvSpPr>
              <p:spPr>
                <a:xfrm rot="8052320">
                  <a:off x="3308887" y="2165484"/>
                  <a:ext cx="360000" cy="360000"/>
                </a:xfrm>
                <a:prstGeom prst="teardrop">
                  <a:avLst/>
                </a:prstGeom>
                <a:solidFill>
                  <a:srgbClr val="ABBE8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Ellipse 31">
                  <a:extLst>
                    <a:ext uri="{FF2B5EF4-FFF2-40B4-BE49-F238E27FC236}">
                      <a16:creationId xmlns:a16="http://schemas.microsoft.com/office/drawing/2014/main" id="{47581AD8-6CF1-427A-937E-FA5DEAEDFDCC}"/>
                    </a:ext>
                  </a:extLst>
                </p:cNvPr>
                <p:cNvSpPr/>
                <p:nvPr/>
              </p:nvSpPr>
              <p:spPr>
                <a:xfrm>
                  <a:off x="3416887" y="2273484"/>
                  <a:ext cx="144000" cy="14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e 32">
                <a:extLst>
                  <a:ext uri="{FF2B5EF4-FFF2-40B4-BE49-F238E27FC236}">
                    <a16:creationId xmlns:a16="http://schemas.microsoft.com/office/drawing/2014/main" id="{60855DCC-08B6-4BB7-A089-65C30D09D113}"/>
                  </a:ext>
                </a:extLst>
              </p:cNvPr>
              <p:cNvGrpSpPr/>
              <p:nvPr/>
            </p:nvGrpSpPr>
            <p:grpSpPr>
              <a:xfrm>
                <a:off x="6226260" y="1615338"/>
                <a:ext cx="360000" cy="360000"/>
                <a:chOff x="4408095" y="2141617"/>
                <a:chExt cx="360000" cy="360000"/>
              </a:xfrm>
            </p:grpSpPr>
            <p:sp>
              <p:nvSpPr>
                <p:cNvPr id="34" name="Larme 33">
                  <a:extLst>
                    <a:ext uri="{FF2B5EF4-FFF2-40B4-BE49-F238E27FC236}">
                      <a16:creationId xmlns:a16="http://schemas.microsoft.com/office/drawing/2014/main" id="{BDDE81FB-6300-4987-A587-9232EB21F7A3}"/>
                    </a:ext>
                  </a:extLst>
                </p:cNvPr>
                <p:cNvSpPr/>
                <p:nvPr/>
              </p:nvSpPr>
              <p:spPr>
                <a:xfrm rot="8052320">
                  <a:off x="4408095" y="2141617"/>
                  <a:ext cx="360000" cy="360000"/>
                </a:xfrm>
                <a:prstGeom prst="teardrop">
                  <a:avLst/>
                </a:prstGeom>
                <a:solidFill>
                  <a:srgbClr val="ABBE8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llipse 34">
                  <a:extLst>
                    <a:ext uri="{FF2B5EF4-FFF2-40B4-BE49-F238E27FC236}">
                      <a16:creationId xmlns:a16="http://schemas.microsoft.com/office/drawing/2014/main" id="{1480C040-B80C-4C35-A907-3283E636F6E6}"/>
                    </a:ext>
                  </a:extLst>
                </p:cNvPr>
                <p:cNvSpPr/>
                <p:nvPr/>
              </p:nvSpPr>
              <p:spPr>
                <a:xfrm>
                  <a:off x="4516095" y="2249617"/>
                  <a:ext cx="144000" cy="14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e 45">
                <a:extLst>
                  <a:ext uri="{FF2B5EF4-FFF2-40B4-BE49-F238E27FC236}">
                    <a16:creationId xmlns:a16="http://schemas.microsoft.com/office/drawing/2014/main" id="{E76C5C01-DF18-404B-838B-3DF598646757}"/>
                  </a:ext>
                </a:extLst>
              </p:cNvPr>
              <p:cNvGrpSpPr/>
              <p:nvPr/>
            </p:nvGrpSpPr>
            <p:grpSpPr>
              <a:xfrm>
                <a:off x="8084633" y="1641832"/>
                <a:ext cx="360000" cy="360000"/>
                <a:chOff x="4163372" y="2174481"/>
                <a:chExt cx="360000" cy="360000"/>
              </a:xfrm>
            </p:grpSpPr>
            <p:sp>
              <p:nvSpPr>
                <p:cNvPr id="47" name="Larme 46">
                  <a:extLst>
                    <a:ext uri="{FF2B5EF4-FFF2-40B4-BE49-F238E27FC236}">
                      <a16:creationId xmlns:a16="http://schemas.microsoft.com/office/drawing/2014/main" id="{ADF0E8DC-419E-413E-8559-8E19547A713D}"/>
                    </a:ext>
                  </a:extLst>
                </p:cNvPr>
                <p:cNvSpPr/>
                <p:nvPr/>
              </p:nvSpPr>
              <p:spPr>
                <a:xfrm rot="8052320">
                  <a:off x="4163372" y="2174481"/>
                  <a:ext cx="360000" cy="360000"/>
                </a:xfrm>
                <a:prstGeom prst="teardrop">
                  <a:avLst/>
                </a:prstGeom>
                <a:solidFill>
                  <a:srgbClr val="ABBE8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Ellipse 47">
                  <a:extLst>
                    <a:ext uri="{FF2B5EF4-FFF2-40B4-BE49-F238E27FC236}">
                      <a16:creationId xmlns:a16="http://schemas.microsoft.com/office/drawing/2014/main" id="{75BF0575-3D30-4A6D-A61E-CE2D26A57E00}"/>
                    </a:ext>
                  </a:extLst>
                </p:cNvPr>
                <p:cNvSpPr/>
                <p:nvPr/>
              </p:nvSpPr>
              <p:spPr>
                <a:xfrm>
                  <a:off x="4271372" y="2282481"/>
                  <a:ext cx="144000" cy="14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Forme libre : forme 52">
                <a:extLst>
                  <a:ext uri="{FF2B5EF4-FFF2-40B4-BE49-F238E27FC236}">
                    <a16:creationId xmlns:a16="http://schemas.microsoft.com/office/drawing/2014/main" id="{7CAE1C6E-9E93-4808-BC13-0C3ED889B3D4}"/>
                  </a:ext>
                </a:extLst>
              </p:cNvPr>
              <p:cNvSpPr/>
              <p:nvPr/>
            </p:nvSpPr>
            <p:spPr>
              <a:xfrm>
                <a:off x="1162373" y="1883044"/>
                <a:ext cx="1875295" cy="317724"/>
              </a:xfrm>
              <a:custGeom>
                <a:avLst/>
                <a:gdLst>
                  <a:gd name="connsiteX0" fmla="*/ 0 w 1875295"/>
                  <a:gd name="connsiteY0" fmla="*/ 193729 h 317724"/>
                  <a:gd name="connsiteX1" fmla="*/ 240224 w 1875295"/>
                  <a:gd name="connsiteY1" fmla="*/ 309966 h 317724"/>
                  <a:gd name="connsiteX2" fmla="*/ 534691 w 1875295"/>
                  <a:gd name="connsiteY2" fmla="*/ 185980 h 317724"/>
                  <a:gd name="connsiteX3" fmla="*/ 922149 w 1875295"/>
                  <a:gd name="connsiteY3" fmla="*/ 0 h 317724"/>
                  <a:gd name="connsiteX4" fmla="*/ 1301858 w 1875295"/>
                  <a:gd name="connsiteY4" fmla="*/ 185980 h 317724"/>
                  <a:gd name="connsiteX5" fmla="*/ 1557580 w 1875295"/>
                  <a:gd name="connsiteY5" fmla="*/ 317715 h 317724"/>
                  <a:gd name="connsiteX6" fmla="*/ 1875295 w 1875295"/>
                  <a:gd name="connsiteY6" fmla="*/ 193729 h 317724"/>
                  <a:gd name="connsiteX7" fmla="*/ 1875295 w 1875295"/>
                  <a:gd name="connsiteY7" fmla="*/ 193729 h 31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5295" h="317724">
                    <a:moveTo>
                      <a:pt x="0" y="193729"/>
                    </a:moveTo>
                    <a:cubicBezTo>
                      <a:pt x="75554" y="252493"/>
                      <a:pt x="151109" y="311257"/>
                      <a:pt x="240224" y="309966"/>
                    </a:cubicBezTo>
                    <a:cubicBezTo>
                      <a:pt x="329339" y="308675"/>
                      <a:pt x="421037" y="237641"/>
                      <a:pt x="534691" y="185980"/>
                    </a:cubicBezTo>
                    <a:cubicBezTo>
                      <a:pt x="648345" y="134319"/>
                      <a:pt x="794288" y="0"/>
                      <a:pt x="922149" y="0"/>
                    </a:cubicBezTo>
                    <a:cubicBezTo>
                      <a:pt x="1050010" y="0"/>
                      <a:pt x="1301858" y="185980"/>
                      <a:pt x="1301858" y="185980"/>
                    </a:cubicBezTo>
                    <a:cubicBezTo>
                      <a:pt x="1407763" y="238932"/>
                      <a:pt x="1462007" y="316424"/>
                      <a:pt x="1557580" y="317715"/>
                    </a:cubicBezTo>
                    <a:cubicBezTo>
                      <a:pt x="1653153" y="319006"/>
                      <a:pt x="1875295" y="193729"/>
                      <a:pt x="1875295" y="193729"/>
                    </a:cubicBezTo>
                    <a:lnTo>
                      <a:pt x="1875295" y="193729"/>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orme libre : forme 57">
                <a:extLst>
                  <a:ext uri="{FF2B5EF4-FFF2-40B4-BE49-F238E27FC236}">
                    <a16:creationId xmlns:a16="http://schemas.microsoft.com/office/drawing/2014/main" id="{CEA02772-E2F6-4061-AA7C-68C57AB3E2BC}"/>
                  </a:ext>
                </a:extLst>
              </p:cNvPr>
              <p:cNvSpPr/>
              <p:nvPr/>
            </p:nvSpPr>
            <p:spPr>
              <a:xfrm flipH="1">
                <a:off x="6478260" y="2008852"/>
                <a:ext cx="1718224" cy="150436"/>
              </a:xfrm>
              <a:custGeom>
                <a:avLst/>
                <a:gdLst>
                  <a:gd name="connsiteX0" fmla="*/ 0 w 2107769"/>
                  <a:gd name="connsiteY0" fmla="*/ 54517 h 272001"/>
                  <a:gd name="connsiteX1" fmla="*/ 364210 w 2107769"/>
                  <a:gd name="connsiteY1" fmla="*/ 271493 h 272001"/>
                  <a:gd name="connsiteX2" fmla="*/ 945396 w 2107769"/>
                  <a:gd name="connsiteY2" fmla="*/ 273 h 272001"/>
                  <a:gd name="connsiteX3" fmla="*/ 1495586 w 2107769"/>
                  <a:gd name="connsiteY3" fmla="*/ 217249 h 272001"/>
                  <a:gd name="connsiteX4" fmla="*/ 2107769 w 2107769"/>
                  <a:gd name="connsiteY4" fmla="*/ 46768 h 27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769" h="272001">
                    <a:moveTo>
                      <a:pt x="0" y="54517"/>
                    </a:moveTo>
                    <a:cubicBezTo>
                      <a:pt x="103322" y="167525"/>
                      <a:pt x="206644" y="280534"/>
                      <a:pt x="364210" y="271493"/>
                    </a:cubicBezTo>
                    <a:cubicBezTo>
                      <a:pt x="521776" y="262452"/>
                      <a:pt x="756833" y="9314"/>
                      <a:pt x="945396" y="273"/>
                    </a:cubicBezTo>
                    <a:cubicBezTo>
                      <a:pt x="1133959" y="-8768"/>
                      <a:pt x="1301857" y="209500"/>
                      <a:pt x="1495586" y="217249"/>
                    </a:cubicBezTo>
                    <a:cubicBezTo>
                      <a:pt x="1689315" y="224998"/>
                      <a:pt x="1898542" y="135883"/>
                      <a:pt x="2107769" y="46768"/>
                    </a:cubicBez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Forme libre : forme 49">
              <a:extLst>
                <a:ext uri="{FF2B5EF4-FFF2-40B4-BE49-F238E27FC236}">
                  <a16:creationId xmlns:a16="http://schemas.microsoft.com/office/drawing/2014/main" id="{BE98B0B6-57DF-4D59-B7E6-24E75245F7D9}"/>
                </a:ext>
              </a:extLst>
            </p:cNvPr>
            <p:cNvSpPr/>
            <p:nvPr/>
          </p:nvSpPr>
          <p:spPr>
            <a:xfrm flipV="1">
              <a:off x="2866113" y="1540937"/>
              <a:ext cx="3207773" cy="324085"/>
            </a:xfrm>
            <a:custGeom>
              <a:avLst/>
              <a:gdLst>
                <a:gd name="connsiteX0" fmla="*/ 0 w 1875295"/>
                <a:gd name="connsiteY0" fmla="*/ 193729 h 317724"/>
                <a:gd name="connsiteX1" fmla="*/ 240224 w 1875295"/>
                <a:gd name="connsiteY1" fmla="*/ 309966 h 317724"/>
                <a:gd name="connsiteX2" fmla="*/ 534691 w 1875295"/>
                <a:gd name="connsiteY2" fmla="*/ 185980 h 317724"/>
                <a:gd name="connsiteX3" fmla="*/ 922149 w 1875295"/>
                <a:gd name="connsiteY3" fmla="*/ 0 h 317724"/>
                <a:gd name="connsiteX4" fmla="*/ 1301858 w 1875295"/>
                <a:gd name="connsiteY4" fmla="*/ 185980 h 317724"/>
                <a:gd name="connsiteX5" fmla="*/ 1557580 w 1875295"/>
                <a:gd name="connsiteY5" fmla="*/ 317715 h 317724"/>
                <a:gd name="connsiteX6" fmla="*/ 1875295 w 1875295"/>
                <a:gd name="connsiteY6" fmla="*/ 193729 h 317724"/>
                <a:gd name="connsiteX7" fmla="*/ 1875295 w 1875295"/>
                <a:gd name="connsiteY7" fmla="*/ 193729 h 31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5295" h="317724">
                  <a:moveTo>
                    <a:pt x="0" y="193729"/>
                  </a:moveTo>
                  <a:cubicBezTo>
                    <a:pt x="75554" y="252493"/>
                    <a:pt x="151109" y="311257"/>
                    <a:pt x="240224" y="309966"/>
                  </a:cubicBezTo>
                  <a:cubicBezTo>
                    <a:pt x="329339" y="308675"/>
                    <a:pt x="421037" y="237641"/>
                    <a:pt x="534691" y="185980"/>
                  </a:cubicBezTo>
                  <a:cubicBezTo>
                    <a:pt x="648345" y="134319"/>
                    <a:pt x="794288" y="0"/>
                    <a:pt x="922149" y="0"/>
                  </a:cubicBezTo>
                  <a:cubicBezTo>
                    <a:pt x="1050010" y="0"/>
                    <a:pt x="1301858" y="185980"/>
                    <a:pt x="1301858" y="185980"/>
                  </a:cubicBezTo>
                  <a:cubicBezTo>
                    <a:pt x="1407763" y="238932"/>
                    <a:pt x="1462007" y="316424"/>
                    <a:pt x="1557580" y="317715"/>
                  </a:cubicBezTo>
                  <a:cubicBezTo>
                    <a:pt x="1653153" y="319006"/>
                    <a:pt x="1875295" y="193729"/>
                    <a:pt x="1875295" y="193729"/>
                  </a:cubicBezTo>
                  <a:lnTo>
                    <a:pt x="1875295" y="193729"/>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e 16">
            <a:extLst>
              <a:ext uri="{FF2B5EF4-FFF2-40B4-BE49-F238E27FC236}">
                <a16:creationId xmlns:a16="http://schemas.microsoft.com/office/drawing/2014/main" id="{E8171853-21EA-4EE0-BE51-C8E4356DDC46}"/>
              </a:ext>
            </a:extLst>
          </p:cNvPr>
          <p:cNvGrpSpPr/>
          <p:nvPr/>
        </p:nvGrpSpPr>
        <p:grpSpPr>
          <a:xfrm>
            <a:off x="2931024" y="1674268"/>
            <a:ext cx="272932" cy="595283"/>
            <a:chOff x="5678757" y="1198646"/>
            <a:chExt cx="474410" cy="872113"/>
          </a:xfrm>
        </p:grpSpPr>
        <p:sp>
          <p:nvSpPr>
            <p:cNvPr id="11" name="Rectangle 10">
              <a:extLst>
                <a:ext uri="{FF2B5EF4-FFF2-40B4-BE49-F238E27FC236}">
                  <a16:creationId xmlns:a16="http://schemas.microsoft.com/office/drawing/2014/main" id="{37FA0EEC-306F-475A-8532-BB3919E66E05}"/>
                </a:ext>
              </a:extLst>
            </p:cNvPr>
            <p:cNvSpPr/>
            <p:nvPr/>
          </p:nvSpPr>
          <p:spPr>
            <a:xfrm>
              <a:off x="5946187" y="1414220"/>
              <a:ext cx="201478" cy="379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latin typeface="Bradley Hand ITC" panose="03070402050302030203" pitchFamily="66" charset="0"/>
                </a:rPr>
                <a:t>?</a:t>
              </a:r>
            </a:p>
          </p:txBody>
        </p:sp>
        <p:grpSp>
          <p:nvGrpSpPr>
            <p:cNvPr id="16" name="Groupe 15">
              <a:extLst>
                <a:ext uri="{FF2B5EF4-FFF2-40B4-BE49-F238E27FC236}">
                  <a16:creationId xmlns:a16="http://schemas.microsoft.com/office/drawing/2014/main" id="{AC2A7C6E-9AF8-4701-9134-21EE63D0C022}"/>
                </a:ext>
              </a:extLst>
            </p:cNvPr>
            <p:cNvGrpSpPr/>
            <p:nvPr/>
          </p:nvGrpSpPr>
          <p:grpSpPr>
            <a:xfrm>
              <a:off x="5678757" y="1198646"/>
              <a:ext cx="474410" cy="872113"/>
              <a:chOff x="5678757" y="1198646"/>
              <a:chExt cx="474410" cy="872113"/>
            </a:xfrm>
          </p:grpSpPr>
          <p:sp>
            <p:nvSpPr>
              <p:cNvPr id="12" name="Rectangle 11">
                <a:extLst>
                  <a:ext uri="{FF2B5EF4-FFF2-40B4-BE49-F238E27FC236}">
                    <a16:creationId xmlns:a16="http://schemas.microsoft.com/office/drawing/2014/main" id="{F2C3D06B-3C38-47DE-B5F0-DBA99A813417}"/>
                  </a:ext>
                </a:extLst>
              </p:cNvPr>
              <p:cNvSpPr/>
              <p:nvPr/>
            </p:nvSpPr>
            <p:spPr>
              <a:xfrm>
                <a:off x="5951689" y="1691050"/>
                <a:ext cx="201478" cy="379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tx1"/>
                    </a:solidFill>
                    <a:latin typeface="Bradley Hand ITC" panose="03070402050302030203" pitchFamily="66" charset="0"/>
                  </a:rPr>
                  <a:t>?</a:t>
                </a:r>
              </a:p>
            </p:txBody>
          </p:sp>
          <p:sp>
            <p:nvSpPr>
              <p:cNvPr id="13" name="Rectangle 12">
                <a:extLst>
                  <a:ext uri="{FF2B5EF4-FFF2-40B4-BE49-F238E27FC236}">
                    <a16:creationId xmlns:a16="http://schemas.microsoft.com/office/drawing/2014/main" id="{FB36FA8E-D73E-424A-B77D-A1CD9413ABEE}"/>
                  </a:ext>
                </a:extLst>
              </p:cNvPr>
              <p:cNvSpPr/>
              <p:nvPr/>
            </p:nvSpPr>
            <p:spPr>
              <a:xfrm>
                <a:off x="5850950" y="1362781"/>
                <a:ext cx="201478" cy="379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a:solidFill>
                      <a:schemeClr val="tx1"/>
                    </a:solidFill>
                    <a:latin typeface="Bradley Hand ITC" panose="03070402050302030203" pitchFamily="66" charset="0"/>
                  </a:rPr>
                  <a:t>?</a:t>
                </a:r>
              </a:p>
            </p:txBody>
          </p:sp>
          <p:sp>
            <p:nvSpPr>
              <p:cNvPr id="14" name="Rectangle 13">
                <a:extLst>
                  <a:ext uri="{FF2B5EF4-FFF2-40B4-BE49-F238E27FC236}">
                    <a16:creationId xmlns:a16="http://schemas.microsoft.com/office/drawing/2014/main" id="{0BE47E75-DFFD-40A1-9EDE-262B8BF5CF16}"/>
                  </a:ext>
                </a:extLst>
              </p:cNvPr>
              <p:cNvSpPr/>
              <p:nvPr/>
            </p:nvSpPr>
            <p:spPr>
              <a:xfrm>
                <a:off x="5719046" y="1198646"/>
                <a:ext cx="201478" cy="379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Bradley Hand ITC" panose="03070402050302030203" pitchFamily="66" charset="0"/>
                  </a:rPr>
                  <a:t>?</a:t>
                </a:r>
              </a:p>
            </p:txBody>
          </p:sp>
          <p:sp>
            <p:nvSpPr>
              <p:cNvPr id="15" name="Rectangle 14">
                <a:extLst>
                  <a:ext uri="{FF2B5EF4-FFF2-40B4-BE49-F238E27FC236}">
                    <a16:creationId xmlns:a16="http://schemas.microsoft.com/office/drawing/2014/main" id="{EA46ABED-B5F3-4EC2-9CDB-4CE4606E3825}"/>
                  </a:ext>
                </a:extLst>
              </p:cNvPr>
              <p:cNvSpPr/>
              <p:nvPr/>
            </p:nvSpPr>
            <p:spPr>
              <a:xfrm>
                <a:off x="5678757" y="1435863"/>
                <a:ext cx="201478" cy="379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Bradley Hand ITC" panose="03070402050302030203" pitchFamily="66" charset="0"/>
                  </a:rPr>
                  <a:t>?</a:t>
                </a:r>
              </a:p>
            </p:txBody>
          </p:sp>
        </p:grpSp>
      </p:grpSp>
      <p:sp>
        <p:nvSpPr>
          <p:cNvPr id="51" name="Rectangle : coins arrondis 50">
            <a:extLst>
              <a:ext uri="{FF2B5EF4-FFF2-40B4-BE49-F238E27FC236}">
                <a16:creationId xmlns:a16="http://schemas.microsoft.com/office/drawing/2014/main" id="{60A5654D-E9E9-44F8-B285-BB1EAAA427EA}"/>
              </a:ext>
            </a:extLst>
          </p:cNvPr>
          <p:cNvSpPr/>
          <p:nvPr/>
        </p:nvSpPr>
        <p:spPr>
          <a:xfrm>
            <a:off x="129855" y="1887086"/>
            <a:ext cx="1477777" cy="641689"/>
          </a:xfrm>
          <a:prstGeom prst="roundRect">
            <a:avLst/>
          </a:prstGeom>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algn="ctr"/>
            <a:r>
              <a:rPr lang="fr-BE" b="1">
                <a:solidFill>
                  <a:schemeClr val="tx1"/>
                </a:solidFill>
              </a:rPr>
              <a:t>Mesures d’Air </a:t>
            </a:r>
            <a:r>
              <a:rPr lang="fr-BE">
                <a:solidFill>
                  <a:schemeClr val="tx1"/>
                </a:solidFill>
              </a:rPr>
              <a:t>appropriées</a:t>
            </a:r>
            <a:endParaRPr lang="fr-BE" sz="1400">
              <a:solidFill>
                <a:schemeClr val="tx1"/>
              </a:solidFill>
            </a:endParaRPr>
          </a:p>
        </p:txBody>
      </p:sp>
      <p:sp>
        <p:nvSpPr>
          <p:cNvPr id="5" name="Rectangle 4">
            <a:extLst>
              <a:ext uri="{FF2B5EF4-FFF2-40B4-BE49-F238E27FC236}">
                <a16:creationId xmlns:a16="http://schemas.microsoft.com/office/drawing/2014/main" id="{5C41965F-C3E9-4068-958E-C6E12E41B3E7}"/>
              </a:ext>
            </a:extLst>
          </p:cNvPr>
          <p:cNvSpPr/>
          <p:nvPr/>
        </p:nvSpPr>
        <p:spPr>
          <a:xfrm>
            <a:off x="986409" y="2894897"/>
            <a:ext cx="3947795" cy="1773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Série d’informations à récolter </a:t>
            </a:r>
            <a:r>
              <a:rPr lang="fr-BE" b="1" u="sng"/>
              <a:t>avant</a:t>
            </a:r>
            <a:r>
              <a:rPr lang="fr-BE"/>
              <a:t> la réalisation des campagnes</a:t>
            </a:r>
          </a:p>
          <a:p>
            <a:pPr algn="ctr"/>
            <a:r>
              <a:rPr lang="fr-BE">
                <a:sym typeface="Wingdings" panose="05000000000000000000" pitchFamily="2" charset="2"/>
              </a:rPr>
              <a:t> Informations nécessaires à la stratégie, planification…</a:t>
            </a:r>
            <a:endParaRPr lang="fr-BE"/>
          </a:p>
        </p:txBody>
      </p:sp>
      <p:pic>
        <p:nvPicPr>
          <p:cNvPr id="52" name="Image 51">
            <a:extLst>
              <a:ext uri="{FF2B5EF4-FFF2-40B4-BE49-F238E27FC236}">
                <a16:creationId xmlns:a16="http://schemas.microsoft.com/office/drawing/2014/main" id="{1F6EEA94-497B-4921-9F41-E110E04B9C4F}"/>
              </a:ext>
            </a:extLst>
          </p:cNvPr>
          <p:cNvPicPr>
            <a:picLocks noChangeAspect="1"/>
          </p:cNvPicPr>
          <p:nvPr/>
        </p:nvPicPr>
        <p:blipFill>
          <a:blip r:embed="rId5"/>
          <a:stretch>
            <a:fillRect/>
          </a:stretch>
        </p:blipFill>
        <p:spPr>
          <a:xfrm>
            <a:off x="26014" y="1546797"/>
            <a:ext cx="472091" cy="472091"/>
          </a:xfrm>
          <a:prstGeom prst="rect">
            <a:avLst/>
          </a:prstGeom>
        </p:spPr>
      </p:pic>
      <p:sp>
        <p:nvSpPr>
          <p:cNvPr id="49" name="Rectangle 48">
            <a:extLst>
              <a:ext uri="{FF2B5EF4-FFF2-40B4-BE49-F238E27FC236}">
                <a16:creationId xmlns:a16="http://schemas.microsoft.com/office/drawing/2014/main" id="{4F168FCB-852D-4D2E-A847-53D3632FC495}"/>
              </a:ext>
            </a:extLst>
          </p:cNvPr>
          <p:cNvSpPr/>
          <p:nvPr/>
        </p:nvSpPr>
        <p:spPr>
          <a:xfrm>
            <a:off x="5209442" y="2908429"/>
            <a:ext cx="1939144" cy="1773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BE"/>
              <a:t>Eléments à prendre en compte </a:t>
            </a:r>
            <a:r>
              <a:rPr lang="fr-BE" b="1" u="sng"/>
              <a:t>avant et pendant</a:t>
            </a:r>
            <a:r>
              <a:rPr lang="fr-BE"/>
              <a:t> le </a:t>
            </a:r>
          </a:p>
          <a:p>
            <a:pPr algn="ctr"/>
            <a:r>
              <a:rPr lang="fr-BE"/>
              <a:t>chantier + éventuelles adaptations</a:t>
            </a:r>
          </a:p>
        </p:txBody>
      </p:sp>
      <p:sp>
        <p:nvSpPr>
          <p:cNvPr id="3" name="Rectangle 2">
            <a:extLst>
              <a:ext uri="{FF2B5EF4-FFF2-40B4-BE49-F238E27FC236}">
                <a16:creationId xmlns:a16="http://schemas.microsoft.com/office/drawing/2014/main" id="{EB8EE24C-C71E-412C-AE57-FEE59689348B}"/>
              </a:ext>
            </a:extLst>
          </p:cNvPr>
          <p:cNvSpPr/>
          <p:nvPr/>
        </p:nvSpPr>
        <p:spPr>
          <a:xfrm>
            <a:off x="8956" y="1208607"/>
            <a:ext cx="2145307" cy="1534656"/>
          </a:xfrm>
          <a:prstGeom prst="rect">
            <a:avLst/>
          </a:prstGeom>
          <a:solidFill>
            <a:srgbClr val="FFFFFF">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000" b="1">
              <a:solidFill>
                <a:schemeClr val="tx1"/>
              </a:solidFill>
            </a:endParaRPr>
          </a:p>
        </p:txBody>
      </p:sp>
      <p:sp>
        <p:nvSpPr>
          <p:cNvPr id="43" name="Rectangle : coins arrondis 42">
            <a:extLst>
              <a:ext uri="{FF2B5EF4-FFF2-40B4-BE49-F238E27FC236}">
                <a16:creationId xmlns:a16="http://schemas.microsoft.com/office/drawing/2014/main" id="{E6CFC485-8EFD-4AD8-BCF4-7413087D6957}"/>
              </a:ext>
            </a:extLst>
          </p:cNvPr>
          <p:cNvSpPr/>
          <p:nvPr/>
        </p:nvSpPr>
        <p:spPr>
          <a:xfrm>
            <a:off x="2242814" y="2647704"/>
            <a:ext cx="1671705" cy="288000"/>
          </a:xfrm>
          <a:prstGeom prst="roundRect">
            <a:avLst/>
          </a:prstGeom>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algn="ctr"/>
            <a:r>
              <a:rPr lang="fr-BE" sz="1600" b="1">
                <a:solidFill>
                  <a:schemeClr val="tx1"/>
                </a:solidFill>
              </a:rPr>
              <a:t>Préparation</a:t>
            </a:r>
            <a:endParaRPr lang="fr-BE" sz="1200">
              <a:solidFill>
                <a:schemeClr val="tx1"/>
              </a:solidFill>
            </a:endParaRPr>
          </a:p>
        </p:txBody>
      </p:sp>
      <p:sp>
        <p:nvSpPr>
          <p:cNvPr id="44" name="Rectangle : coins arrondis 43">
            <a:extLst>
              <a:ext uri="{FF2B5EF4-FFF2-40B4-BE49-F238E27FC236}">
                <a16:creationId xmlns:a16="http://schemas.microsoft.com/office/drawing/2014/main" id="{BA08EF4F-16ED-4B7F-9F11-4FF86A07986E}"/>
              </a:ext>
            </a:extLst>
          </p:cNvPr>
          <p:cNvSpPr/>
          <p:nvPr/>
        </p:nvSpPr>
        <p:spPr>
          <a:xfrm>
            <a:off x="5318032" y="2661397"/>
            <a:ext cx="1671705" cy="288000"/>
          </a:xfrm>
          <a:prstGeom prst="roundRect">
            <a:avLst/>
          </a:prstGeom>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algn="ctr"/>
            <a:r>
              <a:rPr lang="fr-BE" sz="1600" b="1">
                <a:solidFill>
                  <a:schemeClr val="tx1"/>
                </a:solidFill>
              </a:rPr>
              <a:t>Réalisation</a:t>
            </a:r>
            <a:endParaRPr lang="fr-BE" sz="1200">
              <a:solidFill>
                <a:schemeClr val="tx1"/>
              </a:solidFill>
            </a:endParaRPr>
          </a:p>
        </p:txBody>
      </p:sp>
      <p:sp>
        <p:nvSpPr>
          <p:cNvPr id="45" name="Rectangle : coins arrondis 44">
            <a:extLst>
              <a:ext uri="{FF2B5EF4-FFF2-40B4-BE49-F238E27FC236}">
                <a16:creationId xmlns:a16="http://schemas.microsoft.com/office/drawing/2014/main" id="{0EA9A7A9-58B8-4CB0-A112-FB0566D03BF0}"/>
              </a:ext>
            </a:extLst>
          </p:cNvPr>
          <p:cNvSpPr/>
          <p:nvPr/>
        </p:nvSpPr>
        <p:spPr>
          <a:xfrm>
            <a:off x="7460332" y="2639720"/>
            <a:ext cx="1241820" cy="288000"/>
          </a:xfrm>
          <a:prstGeom prst="roundRect">
            <a:avLst/>
          </a:prstGeom>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algn="ctr"/>
            <a:r>
              <a:rPr lang="fr-BE" sz="1600" b="1">
                <a:solidFill>
                  <a:schemeClr val="tx1"/>
                </a:solidFill>
              </a:rPr>
              <a:t>Intégration</a:t>
            </a:r>
            <a:endParaRPr lang="fr-BE" sz="1200">
              <a:solidFill>
                <a:schemeClr val="tx1"/>
              </a:solidFill>
            </a:endParaRPr>
          </a:p>
        </p:txBody>
      </p:sp>
      <p:sp>
        <p:nvSpPr>
          <p:cNvPr id="40" name="Parchemin : horizontal 39">
            <a:extLst>
              <a:ext uri="{FF2B5EF4-FFF2-40B4-BE49-F238E27FC236}">
                <a16:creationId xmlns:a16="http://schemas.microsoft.com/office/drawing/2014/main" id="{BB064517-E75E-4CCA-8026-39322D0D270D}"/>
              </a:ext>
            </a:extLst>
          </p:cNvPr>
          <p:cNvSpPr/>
          <p:nvPr/>
        </p:nvSpPr>
        <p:spPr>
          <a:xfrm>
            <a:off x="433952" y="636773"/>
            <a:ext cx="8276095" cy="600075"/>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lgn="ctr">
              <a:lnSpc>
                <a:spcPct val="100000"/>
              </a:lnSpc>
              <a:buNone/>
            </a:pPr>
            <a:r>
              <a:rPr lang="fr-FR" sz="2000">
                <a:solidFill>
                  <a:schemeClr val="tx1"/>
                </a:solidFill>
              </a:rPr>
              <a:t>Approche globale et processus de réflexion</a:t>
            </a:r>
          </a:p>
        </p:txBody>
      </p:sp>
      <p:sp>
        <p:nvSpPr>
          <p:cNvPr id="41" name="Rectangle 40">
            <a:extLst>
              <a:ext uri="{FF2B5EF4-FFF2-40B4-BE49-F238E27FC236}">
                <a16:creationId xmlns:a16="http://schemas.microsoft.com/office/drawing/2014/main" id="{25EE839F-8D65-4958-B458-3055558B8736}"/>
              </a:ext>
            </a:extLst>
          </p:cNvPr>
          <p:cNvSpPr/>
          <p:nvPr/>
        </p:nvSpPr>
        <p:spPr>
          <a:xfrm>
            <a:off x="2170673" y="1659858"/>
            <a:ext cx="572532" cy="288000"/>
          </a:xfrm>
          <a:prstGeom prst="rect">
            <a:avLst/>
          </a:prstGeom>
          <a:solidFill>
            <a:srgbClr val="FFFFFF">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000" b="1">
              <a:solidFill>
                <a:schemeClr val="tx1"/>
              </a:solidFill>
            </a:endParaRPr>
          </a:p>
        </p:txBody>
      </p:sp>
      <p:sp>
        <p:nvSpPr>
          <p:cNvPr id="61" name="Rectangle 60">
            <a:extLst>
              <a:ext uri="{FF2B5EF4-FFF2-40B4-BE49-F238E27FC236}">
                <a16:creationId xmlns:a16="http://schemas.microsoft.com/office/drawing/2014/main" id="{949A59C3-8F92-4CA3-95D4-8AF3440937D0}"/>
              </a:ext>
            </a:extLst>
          </p:cNvPr>
          <p:cNvSpPr/>
          <p:nvPr/>
        </p:nvSpPr>
        <p:spPr>
          <a:xfrm rot="21278511">
            <a:off x="6183112" y="1576063"/>
            <a:ext cx="1126702" cy="242789"/>
          </a:xfrm>
          <a:prstGeom prst="rect">
            <a:avLst/>
          </a:prstGeom>
          <a:solidFill>
            <a:srgbClr val="FFFFFF">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000" b="1">
              <a:solidFill>
                <a:schemeClr val="tx1"/>
              </a:solidFill>
            </a:endParaRPr>
          </a:p>
        </p:txBody>
      </p:sp>
      <p:grpSp>
        <p:nvGrpSpPr>
          <p:cNvPr id="55" name="Groupe 54">
            <a:extLst>
              <a:ext uri="{FF2B5EF4-FFF2-40B4-BE49-F238E27FC236}">
                <a16:creationId xmlns:a16="http://schemas.microsoft.com/office/drawing/2014/main" id="{B43FDB26-8594-4CEA-9A7C-72176315155D}"/>
              </a:ext>
            </a:extLst>
          </p:cNvPr>
          <p:cNvGrpSpPr/>
          <p:nvPr/>
        </p:nvGrpSpPr>
        <p:grpSpPr>
          <a:xfrm>
            <a:off x="7346440" y="1916846"/>
            <a:ext cx="1469604" cy="680003"/>
            <a:chOff x="7620000" y="2669748"/>
            <a:chExt cx="1469604" cy="680003"/>
          </a:xfrm>
        </p:grpSpPr>
        <p:pic>
          <p:nvPicPr>
            <p:cNvPr id="56" name="Image 55" descr="Capture d’écran">
              <a:extLst>
                <a:ext uri="{FF2B5EF4-FFF2-40B4-BE49-F238E27FC236}">
                  <a16:creationId xmlns:a16="http://schemas.microsoft.com/office/drawing/2014/main" id="{D19DDBA7-A3DF-469A-8F58-F3B1C4D480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0" y="2669748"/>
              <a:ext cx="595155" cy="392156"/>
            </a:xfrm>
            <a:prstGeom prst="rect">
              <a:avLst/>
            </a:prstGeom>
            <a:ln w="3175">
              <a:solidFill>
                <a:schemeClr val="tx1"/>
              </a:solidFill>
            </a:ln>
          </p:spPr>
        </p:pic>
        <p:pic>
          <p:nvPicPr>
            <p:cNvPr id="62" name="Image 61">
              <a:extLst>
                <a:ext uri="{FF2B5EF4-FFF2-40B4-BE49-F238E27FC236}">
                  <a16:creationId xmlns:a16="http://schemas.microsoft.com/office/drawing/2014/main" id="{83DD72AB-0E2B-4460-8284-A0412EE75F3D}"/>
                </a:ext>
              </a:extLst>
            </p:cNvPr>
            <p:cNvPicPr>
              <a:picLocks noChangeAspect="1"/>
            </p:cNvPicPr>
            <p:nvPr/>
          </p:nvPicPr>
          <p:blipFill>
            <a:blip r:embed="rId7"/>
            <a:stretch>
              <a:fillRect/>
            </a:stretch>
          </p:blipFill>
          <p:spPr>
            <a:xfrm>
              <a:off x="8223450" y="3169926"/>
              <a:ext cx="866154" cy="179825"/>
            </a:xfrm>
            <a:prstGeom prst="rect">
              <a:avLst/>
            </a:prstGeom>
            <a:ln>
              <a:solidFill>
                <a:schemeClr val="tx1"/>
              </a:solidFill>
            </a:ln>
          </p:spPr>
        </p:pic>
        <p:sp>
          <p:nvSpPr>
            <p:cNvPr id="63" name="ZoneTexte 62">
              <a:extLst>
                <a:ext uri="{FF2B5EF4-FFF2-40B4-BE49-F238E27FC236}">
                  <a16:creationId xmlns:a16="http://schemas.microsoft.com/office/drawing/2014/main" id="{AF1BD3DD-E706-4BDA-93C2-8CD32F181E26}"/>
                </a:ext>
              </a:extLst>
            </p:cNvPr>
            <p:cNvSpPr txBox="1"/>
            <p:nvPr/>
          </p:nvSpPr>
          <p:spPr>
            <a:xfrm>
              <a:off x="8015510" y="2909122"/>
              <a:ext cx="347624" cy="369332"/>
            </a:xfrm>
            <a:prstGeom prst="rect">
              <a:avLst/>
            </a:prstGeom>
            <a:noFill/>
          </p:spPr>
          <p:txBody>
            <a:bodyPr wrap="square" rtlCol="0">
              <a:spAutoFit/>
            </a:bodyPr>
            <a:lstStyle/>
            <a:p>
              <a:r>
                <a:rPr lang="en-GB" b="1">
                  <a:solidFill>
                    <a:schemeClr val="tx2">
                      <a:lumMod val="75000"/>
                    </a:schemeClr>
                  </a:solidFill>
                </a:rPr>
                <a:t>&amp;</a:t>
              </a:r>
            </a:p>
          </p:txBody>
        </p:sp>
      </p:grpSp>
      <p:sp>
        <p:nvSpPr>
          <p:cNvPr id="57" name="Rectangle 56">
            <a:extLst>
              <a:ext uri="{FF2B5EF4-FFF2-40B4-BE49-F238E27FC236}">
                <a16:creationId xmlns:a16="http://schemas.microsoft.com/office/drawing/2014/main" id="{65FA124E-E580-45F4-9F64-EB5B96B064D1}"/>
              </a:ext>
            </a:extLst>
          </p:cNvPr>
          <p:cNvSpPr/>
          <p:nvPr/>
        </p:nvSpPr>
        <p:spPr>
          <a:xfrm>
            <a:off x="7306711" y="1208608"/>
            <a:ext cx="1585541" cy="3377442"/>
          </a:xfrm>
          <a:prstGeom prst="rect">
            <a:avLst/>
          </a:prstGeom>
          <a:solidFill>
            <a:srgbClr val="FFFFFF">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000" b="1">
              <a:solidFill>
                <a:schemeClr val="tx1"/>
              </a:solidFill>
            </a:endParaRPr>
          </a:p>
        </p:txBody>
      </p:sp>
    </p:spTree>
    <p:extLst>
      <p:ext uri="{BB962C8B-B14F-4D97-AF65-F5344CB8AC3E}">
        <p14:creationId xmlns:p14="http://schemas.microsoft.com/office/powerpoint/2010/main" val="2917605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FDB4C3D7-6848-4220-AF34-D592D99DD607}"/>
              </a:ext>
            </a:extLst>
          </p:cNvPr>
          <p:cNvSpPr>
            <a:spLocks noGrp="1"/>
          </p:cNvSpPr>
          <p:nvPr>
            <p:ph type="title"/>
          </p:nvPr>
        </p:nvSpPr>
        <p:spPr>
          <a:xfrm>
            <a:off x="722313" y="1669257"/>
            <a:ext cx="7772400" cy="1021556"/>
          </a:xfrm>
        </p:spPr>
        <p:txBody>
          <a:bodyPr/>
          <a:lstStyle/>
          <a:p>
            <a:r>
              <a:rPr lang="fr-BE">
                <a:solidFill>
                  <a:schemeClr val="bg1">
                    <a:lumMod val="65000"/>
                  </a:schemeClr>
                </a:solidFill>
                <a:latin typeface="Arial Narrow" panose="020B0606020202030204" pitchFamily="34" charset="0"/>
              </a:rPr>
              <a:t>REALISATION DE Mesures d’air</a:t>
            </a:r>
          </a:p>
        </p:txBody>
      </p:sp>
      <p:sp>
        <p:nvSpPr>
          <p:cNvPr id="6" name="Espace réservé du texte 5">
            <a:extLst>
              <a:ext uri="{FF2B5EF4-FFF2-40B4-BE49-F238E27FC236}">
                <a16:creationId xmlns:a16="http://schemas.microsoft.com/office/drawing/2014/main" id="{3AC2C87A-A3C6-4094-92E4-57D7176EBD25}"/>
              </a:ext>
            </a:extLst>
          </p:cNvPr>
          <p:cNvSpPr>
            <a:spLocks noGrp="1"/>
          </p:cNvSpPr>
          <p:nvPr>
            <p:ph type="body" idx="1"/>
          </p:nvPr>
        </p:nvSpPr>
        <p:spPr>
          <a:xfrm>
            <a:off x="2395329" y="2180035"/>
            <a:ext cx="6099383" cy="1125140"/>
          </a:xfrm>
        </p:spPr>
        <p:txBody>
          <a:bodyPr/>
          <a:lstStyle/>
          <a:p>
            <a:r>
              <a:rPr lang="fr-BE" sz="2000">
                <a:solidFill>
                  <a:schemeClr val="bg1">
                    <a:lumMod val="85000"/>
                  </a:schemeClr>
                </a:solidFill>
                <a:latin typeface="Arial Narrow" panose="020B0606020202030204" pitchFamily="34" charset="0"/>
              </a:rPr>
              <a:t>Stratégie</a:t>
            </a:r>
          </a:p>
          <a:p>
            <a:r>
              <a:rPr lang="fr-BE" sz="2000" b="1">
                <a:solidFill>
                  <a:srgbClr val="002060"/>
                </a:solidFill>
                <a:latin typeface="Arial Narrow" panose="020B0606020202030204" pitchFamily="34" charset="0"/>
              </a:rPr>
              <a:t>Représentativité</a:t>
            </a:r>
          </a:p>
          <a:p>
            <a:r>
              <a:rPr lang="fr-BE" sz="2000">
                <a:solidFill>
                  <a:schemeClr val="bg1">
                    <a:lumMod val="85000"/>
                  </a:schemeClr>
                </a:solidFill>
                <a:latin typeface="Arial Narrow" panose="020B0606020202030204" pitchFamily="34" charset="0"/>
              </a:rPr>
              <a:t>Matériel et méthodes</a:t>
            </a:r>
          </a:p>
        </p:txBody>
      </p:sp>
      <p:sp>
        <p:nvSpPr>
          <p:cNvPr id="4" name="Rectangle : coins arrondis 3">
            <a:extLst>
              <a:ext uri="{FF2B5EF4-FFF2-40B4-BE49-F238E27FC236}">
                <a16:creationId xmlns:a16="http://schemas.microsoft.com/office/drawing/2014/main" id="{373145FB-F41C-45AD-88BC-3C1D048C2CB8}"/>
              </a:ext>
            </a:extLst>
          </p:cNvPr>
          <p:cNvSpPr/>
          <p:nvPr/>
        </p:nvSpPr>
        <p:spPr>
          <a:xfrm>
            <a:off x="5445020" y="3515915"/>
            <a:ext cx="2743200" cy="6000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lnSpc>
                <a:spcPct val="100000"/>
              </a:lnSpc>
              <a:buNone/>
            </a:pPr>
            <a:r>
              <a:rPr lang="fr-FR" sz="2000"/>
              <a:t>GRER v6 - Annexe B6.2</a:t>
            </a:r>
          </a:p>
        </p:txBody>
      </p:sp>
      <p:sp>
        <p:nvSpPr>
          <p:cNvPr id="7" name="Rectangle : coins arrondis 6">
            <a:extLst>
              <a:ext uri="{FF2B5EF4-FFF2-40B4-BE49-F238E27FC236}">
                <a16:creationId xmlns:a16="http://schemas.microsoft.com/office/drawing/2014/main" id="{11338B9D-6032-452B-BB22-8E33F0A2E24B}"/>
              </a:ext>
            </a:extLst>
          </p:cNvPr>
          <p:cNvSpPr/>
          <p:nvPr/>
        </p:nvSpPr>
        <p:spPr>
          <a:xfrm>
            <a:off x="2346324" y="2525236"/>
            <a:ext cx="2262188" cy="429220"/>
          </a:xfrm>
          <a:prstGeom prst="roundRect">
            <a:avLst/>
          </a:prstGeom>
          <a:noFill/>
          <a:ln>
            <a:solidFill>
              <a:srgbClr val="1A398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lnSpc>
                <a:spcPct val="100000"/>
              </a:lnSpc>
              <a:buNone/>
            </a:pPr>
            <a:endParaRPr lang="fr-FR" sz="2000"/>
          </a:p>
        </p:txBody>
      </p:sp>
      <p:cxnSp>
        <p:nvCxnSpPr>
          <p:cNvPr id="8" name="Connecteur droit avec flèche 7">
            <a:extLst>
              <a:ext uri="{FF2B5EF4-FFF2-40B4-BE49-F238E27FC236}">
                <a16:creationId xmlns:a16="http://schemas.microsoft.com/office/drawing/2014/main" id="{9FFCB10F-3A83-45BD-8EB5-292090295E45}"/>
              </a:ext>
            </a:extLst>
          </p:cNvPr>
          <p:cNvCxnSpPr>
            <a:cxnSpLocks/>
          </p:cNvCxnSpPr>
          <p:nvPr/>
        </p:nvCxnSpPr>
        <p:spPr>
          <a:xfrm>
            <a:off x="4740965" y="2996270"/>
            <a:ext cx="686698" cy="519645"/>
          </a:xfrm>
          <a:prstGeom prst="straightConnector1">
            <a:avLst/>
          </a:prstGeom>
          <a:ln w="28575">
            <a:solidFill>
              <a:srgbClr val="1A3989"/>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e 8">
            <a:extLst>
              <a:ext uri="{FF2B5EF4-FFF2-40B4-BE49-F238E27FC236}">
                <a16:creationId xmlns:a16="http://schemas.microsoft.com/office/drawing/2014/main" id="{BADBC24D-EA3C-47ED-B89C-B838EF037A85}"/>
              </a:ext>
            </a:extLst>
          </p:cNvPr>
          <p:cNvGrpSpPr/>
          <p:nvPr/>
        </p:nvGrpSpPr>
        <p:grpSpPr>
          <a:xfrm>
            <a:off x="229871" y="829821"/>
            <a:ext cx="838831" cy="927198"/>
            <a:chOff x="2505826" y="1545379"/>
            <a:chExt cx="838831" cy="927198"/>
          </a:xfrm>
        </p:grpSpPr>
        <p:pic>
          <p:nvPicPr>
            <p:cNvPr id="10" name="Image 9">
              <a:extLst>
                <a:ext uri="{FF2B5EF4-FFF2-40B4-BE49-F238E27FC236}">
                  <a16:creationId xmlns:a16="http://schemas.microsoft.com/office/drawing/2014/main" id="{F5688569-45A5-4C45-8796-EBE7A1B1962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014" b="94245" l="10000" r="90000">
                          <a14:foregroundMark x1="32500" y1="45863" x2="32500" y2="45863"/>
                          <a14:foregroundMark x1="33667" y1="45863" x2="33667" y2="45863"/>
                          <a14:foregroundMark x1="37833" y1="46942" x2="37833" y2="46942"/>
                          <a14:foregroundMark x1="39667" y1="50719" x2="39667" y2="50719"/>
                          <a14:foregroundMark x1="40667" y1="53957" x2="40667" y2="53957"/>
                          <a14:foregroundMark x1="41333" y1="54676" x2="38333" y2="65647"/>
                          <a14:foregroundMark x1="38333" y1="65647" x2="25667" y2="68165"/>
                          <a14:foregroundMark x1="25667" y1="68165" x2="20167" y2="60971"/>
                          <a14:foregroundMark x1="20167" y1="60971" x2="21333" y2="50540"/>
                          <a14:foregroundMark x1="21333" y1="50540" x2="21500" y2="50000"/>
                          <a14:foregroundMark x1="34833" y1="41367" x2="22000" y2="44065"/>
                          <a14:foregroundMark x1="29833" y1="39209" x2="22333" y2="42086"/>
                          <a14:foregroundMark x1="18000" y1="57014" x2="20833" y2="60072"/>
                          <a14:foregroundMark x1="21500" y1="73741" x2="30500" y2="72662"/>
                          <a14:foregroundMark x1="45333" y1="73201" x2="36000" y2="64928"/>
                          <a14:foregroundMark x1="35333" y1="71583" x2="35500" y2="79676"/>
                          <a14:foregroundMark x1="22667" y1="89568" x2="43167" y2="88309"/>
                          <a14:foregroundMark x1="18667" y1="90108" x2="33000" y2="92266"/>
                          <a14:foregroundMark x1="17333" y1="89568" x2="40167" y2="85971"/>
                          <a14:foregroundMark x1="46000" y1="89388" x2="16833" y2="90288"/>
                          <a14:foregroundMark x1="15500" y1="89928" x2="37167" y2="88129"/>
                          <a14:foregroundMark x1="37167" y1="88129" x2="46167" y2="88849"/>
                          <a14:foregroundMark x1="46167" y1="88849" x2="46500" y2="88489"/>
                          <a14:foregroundMark x1="15333" y1="89748" x2="47333" y2="90288"/>
                          <a14:foregroundMark x1="15333" y1="91906" x2="16000" y2="89568"/>
                          <a14:foregroundMark x1="14667" y1="91906" x2="15333" y2="87050"/>
                          <a14:foregroundMark x1="14500" y1="92266" x2="33500" y2="94245"/>
                          <a14:foregroundMark x1="18833" y1="92626" x2="49833" y2="92626"/>
                          <a14:foregroundMark x1="48167" y1="89748" x2="47333" y2="85432"/>
                          <a14:foregroundMark x1="47333" y1="85791" x2="19167" y2="87410"/>
                          <a14:foregroundMark x1="17500" y1="87410" x2="36833" y2="84712"/>
                          <a14:foregroundMark x1="36833" y1="84712" x2="38167" y2="84712"/>
                          <a14:foregroundMark x1="37667" y1="83094" x2="22667" y2="85971"/>
                          <a14:foregroundMark x1="18500" y1="86871" x2="27333" y2="85971"/>
                          <a14:foregroundMark x1="21000" y1="69424" x2="27333" y2="73381"/>
                          <a14:foregroundMark x1="45500" y1="69784" x2="34000" y2="76619"/>
                          <a14:foregroundMark x1="34000" y1="76619" x2="34000" y2="76619"/>
                          <a14:foregroundMark x1="44500" y1="42086" x2="50000" y2="50899"/>
                          <a14:foregroundMark x1="43667" y1="50540" x2="55500" y2="39748"/>
                          <a14:foregroundMark x1="49667" y1="50719" x2="54833" y2="42086"/>
                          <a14:foregroundMark x1="54833" y1="42086" x2="65333" y2="41727"/>
                          <a14:foregroundMark x1="65333" y1="41727" x2="74167" y2="42266"/>
                          <a14:foregroundMark x1="74167" y1="42266" x2="88833" y2="34173"/>
                          <a14:foregroundMark x1="88833" y1="34173" x2="87000" y2="17806"/>
                          <a14:foregroundMark x1="87000" y1="17806" x2="60000" y2="7734"/>
                          <a14:foregroundMark x1="60000" y1="7734" x2="43167" y2="10791"/>
                          <a14:foregroundMark x1="43167" y1="10791" x2="35833" y2="22662"/>
                          <a14:foregroundMark x1="35833" y1="22662" x2="42833" y2="36331"/>
                          <a14:foregroundMark x1="42833" y1="36331" x2="43833" y2="41906"/>
                          <a14:foregroundMark x1="41000" y1="18885" x2="55000" y2="23201"/>
                          <a14:foregroundMark x1="55000" y1="23201" x2="69667" y2="21763"/>
                          <a14:foregroundMark x1="69667" y1="21763" x2="70000" y2="39209"/>
                          <a14:foregroundMark x1="54333" y1="9892" x2="68833" y2="10252"/>
                          <a14:foregroundMark x1="68833" y1="10252" x2="83667" y2="9712"/>
                          <a14:foregroundMark x1="60333" y1="7554" x2="86833" y2="18165"/>
                          <a14:foregroundMark x1="63333" y1="7014" x2="85000" y2="15827"/>
                          <a14:foregroundMark x1="85000" y1="15827" x2="86167" y2="16906"/>
                          <a14:foregroundMark x1="40333" y1="24460" x2="81833" y2="29137"/>
                          <a14:foregroundMark x1="34500" y1="42626" x2="29833" y2="74281"/>
                        </a14:backgroundRemoval>
                      </a14:imgEffect>
                    </a14:imgLayer>
                  </a14:imgProps>
                </a:ext>
              </a:extLst>
            </a:blip>
            <a:srcRect l="8752" r="7412"/>
            <a:stretch/>
          </p:blipFill>
          <p:spPr>
            <a:xfrm>
              <a:off x="2505826" y="1545379"/>
              <a:ext cx="838831" cy="927198"/>
            </a:xfrm>
            <a:prstGeom prst="rect">
              <a:avLst/>
            </a:prstGeom>
          </p:spPr>
        </p:pic>
        <p:sp>
          <p:nvSpPr>
            <p:cNvPr id="11" name="ZoneTexte 10">
              <a:extLst>
                <a:ext uri="{FF2B5EF4-FFF2-40B4-BE49-F238E27FC236}">
                  <a16:creationId xmlns:a16="http://schemas.microsoft.com/office/drawing/2014/main" id="{ABDF33A4-7681-4132-932C-A5BCB5522CBA}"/>
                </a:ext>
              </a:extLst>
            </p:cNvPr>
            <p:cNvSpPr txBox="1"/>
            <p:nvPr/>
          </p:nvSpPr>
          <p:spPr>
            <a:xfrm>
              <a:off x="2869169" y="1610582"/>
              <a:ext cx="279611" cy="369332"/>
            </a:xfrm>
            <a:prstGeom prst="rect">
              <a:avLst/>
            </a:prstGeom>
            <a:noFill/>
          </p:spPr>
          <p:txBody>
            <a:bodyPr wrap="square" rtlCol="0">
              <a:spAutoFit/>
            </a:bodyPr>
            <a:lstStyle/>
            <a:p>
              <a:r>
                <a:rPr lang="en-GB" b="1">
                  <a:solidFill>
                    <a:schemeClr val="tx1">
                      <a:lumMod val="75000"/>
                      <a:lumOff val="25000"/>
                    </a:schemeClr>
                  </a:solidFill>
                  <a:latin typeface="Freestyle Script" panose="030804020302050B0404" pitchFamily="66" charset="0"/>
                </a:rPr>
                <a:t>?</a:t>
              </a:r>
            </a:p>
          </p:txBody>
        </p:sp>
      </p:grpSp>
      <p:sp>
        <p:nvSpPr>
          <p:cNvPr id="12" name="Espace réservé du texte 5">
            <a:extLst>
              <a:ext uri="{FF2B5EF4-FFF2-40B4-BE49-F238E27FC236}">
                <a16:creationId xmlns:a16="http://schemas.microsoft.com/office/drawing/2014/main" id="{1A20A40A-B962-440F-BC2C-5077EA8BD5CD}"/>
              </a:ext>
            </a:extLst>
          </p:cNvPr>
          <p:cNvSpPr txBox="1">
            <a:spLocks/>
          </p:cNvSpPr>
          <p:nvPr/>
        </p:nvSpPr>
        <p:spPr>
          <a:xfrm>
            <a:off x="945397" y="951111"/>
            <a:ext cx="8097864" cy="718146"/>
          </a:xfrm>
          <a:prstGeom prst="rect">
            <a:avLst/>
          </a:prstGeom>
        </p:spPr>
        <p:txBody>
          <a:bodyPr anchor="t"/>
          <a:lstStyle>
            <a:lvl1pPr marL="0" indent="0" algn="l" defTabSz="685783"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1pPr>
            <a:lvl2pPr marL="342891" indent="0" algn="l" defTabSz="685783" rtl="0" eaLnBrk="1" latinLnBrk="0" hangingPunct="1">
              <a:spcBef>
                <a:spcPct val="20000"/>
              </a:spcBef>
              <a:buFont typeface="Arial" panose="020B0604020202020204" pitchFamily="34" charset="0"/>
              <a:buNone/>
              <a:defRPr sz="1351" kern="1200">
                <a:solidFill>
                  <a:schemeClr val="tx1">
                    <a:tint val="75000"/>
                  </a:schemeClr>
                </a:solidFill>
                <a:latin typeface="+mn-lt"/>
                <a:ea typeface="+mn-ea"/>
                <a:cs typeface="+mn-cs"/>
              </a:defRPr>
            </a:lvl2pPr>
            <a:lvl3pPr marL="685783" indent="0" algn="l" defTabSz="685783" rtl="0" eaLnBrk="1" latinLnBrk="0" hangingPunct="1">
              <a:spcBef>
                <a:spcPct val="20000"/>
              </a:spcBef>
              <a:buFont typeface="Arial" panose="020B0604020202020204" pitchFamily="34" charset="0"/>
              <a:buNone/>
              <a:defRPr sz="1200" kern="1200">
                <a:solidFill>
                  <a:schemeClr val="tx1">
                    <a:tint val="75000"/>
                  </a:schemeClr>
                </a:solidFill>
                <a:latin typeface="+mn-lt"/>
                <a:ea typeface="+mn-ea"/>
                <a:cs typeface="+mn-cs"/>
              </a:defRPr>
            </a:lvl3pPr>
            <a:lvl4pPr marL="1028674" indent="0" algn="l" defTabSz="685783" rtl="0" eaLnBrk="1" latinLnBrk="0" hangingPunct="1">
              <a:spcBef>
                <a:spcPct val="20000"/>
              </a:spcBef>
              <a:buFont typeface="Arial" panose="020B0604020202020204" pitchFamily="34" charset="0"/>
              <a:buNone/>
              <a:defRPr sz="1051" kern="1200">
                <a:solidFill>
                  <a:schemeClr val="tx1">
                    <a:tint val="75000"/>
                  </a:schemeClr>
                </a:solidFill>
                <a:latin typeface="+mn-lt"/>
                <a:ea typeface="+mn-ea"/>
                <a:cs typeface="+mn-cs"/>
              </a:defRPr>
            </a:lvl4pPr>
            <a:lvl5pPr marL="1371566" indent="0" algn="l" defTabSz="685783" rtl="0" eaLnBrk="1" latinLnBrk="0" hangingPunct="1">
              <a:spcBef>
                <a:spcPct val="20000"/>
              </a:spcBef>
              <a:buFont typeface="Arial" panose="020B0604020202020204" pitchFamily="34" charset="0"/>
              <a:buNone/>
              <a:defRPr sz="1051" kern="1200">
                <a:solidFill>
                  <a:schemeClr val="tx1">
                    <a:tint val="75000"/>
                  </a:schemeClr>
                </a:solidFill>
                <a:latin typeface="+mn-lt"/>
                <a:ea typeface="+mn-ea"/>
                <a:cs typeface="+mn-cs"/>
              </a:defRPr>
            </a:lvl5pPr>
            <a:lvl6pPr marL="1714457" indent="0" algn="l" defTabSz="685783" rtl="0" eaLnBrk="1" latinLnBrk="0" hangingPunct="1">
              <a:spcBef>
                <a:spcPct val="20000"/>
              </a:spcBef>
              <a:buFont typeface="Arial" panose="020B0604020202020204" pitchFamily="34" charset="0"/>
              <a:buNone/>
              <a:defRPr sz="1051" kern="1200">
                <a:solidFill>
                  <a:schemeClr val="tx1">
                    <a:tint val="75000"/>
                  </a:schemeClr>
                </a:solidFill>
                <a:latin typeface="+mn-lt"/>
                <a:ea typeface="+mn-ea"/>
                <a:cs typeface="+mn-cs"/>
              </a:defRPr>
            </a:lvl6pPr>
            <a:lvl7pPr marL="2057349" indent="0" algn="l" defTabSz="685783" rtl="0" eaLnBrk="1" latinLnBrk="0" hangingPunct="1">
              <a:spcBef>
                <a:spcPct val="20000"/>
              </a:spcBef>
              <a:buFont typeface="Arial" panose="020B0604020202020204" pitchFamily="34" charset="0"/>
              <a:buNone/>
              <a:defRPr sz="1051" kern="1200">
                <a:solidFill>
                  <a:schemeClr val="tx1">
                    <a:tint val="75000"/>
                  </a:schemeClr>
                </a:solidFill>
                <a:latin typeface="+mn-lt"/>
                <a:ea typeface="+mn-ea"/>
                <a:cs typeface="+mn-cs"/>
              </a:defRPr>
            </a:lvl7pPr>
            <a:lvl8pPr marL="2400240" indent="0" algn="l" defTabSz="685783" rtl="0" eaLnBrk="1" latinLnBrk="0" hangingPunct="1">
              <a:spcBef>
                <a:spcPct val="20000"/>
              </a:spcBef>
              <a:buFont typeface="Arial" panose="020B0604020202020204" pitchFamily="34" charset="0"/>
              <a:buNone/>
              <a:defRPr sz="1051" kern="1200">
                <a:solidFill>
                  <a:schemeClr val="tx1">
                    <a:tint val="75000"/>
                  </a:schemeClr>
                </a:solidFill>
                <a:latin typeface="+mn-lt"/>
                <a:ea typeface="+mn-ea"/>
                <a:cs typeface="+mn-cs"/>
              </a:defRPr>
            </a:lvl8pPr>
            <a:lvl9pPr marL="2743131" indent="0" algn="l" defTabSz="685783" rtl="0" eaLnBrk="1" latinLnBrk="0" hangingPunct="1">
              <a:spcBef>
                <a:spcPct val="20000"/>
              </a:spcBef>
              <a:buFont typeface="Arial" panose="020B0604020202020204" pitchFamily="34" charset="0"/>
              <a:buNone/>
              <a:defRPr sz="1051" kern="1200">
                <a:solidFill>
                  <a:schemeClr val="tx1">
                    <a:tint val="75000"/>
                  </a:schemeClr>
                </a:solidFill>
                <a:latin typeface="+mn-lt"/>
                <a:ea typeface="+mn-ea"/>
                <a:cs typeface="+mn-cs"/>
              </a:defRPr>
            </a:lvl9pPr>
          </a:lstStyle>
          <a:p>
            <a:r>
              <a:rPr lang="fr-BE" sz="2000" b="1">
                <a:solidFill>
                  <a:srgbClr val="1A3989"/>
                </a:solidFill>
                <a:latin typeface="Verdana" panose="020B0604030504040204" pitchFamily="34" charset="0"/>
                <a:ea typeface="Verdana" panose="020B0604030504040204" pitchFamily="34" charset="0"/>
              </a:rPr>
              <a:t>Comment s’assurer de la représentativité des mesures d’air ?</a:t>
            </a:r>
          </a:p>
        </p:txBody>
      </p:sp>
    </p:spTree>
    <p:extLst>
      <p:ext uri="{BB962C8B-B14F-4D97-AF65-F5344CB8AC3E}">
        <p14:creationId xmlns:p14="http://schemas.microsoft.com/office/powerpoint/2010/main" val="2375981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85763" y="1028625"/>
            <a:ext cx="8361997" cy="2308324"/>
          </a:xfrm>
          <a:prstGeom prst="rect">
            <a:avLst/>
          </a:prstGeom>
          <a:noFill/>
        </p:spPr>
        <p:txBody>
          <a:bodyPr wrap="square" rtlCol="0">
            <a:spAutoFit/>
          </a:bodyPr>
          <a:lstStyle/>
          <a:p>
            <a:r>
              <a:rPr lang="fr-FR" sz="2400">
                <a:solidFill>
                  <a:schemeClr val="accent1">
                    <a:lumMod val="75000"/>
                  </a:schemeClr>
                </a:solidFill>
              </a:rPr>
              <a:t>GRER V.06 – Partie B</a:t>
            </a:r>
          </a:p>
          <a:p>
            <a:pPr marL="800100" lvl="1" indent="-342900">
              <a:spcBef>
                <a:spcPts val="1200"/>
              </a:spcBef>
              <a:buFont typeface="Wingdings" panose="05000000000000000000" pitchFamily="2" charset="2"/>
              <a:buChar char="Ø"/>
            </a:pPr>
            <a:r>
              <a:rPr lang="fr-FR" sz="2000"/>
              <a:t>Mesures autorisées pour toute occupation : AEC/FAP/FSP</a:t>
            </a:r>
          </a:p>
          <a:p>
            <a:pPr marL="800100" lvl="1" indent="-342900">
              <a:spcBef>
                <a:spcPts val="1200"/>
              </a:spcBef>
              <a:buFont typeface="Wingdings" panose="05000000000000000000" pitchFamily="2" charset="2"/>
              <a:buChar char="Ø"/>
            </a:pPr>
            <a:r>
              <a:rPr lang="fr-FR" sz="2000"/>
              <a:t>Le caractère représentatif des concentrations doit être dûment justifié et démontré !!</a:t>
            </a:r>
          </a:p>
          <a:p>
            <a:pPr marL="800100" lvl="1" indent="-342900">
              <a:buFont typeface="Arial" panose="020B0604020202020204" pitchFamily="34" charset="0"/>
              <a:buChar char="•"/>
            </a:pPr>
            <a:endParaRPr lang="fr-FR" sz="2000"/>
          </a:p>
          <a:p>
            <a:pPr marL="800100" lvl="1" indent="-342900">
              <a:buFont typeface="Arial" panose="020B0604020202020204" pitchFamily="34" charset="0"/>
              <a:buChar char="•"/>
            </a:pPr>
            <a:endParaRPr lang="fr-FR" sz="2000"/>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Représentativité</a:t>
            </a:r>
            <a:endParaRPr lang="fr-BE" sz="2000"/>
          </a:p>
        </p:txBody>
      </p:sp>
      <p:sp>
        <p:nvSpPr>
          <p:cNvPr id="2" name="Rectangle : coins arrondis 1">
            <a:extLst>
              <a:ext uri="{FF2B5EF4-FFF2-40B4-BE49-F238E27FC236}">
                <a16:creationId xmlns:a16="http://schemas.microsoft.com/office/drawing/2014/main" id="{52C2C97B-142D-44C7-B15B-74123443E74F}"/>
              </a:ext>
            </a:extLst>
          </p:cNvPr>
          <p:cNvSpPr/>
          <p:nvPr/>
        </p:nvSpPr>
        <p:spPr>
          <a:xfrm>
            <a:off x="1196658" y="2731937"/>
            <a:ext cx="7261542" cy="2180459"/>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1" algn="ctr">
              <a:spcBef>
                <a:spcPts val="600"/>
              </a:spcBef>
            </a:pPr>
            <a:r>
              <a:rPr lang="fr-FR" sz="2000">
                <a:solidFill>
                  <a:schemeClr val="tx1"/>
                </a:solidFill>
              </a:rPr>
              <a:t>Si le bâti est vétuste et/ou non occupé (non chauffé) et/ou pas voué à être conservé  :</a:t>
            </a:r>
          </a:p>
          <a:p>
            <a:pPr marL="180975" lvl="1" algn="ctr">
              <a:spcBef>
                <a:spcPts val="1200"/>
              </a:spcBef>
            </a:pPr>
            <a:r>
              <a:rPr lang="fr-FR" sz="2000" b="1" i="1">
                <a:solidFill>
                  <a:schemeClr val="tx1"/>
                </a:solidFill>
              </a:rPr>
              <a:t>Pas de mesures d’air au stade de la caractérisation</a:t>
            </a:r>
            <a:r>
              <a:rPr lang="fr-FR" sz="2000">
                <a:solidFill>
                  <a:schemeClr val="tx1"/>
                </a:solidFill>
              </a:rPr>
              <a:t>	 (nécessité d’assainissement)!!</a:t>
            </a:r>
          </a:p>
          <a:p>
            <a:pPr marL="180975" lvl="1" algn="ctr">
              <a:spcBef>
                <a:spcPts val="1200"/>
              </a:spcBef>
            </a:pPr>
            <a:r>
              <a:rPr lang="fr-FR" sz="2000">
                <a:solidFill>
                  <a:schemeClr val="tx1"/>
                </a:solidFill>
              </a:rPr>
              <a:t>Difficultés de défendre la représentativité des mesures d’air</a:t>
            </a:r>
          </a:p>
        </p:txBody>
      </p:sp>
      <p:pic>
        <p:nvPicPr>
          <p:cNvPr id="4" name="Image 3" descr="attention">
            <a:extLst>
              <a:ext uri="{FF2B5EF4-FFF2-40B4-BE49-F238E27FC236}">
                <a16:creationId xmlns:a16="http://schemas.microsoft.com/office/drawing/2014/main" id="{296ECC23-C1E3-41AF-AC69-1F0BA61AE338}"/>
              </a:ext>
            </a:extLst>
          </p:cNvPr>
          <p:cNvPicPr/>
          <p:nvPr/>
        </p:nvPicPr>
        <p:blipFill>
          <a:blip r:embed="rId2">
            <a:extLst>
              <a:ext uri="{28A0092B-C50C-407E-A947-70E740481C1C}">
                <a14:useLocalDpi xmlns:a14="http://schemas.microsoft.com/office/drawing/2010/main" val="0"/>
              </a:ext>
            </a:extLst>
          </a:blip>
          <a:stretch>
            <a:fillRect/>
          </a:stretch>
        </p:blipFill>
        <p:spPr>
          <a:xfrm>
            <a:off x="280352" y="3269690"/>
            <a:ext cx="810895" cy="731520"/>
          </a:xfrm>
          <a:prstGeom prst="rect">
            <a:avLst/>
          </a:prstGeom>
        </p:spPr>
      </p:pic>
      <p:pic>
        <p:nvPicPr>
          <p:cNvPr id="5" name="Image 4">
            <a:extLst>
              <a:ext uri="{FF2B5EF4-FFF2-40B4-BE49-F238E27FC236}">
                <a16:creationId xmlns:a16="http://schemas.microsoft.com/office/drawing/2014/main" id="{D76E6EE9-E02A-495C-9A8D-C99E9097B562}"/>
              </a:ext>
            </a:extLst>
          </p:cNvPr>
          <p:cNvPicPr>
            <a:picLocks noChangeAspect="1"/>
          </p:cNvPicPr>
          <p:nvPr/>
        </p:nvPicPr>
        <p:blipFill>
          <a:blip r:embed="rId3"/>
          <a:stretch>
            <a:fillRect/>
          </a:stretch>
        </p:blipFill>
        <p:spPr>
          <a:xfrm>
            <a:off x="7257143" y="747551"/>
            <a:ext cx="1807029" cy="1207039"/>
          </a:xfrm>
          <a:prstGeom prst="rect">
            <a:avLst/>
          </a:prstGeom>
        </p:spPr>
      </p:pic>
    </p:spTree>
    <p:extLst>
      <p:ext uri="{BB962C8B-B14F-4D97-AF65-F5344CB8AC3E}">
        <p14:creationId xmlns:p14="http://schemas.microsoft.com/office/powerpoint/2010/main" val="1286865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5252BF0-AE5B-46FC-8274-A72DF59814EC}"/>
              </a:ext>
            </a:extLst>
          </p:cNvPr>
          <p:cNvPicPr>
            <a:picLocks noChangeAspect="1"/>
          </p:cNvPicPr>
          <p:nvPr/>
        </p:nvPicPr>
        <p:blipFill>
          <a:blip r:embed="rId2"/>
          <a:stretch>
            <a:fillRect/>
          </a:stretch>
        </p:blipFill>
        <p:spPr>
          <a:xfrm>
            <a:off x="171938" y="1738452"/>
            <a:ext cx="4793087" cy="2880000"/>
          </a:xfrm>
          <a:prstGeom prst="rect">
            <a:avLst/>
          </a:prstGeom>
        </p:spPr>
      </p:pic>
      <p:sp>
        <p:nvSpPr>
          <p:cNvPr id="13" name="ZoneTexte 12"/>
          <p:cNvSpPr txBox="1"/>
          <p:nvPr/>
        </p:nvSpPr>
        <p:spPr>
          <a:xfrm>
            <a:off x="171938" y="1029403"/>
            <a:ext cx="8831385" cy="3293209"/>
          </a:xfrm>
          <a:prstGeom prst="rect">
            <a:avLst/>
          </a:prstGeom>
          <a:noFill/>
        </p:spPr>
        <p:txBody>
          <a:bodyPr wrap="square" rtlCol="0">
            <a:spAutoFit/>
          </a:bodyPr>
          <a:lstStyle/>
          <a:p>
            <a:r>
              <a:rPr lang="fr-FR" sz="2400">
                <a:solidFill>
                  <a:schemeClr val="accent1">
                    <a:lumMod val="75000"/>
                  </a:schemeClr>
                </a:solidFill>
              </a:rPr>
              <a:t>Mouvements d’air dans le sol </a:t>
            </a:r>
          </a:p>
          <a:p>
            <a:r>
              <a:rPr lang="fr-FR" sz="2400">
                <a:solidFill>
                  <a:schemeClr val="accent1">
                    <a:lumMod val="75000"/>
                  </a:schemeClr>
                </a:solidFill>
              </a:rPr>
              <a:t>										</a:t>
            </a:r>
            <a:r>
              <a:rPr lang="fr-FR" sz="2000" b="1"/>
              <a:t>3 mécanismes </a:t>
            </a:r>
          </a:p>
          <a:p>
            <a:pPr lvl="8"/>
            <a:r>
              <a:rPr lang="fr-FR" sz="2000"/>
              <a:t>           		Diffusion/Convection/Sorption</a:t>
            </a:r>
          </a:p>
          <a:p>
            <a:pPr lvl="8"/>
            <a:r>
              <a:rPr lang="fr-FR" sz="2000"/>
              <a:t>		</a:t>
            </a:r>
          </a:p>
          <a:p>
            <a:pPr lvl="8"/>
            <a:r>
              <a:rPr lang="fr-FR" sz="2000"/>
              <a:t>		+ </a:t>
            </a:r>
            <a:r>
              <a:rPr lang="fr-FR" sz="2000" b="1"/>
              <a:t>Paramètres influençant </a:t>
            </a:r>
            <a:r>
              <a:rPr lang="fr-FR" sz="2000"/>
              <a:t>:</a:t>
            </a:r>
          </a:p>
          <a:p>
            <a:pPr marL="5380038" lvl="8" indent="-342900">
              <a:spcBef>
                <a:spcPts val="600"/>
              </a:spcBef>
              <a:buFont typeface="Wingdings" panose="05000000000000000000" pitchFamily="2" charset="2"/>
              <a:buChar char="Ø"/>
            </a:pPr>
            <a:r>
              <a:rPr lang="fr-FR" sz="2000"/>
              <a:t>Facteurs environnementaux</a:t>
            </a:r>
          </a:p>
          <a:p>
            <a:pPr marL="5380038" lvl="8" indent="-342900">
              <a:spcBef>
                <a:spcPts val="600"/>
              </a:spcBef>
              <a:buFont typeface="Wingdings" panose="05000000000000000000" pitchFamily="2" charset="2"/>
              <a:buChar char="Ø"/>
            </a:pPr>
            <a:r>
              <a:rPr lang="fr-FR" sz="2000"/>
              <a:t>Nature/Propriétés polluants </a:t>
            </a:r>
          </a:p>
          <a:p>
            <a:pPr marL="5380038" lvl="8" indent="-342900">
              <a:spcBef>
                <a:spcPts val="600"/>
              </a:spcBef>
              <a:buFont typeface="Wingdings" panose="05000000000000000000" pitchFamily="2" charset="2"/>
              <a:buChar char="Ø"/>
            </a:pPr>
            <a:r>
              <a:rPr lang="fr-FR" sz="2000"/>
              <a:t>Caractéristiques sols </a:t>
            </a:r>
          </a:p>
          <a:p>
            <a:pPr marL="5380038" lvl="8" indent="-342900">
              <a:spcBef>
                <a:spcPts val="600"/>
              </a:spcBef>
              <a:buFont typeface="Wingdings" panose="05000000000000000000" pitchFamily="2" charset="2"/>
              <a:buChar char="Ø"/>
            </a:pPr>
            <a:r>
              <a:rPr lang="fr-FR" sz="2000"/>
              <a:t>Configuration bâtiment</a:t>
            </a:r>
            <a:endParaRPr lang="fr-FR" sz="2400"/>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Représentativité : Identification des paramètres influençant la mesure</a:t>
            </a:r>
            <a:endParaRPr lang="fr-BE" sz="2000"/>
          </a:p>
        </p:txBody>
      </p:sp>
      <p:sp>
        <p:nvSpPr>
          <p:cNvPr id="5" name="ZoneTexte 4">
            <a:extLst>
              <a:ext uri="{FF2B5EF4-FFF2-40B4-BE49-F238E27FC236}">
                <a16:creationId xmlns:a16="http://schemas.microsoft.com/office/drawing/2014/main" id="{2FF24F7C-F39B-4B3D-94F7-9EBE60E9DE37}"/>
              </a:ext>
            </a:extLst>
          </p:cNvPr>
          <p:cNvSpPr txBox="1"/>
          <p:nvPr/>
        </p:nvSpPr>
        <p:spPr>
          <a:xfrm>
            <a:off x="430023" y="4622304"/>
            <a:ext cx="1138453" cy="230832"/>
          </a:xfrm>
          <a:prstGeom prst="rect">
            <a:avLst/>
          </a:prstGeom>
          <a:noFill/>
        </p:spPr>
        <p:txBody>
          <a:bodyPr wrap="none" rtlCol="0">
            <a:spAutoFit/>
          </a:bodyPr>
          <a:lstStyle/>
          <a:p>
            <a:r>
              <a:rPr lang="fr-BE" sz="900" b="1" i="1">
                <a:solidFill>
                  <a:schemeClr val="bg1">
                    <a:lumMod val="50000"/>
                  </a:schemeClr>
                </a:solidFill>
              </a:rPr>
              <a:t>BRGM/INERIS, 2016</a:t>
            </a:r>
          </a:p>
        </p:txBody>
      </p:sp>
    </p:spTree>
    <p:extLst>
      <p:ext uri="{BB962C8B-B14F-4D97-AF65-F5344CB8AC3E}">
        <p14:creationId xmlns:p14="http://schemas.microsoft.com/office/powerpoint/2010/main" val="4245121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147918" y="1018940"/>
            <a:ext cx="8942293" cy="2308324"/>
          </a:xfrm>
          <a:prstGeom prst="rect">
            <a:avLst/>
          </a:prstGeom>
          <a:noFill/>
        </p:spPr>
        <p:txBody>
          <a:bodyPr wrap="square" rtlCol="0">
            <a:spAutoFit/>
          </a:bodyPr>
          <a:lstStyle/>
          <a:p>
            <a:r>
              <a:rPr lang="fr-FR" sz="2400">
                <a:solidFill>
                  <a:schemeClr val="accent1">
                    <a:lumMod val="75000"/>
                  </a:schemeClr>
                </a:solidFill>
              </a:rPr>
              <a:t>Facteurs environnementaux </a:t>
            </a:r>
            <a:r>
              <a:rPr lang="fr-FR" sz="2400"/>
              <a:t>: Effets variables </a:t>
            </a:r>
          </a:p>
          <a:p>
            <a:pPr marL="800100" lvl="1" indent="-342900">
              <a:buFont typeface="Wingdings" panose="05000000000000000000" pitchFamily="2" charset="2"/>
              <a:buChar char="Ø"/>
            </a:pPr>
            <a:endParaRPr lang="fr-FR" sz="2000"/>
          </a:p>
          <a:p>
            <a:pPr marL="800100" lvl="1" indent="-342900">
              <a:spcBef>
                <a:spcPts val="600"/>
              </a:spcBef>
              <a:buFont typeface="Wingdings" panose="05000000000000000000" pitchFamily="2" charset="2"/>
              <a:buChar char="Ø"/>
            </a:pPr>
            <a:r>
              <a:rPr lang="fr-FR" sz="2000"/>
              <a:t>Pression atmosphérique</a:t>
            </a:r>
          </a:p>
          <a:p>
            <a:pPr marL="800100" lvl="1" indent="-342900">
              <a:spcBef>
                <a:spcPts val="600"/>
              </a:spcBef>
              <a:buFont typeface="Wingdings" panose="05000000000000000000" pitchFamily="2" charset="2"/>
              <a:buChar char="Ø"/>
            </a:pPr>
            <a:r>
              <a:rPr lang="fr-FR" sz="2000"/>
              <a:t>Précipitations, humidité relative</a:t>
            </a:r>
          </a:p>
          <a:p>
            <a:pPr marL="800100" lvl="1" indent="-342900">
              <a:spcBef>
                <a:spcPts val="600"/>
              </a:spcBef>
              <a:buFont typeface="Wingdings" panose="05000000000000000000" pitchFamily="2" charset="2"/>
              <a:buChar char="Ø"/>
            </a:pPr>
            <a:r>
              <a:rPr lang="fr-FR" sz="2000"/>
              <a:t>Variation de température de l’air et des sols</a:t>
            </a:r>
          </a:p>
          <a:p>
            <a:pPr marL="800100" lvl="1" indent="-342900">
              <a:spcBef>
                <a:spcPts val="600"/>
              </a:spcBef>
              <a:buFont typeface="Wingdings" panose="05000000000000000000" pitchFamily="2" charset="2"/>
              <a:buChar char="Ø"/>
            </a:pPr>
            <a:r>
              <a:rPr lang="fr-FR" sz="2000"/>
              <a:t>…</a:t>
            </a:r>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Représentativité : Identification des paramètres influençant la mesure</a:t>
            </a:r>
            <a:endParaRPr lang="fr-BE" sz="2000"/>
          </a:p>
        </p:txBody>
      </p:sp>
      <p:sp>
        <p:nvSpPr>
          <p:cNvPr id="5" name="ZoneTexte 4">
            <a:extLst>
              <a:ext uri="{FF2B5EF4-FFF2-40B4-BE49-F238E27FC236}">
                <a16:creationId xmlns:a16="http://schemas.microsoft.com/office/drawing/2014/main" id="{496C22B6-B31F-4E8E-BE20-6B93DB7EF8DF}"/>
              </a:ext>
            </a:extLst>
          </p:cNvPr>
          <p:cNvSpPr txBox="1"/>
          <p:nvPr/>
        </p:nvSpPr>
        <p:spPr>
          <a:xfrm>
            <a:off x="570689" y="3787998"/>
            <a:ext cx="7690173" cy="1200329"/>
          </a:xfrm>
          <a:prstGeom prst="rect">
            <a:avLst/>
          </a:prstGeom>
          <a:noFill/>
          <a:ln>
            <a:solidFill>
              <a:srgbClr val="1A3989"/>
            </a:solidFill>
          </a:ln>
        </p:spPr>
        <p:txBody>
          <a:bodyPr wrap="square" rtlCol="0">
            <a:spAutoFit/>
          </a:bodyPr>
          <a:lstStyle/>
          <a:p>
            <a:r>
              <a:rPr lang="fr-FR" sz="2400"/>
              <a:t>Influence variable (+ ou -) de ces facteurs sur le dégazage dans le sol et sur l’accumulation dans l’air intérieur!!</a:t>
            </a:r>
          </a:p>
          <a:p>
            <a:r>
              <a:rPr lang="fr-FR" sz="2400" b="1">
                <a:solidFill>
                  <a:srgbClr val="953735"/>
                </a:solidFill>
                <a:sym typeface="Wingdings" panose="05000000000000000000" pitchFamily="2" charset="2"/>
              </a:rPr>
              <a:t> </a:t>
            </a:r>
            <a:r>
              <a:rPr lang="fr-FR" sz="2400" b="1">
                <a:solidFill>
                  <a:srgbClr val="953735"/>
                </a:solidFill>
              </a:rPr>
              <a:t>Nécessité de mesurer et d’interpréter !</a:t>
            </a:r>
          </a:p>
        </p:txBody>
      </p:sp>
      <p:pic>
        <p:nvPicPr>
          <p:cNvPr id="6" name="Image 5">
            <a:extLst>
              <a:ext uri="{FF2B5EF4-FFF2-40B4-BE49-F238E27FC236}">
                <a16:creationId xmlns:a16="http://schemas.microsoft.com/office/drawing/2014/main" id="{2923FC26-5E24-4C9B-8F7C-F6CCDD9DDF4B}"/>
              </a:ext>
            </a:extLst>
          </p:cNvPr>
          <p:cNvPicPr>
            <a:picLocks noChangeAspect="1"/>
          </p:cNvPicPr>
          <p:nvPr/>
        </p:nvPicPr>
        <p:blipFill>
          <a:blip r:embed="rId2"/>
          <a:stretch>
            <a:fillRect/>
          </a:stretch>
        </p:blipFill>
        <p:spPr>
          <a:xfrm>
            <a:off x="7169994" y="2020543"/>
            <a:ext cx="1331981" cy="1364337"/>
          </a:xfrm>
          <a:prstGeom prst="rect">
            <a:avLst/>
          </a:prstGeom>
        </p:spPr>
      </p:pic>
      <p:pic>
        <p:nvPicPr>
          <p:cNvPr id="8" name="Image 7">
            <a:extLst>
              <a:ext uri="{FF2B5EF4-FFF2-40B4-BE49-F238E27FC236}">
                <a16:creationId xmlns:a16="http://schemas.microsoft.com/office/drawing/2014/main" id="{A35768FE-91B0-47E3-8393-C392FC3A6464}"/>
              </a:ext>
            </a:extLst>
          </p:cNvPr>
          <p:cNvPicPr>
            <a:picLocks noChangeAspect="1"/>
          </p:cNvPicPr>
          <p:nvPr/>
        </p:nvPicPr>
        <p:blipFill>
          <a:blip r:embed="rId3"/>
          <a:stretch>
            <a:fillRect/>
          </a:stretch>
        </p:blipFill>
        <p:spPr>
          <a:xfrm>
            <a:off x="6774910" y="1084833"/>
            <a:ext cx="1999439" cy="1452926"/>
          </a:xfrm>
          <a:prstGeom prst="rect">
            <a:avLst/>
          </a:prstGeom>
        </p:spPr>
      </p:pic>
    </p:spTree>
    <p:extLst>
      <p:ext uri="{BB962C8B-B14F-4D97-AF65-F5344CB8AC3E}">
        <p14:creationId xmlns:p14="http://schemas.microsoft.com/office/powerpoint/2010/main" val="4097220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72172" y="1362075"/>
            <a:ext cx="6989749" cy="3877985"/>
          </a:xfrm>
          <a:prstGeom prst="rect">
            <a:avLst/>
          </a:prstGeom>
          <a:noFill/>
        </p:spPr>
        <p:txBody>
          <a:bodyPr wrap="square" rtlCol="0">
            <a:spAutoFit/>
          </a:bodyPr>
          <a:lstStyle/>
          <a:p>
            <a:r>
              <a:rPr lang="fr-FR" sz="2400">
                <a:solidFill>
                  <a:schemeClr val="accent1">
                    <a:lumMod val="75000"/>
                  </a:schemeClr>
                </a:solidFill>
              </a:rPr>
              <a:t>Nature/Propriétés polluants : Volatilité</a:t>
            </a:r>
          </a:p>
          <a:p>
            <a:r>
              <a:rPr lang="fr-FR" sz="2400">
                <a:solidFill>
                  <a:schemeClr val="accent1">
                    <a:lumMod val="75000"/>
                  </a:schemeClr>
                </a:solidFill>
              </a:rPr>
              <a:t>	</a:t>
            </a:r>
          </a:p>
          <a:p>
            <a:r>
              <a:rPr lang="fr-FR"/>
              <a:t>GRER (Selon directive européenne) : </a:t>
            </a:r>
          </a:p>
          <a:p>
            <a:r>
              <a:rPr lang="fr-FR"/>
              <a:t>COV = « Tout composé organique ayant une pression de vapeur de 0,01 kPa ou plus à une température de 293,15 K ou ayant une volatilité correspondante dans les conditions d'utilisation particulières. »</a:t>
            </a:r>
          </a:p>
          <a:p>
            <a:endParaRPr lang="fr-FR"/>
          </a:p>
          <a:p>
            <a:r>
              <a:rPr lang="pt-BR"/>
              <a:t>=&gt; S-Risk utilise cst Henry H :</a:t>
            </a:r>
          </a:p>
          <a:p>
            <a:r>
              <a:rPr lang="pt-BR"/>
              <a:t>  C</a:t>
            </a:r>
            <a:r>
              <a:rPr lang="pt-BR" baseline="-25000"/>
              <a:t>gaz du sol</a:t>
            </a:r>
            <a:r>
              <a:rPr lang="pt-BR"/>
              <a:t> = C</a:t>
            </a:r>
            <a:r>
              <a:rPr lang="pt-BR" baseline="-25000"/>
              <a:t>eau porale </a:t>
            </a:r>
            <a:r>
              <a:rPr lang="pt-BR"/>
              <a:t>. H </a:t>
            </a:r>
            <a:r>
              <a:rPr lang="fr-FR"/>
              <a:t> </a:t>
            </a:r>
          </a:p>
          <a:p>
            <a:endParaRPr lang="fr-FR" sz="2400">
              <a:solidFill>
                <a:schemeClr val="accent1">
                  <a:lumMod val="75000"/>
                </a:schemeClr>
              </a:solidFill>
            </a:endParaRPr>
          </a:p>
          <a:p>
            <a:r>
              <a:rPr lang="fr-FR" sz="2400">
                <a:solidFill>
                  <a:schemeClr val="accent1">
                    <a:lumMod val="75000"/>
                  </a:schemeClr>
                </a:solidFill>
              </a:rPr>
              <a:t>	</a:t>
            </a:r>
          </a:p>
          <a:p>
            <a:r>
              <a:rPr lang="fr-FR" sz="2400">
                <a:solidFill>
                  <a:schemeClr val="accent1">
                    <a:lumMod val="75000"/>
                  </a:schemeClr>
                </a:solidFill>
              </a:rPr>
              <a:t>										</a:t>
            </a:r>
            <a:endParaRPr lang="fr-FR" sz="2400"/>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Représentativité : Identification des paramètres influençant la mesure</a:t>
            </a:r>
            <a:endParaRPr lang="fr-BE" sz="2000"/>
          </a:p>
        </p:txBody>
      </p:sp>
      <p:pic>
        <p:nvPicPr>
          <p:cNvPr id="4" name="Image 3">
            <a:extLst>
              <a:ext uri="{FF2B5EF4-FFF2-40B4-BE49-F238E27FC236}">
                <a16:creationId xmlns:a16="http://schemas.microsoft.com/office/drawing/2014/main" id="{C92D7FEC-B335-4943-A46B-FFF73ECB549D}"/>
              </a:ext>
            </a:extLst>
          </p:cNvPr>
          <p:cNvPicPr>
            <a:picLocks noChangeAspect="1"/>
          </p:cNvPicPr>
          <p:nvPr/>
        </p:nvPicPr>
        <p:blipFill>
          <a:blip r:embed="rId2"/>
          <a:stretch>
            <a:fillRect/>
          </a:stretch>
        </p:blipFill>
        <p:spPr>
          <a:xfrm>
            <a:off x="7289276" y="1067911"/>
            <a:ext cx="1854724" cy="2039393"/>
          </a:xfrm>
          <a:prstGeom prst="rect">
            <a:avLst/>
          </a:prstGeom>
        </p:spPr>
      </p:pic>
      <p:pic>
        <p:nvPicPr>
          <p:cNvPr id="11" name="Picture 3">
            <a:extLst>
              <a:ext uri="{FF2B5EF4-FFF2-40B4-BE49-F238E27FC236}">
                <a16:creationId xmlns:a16="http://schemas.microsoft.com/office/drawing/2014/main" id="{71707D74-9003-4CF6-AA57-B9457AA5E3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2745" y="3301067"/>
            <a:ext cx="1558510" cy="182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616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132862" y="1028625"/>
            <a:ext cx="8809432" cy="2215991"/>
          </a:xfrm>
          <a:prstGeom prst="rect">
            <a:avLst/>
          </a:prstGeom>
          <a:noFill/>
        </p:spPr>
        <p:txBody>
          <a:bodyPr wrap="square" rtlCol="0">
            <a:spAutoFit/>
          </a:bodyPr>
          <a:lstStyle/>
          <a:p>
            <a:r>
              <a:rPr lang="fr-FR" sz="2400">
                <a:solidFill>
                  <a:schemeClr val="accent1">
                    <a:lumMod val="75000"/>
                  </a:schemeClr>
                </a:solidFill>
              </a:rPr>
              <a:t>Caractéristiques des sols</a:t>
            </a:r>
          </a:p>
          <a:p>
            <a:pPr>
              <a:spcBef>
                <a:spcPts val="1200"/>
              </a:spcBef>
            </a:pPr>
            <a:r>
              <a:rPr lang="fr-FR" sz="2000" b="1"/>
              <a:t>Facteurs influençant les concentrations en polluants dans les gaz du sol et leur transfert :</a:t>
            </a:r>
          </a:p>
          <a:p>
            <a:pPr marL="800100" lvl="1" indent="-342900">
              <a:buFont typeface="Wingdings" panose="05000000000000000000" pitchFamily="2" charset="2"/>
              <a:buChar char="Ø"/>
            </a:pPr>
            <a:r>
              <a:rPr lang="fr-FR" sz="2000"/>
              <a:t>Teneur en carbone organique (équilibre - </a:t>
            </a:r>
            <a:r>
              <a:rPr lang="fr-FR" sz="2000" err="1"/>
              <a:t>Kd</a:t>
            </a:r>
            <a:r>
              <a:rPr lang="fr-FR" sz="2000"/>
              <a:t>)</a:t>
            </a:r>
          </a:p>
          <a:p>
            <a:pPr marL="800100" lvl="1" indent="-342900">
              <a:buFont typeface="Wingdings" panose="05000000000000000000" pitchFamily="2" charset="2"/>
              <a:buChar char="Ø"/>
            </a:pPr>
            <a:r>
              <a:rPr lang="fr-FR" sz="2000"/>
              <a:t>Perméabilité à l’air, pores du sol  (texture du sol) </a:t>
            </a:r>
          </a:p>
          <a:p>
            <a:pPr marL="800100" lvl="1" indent="-342900">
              <a:buFont typeface="Arial" panose="020B0604020202020204" pitchFamily="34" charset="0"/>
              <a:buChar char="•"/>
            </a:pPr>
            <a:endParaRPr lang="fr-FR" sz="2400"/>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Représentativité : Identification des paramètres influençant la mesure</a:t>
            </a:r>
            <a:endParaRPr lang="fr-BE" sz="2000"/>
          </a:p>
        </p:txBody>
      </p:sp>
      <p:sp>
        <p:nvSpPr>
          <p:cNvPr id="7" name="ZoneTexte 6">
            <a:extLst>
              <a:ext uri="{FF2B5EF4-FFF2-40B4-BE49-F238E27FC236}">
                <a16:creationId xmlns:a16="http://schemas.microsoft.com/office/drawing/2014/main" id="{9B81BD8E-9C55-4EC2-B25A-7C493DAB39E7}"/>
              </a:ext>
            </a:extLst>
          </p:cNvPr>
          <p:cNvSpPr txBox="1"/>
          <p:nvPr/>
        </p:nvSpPr>
        <p:spPr>
          <a:xfrm>
            <a:off x="471684" y="3263725"/>
            <a:ext cx="8200632" cy="1200329"/>
          </a:xfrm>
          <a:prstGeom prst="rect">
            <a:avLst/>
          </a:prstGeom>
          <a:noFill/>
          <a:ln>
            <a:solidFill>
              <a:srgbClr val="1A3989"/>
            </a:solidFill>
          </a:ln>
        </p:spPr>
        <p:txBody>
          <a:bodyPr wrap="square" rtlCol="0">
            <a:spAutoFit/>
          </a:bodyPr>
          <a:lstStyle/>
          <a:p>
            <a:r>
              <a:rPr lang="fr-FR" sz="2400" u="sng">
                <a:solidFill>
                  <a:schemeClr val="accent1">
                    <a:lumMod val="75000"/>
                  </a:schemeClr>
                </a:solidFill>
              </a:rPr>
              <a:t>En pratique</a:t>
            </a:r>
          </a:p>
          <a:p>
            <a:r>
              <a:rPr lang="fr-FR" sz="2400"/>
              <a:t>COT mesuré au labo</a:t>
            </a:r>
          </a:p>
          <a:p>
            <a:r>
              <a:rPr lang="fr-FR" sz="2400"/>
              <a:t>Perméabilité estimée via données spécifiques (littérature, GRER)</a:t>
            </a:r>
          </a:p>
        </p:txBody>
      </p:sp>
    </p:spTree>
    <p:extLst>
      <p:ext uri="{BB962C8B-B14F-4D97-AF65-F5344CB8AC3E}">
        <p14:creationId xmlns:p14="http://schemas.microsoft.com/office/powerpoint/2010/main" val="3202839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85763" y="1028625"/>
            <a:ext cx="8361997" cy="2816156"/>
          </a:xfrm>
          <a:prstGeom prst="rect">
            <a:avLst/>
          </a:prstGeom>
          <a:noFill/>
        </p:spPr>
        <p:txBody>
          <a:bodyPr wrap="square" rtlCol="0">
            <a:spAutoFit/>
          </a:bodyPr>
          <a:lstStyle/>
          <a:p>
            <a:r>
              <a:rPr lang="fr-FR" sz="2400">
                <a:solidFill>
                  <a:schemeClr val="accent1">
                    <a:lumMod val="75000"/>
                  </a:schemeClr>
                </a:solidFill>
              </a:rPr>
              <a:t>Caractéristiques des bâtiments</a:t>
            </a:r>
          </a:p>
          <a:p>
            <a:pPr marL="800100" lvl="1" indent="-342900">
              <a:spcBef>
                <a:spcPts val="1200"/>
              </a:spcBef>
              <a:buFont typeface="Wingdings" panose="05000000000000000000" pitchFamily="2" charset="2"/>
              <a:buChar char="Ø"/>
            </a:pPr>
            <a:r>
              <a:rPr lang="fr-FR" sz="2000"/>
              <a:t>Conditions de température à extérieur et intérieur des bâtiments</a:t>
            </a:r>
          </a:p>
          <a:p>
            <a:pPr marL="800100" lvl="1" indent="-342900">
              <a:spcBef>
                <a:spcPts val="600"/>
              </a:spcBef>
              <a:buFont typeface="Wingdings" panose="05000000000000000000" pitchFamily="2" charset="2"/>
              <a:buChar char="Ø"/>
            </a:pPr>
            <a:r>
              <a:rPr lang="fr-FR" sz="2000"/>
              <a:t>Ventilation et renouvellement air des bâtiments</a:t>
            </a:r>
          </a:p>
          <a:p>
            <a:pPr marL="800100" lvl="1" indent="-342900">
              <a:spcBef>
                <a:spcPts val="600"/>
              </a:spcBef>
              <a:buFont typeface="Wingdings" panose="05000000000000000000" pitchFamily="2" charset="2"/>
              <a:buChar char="Ø"/>
            </a:pPr>
            <a:r>
              <a:rPr lang="fr-FR" sz="2000"/>
              <a:t>La présence d’un volume situé sous les pièces de vie</a:t>
            </a:r>
          </a:p>
          <a:p>
            <a:pPr marL="800100" lvl="1" indent="-342900">
              <a:spcBef>
                <a:spcPts val="600"/>
              </a:spcBef>
              <a:buFont typeface="Wingdings" panose="05000000000000000000" pitchFamily="2" charset="2"/>
              <a:buChar char="Ø"/>
            </a:pPr>
            <a:r>
              <a:rPr lang="fr-FR" sz="2000"/>
              <a:t>…</a:t>
            </a:r>
          </a:p>
          <a:p>
            <a:pPr marL="342900" indent="-342900">
              <a:buFont typeface="Arial" panose="020B0604020202020204" pitchFamily="34" charset="0"/>
              <a:buChar char="•"/>
            </a:pPr>
            <a:endParaRPr lang="fr-FR" sz="2400"/>
          </a:p>
          <a:p>
            <a:endParaRPr lang="fr-FR" sz="2400"/>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Représentativité : Identification des paramètres influençant la mesure</a:t>
            </a:r>
            <a:endParaRPr lang="fr-BE" sz="2000"/>
          </a:p>
        </p:txBody>
      </p:sp>
      <p:pic>
        <p:nvPicPr>
          <p:cNvPr id="4" name="Image 3">
            <a:extLst>
              <a:ext uri="{FF2B5EF4-FFF2-40B4-BE49-F238E27FC236}">
                <a16:creationId xmlns:a16="http://schemas.microsoft.com/office/drawing/2014/main" id="{9531C41C-28EE-42C1-8615-32D7AD943DEC}"/>
              </a:ext>
            </a:extLst>
          </p:cNvPr>
          <p:cNvPicPr>
            <a:picLocks noChangeAspect="1"/>
          </p:cNvPicPr>
          <p:nvPr/>
        </p:nvPicPr>
        <p:blipFill>
          <a:blip r:embed="rId2"/>
          <a:stretch>
            <a:fillRect/>
          </a:stretch>
        </p:blipFill>
        <p:spPr>
          <a:xfrm>
            <a:off x="2147011" y="2920097"/>
            <a:ext cx="4280486" cy="1868738"/>
          </a:xfrm>
          <a:prstGeom prst="rect">
            <a:avLst/>
          </a:prstGeom>
        </p:spPr>
      </p:pic>
    </p:spTree>
    <p:extLst>
      <p:ext uri="{BB962C8B-B14F-4D97-AF65-F5344CB8AC3E}">
        <p14:creationId xmlns:p14="http://schemas.microsoft.com/office/powerpoint/2010/main" val="2104791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A26641A4-F11B-46D6-9D07-CED9C5A3A146}"/>
              </a:ext>
            </a:extLst>
          </p:cNvPr>
          <p:cNvPicPr>
            <a:picLocks noChangeAspect="1"/>
          </p:cNvPicPr>
          <p:nvPr/>
        </p:nvPicPr>
        <p:blipFill>
          <a:blip r:embed="rId2"/>
          <a:stretch>
            <a:fillRect/>
          </a:stretch>
        </p:blipFill>
        <p:spPr>
          <a:xfrm>
            <a:off x="2071586" y="3347218"/>
            <a:ext cx="1177452" cy="1177452"/>
          </a:xfrm>
          <a:prstGeom prst="rect">
            <a:avLst/>
          </a:prstGeom>
        </p:spPr>
      </p:pic>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Représentativité : Effet majorant ou minimisant de ces paramètres </a:t>
            </a:r>
            <a:r>
              <a:rPr lang="fr-FR" sz="2000" b="1"/>
              <a:t>sur dégazage</a:t>
            </a:r>
          </a:p>
        </p:txBody>
      </p:sp>
      <p:sp>
        <p:nvSpPr>
          <p:cNvPr id="5" name="ZoneTexte 4">
            <a:extLst>
              <a:ext uri="{FF2B5EF4-FFF2-40B4-BE49-F238E27FC236}">
                <a16:creationId xmlns:a16="http://schemas.microsoft.com/office/drawing/2014/main" id="{EF949971-C2D7-495D-96F4-9322B5EA1806}"/>
              </a:ext>
            </a:extLst>
          </p:cNvPr>
          <p:cNvSpPr txBox="1"/>
          <p:nvPr/>
        </p:nvSpPr>
        <p:spPr>
          <a:xfrm>
            <a:off x="385763" y="1028625"/>
            <a:ext cx="8361997" cy="1077218"/>
          </a:xfrm>
          <a:prstGeom prst="rect">
            <a:avLst/>
          </a:prstGeom>
          <a:noFill/>
        </p:spPr>
        <p:txBody>
          <a:bodyPr wrap="square" rtlCol="0">
            <a:spAutoFit/>
          </a:bodyPr>
          <a:lstStyle/>
          <a:p>
            <a:r>
              <a:rPr lang="fr-FR" sz="2400">
                <a:solidFill>
                  <a:schemeClr val="accent1">
                    <a:lumMod val="75000"/>
                  </a:schemeClr>
                </a:solidFill>
              </a:rPr>
              <a:t>Constats à retenir :</a:t>
            </a:r>
          </a:p>
          <a:p>
            <a:pPr marL="800100" lvl="1" indent="-342900">
              <a:buFont typeface="Wingdings" panose="05000000000000000000" pitchFamily="2" charset="2"/>
              <a:buChar char="Ø"/>
            </a:pPr>
            <a:r>
              <a:rPr lang="fr-FR" sz="2000"/>
              <a:t>Impact uniquement en terme qualitatif (minimisation / majoration) </a:t>
            </a:r>
          </a:p>
          <a:p>
            <a:pPr marL="800100" lvl="1" indent="-342900">
              <a:buFont typeface="Wingdings" panose="05000000000000000000" pitchFamily="2" charset="2"/>
              <a:buChar char="Ø"/>
            </a:pPr>
            <a:r>
              <a:rPr lang="fr-FR" sz="2000"/>
              <a:t>Influence variable d’un cas à l’autre à interpréter</a:t>
            </a:r>
          </a:p>
        </p:txBody>
      </p:sp>
      <p:sp>
        <p:nvSpPr>
          <p:cNvPr id="6" name="ZoneTexte 5">
            <a:extLst>
              <a:ext uri="{FF2B5EF4-FFF2-40B4-BE49-F238E27FC236}">
                <a16:creationId xmlns:a16="http://schemas.microsoft.com/office/drawing/2014/main" id="{E823E67F-3912-4700-9919-73D178909361}"/>
              </a:ext>
            </a:extLst>
          </p:cNvPr>
          <p:cNvSpPr txBox="1"/>
          <p:nvPr/>
        </p:nvSpPr>
        <p:spPr>
          <a:xfrm>
            <a:off x="1556575" y="4458242"/>
            <a:ext cx="6485456" cy="461665"/>
          </a:xfrm>
          <a:prstGeom prst="rect">
            <a:avLst/>
          </a:prstGeom>
          <a:noFill/>
          <a:ln>
            <a:solidFill>
              <a:srgbClr val="1A3989"/>
            </a:solidFill>
          </a:ln>
        </p:spPr>
        <p:txBody>
          <a:bodyPr wrap="square" rtlCol="0">
            <a:spAutoFit/>
          </a:bodyPr>
          <a:lstStyle/>
          <a:p>
            <a:r>
              <a:rPr lang="fr-FR" sz="2400">
                <a:solidFill>
                  <a:srgbClr val="953735"/>
                </a:solidFill>
              </a:rPr>
              <a:t>Nécessité de mesures dans conditions contrastées</a:t>
            </a:r>
          </a:p>
        </p:txBody>
      </p:sp>
      <p:graphicFrame>
        <p:nvGraphicFramePr>
          <p:cNvPr id="2" name="Tableau 2">
            <a:extLst>
              <a:ext uri="{FF2B5EF4-FFF2-40B4-BE49-F238E27FC236}">
                <a16:creationId xmlns:a16="http://schemas.microsoft.com/office/drawing/2014/main" id="{ABF12EF3-BBBF-4964-8A99-58770FD549A4}"/>
              </a:ext>
            </a:extLst>
          </p:cNvPr>
          <p:cNvGraphicFramePr>
            <a:graphicFrameLocks noGrp="1"/>
          </p:cNvGraphicFramePr>
          <p:nvPr/>
        </p:nvGraphicFramePr>
        <p:xfrm>
          <a:off x="1408514" y="2238639"/>
          <a:ext cx="6096000" cy="12593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57137737"/>
                    </a:ext>
                  </a:extLst>
                </a:gridCol>
                <a:gridCol w="3048000">
                  <a:extLst>
                    <a:ext uri="{9D8B030D-6E8A-4147-A177-3AD203B41FA5}">
                      <a16:colId xmlns:a16="http://schemas.microsoft.com/office/drawing/2014/main" val="1891070627"/>
                    </a:ext>
                  </a:extLst>
                </a:gridCol>
              </a:tblGrid>
              <a:tr h="741160">
                <a:tc>
                  <a:txBody>
                    <a:bodyPr/>
                    <a:lstStyle/>
                    <a:p>
                      <a:pPr marL="0" algn="l" defTabSz="685783" rtl="0" eaLnBrk="1" latinLnBrk="0" hangingPunct="1"/>
                      <a:r>
                        <a:rPr lang="fr-FR" sz="1600" b="1" kern="1200">
                          <a:solidFill>
                            <a:schemeClr val="lt1"/>
                          </a:solidFill>
                          <a:latin typeface="+mn-lt"/>
                          <a:ea typeface="+mn-ea"/>
                          <a:cs typeface="+mn-cs"/>
                        </a:rPr>
                        <a:t>Concentrations dans Gaz du sol </a:t>
                      </a:r>
                      <a:r>
                        <a:rPr lang="fr-FR" sz="1600"/>
                        <a:t>sont les plus élevées</a:t>
                      </a:r>
                      <a:endParaRPr lang="fr-BE" sz="1600" b="1" kern="1200">
                        <a:solidFill>
                          <a:schemeClr val="lt1"/>
                        </a:solidFill>
                        <a:latin typeface="+mn-lt"/>
                        <a:ea typeface="+mn-ea"/>
                        <a:cs typeface="+mn-cs"/>
                      </a:endParaRPr>
                    </a:p>
                  </a:txBody>
                  <a:tcPr/>
                </a:tc>
                <a:tc>
                  <a:txBody>
                    <a:bodyPr/>
                    <a:lstStyle/>
                    <a:p>
                      <a:r>
                        <a:rPr lang="fr-FR" sz="1600"/>
                        <a:t>Concentrations dans l’air intérieur sont les plus élevées</a:t>
                      </a:r>
                      <a:endParaRPr lang="fr-BE" sz="1600"/>
                    </a:p>
                  </a:txBody>
                  <a:tcPr/>
                </a:tc>
                <a:extLst>
                  <a:ext uri="{0D108BD9-81ED-4DB2-BD59-A6C34878D82A}">
                    <a16:rowId xmlns:a16="http://schemas.microsoft.com/office/drawing/2014/main" val="2279905067"/>
                  </a:ext>
                </a:extLst>
              </a:tr>
              <a:tr h="370840">
                <a:tc>
                  <a:txBody>
                    <a:bodyPr/>
                    <a:lstStyle/>
                    <a:p>
                      <a:r>
                        <a:rPr lang="fr-FR" sz="1400"/>
                        <a:t>en </a:t>
                      </a:r>
                      <a:r>
                        <a:rPr lang="fr-FR" sz="1400" b="1"/>
                        <a:t>conditions estivales</a:t>
                      </a:r>
                    </a:p>
                    <a:p>
                      <a:r>
                        <a:rPr lang="fr-FR" sz="1400" b="0"/>
                        <a:t>(température élevée, haute pression</a:t>
                      </a:r>
                      <a:r>
                        <a:rPr lang="fr-FR" sz="1400" b="1"/>
                        <a:t>)</a:t>
                      </a:r>
                      <a:endParaRPr lang="fr-BE"/>
                    </a:p>
                  </a:txBody>
                  <a:tcPr/>
                </a:tc>
                <a:tc>
                  <a:txBody>
                    <a:bodyPr/>
                    <a:lstStyle/>
                    <a:p>
                      <a:r>
                        <a:rPr lang="fr-FR" sz="1400"/>
                        <a:t>en </a:t>
                      </a:r>
                      <a:r>
                        <a:rPr lang="fr-FR" sz="1400" b="1"/>
                        <a:t>conditions hivernales</a:t>
                      </a:r>
                      <a:r>
                        <a:rPr lang="fr-FR" sz="1400"/>
                        <a:t> (maison fermée, effet cheminée, effet du vent)</a:t>
                      </a:r>
                      <a:endParaRPr lang="fr-BE"/>
                    </a:p>
                  </a:txBody>
                  <a:tcPr/>
                </a:tc>
                <a:extLst>
                  <a:ext uri="{0D108BD9-81ED-4DB2-BD59-A6C34878D82A}">
                    <a16:rowId xmlns:a16="http://schemas.microsoft.com/office/drawing/2014/main" val="1523576930"/>
                  </a:ext>
                </a:extLst>
              </a:tr>
            </a:tbl>
          </a:graphicData>
        </a:graphic>
      </p:graphicFrame>
      <p:pic>
        <p:nvPicPr>
          <p:cNvPr id="13" name="Image 12">
            <a:extLst>
              <a:ext uri="{FF2B5EF4-FFF2-40B4-BE49-F238E27FC236}">
                <a16:creationId xmlns:a16="http://schemas.microsoft.com/office/drawing/2014/main" id="{AB7BA20C-54E4-4E25-B1DF-30246CD24B0F}"/>
              </a:ext>
            </a:extLst>
          </p:cNvPr>
          <p:cNvPicPr>
            <a:picLocks noChangeAspect="1"/>
          </p:cNvPicPr>
          <p:nvPr/>
        </p:nvPicPr>
        <p:blipFill>
          <a:blip r:embed="rId3"/>
          <a:stretch>
            <a:fillRect/>
          </a:stretch>
        </p:blipFill>
        <p:spPr>
          <a:xfrm>
            <a:off x="5555711" y="3497959"/>
            <a:ext cx="903456" cy="903456"/>
          </a:xfrm>
          <a:prstGeom prst="rect">
            <a:avLst/>
          </a:prstGeom>
        </p:spPr>
      </p:pic>
    </p:spTree>
    <p:extLst>
      <p:ext uri="{BB962C8B-B14F-4D97-AF65-F5344CB8AC3E}">
        <p14:creationId xmlns:p14="http://schemas.microsoft.com/office/powerpoint/2010/main" val="2589615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85763" y="1028625"/>
            <a:ext cx="8361997" cy="2862322"/>
          </a:xfrm>
          <a:prstGeom prst="rect">
            <a:avLst/>
          </a:prstGeom>
          <a:noFill/>
        </p:spPr>
        <p:txBody>
          <a:bodyPr wrap="square" rtlCol="0">
            <a:spAutoFit/>
          </a:bodyPr>
          <a:lstStyle/>
          <a:p>
            <a:r>
              <a:rPr lang="fr-FR" sz="2400">
                <a:solidFill>
                  <a:srgbClr val="953735"/>
                </a:solidFill>
              </a:rPr>
              <a:t>Importance de documenter les conditions pour représentativité </a:t>
            </a:r>
          </a:p>
          <a:p>
            <a:r>
              <a:rPr lang="fr-FR" sz="2400"/>
              <a:t>	       </a:t>
            </a:r>
          </a:p>
          <a:p>
            <a:r>
              <a:rPr lang="fr-FR" sz="2400"/>
              <a:t>             Voir fiches prélèvements et évaluation des conditions</a:t>
            </a:r>
          </a:p>
          <a:p>
            <a:endParaRPr lang="fr-FR" sz="2400"/>
          </a:p>
          <a:p>
            <a:r>
              <a:rPr lang="fr-FR" sz="2000"/>
              <a:t>A chaque campagne de prélèvement, évaluer si les conditions sont susceptibles d’induire une accumulation ou non des polluants dans les milieux prélevés (air extérieur, air intérieur, gaz du sol). </a:t>
            </a:r>
          </a:p>
          <a:p>
            <a:endParaRPr lang="fr-FR" sz="2400"/>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Représentativité : Choix des paramètres à mesurer/à rapporter </a:t>
            </a:r>
          </a:p>
        </p:txBody>
      </p:sp>
      <p:sp>
        <p:nvSpPr>
          <p:cNvPr id="4" name="Flèche : droite 3">
            <a:extLst>
              <a:ext uri="{FF2B5EF4-FFF2-40B4-BE49-F238E27FC236}">
                <a16:creationId xmlns:a16="http://schemas.microsoft.com/office/drawing/2014/main" id="{A345E7B2-63A2-4DA3-89A9-E6A06690DBA5}"/>
              </a:ext>
            </a:extLst>
          </p:cNvPr>
          <p:cNvSpPr/>
          <p:nvPr/>
        </p:nvSpPr>
        <p:spPr>
          <a:xfrm>
            <a:off x="455347" y="1806961"/>
            <a:ext cx="632012" cy="356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 name="Image 4">
            <a:extLst>
              <a:ext uri="{FF2B5EF4-FFF2-40B4-BE49-F238E27FC236}">
                <a16:creationId xmlns:a16="http://schemas.microsoft.com/office/drawing/2014/main" id="{7BA7EF52-FBB5-459F-8D56-5F08C24B6FDB}"/>
              </a:ext>
            </a:extLst>
          </p:cNvPr>
          <p:cNvPicPr>
            <a:picLocks noChangeAspect="1"/>
          </p:cNvPicPr>
          <p:nvPr/>
        </p:nvPicPr>
        <p:blipFill>
          <a:blip r:embed="rId2"/>
          <a:stretch>
            <a:fillRect/>
          </a:stretch>
        </p:blipFill>
        <p:spPr>
          <a:xfrm>
            <a:off x="1557126" y="3549283"/>
            <a:ext cx="5564515" cy="1453743"/>
          </a:xfrm>
          <a:prstGeom prst="rect">
            <a:avLst/>
          </a:prstGeom>
        </p:spPr>
      </p:pic>
    </p:spTree>
    <p:extLst>
      <p:ext uri="{BB962C8B-B14F-4D97-AF65-F5344CB8AC3E}">
        <p14:creationId xmlns:p14="http://schemas.microsoft.com/office/powerpoint/2010/main" val="163332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85763" y="1028625"/>
            <a:ext cx="8361997" cy="2369880"/>
          </a:xfrm>
          <a:prstGeom prst="rect">
            <a:avLst/>
          </a:prstGeom>
          <a:noFill/>
        </p:spPr>
        <p:txBody>
          <a:bodyPr wrap="square" rtlCol="0">
            <a:spAutoFit/>
          </a:bodyPr>
          <a:lstStyle/>
          <a:p>
            <a:r>
              <a:rPr lang="fr-FR" sz="2400">
                <a:solidFill>
                  <a:schemeClr val="accent1">
                    <a:lumMod val="75000"/>
                  </a:schemeClr>
                </a:solidFill>
              </a:rPr>
              <a:t>Paramètres nécessaires à mesurer :</a:t>
            </a:r>
          </a:p>
          <a:p>
            <a:pPr marL="342900" indent="-342900">
              <a:buFont typeface="Wingdings" panose="05000000000000000000" pitchFamily="2" charset="2"/>
              <a:buChar char="Ø"/>
            </a:pPr>
            <a:r>
              <a:rPr lang="fr-FR" sz="2000"/>
              <a:t>Pression atmosphérique</a:t>
            </a:r>
          </a:p>
          <a:p>
            <a:pPr marL="342900" indent="-342900">
              <a:buFont typeface="Wingdings" panose="05000000000000000000" pitchFamily="2" charset="2"/>
              <a:buChar char="Ø"/>
            </a:pPr>
            <a:r>
              <a:rPr lang="fr-FR" sz="2000"/>
              <a:t>Température (intérieure/extérieure)</a:t>
            </a:r>
          </a:p>
          <a:p>
            <a:pPr marL="342900" indent="-342900">
              <a:buFont typeface="Wingdings" panose="05000000000000000000" pitchFamily="2" charset="2"/>
              <a:buChar char="Ø"/>
            </a:pPr>
            <a:r>
              <a:rPr lang="fr-FR" sz="2000"/>
              <a:t>Conditions météorologiques générales (pluie, vitesse du vent, humidité dans l’air, …).</a:t>
            </a:r>
          </a:p>
          <a:p>
            <a:endParaRPr lang="fr-FR" sz="2400"/>
          </a:p>
          <a:p>
            <a:r>
              <a:rPr lang="fr-FR" sz="2000" u="sng"/>
              <a:t>Balises de conditions contrastées</a:t>
            </a:r>
            <a:r>
              <a:rPr lang="fr-FR" sz="2000"/>
              <a:t> :</a:t>
            </a:r>
          </a:p>
        </p:txBody>
      </p:sp>
      <p:sp>
        <p:nvSpPr>
          <p:cNvPr id="4" name="ZoneTexte 3">
            <a:extLst>
              <a:ext uri="{FF2B5EF4-FFF2-40B4-BE49-F238E27FC236}">
                <a16:creationId xmlns:a16="http://schemas.microsoft.com/office/drawing/2014/main" id="{6C97171E-7313-44EF-8A13-9BCDF460582C}"/>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Représentativité : Choix des paramètres à mesurer/à rapporter </a:t>
            </a:r>
          </a:p>
        </p:txBody>
      </p:sp>
      <p:sp>
        <p:nvSpPr>
          <p:cNvPr id="5" name="ZoneTexte 4">
            <a:extLst>
              <a:ext uri="{FF2B5EF4-FFF2-40B4-BE49-F238E27FC236}">
                <a16:creationId xmlns:a16="http://schemas.microsoft.com/office/drawing/2014/main" id="{D2442C8B-4AAC-44BB-A2EA-3DD5036F8FB9}"/>
              </a:ext>
            </a:extLst>
          </p:cNvPr>
          <p:cNvSpPr txBox="1"/>
          <p:nvPr/>
        </p:nvSpPr>
        <p:spPr>
          <a:xfrm>
            <a:off x="642938" y="3533407"/>
            <a:ext cx="3181350" cy="923330"/>
          </a:xfrm>
          <a:prstGeom prst="rect">
            <a:avLst/>
          </a:prstGeom>
          <a:noFill/>
          <a:ln>
            <a:solidFill>
              <a:srgbClr val="6D267E"/>
            </a:solidFill>
          </a:ln>
        </p:spPr>
        <p:txBody>
          <a:bodyPr wrap="square" rtlCol="0">
            <a:spAutoFit/>
          </a:bodyPr>
          <a:lstStyle/>
          <a:p>
            <a:pPr marL="0" lvl="1">
              <a:spcBef>
                <a:spcPts val="750"/>
              </a:spcBef>
            </a:pPr>
            <a:r>
              <a:rPr lang="fr-FR" b="1">
                <a:solidFill>
                  <a:srgbClr val="6D267E"/>
                </a:solidFill>
              </a:rPr>
              <a:t>pression atmosphérique</a:t>
            </a:r>
          </a:p>
          <a:p>
            <a:pPr marL="342866" lvl="1"/>
            <a:r>
              <a:rPr lang="fr-FR">
                <a:solidFill>
                  <a:srgbClr val="6D267E"/>
                </a:solidFill>
              </a:rPr>
              <a:t>1 campagne &gt; 1013 hPa et</a:t>
            </a:r>
          </a:p>
          <a:p>
            <a:pPr marL="342866" lvl="1"/>
            <a:r>
              <a:rPr lang="fr-FR">
                <a:solidFill>
                  <a:srgbClr val="6D267E"/>
                </a:solidFill>
              </a:rPr>
              <a:t>1 campagne &lt; 1013 hPa</a:t>
            </a:r>
          </a:p>
        </p:txBody>
      </p:sp>
      <p:sp>
        <p:nvSpPr>
          <p:cNvPr id="6" name="ZoneTexte 5">
            <a:extLst>
              <a:ext uri="{FF2B5EF4-FFF2-40B4-BE49-F238E27FC236}">
                <a16:creationId xmlns:a16="http://schemas.microsoft.com/office/drawing/2014/main" id="{DBA2CE5D-3D70-4F14-A793-F6D77DD310BA}"/>
              </a:ext>
            </a:extLst>
          </p:cNvPr>
          <p:cNvSpPr txBox="1"/>
          <p:nvPr/>
        </p:nvSpPr>
        <p:spPr>
          <a:xfrm>
            <a:off x="5129213" y="3533407"/>
            <a:ext cx="3181350" cy="923330"/>
          </a:xfrm>
          <a:prstGeom prst="rect">
            <a:avLst/>
          </a:prstGeom>
          <a:noFill/>
          <a:ln>
            <a:solidFill>
              <a:srgbClr val="6D267E"/>
            </a:solidFill>
          </a:ln>
        </p:spPr>
        <p:txBody>
          <a:bodyPr wrap="square" rtlCol="0">
            <a:spAutoFit/>
          </a:bodyPr>
          <a:lstStyle/>
          <a:p>
            <a:pPr marL="0" lvl="1">
              <a:spcBef>
                <a:spcPts val="750"/>
              </a:spcBef>
            </a:pPr>
            <a:r>
              <a:rPr lang="fr-FR" b="1">
                <a:solidFill>
                  <a:srgbClr val="6D267E"/>
                </a:solidFill>
              </a:rPr>
              <a:t>température extérieure</a:t>
            </a:r>
          </a:p>
          <a:p>
            <a:pPr marL="342866" lvl="1" indent="0">
              <a:buNone/>
            </a:pPr>
            <a:r>
              <a:rPr lang="fr-FR">
                <a:solidFill>
                  <a:srgbClr val="6D267E"/>
                </a:solidFill>
              </a:rPr>
              <a:t>différence de ≥ 10°C</a:t>
            </a:r>
          </a:p>
          <a:p>
            <a:pPr marL="342866" lvl="1" indent="0">
              <a:buNone/>
            </a:pPr>
            <a:r>
              <a:rPr lang="fr-FR">
                <a:solidFill>
                  <a:srgbClr val="6D267E"/>
                </a:solidFill>
              </a:rPr>
              <a:t>entre 2 campagnes</a:t>
            </a:r>
            <a:endParaRPr lang="fr-BE">
              <a:solidFill>
                <a:srgbClr val="6D267E"/>
              </a:solidFill>
            </a:endParaRPr>
          </a:p>
        </p:txBody>
      </p:sp>
      <p:sp>
        <p:nvSpPr>
          <p:cNvPr id="7" name="ZoneTexte 6">
            <a:extLst>
              <a:ext uri="{FF2B5EF4-FFF2-40B4-BE49-F238E27FC236}">
                <a16:creationId xmlns:a16="http://schemas.microsoft.com/office/drawing/2014/main" id="{D862CDB9-2DD1-40E5-82A7-324F2A1A9CCF}"/>
              </a:ext>
            </a:extLst>
          </p:cNvPr>
          <p:cNvSpPr txBox="1"/>
          <p:nvPr/>
        </p:nvSpPr>
        <p:spPr>
          <a:xfrm>
            <a:off x="4297441" y="3828682"/>
            <a:ext cx="691039" cy="369332"/>
          </a:xfrm>
          <a:prstGeom prst="rect">
            <a:avLst/>
          </a:prstGeom>
          <a:noFill/>
          <a:ln>
            <a:noFill/>
          </a:ln>
        </p:spPr>
        <p:txBody>
          <a:bodyPr wrap="square" rtlCol="0">
            <a:spAutoFit/>
          </a:bodyPr>
          <a:lstStyle/>
          <a:p>
            <a:pPr marL="0" lvl="1">
              <a:spcBef>
                <a:spcPts val="750"/>
              </a:spcBef>
            </a:pPr>
            <a:r>
              <a:rPr lang="fr-FR" b="1">
                <a:solidFill>
                  <a:srgbClr val="6D267E"/>
                </a:solidFill>
              </a:rPr>
              <a:t>ET</a:t>
            </a:r>
          </a:p>
        </p:txBody>
      </p:sp>
    </p:spTree>
    <p:extLst>
      <p:ext uri="{BB962C8B-B14F-4D97-AF65-F5344CB8AC3E}">
        <p14:creationId xmlns:p14="http://schemas.microsoft.com/office/powerpoint/2010/main" val="417759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FDB4C3D7-6848-4220-AF34-D592D99DD607}"/>
              </a:ext>
            </a:extLst>
          </p:cNvPr>
          <p:cNvSpPr>
            <a:spLocks noGrp="1"/>
          </p:cNvSpPr>
          <p:nvPr>
            <p:ph type="title"/>
          </p:nvPr>
        </p:nvSpPr>
        <p:spPr>
          <a:xfrm>
            <a:off x="722313" y="1669257"/>
            <a:ext cx="7772400" cy="1021556"/>
          </a:xfrm>
        </p:spPr>
        <p:txBody>
          <a:bodyPr/>
          <a:lstStyle/>
          <a:p>
            <a:r>
              <a:rPr lang="fr-BE">
                <a:latin typeface="Arial Narrow" panose="020B0606020202030204" pitchFamily="34" charset="0"/>
              </a:rPr>
              <a:t>REALISATION DE Mesures d’air</a:t>
            </a:r>
          </a:p>
        </p:txBody>
      </p:sp>
      <p:sp>
        <p:nvSpPr>
          <p:cNvPr id="6" name="Espace réservé du texte 5">
            <a:extLst>
              <a:ext uri="{FF2B5EF4-FFF2-40B4-BE49-F238E27FC236}">
                <a16:creationId xmlns:a16="http://schemas.microsoft.com/office/drawing/2014/main" id="{3AC2C87A-A3C6-4094-92E4-57D7176EBD25}"/>
              </a:ext>
            </a:extLst>
          </p:cNvPr>
          <p:cNvSpPr>
            <a:spLocks noGrp="1"/>
          </p:cNvSpPr>
          <p:nvPr>
            <p:ph type="body" idx="1"/>
          </p:nvPr>
        </p:nvSpPr>
        <p:spPr>
          <a:xfrm>
            <a:off x="2395329" y="2180035"/>
            <a:ext cx="6099383" cy="1125140"/>
          </a:xfrm>
        </p:spPr>
        <p:txBody>
          <a:bodyPr/>
          <a:lstStyle/>
          <a:p>
            <a:r>
              <a:rPr lang="fr-BE" sz="2000">
                <a:latin typeface="Arial Narrow" panose="020B0606020202030204" pitchFamily="34" charset="0"/>
              </a:rPr>
              <a:t>Stratégie</a:t>
            </a:r>
          </a:p>
          <a:p>
            <a:r>
              <a:rPr lang="fr-BE" sz="2000">
                <a:latin typeface="Arial Narrow" panose="020B0606020202030204" pitchFamily="34" charset="0"/>
              </a:rPr>
              <a:t>Représentativité</a:t>
            </a:r>
          </a:p>
          <a:p>
            <a:r>
              <a:rPr lang="fr-BE" sz="2000">
                <a:latin typeface="Arial Narrow" panose="020B0606020202030204" pitchFamily="34" charset="0"/>
              </a:rPr>
              <a:t>Matériel et méthodes</a:t>
            </a:r>
          </a:p>
        </p:txBody>
      </p:sp>
    </p:spTree>
    <p:extLst>
      <p:ext uri="{BB962C8B-B14F-4D97-AF65-F5344CB8AC3E}">
        <p14:creationId xmlns:p14="http://schemas.microsoft.com/office/powerpoint/2010/main" val="672498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FR" sz="2000"/>
              <a:t>Représentativité : Choix des paramètres à mesurer/à rapporter </a:t>
            </a:r>
          </a:p>
        </p:txBody>
      </p:sp>
      <p:pic>
        <p:nvPicPr>
          <p:cNvPr id="3" name="Image 2">
            <a:extLst>
              <a:ext uri="{FF2B5EF4-FFF2-40B4-BE49-F238E27FC236}">
                <a16:creationId xmlns:a16="http://schemas.microsoft.com/office/drawing/2014/main" id="{9C387C09-CC88-4F85-B65A-05C0D378FB5F}"/>
              </a:ext>
            </a:extLst>
          </p:cNvPr>
          <p:cNvPicPr>
            <a:picLocks noChangeAspect="1"/>
          </p:cNvPicPr>
          <p:nvPr/>
        </p:nvPicPr>
        <p:blipFill>
          <a:blip r:embed="rId2"/>
          <a:stretch>
            <a:fillRect/>
          </a:stretch>
        </p:blipFill>
        <p:spPr>
          <a:xfrm>
            <a:off x="458645" y="1164634"/>
            <a:ext cx="6453614" cy="3694062"/>
          </a:xfrm>
          <a:prstGeom prst="rect">
            <a:avLst/>
          </a:prstGeom>
        </p:spPr>
      </p:pic>
      <p:sp>
        <p:nvSpPr>
          <p:cNvPr id="5" name="ZoneTexte 4">
            <a:extLst>
              <a:ext uri="{FF2B5EF4-FFF2-40B4-BE49-F238E27FC236}">
                <a16:creationId xmlns:a16="http://schemas.microsoft.com/office/drawing/2014/main" id="{10F11839-227E-48A2-B4BA-5644024DE0C2}"/>
              </a:ext>
            </a:extLst>
          </p:cNvPr>
          <p:cNvSpPr txBox="1"/>
          <p:nvPr/>
        </p:nvSpPr>
        <p:spPr>
          <a:xfrm>
            <a:off x="3937967" y="1151265"/>
            <a:ext cx="4514850" cy="1015663"/>
          </a:xfrm>
          <a:prstGeom prst="rect">
            <a:avLst/>
          </a:prstGeom>
          <a:solidFill>
            <a:schemeClr val="bg1"/>
          </a:solidFill>
          <a:ln w="19050">
            <a:solidFill>
              <a:srgbClr val="C00000"/>
            </a:solidFill>
          </a:ln>
        </p:spPr>
        <p:txBody>
          <a:bodyPr wrap="square" rtlCol="0">
            <a:spAutoFit/>
          </a:bodyPr>
          <a:lstStyle/>
          <a:p>
            <a:pPr algn="ctr"/>
            <a:r>
              <a:rPr lang="fr-FR" sz="2000">
                <a:solidFill>
                  <a:srgbClr val="953735"/>
                </a:solidFill>
              </a:rPr>
              <a:t>Valider et démontrer que les campagnes ont été réalisées dans des conditions contrastées !</a:t>
            </a:r>
          </a:p>
        </p:txBody>
      </p:sp>
      <p:sp>
        <p:nvSpPr>
          <p:cNvPr id="8" name="ZoneTexte 7">
            <a:extLst>
              <a:ext uri="{FF2B5EF4-FFF2-40B4-BE49-F238E27FC236}">
                <a16:creationId xmlns:a16="http://schemas.microsoft.com/office/drawing/2014/main" id="{367AAA3A-322B-4E88-892D-C0D60ED0842C}"/>
              </a:ext>
            </a:extLst>
          </p:cNvPr>
          <p:cNvSpPr txBox="1"/>
          <p:nvPr/>
        </p:nvSpPr>
        <p:spPr>
          <a:xfrm>
            <a:off x="3937965" y="2232218"/>
            <a:ext cx="4514851" cy="1754326"/>
          </a:xfrm>
          <a:prstGeom prst="rect">
            <a:avLst/>
          </a:prstGeom>
          <a:solidFill>
            <a:schemeClr val="bg1"/>
          </a:solidFill>
          <a:ln w="3175">
            <a:solidFill>
              <a:schemeClr val="tx1"/>
            </a:solidFill>
          </a:ln>
        </p:spPr>
        <p:txBody>
          <a:bodyPr wrap="square" rtlCol="0">
            <a:spAutoFit/>
          </a:bodyPr>
          <a:lstStyle/>
          <a:p>
            <a:pPr algn="ctr"/>
            <a:r>
              <a:rPr lang="fr-FR"/>
              <a:t>Mais aussi … </a:t>
            </a:r>
          </a:p>
          <a:p>
            <a:pPr algn="ctr"/>
            <a:r>
              <a:rPr lang="fr-FR" b="1" u="sng"/>
              <a:t>Synthèse des paramètres </a:t>
            </a:r>
            <a:r>
              <a:rPr lang="fr-FR"/>
              <a:t>ayant une influence sur les mesures pour l’ensemble des campagnes </a:t>
            </a:r>
          </a:p>
          <a:p>
            <a:pPr algn="ctr"/>
            <a:r>
              <a:rPr lang="fr-FR" b="1" u="sng"/>
              <a:t>Outil d’aide à la programmation </a:t>
            </a:r>
            <a:r>
              <a:rPr lang="fr-FR"/>
              <a:t>des campagnes</a:t>
            </a:r>
          </a:p>
        </p:txBody>
      </p:sp>
      <p:grpSp>
        <p:nvGrpSpPr>
          <p:cNvPr id="6" name="Groupe 5">
            <a:extLst>
              <a:ext uri="{FF2B5EF4-FFF2-40B4-BE49-F238E27FC236}">
                <a16:creationId xmlns:a16="http://schemas.microsoft.com/office/drawing/2014/main" id="{B7082F7A-4DF4-40F4-A61C-AADAC1DF5B28}"/>
              </a:ext>
            </a:extLst>
          </p:cNvPr>
          <p:cNvGrpSpPr/>
          <p:nvPr/>
        </p:nvGrpSpPr>
        <p:grpSpPr>
          <a:xfrm>
            <a:off x="3937965" y="4029878"/>
            <a:ext cx="4514850" cy="830997"/>
            <a:chOff x="4310269" y="2786283"/>
            <a:chExt cx="4514850" cy="830997"/>
          </a:xfrm>
        </p:grpSpPr>
        <p:sp>
          <p:nvSpPr>
            <p:cNvPr id="7" name="ZoneTexte 6">
              <a:extLst>
                <a:ext uri="{FF2B5EF4-FFF2-40B4-BE49-F238E27FC236}">
                  <a16:creationId xmlns:a16="http://schemas.microsoft.com/office/drawing/2014/main" id="{F2E9CA19-E7C5-4249-A4AE-5432F5C6E69A}"/>
                </a:ext>
              </a:extLst>
            </p:cNvPr>
            <p:cNvSpPr txBox="1"/>
            <p:nvPr/>
          </p:nvSpPr>
          <p:spPr>
            <a:xfrm>
              <a:off x="4310269" y="2786283"/>
              <a:ext cx="4514850" cy="830997"/>
            </a:xfrm>
            <a:prstGeom prst="rect">
              <a:avLst/>
            </a:prstGeom>
            <a:solidFill>
              <a:schemeClr val="bg1"/>
            </a:solidFill>
            <a:ln w="19050">
              <a:solidFill>
                <a:srgbClr val="00B050"/>
              </a:solidFill>
            </a:ln>
          </p:spPr>
          <p:txBody>
            <a:bodyPr wrap="square" rtlCol="0">
              <a:spAutoFit/>
            </a:bodyPr>
            <a:lstStyle/>
            <a:p>
              <a:pPr marL="1162050" algn="ctr"/>
              <a:r>
                <a:rPr lang="fr-FR" sz="2400"/>
                <a:t>A remplir à chaque campagne</a:t>
              </a:r>
            </a:p>
          </p:txBody>
        </p:sp>
        <p:pic>
          <p:nvPicPr>
            <p:cNvPr id="9" name="Image 8">
              <a:extLst>
                <a:ext uri="{FF2B5EF4-FFF2-40B4-BE49-F238E27FC236}">
                  <a16:creationId xmlns:a16="http://schemas.microsoft.com/office/drawing/2014/main" id="{59FB019C-F768-4F2C-8C0E-A214BDB4FA89}"/>
                </a:ext>
              </a:extLst>
            </p:cNvPr>
            <p:cNvPicPr>
              <a:picLocks noChangeAspect="1"/>
            </p:cNvPicPr>
            <p:nvPr/>
          </p:nvPicPr>
          <p:blipFill>
            <a:blip r:embed="rId3"/>
            <a:stretch>
              <a:fillRect/>
            </a:stretch>
          </p:blipFill>
          <p:spPr>
            <a:xfrm>
              <a:off x="4625631" y="2897981"/>
              <a:ext cx="622229" cy="622229"/>
            </a:xfrm>
            <a:prstGeom prst="rect">
              <a:avLst/>
            </a:prstGeom>
          </p:spPr>
        </p:pic>
      </p:grpSp>
    </p:spTree>
    <p:extLst>
      <p:ext uri="{BB962C8B-B14F-4D97-AF65-F5344CB8AC3E}">
        <p14:creationId xmlns:p14="http://schemas.microsoft.com/office/powerpoint/2010/main" val="1077880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FDB4C3D7-6848-4220-AF34-D592D99DD607}"/>
              </a:ext>
            </a:extLst>
          </p:cNvPr>
          <p:cNvSpPr>
            <a:spLocks noGrp="1"/>
          </p:cNvSpPr>
          <p:nvPr>
            <p:ph type="title"/>
          </p:nvPr>
        </p:nvSpPr>
        <p:spPr>
          <a:xfrm>
            <a:off x="722313" y="1669257"/>
            <a:ext cx="7772400" cy="1021556"/>
          </a:xfrm>
        </p:spPr>
        <p:txBody>
          <a:bodyPr/>
          <a:lstStyle/>
          <a:p>
            <a:r>
              <a:rPr lang="fr-BE">
                <a:solidFill>
                  <a:schemeClr val="bg1">
                    <a:lumMod val="65000"/>
                  </a:schemeClr>
                </a:solidFill>
                <a:latin typeface="Arial Narrow" panose="020B0606020202030204" pitchFamily="34" charset="0"/>
              </a:rPr>
              <a:t>REALISATION DE Mesures d’air</a:t>
            </a:r>
          </a:p>
        </p:txBody>
      </p:sp>
      <p:sp>
        <p:nvSpPr>
          <p:cNvPr id="6" name="Espace réservé du texte 5">
            <a:extLst>
              <a:ext uri="{FF2B5EF4-FFF2-40B4-BE49-F238E27FC236}">
                <a16:creationId xmlns:a16="http://schemas.microsoft.com/office/drawing/2014/main" id="{3AC2C87A-A3C6-4094-92E4-57D7176EBD25}"/>
              </a:ext>
            </a:extLst>
          </p:cNvPr>
          <p:cNvSpPr>
            <a:spLocks noGrp="1"/>
          </p:cNvSpPr>
          <p:nvPr>
            <p:ph type="body" idx="1"/>
          </p:nvPr>
        </p:nvSpPr>
        <p:spPr>
          <a:xfrm>
            <a:off x="2395329" y="2180035"/>
            <a:ext cx="6099383" cy="1125140"/>
          </a:xfrm>
        </p:spPr>
        <p:txBody>
          <a:bodyPr/>
          <a:lstStyle/>
          <a:p>
            <a:r>
              <a:rPr lang="fr-BE" sz="2000">
                <a:solidFill>
                  <a:schemeClr val="bg1">
                    <a:lumMod val="85000"/>
                  </a:schemeClr>
                </a:solidFill>
                <a:latin typeface="Arial Narrow" panose="020B0606020202030204" pitchFamily="34" charset="0"/>
              </a:rPr>
              <a:t>Stratégie</a:t>
            </a:r>
          </a:p>
          <a:p>
            <a:r>
              <a:rPr lang="fr-BE" sz="2000">
                <a:solidFill>
                  <a:schemeClr val="bg1">
                    <a:lumMod val="85000"/>
                  </a:schemeClr>
                </a:solidFill>
                <a:latin typeface="Arial Narrow" panose="020B0606020202030204" pitchFamily="34" charset="0"/>
              </a:rPr>
              <a:t>Représentativité</a:t>
            </a:r>
          </a:p>
          <a:p>
            <a:r>
              <a:rPr lang="fr-BE" sz="2000" b="1">
                <a:solidFill>
                  <a:srgbClr val="002060"/>
                </a:solidFill>
                <a:latin typeface="Arial Narrow" panose="020B0606020202030204" pitchFamily="34" charset="0"/>
              </a:rPr>
              <a:t>Matériel et méthodes</a:t>
            </a:r>
          </a:p>
        </p:txBody>
      </p:sp>
      <p:sp>
        <p:nvSpPr>
          <p:cNvPr id="4" name="Rectangle : coins arrondis 3">
            <a:extLst>
              <a:ext uri="{FF2B5EF4-FFF2-40B4-BE49-F238E27FC236}">
                <a16:creationId xmlns:a16="http://schemas.microsoft.com/office/drawing/2014/main" id="{373145FB-F41C-45AD-88BC-3C1D048C2CB8}"/>
              </a:ext>
            </a:extLst>
          </p:cNvPr>
          <p:cNvSpPr/>
          <p:nvPr/>
        </p:nvSpPr>
        <p:spPr>
          <a:xfrm>
            <a:off x="5445020" y="3515915"/>
            <a:ext cx="2743200" cy="6000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lnSpc>
                <a:spcPct val="100000"/>
              </a:lnSpc>
              <a:buNone/>
            </a:pPr>
            <a:r>
              <a:rPr lang="fr-FR" sz="2000"/>
              <a:t>GRER v6 - Annexe B6.3</a:t>
            </a:r>
          </a:p>
        </p:txBody>
      </p:sp>
      <p:sp>
        <p:nvSpPr>
          <p:cNvPr id="7" name="Rectangle : coins arrondis 6">
            <a:extLst>
              <a:ext uri="{FF2B5EF4-FFF2-40B4-BE49-F238E27FC236}">
                <a16:creationId xmlns:a16="http://schemas.microsoft.com/office/drawing/2014/main" id="{11338B9D-6032-452B-BB22-8E33F0A2E24B}"/>
              </a:ext>
            </a:extLst>
          </p:cNvPr>
          <p:cNvSpPr/>
          <p:nvPr/>
        </p:nvSpPr>
        <p:spPr>
          <a:xfrm>
            <a:off x="2366203" y="2895833"/>
            <a:ext cx="2262188" cy="429220"/>
          </a:xfrm>
          <a:prstGeom prst="roundRect">
            <a:avLst/>
          </a:prstGeom>
          <a:noFill/>
          <a:ln>
            <a:solidFill>
              <a:srgbClr val="1A398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lnSpc>
                <a:spcPct val="100000"/>
              </a:lnSpc>
              <a:buNone/>
            </a:pPr>
            <a:endParaRPr lang="fr-FR" sz="2000"/>
          </a:p>
        </p:txBody>
      </p:sp>
      <p:cxnSp>
        <p:nvCxnSpPr>
          <p:cNvPr id="8" name="Connecteur droit avec flèche 7">
            <a:extLst>
              <a:ext uri="{FF2B5EF4-FFF2-40B4-BE49-F238E27FC236}">
                <a16:creationId xmlns:a16="http://schemas.microsoft.com/office/drawing/2014/main" id="{9FFCB10F-3A83-45BD-8EB5-292090295E45}"/>
              </a:ext>
            </a:extLst>
          </p:cNvPr>
          <p:cNvCxnSpPr>
            <a:cxnSpLocks/>
          </p:cNvCxnSpPr>
          <p:nvPr/>
        </p:nvCxnSpPr>
        <p:spPr>
          <a:xfrm>
            <a:off x="4711148" y="3295236"/>
            <a:ext cx="686698" cy="210740"/>
          </a:xfrm>
          <a:prstGeom prst="straightConnector1">
            <a:avLst/>
          </a:prstGeom>
          <a:ln w="28575">
            <a:solidFill>
              <a:srgbClr val="1A3989"/>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e 8">
            <a:extLst>
              <a:ext uri="{FF2B5EF4-FFF2-40B4-BE49-F238E27FC236}">
                <a16:creationId xmlns:a16="http://schemas.microsoft.com/office/drawing/2014/main" id="{A2874EF4-B568-47D1-ADEA-01D3DDA7A4B6}"/>
              </a:ext>
            </a:extLst>
          </p:cNvPr>
          <p:cNvGrpSpPr/>
          <p:nvPr/>
        </p:nvGrpSpPr>
        <p:grpSpPr>
          <a:xfrm>
            <a:off x="229871" y="829821"/>
            <a:ext cx="838831" cy="927198"/>
            <a:chOff x="2505826" y="1545379"/>
            <a:chExt cx="838831" cy="927198"/>
          </a:xfrm>
        </p:grpSpPr>
        <p:pic>
          <p:nvPicPr>
            <p:cNvPr id="10" name="Image 9">
              <a:extLst>
                <a:ext uri="{FF2B5EF4-FFF2-40B4-BE49-F238E27FC236}">
                  <a16:creationId xmlns:a16="http://schemas.microsoft.com/office/drawing/2014/main" id="{EA76E880-DDC5-4B5A-8D98-A27014801ED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014" b="94245" l="10000" r="90000">
                          <a14:foregroundMark x1="32500" y1="45863" x2="32500" y2="45863"/>
                          <a14:foregroundMark x1="33667" y1="45863" x2="33667" y2="45863"/>
                          <a14:foregroundMark x1="37833" y1="46942" x2="37833" y2="46942"/>
                          <a14:foregroundMark x1="39667" y1="50719" x2="39667" y2="50719"/>
                          <a14:foregroundMark x1="40667" y1="53957" x2="40667" y2="53957"/>
                          <a14:foregroundMark x1="41333" y1="54676" x2="38333" y2="65647"/>
                          <a14:foregroundMark x1="38333" y1="65647" x2="25667" y2="68165"/>
                          <a14:foregroundMark x1="25667" y1="68165" x2="20167" y2="60971"/>
                          <a14:foregroundMark x1="20167" y1="60971" x2="21333" y2="50540"/>
                          <a14:foregroundMark x1="21333" y1="50540" x2="21500" y2="50000"/>
                          <a14:foregroundMark x1="34833" y1="41367" x2="22000" y2="44065"/>
                          <a14:foregroundMark x1="29833" y1="39209" x2="22333" y2="42086"/>
                          <a14:foregroundMark x1="18000" y1="57014" x2="20833" y2="60072"/>
                          <a14:foregroundMark x1="21500" y1="73741" x2="30500" y2="72662"/>
                          <a14:foregroundMark x1="45333" y1="73201" x2="36000" y2="64928"/>
                          <a14:foregroundMark x1="35333" y1="71583" x2="35500" y2="79676"/>
                          <a14:foregroundMark x1="22667" y1="89568" x2="43167" y2="88309"/>
                          <a14:foregroundMark x1="18667" y1="90108" x2="33000" y2="92266"/>
                          <a14:foregroundMark x1="17333" y1="89568" x2="40167" y2="85971"/>
                          <a14:foregroundMark x1="46000" y1="89388" x2="16833" y2="90288"/>
                          <a14:foregroundMark x1="15500" y1="89928" x2="37167" y2="88129"/>
                          <a14:foregroundMark x1="37167" y1="88129" x2="46167" y2="88849"/>
                          <a14:foregroundMark x1="46167" y1="88849" x2="46500" y2="88489"/>
                          <a14:foregroundMark x1="15333" y1="89748" x2="47333" y2="90288"/>
                          <a14:foregroundMark x1="15333" y1="91906" x2="16000" y2="89568"/>
                          <a14:foregroundMark x1="14667" y1="91906" x2="15333" y2="87050"/>
                          <a14:foregroundMark x1="14500" y1="92266" x2="33500" y2="94245"/>
                          <a14:foregroundMark x1="18833" y1="92626" x2="49833" y2="92626"/>
                          <a14:foregroundMark x1="48167" y1="89748" x2="47333" y2="85432"/>
                          <a14:foregroundMark x1="47333" y1="85791" x2="19167" y2="87410"/>
                          <a14:foregroundMark x1="17500" y1="87410" x2="36833" y2="84712"/>
                          <a14:foregroundMark x1="36833" y1="84712" x2="38167" y2="84712"/>
                          <a14:foregroundMark x1="37667" y1="83094" x2="22667" y2="85971"/>
                          <a14:foregroundMark x1="18500" y1="86871" x2="27333" y2="85971"/>
                          <a14:foregroundMark x1="21000" y1="69424" x2="27333" y2="73381"/>
                          <a14:foregroundMark x1="45500" y1="69784" x2="34000" y2="76619"/>
                          <a14:foregroundMark x1="34000" y1="76619" x2="34000" y2="76619"/>
                          <a14:foregroundMark x1="44500" y1="42086" x2="50000" y2="50899"/>
                          <a14:foregroundMark x1="43667" y1="50540" x2="55500" y2="39748"/>
                          <a14:foregroundMark x1="49667" y1="50719" x2="54833" y2="42086"/>
                          <a14:foregroundMark x1="54833" y1="42086" x2="65333" y2="41727"/>
                          <a14:foregroundMark x1="65333" y1="41727" x2="74167" y2="42266"/>
                          <a14:foregroundMark x1="74167" y1="42266" x2="88833" y2="34173"/>
                          <a14:foregroundMark x1="88833" y1="34173" x2="87000" y2="17806"/>
                          <a14:foregroundMark x1="87000" y1="17806" x2="60000" y2="7734"/>
                          <a14:foregroundMark x1="60000" y1="7734" x2="43167" y2="10791"/>
                          <a14:foregroundMark x1="43167" y1="10791" x2="35833" y2="22662"/>
                          <a14:foregroundMark x1="35833" y1="22662" x2="42833" y2="36331"/>
                          <a14:foregroundMark x1="42833" y1="36331" x2="43833" y2="41906"/>
                          <a14:foregroundMark x1="41000" y1="18885" x2="55000" y2="23201"/>
                          <a14:foregroundMark x1="55000" y1="23201" x2="69667" y2="21763"/>
                          <a14:foregroundMark x1="69667" y1="21763" x2="70000" y2="39209"/>
                          <a14:foregroundMark x1="54333" y1="9892" x2="68833" y2="10252"/>
                          <a14:foregroundMark x1="68833" y1="10252" x2="83667" y2="9712"/>
                          <a14:foregroundMark x1="60333" y1="7554" x2="86833" y2="18165"/>
                          <a14:foregroundMark x1="63333" y1="7014" x2="85000" y2="15827"/>
                          <a14:foregroundMark x1="85000" y1="15827" x2="86167" y2="16906"/>
                          <a14:foregroundMark x1="40333" y1="24460" x2="81833" y2="29137"/>
                          <a14:foregroundMark x1="34500" y1="42626" x2="29833" y2="74281"/>
                        </a14:backgroundRemoval>
                      </a14:imgEffect>
                    </a14:imgLayer>
                  </a14:imgProps>
                </a:ext>
              </a:extLst>
            </a:blip>
            <a:srcRect l="8752" r="7412"/>
            <a:stretch/>
          </p:blipFill>
          <p:spPr>
            <a:xfrm>
              <a:off x="2505826" y="1545379"/>
              <a:ext cx="838831" cy="927198"/>
            </a:xfrm>
            <a:prstGeom prst="rect">
              <a:avLst/>
            </a:prstGeom>
          </p:spPr>
        </p:pic>
        <p:sp>
          <p:nvSpPr>
            <p:cNvPr id="11" name="ZoneTexte 10">
              <a:extLst>
                <a:ext uri="{FF2B5EF4-FFF2-40B4-BE49-F238E27FC236}">
                  <a16:creationId xmlns:a16="http://schemas.microsoft.com/office/drawing/2014/main" id="{D6A2ACB3-7382-4451-9302-39E025A1A0F5}"/>
                </a:ext>
              </a:extLst>
            </p:cNvPr>
            <p:cNvSpPr txBox="1"/>
            <p:nvPr/>
          </p:nvSpPr>
          <p:spPr>
            <a:xfrm>
              <a:off x="2869169" y="1610582"/>
              <a:ext cx="279611" cy="369332"/>
            </a:xfrm>
            <a:prstGeom prst="rect">
              <a:avLst/>
            </a:prstGeom>
            <a:noFill/>
          </p:spPr>
          <p:txBody>
            <a:bodyPr wrap="square" rtlCol="0">
              <a:spAutoFit/>
            </a:bodyPr>
            <a:lstStyle/>
            <a:p>
              <a:r>
                <a:rPr lang="en-GB" b="1">
                  <a:solidFill>
                    <a:schemeClr val="tx1">
                      <a:lumMod val="75000"/>
                      <a:lumOff val="25000"/>
                    </a:schemeClr>
                  </a:solidFill>
                  <a:latin typeface="Freestyle Script" panose="030804020302050B0404" pitchFamily="66" charset="0"/>
                </a:rPr>
                <a:t>?</a:t>
              </a:r>
            </a:p>
          </p:txBody>
        </p:sp>
      </p:grpSp>
      <p:sp>
        <p:nvSpPr>
          <p:cNvPr id="12" name="Espace réservé du texte 5">
            <a:extLst>
              <a:ext uri="{FF2B5EF4-FFF2-40B4-BE49-F238E27FC236}">
                <a16:creationId xmlns:a16="http://schemas.microsoft.com/office/drawing/2014/main" id="{00FA09C6-3EA5-490D-9940-1D9D9E83752C}"/>
              </a:ext>
            </a:extLst>
          </p:cNvPr>
          <p:cNvSpPr txBox="1">
            <a:spLocks/>
          </p:cNvSpPr>
          <p:nvPr/>
        </p:nvSpPr>
        <p:spPr>
          <a:xfrm>
            <a:off x="1002582" y="895024"/>
            <a:ext cx="7772400" cy="779777"/>
          </a:xfrm>
          <a:prstGeom prst="rect">
            <a:avLst/>
          </a:prstGeom>
        </p:spPr>
        <p:txBody>
          <a:bodyPr anchor="t"/>
          <a:lstStyle>
            <a:lvl1pPr marL="0" indent="0" algn="l" defTabSz="685783"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1pPr>
            <a:lvl2pPr marL="342891" indent="0" algn="l" defTabSz="685783" rtl="0" eaLnBrk="1" latinLnBrk="0" hangingPunct="1">
              <a:spcBef>
                <a:spcPct val="20000"/>
              </a:spcBef>
              <a:buFont typeface="Arial" panose="020B0604020202020204" pitchFamily="34" charset="0"/>
              <a:buNone/>
              <a:defRPr sz="1351" kern="1200">
                <a:solidFill>
                  <a:schemeClr val="tx1">
                    <a:tint val="75000"/>
                  </a:schemeClr>
                </a:solidFill>
                <a:latin typeface="+mn-lt"/>
                <a:ea typeface="+mn-ea"/>
                <a:cs typeface="+mn-cs"/>
              </a:defRPr>
            </a:lvl2pPr>
            <a:lvl3pPr marL="685783" indent="0" algn="l" defTabSz="685783" rtl="0" eaLnBrk="1" latinLnBrk="0" hangingPunct="1">
              <a:spcBef>
                <a:spcPct val="20000"/>
              </a:spcBef>
              <a:buFont typeface="Arial" panose="020B0604020202020204" pitchFamily="34" charset="0"/>
              <a:buNone/>
              <a:defRPr sz="1200" kern="1200">
                <a:solidFill>
                  <a:schemeClr val="tx1">
                    <a:tint val="75000"/>
                  </a:schemeClr>
                </a:solidFill>
                <a:latin typeface="+mn-lt"/>
                <a:ea typeface="+mn-ea"/>
                <a:cs typeface="+mn-cs"/>
              </a:defRPr>
            </a:lvl3pPr>
            <a:lvl4pPr marL="1028674" indent="0" algn="l" defTabSz="685783" rtl="0" eaLnBrk="1" latinLnBrk="0" hangingPunct="1">
              <a:spcBef>
                <a:spcPct val="20000"/>
              </a:spcBef>
              <a:buFont typeface="Arial" panose="020B0604020202020204" pitchFamily="34" charset="0"/>
              <a:buNone/>
              <a:defRPr sz="1051" kern="1200">
                <a:solidFill>
                  <a:schemeClr val="tx1">
                    <a:tint val="75000"/>
                  </a:schemeClr>
                </a:solidFill>
                <a:latin typeface="+mn-lt"/>
                <a:ea typeface="+mn-ea"/>
                <a:cs typeface="+mn-cs"/>
              </a:defRPr>
            </a:lvl4pPr>
            <a:lvl5pPr marL="1371566" indent="0" algn="l" defTabSz="685783" rtl="0" eaLnBrk="1" latinLnBrk="0" hangingPunct="1">
              <a:spcBef>
                <a:spcPct val="20000"/>
              </a:spcBef>
              <a:buFont typeface="Arial" panose="020B0604020202020204" pitchFamily="34" charset="0"/>
              <a:buNone/>
              <a:defRPr sz="1051" kern="1200">
                <a:solidFill>
                  <a:schemeClr val="tx1">
                    <a:tint val="75000"/>
                  </a:schemeClr>
                </a:solidFill>
                <a:latin typeface="+mn-lt"/>
                <a:ea typeface="+mn-ea"/>
                <a:cs typeface="+mn-cs"/>
              </a:defRPr>
            </a:lvl5pPr>
            <a:lvl6pPr marL="1714457" indent="0" algn="l" defTabSz="685783" rtl="0" eaLnBrk="1" latinLnBrk="0" hangingPunct="1">
              <a:spcBef>
                <a:spcPct val="20000"/>
              </a:spcBef>
              <a:buFont typeface="Arial" panose="020B0604020202020204" pitchFamily="34" charset="0"/>
              <a:buNone/>
              <a:defRPr sz="1051" kern="1200">
                <a:solidFill>
                  <a:schemeClr val="tx1">
                    <a:tint val="75000"/>
                  </a:schemeClr>
                </a:solidFill>
                <a:latin typeface="+mn-lt"/>
                <a:ea typeface="+mn-ea"/>
                <a:cs typeface="+mn-cs"/>
              </a:defRPr>
            </a:lvl6pPr>
            <a:lvl7pPr marL="2057349" indent="0" algn="l" defTabSz="685783" rtl="0" eaLnBrk="1" latinLnBrk="0" hangingPunct="1">
              <a:spcBef>
                <a:spcPct val="20000"/>
              </a:spcBef>
              <a:buFont typeface="Arial" panose="020B0604020202020204" pitchFamily="34" charset="0"/>
              <a:buNone/>
              <a:defRPr sz="1051" kern="1200">
                <a:solidFill>
                  <a:schemeClr val="tx1">
                    <a:tint val="75000"/>
                  </a:schemeClr>
                </a:solidFill>
                <a:latin typeface="+mn-lt"/>
                <a:ea typeface="+mn-ea"/>
                <a:cs typeface="+mn-cs"/>
              </a:defRPr>
            </a:lvl7pPr>
            <a:lvl8pPr marL="2400240" indent="0" algn="l" defTabSz="685783" rtl="0" eaLnBrk="1" latinLnBrk="0" hangingPunct="1">
              <a:spcBef>
                <a:spcPct val="20000"/>
              </a:spcBef>
              <a:buFont typeface="Arial" panose="020B0604020202020204" pitchFamily="34" charset="0"/>
              <a:buNone/>
              <a:defRPr sz="1051" kern="1200">
                <a:solidFill>
                  <a:schemeClr val="tx1">
                    <a:tint val="75000"/>
                  </a:schemeClr>
                </a:solidFill>
                <a:latin typeface="+mn-lt"/>
                <a:ea typeface="+mn-ea"/>
                <a:cs typeface="+mn-cs"/>
              </a:defRPr>
            </a:lvl8pPr>
            <a:lvl9pPr marL="2743131" indent="0" algn="l" defTabSz="685783" rtl="0" eaLnBrk="1" latinLnBrk="0" hangingPunct="1">
              <a:spcBef>
                <a:spcPct val="20000"/>
              </a:spcBef>
              <a:buFont typeface="Arial" panose="020B0604020202020204" pitchFamily="34" charset="0"/>
              <a:buNone/>
              <a:defRPr sz="1051" kern="1200">
                <a:solidFill>
                  <a:schemeClr val="tx1">
                    <a:tint val="75000"/>
                  </a:schemeClr>
                </a:solidFill>
                <a:latin typeface="+mn-lt"/>
                <a:ea typeface="+mn-ea"/>
                <a:cs typeface="+mn-cs"/>
              </a:defRPr>
            </a:lvl9pPr>
          </a:lstStyle>
          <a:p>
            <a:r>
              <a:rPr lang="fr-BE" sz="2000" b="1">
                <a:solidFill>
                  <a:srgbClr val="1A3989"/>
                </a:solidFill>
                <a:latin typeface="Verdana" panose="020B0604030504040204" pitchFamily="34" charset="0"/>
                <a:ea typeface="Verdana" panose="020B0604030504040204" pitchFamily="34" charset="0"/>
              </a:rPr>
              <a:t>Quels sont les éléments à prendre en compte pour choisir le matériel et la méthode ?</a:t>
            </a:r>
          </a:p>
        </p:txBody>
      </p:sp>
    </p:spTree>
    <p:extLst>
      <p:ext uri="{BB962C8B-B14F-4D97-AF65-F5344CB8AC3E}">
        <p14:creationId xmlns:p14="http://schemas.microsoft.com/office/powerpoint/2010/main" val="2482968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85763" y="1028625"/>
            <a:ext cx="8361997" cy="1692771"/>
          </a:xfrm>
          <a:prstGeom prst="rect">
            <a:avLst/>
          </a:prstGeom>
          <a:noFill/>
        </p:spPr>
        <p:txBody>
          <a:bodyPr wrap="square" rtlCol="0">
            <a:spAutoFit/>
          </a:bodyPr>
          <a:lstStyle/>
          <a:p>
            <a:pPr marL="0" indent="0">
              <a:lnSpc>
                <a:spcPct val="100000"/>
              </a:lnSpc>
              <a:buNone/>
            </a:pPr>
            <a:r>
              <a:rPr lang="fr-FR" sz="2400">
                <a:solidFill>
                  <a:schemeClr val="accent1">
                    <a:lumMod val="75000"/>
                  </a:schemeClr>
                </a:solidFill>
              </a:rPr>
              <a:t>GRER partie B – version 6 : Annexe B6.3</a:t>
            </a:r>
          </a:p>
          <a:p>
            <a:pPr marL="0" indent="0">
              <a:buNone/>
            </a:pPr>
            <a:r>
              <a:rPr lang="fr-FR" sz="2000" b="1" u="sng"/>
              <a:t>Objectifs </a:t>
            </a:r>
            <a:r>
              <a:rPr lang="fr-FR" sz="2000"/>
              <a:t>:</a:t>
            </a:r>
          </a:p>
          <a:p>
            <a:pPr marL="800100" lvl="1" indent="-342900">
              <a:buFont typeface="Arial" panose="020B0604020202020204" pitchFamily="34" charset="0"/>
              <a:buChar char="•"/>
            </a:pPr>
            <a:r>
              <a:rPr lang="fr-FR" sz="2000"/>
              <a:t>Donner des recommandations pour réaliser les prélèvements d’air</a:t>
            </a:r>
          </a:p>
          <a:p>
            <a:pPr marL="800100" lvl="1" indent="-342900">
              <a:buFont typeface="Arial" panose="020B0604020202020204" pitchFamily="34" charset="0"/>
              <a:buChar char="•"/>
            </a:pPr>
            <a:r>
              <a:rPr lang="fr-FR" sz="2000"/>
              <a:t>Directives plus complètes &gt;&lt; méthodes actuelles du CWEA </a:t>
            </a:r>
          </a:p>
          <a:p>
            <a:pPr marL="809625" lvl="1"/>
            <a:r>
              <a:rPr lang="fr-FR" sz="2000"/>
              <a:t>(</a:t>
            </a:r>
            <a:r>
              <a:rPr lang="fr-FR" sz="2000" i="1"/>
              <a:t>CWEA P-27 </a:t>
            </a:r>
            <a:r>
              <a:rPr lang="fr-FR" sz="2000"/>
              <a:t>:</a:t>
            </a:r>
            <a:r>
              <a:rPr lang="fr-FR" sz="2000">
                <a:sym typeface="Wingdings" panose="05000000000000000000" pitchFamily="2" charset="2"/>
              </a:rPr>
              <a:t> Gaz du sol</a:t>
            </a:r>
            <a:r>
              <a:rPr lang="fr-FR" sz="2000"/>
              <a:t> et </a:t>
            </a:r>
            <a:r>
              <a:rPr lang="fr-FR" sz="2000" i="1"/>
              <a:t>CWEA P-28 </a:t>
            </a:r>
            <a:r>
              <a:rPr lang="fr-FR" sz="2000"/>
              <a:t>: air intérieur et extérieur)</a:t>
            </a:r>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Matériel et méthodes</a:t>
            </a:r>
          </a:p>
        </p:txBody>
      </p:sp>
      <p:sp>
        <p:nvSpPr>
          <p:cNvPr id="4" name="Flèche : droite 3">
            <a:extLst>
              <a:ext uri="{FF2B5EF4-FFF2-40B4-BE49-F238E27FC236}">
                <a16:creationId xmlns:a16="http://schemas.microsoft.com/office/drawing/2014/main" id="{48114369-B4EC-4CD5-AF3B-DB25E690A705}"/>
              </a:ext>
            </a:extLst>
          </p:cNvPr>
          <p:cNvSpPr/>
          <p:nvPr/>
        </p:nvSpPr>
        <p:spPr>
          <a:xfrm>
            <a:off x="5123351" y="3318045"/>
            <a:ext cx="504000" cy="220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e 5">
            <a:extLst>
              <a:ext uri="{FF2B5EF4-FFF2-40B4-BE49-F238E27FC236}">
                <a16:creationId xmlns:a16="http://schemas.microsoft.com/office/drawing/2014/main" id="{F1D873C6-D5A8-48FA-8516-82696C52D9AB}"/>
              </a:ext>
            </a:extLst>
          </p:cNvPr>
          <p:cNvGrpSpPr/>
          <p:nvPr/>
        </p:nvGrpSpPr>
        <p:grpSpPr>
          <a:xfrm>
            <a:off x="1580558" y="2874198"/>
            <a:ext cx="4680800" cy="1573078"/>
            <a:chOff x="3630714" y="1735810"/>
            <a:chExt cx="4680800" cy="1573078"/>
          </a:xfrm>
        </p:grpSpPr>
        <p:sp>
          <p:nvSpPr>
            <p:cNvPr id="7" name="Flèche : droite 6">
              <a:extLst>
                <a:ext uri="{FF2B5EF4-FFF2-40B4-BE49-F238E27FC236}">
                  <a16:creationId xmlns:a16="http://schemas.microsoft.com/office/drawing/2014/main" id="{02C2F54A-7093-4B9C-8B4F-88A80CBDE140}"/>
                </a:ext>
              </a:extLst>
            </p:cNvPr>
            <p:cNvSpPr/>
            <p:nvPr/>
          </p:nvSpPr>
          <p:spPr>
            <a:xfrm>
              <a:off x="3630714" y="2297727"/>
              <a:ext cx="817118" cy="449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 coins arrondis 7">
              <a:extLst>
                <a:ext uri="{FF2B5EF4-FFF2-40B4-BE49-F238E27FC236}">
                  <a16:creationId xmlns:a16="http://schemas.microsoft.com/office/drawing/2014/main" id="{269E5BB3-8982-4FE5-8DC9-B4F11106F4B9}"/>
                </a:ext>
              </a:extLst>
            </p:cNvPr>
            <p:cNvSpPr/>
            <p:nvPr/>
          </p:nvSpPr>
          <p:spPr>
            <a:xfrm>
              <a:off x="4730114" y="1735810"/>
              <a:ext cx="3581400" cy="1573078"/>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a:solidFill>
                    <a:schemeClr val="tx1"/>
                  </a:solidFill>
                </a:rPr>
                <a:t>Formation 5 et 12 décembre : </a:t>
              </a:r>
            </a:p>
            <a:p>
              <a:pPr algn="ctr" defTabSz="403225">
                <a:spcBef>
                  <a:spcPts val="1200"/>
                </a:spcBef>
              </a:pPr>
              <a:r>
                <a:rPr lang="fr-BE" b="1">
                  <a:solidFill>
                    <a:schemeClr val="tx1"/>
                  </a:solidFill>
                </a:rPr>
                <a:t>Focus sur les points clés à retenir</a:t>
              </a:r>
              <a:endParaRPr lang="fr-BE">
                <a:solidFill>
                  <a:schemeClr val="tx1"/>
                </a:solidFill>
              </a:endParaRPr>
            </a:p>
          </p:txBody>
        </p:sp>
      </p:grpSp>
    </p:spTree>
    <p:extLst>
      <p:ext uri="{BB962C8B-B14F-4D97-AF65-F5344CB8AC3E}">
        <p14:creationId xmlns:p14="http://schemas.microsoft.com/office/powerpoint/2010/main" val="1991683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 coins arrondis 24">
            <a:extLst>
              <a:ext uri="{FF2B5EF4-FFF2-40B4-BE49-F238E27FC236}">
                <a16:creationId xmlns:a16="http://schemas.microsoft.com/office/drawing/2014/main" id="{053CD783-A39D-40FE-8E8A-F3F28298CF50}"/>
              </a:ext>
            </a:extLst>
          </p:cNvPr>
          <p:cNvSpPr/>
          <p:nvPr/>
        </p:nvSpPr>
        <p:spPr>
          <a:xfrm>
            <a:off x="6559643" y="2528019"/>
            <a:ext cx="1494000" cy="720000"/>
          </a:xfrm>
          <a:prstGeom prst="roundRect">
            <a:avLst/>
          </a:prstGeom>
          <a:noFill/>
          <a:ln>
            <a:solidFill>
              <a:srgbClr val="1A398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lgn="ctr">
              <a:lnSpc>
                <a:spcPct val="100000"/>
              </a:lnSpc>
              <a:buNone/>
            </a:pPr>
            <a:r>
              <a:rPr lang="fr-FR" sz="1600">
                <a:solidFill>
                  <a:schemeClr val="tx1"/>
                </a:solidFill>
              </a:rPr>
              <a:t>Tube à adsorption </a:t>
            </a:r>
            <a:r>
              <a:rPr lang="fr-FR" sz="1200">
                <a:solidFill>
                  <a:schemeClr val="tx1"/>
                </a:solidFill>
              </a:rPr>
              <a:t>(Diffusion radiale)</a:t>
            </a:r>
            <a:endParaRPr lang="fr-FR" sz="1600">
              <a:solidFill>
                <a:schemeClr val="tx1"/>
              </a:solidFill>
            </a:endParaRPr>
          </a:p>
        </p:txBody>
      </p:sp>
      <p:sp>
        <p:nvSpPr>
          <p:cNvPr id="24" name="Rectangle : coins arrondis 23">
            <a:extLst>
              <a:ext uri="{FF2B5EF4-FFF2-40B4-BE49-F238E27FC236}">
                <a16:creationId xmlns:a16="http://schemas.microsoft.com/office/drawing/2014/main" id="{B24E2ABD-0D3F-4B6B-9FF8-F506D12A007A}"/>
              </a:ext>
            </a:extLst>
          </p:cNvPr>
          <p:cNvSpPr/>
          <p:nvPr/>
        </p:nvSpPr>
        <p:spPr>
          <a:xfrm>
            <a:off x="4648911" y="2520599"/>
            <a:ext cx="1494000" cy="720000"/>
          </a:xfrm>
          <a:prstGeom prst="roundRect">
            <a:avLst/>
          </a:prstGeom>
          <a:noFill/>
          <a:ln>
            <a:solidFill>
              <a:srgbClr val="1A398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lgn="ctr">
              <a:lnSpc>
                <a:spcPct val="100000"/>
              </a:lnSpc>
              <a:buNone/>
            </a:pPr>
            <a:r>
              <a:rPr lang="fr-FR" sz="1600">
                <a:solidFill>
                  <a:schemeClr val="tx1"/>
                </a:solidFill>
              </a:rPr>
              <a:t>Tube à adsorption </a:t>
            </a:r>
            <a:r>
              <a:rPr lang="fr-FR" sz="1200">
                <a:solidFill>
                  <a:schemeClr val="tx1"/>
                </a:solidFill>
              </a:rPr>
              <a:t>(Diffusion axiale)</a:t>
            </a:r>
            <a:endParaRPr lang="fr-FR" sz="1600">
              <a:solidFill>
                <a:schemeClr val="tx1"/>
              </a:solidFill>
            </a:endParaRPr>
          </a:p>
        </p:txBody>
      </p:sp>
      <p:sp>
        <p:nvSpPr>
          <p:cNvPr id="26" name="Rectangle : coins arrondis 25">
            <a:extLst>
              <a:ext uri="{FF2B5EF4-FFF2-40B4-BE49-F238E27FC236}">
                <a16:creationId xmlns:a16="http://schemas.microsoft.com/office/drawing/2014/main" id="{5711C5EA-97AF-4DD4-AD58-7F04448C30FF}"/>
              </a:ext>
            </a:extLst>
          </p:cNvPr>
          <p:cNvSpPr/>
          <p:nvPr/>
        </p:nvSpPr>
        <p:spPr>
          <a:xfrm>
            <a:off x="2642223" y="2490522"/>
            <a:ext cx="1494000" cy="720000"/>
          </a:xfrm>
          <a:prstGeom prst="roundRect">
            <a:avLst/>
          </a:prstGeom>
          <a:noFill/>
          <a:ln>
            <a:solidFill>
              <a:srgbClr val="1A398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lgn="ctr">
              <a:lnSpc>
                <a:spcPct val="100000"/>
              </a:lnSpc>
              <a:buNone/>
            </a:pPr>
            <a:r>
              <a:rPr lang="fr-FR" sz="1600" err="1">
                <a:solidFill>
                  <a:schemeClr val="tx1"/>
                </a:solidFill>
              </a:rPr>
              <a:t>Canister</a:t>
            </a:r>
            <a:endParaRPr lang="fr-FR" sz="1600">
              <a:solidFill>
                <a:schemeClr val="tx1"/>
              </a:solidFill>
            </a:endParaRPr>
          </a:p>
        </p:txBody>
      </p:sp>
      <p:pic>
        <p:nvPicPr>
          <p:cNvPr id="4" name="Image 3">
            <a:extLst>
              <a:ext uri="{FF2B5EF4-FFF2-40B4-BE49-F238E27FC236}">
                <a16:creationId xmlns:a16="http://schemas.microsoft.com/office/drawing/2014/main" id="{CC6200BE-4F9B-47D5-8A76-DBC86111723C}"/>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rcRect l="11149" t="7561" r="11990" b="4541"/>
          <a:stretch/>
        </p:blipFill>
        <p:spPr>
          <a:xfrm>
            <a:off x="5556142" y="3708230"/>
            <a:ext cx="1650412" cy="1417073"/>
          </a:xfrm>
          <a:prstGeom prst="rect">
            <a:avLst/>
          </a:prstGeom>
        </p:spPr>
      </p:pic>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Matériel et méthodes : illustration des dispositifs de prélèvements</a:t>
            </a:r>
          </a:p>
        </p:txBody>
      </p:sp>
      <p:pic>
        <p:nvPicPr>
          <p:cNvPr id="15" name="Image 14">
            <a:extLst>
              <a:ext uri="{FF2B5EF4-FFF2-40B4-BE49-F238E27FC236}">
                <a16:creationId xmlns:a16="http://schemas.microsoft.com/office/drawing/2014/main" id="{00874019-4AF2-4765-8622-CDD79356EB7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4271" y="1433721"/>
            <a:ext cx="843767" cy="1137600"/>
          </a:xfrm>
          <a:prstGeom prst="rect">
            <a:avLst/>
          </a:prstGeom>
          <a:noFill/>
          <a:ln>
            <a:noFill/>
          </a:ln>
        </p:spPr>
      </p:pic>
      <p:grpSp>
        <p:nvGrpSpPr>
          <p:cNvPr id="16" name="Groupe 15">
            <a:extLst>
              <a:ext uri="{FF2B5EF4-FFF2-40B4-BE49-F238E27FC236}">
                <a16:creationId xmlns:a16="http://schemas.microsoft.com/office/drawing/2014/main" id="{75FAA6AF-A523-4FFA-A4D2-1E5762FC03F9}"/>
              </a:ext>
            </a:extLst>
          </p:cNvPr>
          <p:cNvGrpSpPr>
            <a:grpSpLocks noChangeAspect="1"/>
          </p:cNvGrpSpPr>
          <p:nvPr/>
        </p:nvGrpSpPr>
        <p:grpSpPr>
          <a:xfrm>
            <a:off x="4622801" y="1415914"/>
            <a:ext cx="812263" cy="1137600"/>
            <a:chOff x="39728" y="-807218"/>
            <a:chExt cx="2364207" cy="3311152"/>
          </a:xfrm>
        </p:grpSpPr>
        <p:pic>
          <p:nvPicPr>
            <p:cNvPr id="17" name="Image 16">
              <a:extLst>
                <a:ext uri="{FF2B5EF4-FFF2-40B4-BE49-F238E27FC236}">
                  <a16:creationId xmlns:a16="http://schemas.microsoft.com/office/drawing/2014/main" id="{1F039057-54E1-4446-A147-38E9C36A5E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4859" y="-807218"/>
              <a:ext cx="1349076" cy="3311152"/>
            </a:xfrm>
            <a:prstGeom prst="rect">
              <a:avLst/>
            </a:prstGeom>
          </p:spPr>
        </p:pic>
        <p:pic>
          <p:nvPicPr>
            <p:cNvPr id="18" name="Image 17">
              <a:extLst>
                <a:ext uri="{FF2B5EF4-FFF2-40B4-BE49-F238E27FC236}">
                  <a16:creationId xmlns:a16="http://schemas.microsoft.com/office/drawing/2014/main" id="{48DC0BD5-08BC-4822-862F-FEF507B498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728" y="-807218"/>
              <a:ext cx="769394" cy="3311152"/>
            </a:xfrm>
            <a:prstGeom prst="rect">
              <a:avLst/>
            </a:prstGeom>
          </p:spPr>
        </p:pic>
      </p:grpSp>
      <p:pic>
        <p:nvPicPr>
          <p:cNvPr id="19" name="Image 18">
            <a:extLst>
              <a:ext uri="{FF2B5EF4-FFF2-40B4-BE49-F238E27FC236}">
                <a16:creationId xmlns:a16="http://schemas.microsoft.com/office/drawing/2014/main" id="{E33EC19D-A2FB-43B4-86A3-C04C3962B8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62386" y="1435621"/>
            <a:ext cx="763935" cy="1137600"/>
          </a:xfrm>
          <a:prstGeom prst="rect">
            <a:avLst/>
          </a:prstGeom>
        </p:spPr>
      </p:pic>
      <p:sp>
        <p:nvSpPr>
          <p:cNvPr id="27" name="Rectangle : coins arrondis 26">
            <a:extLst>
              <a:ext uri="{FF2B5EF4-FFF2-40B4-BE49-F238E27FC236}">
                <a16:creationId xmlns:a16="http://schemas.microsoft.com/office/drawing/2014/main" id="{BF696240-19A9-4AC9-A388-AB98B77CC5FF}"/>
              </a:ext>
            </a:extLst>
          </p:cNvPr>
          <p:cNvSpPr/>
          <p:nvPr/>
        </p:nvSpPr>
        <p:spPr>
          <a:xfrm>
            <a:off x="886151" y="2490522"/>
            <a:ext cx="1494000" cy="720000"/>
          </a:xfrm>
          <a:prstGeom prst="roundRect">
            <a:avLst/>
          </a:prstGeom>
          <a:noFill/>
          <a:ln>
            <a:solidFill>
              <a:srgbClr val="1A398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lgn="ctr">
              <a:lnSpc>
                <a:spcPct val="100000"/>
              </a:lnSpc>
              <a:buNone/>
            </a:pPr>
            <a:r>
              <a:rPr lang="fr-FR" sz="1600">
                <a:solidFill>
                  <a:schemeClr val="tx1"/>
                </a:solidFill>
              </a:rPr>
              <a:t>Sac de prélèvement</a:t>
            </a:r>
          </a:p>
        </p:txBody>
      </p:sp>
      <p:pic>
        <p:nvPicPr>
          <p:cNvPr id="30" name="Image 29">
            <a:extLst>
              <a:ext uri="{FF2B5EF4-FFF2-40B4-BE49-F238E27FC236}">
                <a16:creationId xmlns:a16="http://schemas.microsoft.com/office/drawing/2014/main" id="{8A8BCF61-4A46-4467-9CB8-6C073B16774A}"/>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3427" t="5678" r="5420" b="6121"/>
          <a:stretch/>
        </p:blipFill>
        <p:spPr bwMode="auto">
          <a:xfrm>
            <a:off x="795162" y="1435621"/>
            <a:ext cx="1072766" cy="1136129"/>
          </a:xfrm>
          <a:prstGeom prst="rect">
            <a:avLst/>
          </a:prstGeom>
          <a:noFill/>
          <a:ln>
            <a:noFill/>
          </a:ln>
          <a:extLst>
            <a:ext uri="{53640926-AAD7-44D8-BBD7-CCE9431645EC}">
              <a14:shadowObscured xmlns:a14="http://schemas.microsoft.com/office/drawing/2010/main"/>
            </a:ext>
          </a:extLst>
        </p:spPr>
      </p:pic>
      <p:sp>
        <p:nvSpPr>
          <p:cNvPr id="31" name="Rectangle : coins arrondis 30">
            <a:extLst>
              <a:ext uri="{FF2B5EF4-FFF2-40B4-BE49-F238E27FC236}">
                <a16:creationId xmlns:a16="http://schemas.microsoft.com/office/drawing/2014/main" id="{459CD1CB-61D1-4382-BDFA-4C83C2DBCF48}"/>
              </a:ext>
            </a:extLst>
          </p:cNvPr>
          <p:cNvSpPr/>
          <p:nvPr/>
        </p:nvSpPr>
        <p:spPr>
          <a:xfrm>
            <a:off x="1071056" y="1060969"/>
            <a:ext cx="3065167" cy="308597"/>
          </a:xfrm>
          <a:prstGeom prst="roundRect">
            <a:avLst/>
          </a:prstGeom>
          <a:noFill/>
          <a:ln>
            <a:solidFill>
              <a:srgbClr val="00B050"/>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lgn="ctr">
              <a:lnSpc>
                <a:spcPct val="100000"/>
              </a:lnSpc>
              <a:buNone/>
            </a:pPr>
            <a:r>
              <a:rPr lang="fr-FR" sz="1600">
                <a:solidFill>
                  <a:schemeClr val="tx1"/>
                </a:solidFill>
              </a:rPr>
              <a:t>ACTIF</a:t>
            </a:r>
          </a:p>
        </p:txBody>
      </p:sp>
      <p:sp>
        <p:nvSpPr>
          <p:cNvPr id="32" name="Rectangle : coins arrondis 31">
            <a:extLst>
              <a:ext uri="{FF2B5EF4-FFF2-40B4-BE49-F238E27FC236}">
                <a16:creationId xmlns:a16="http://schemas.microsoft.com/office/drawing/2014/main" id="{BD303425-FF5A-48EE-B159-B5463012253A}"/>
              </a:ext>
            </a:extLst>
          </p:cNvPr>
          <p:cNvSpPr/>
          <p:nvPr/>
        </p:nvSpPr>
        <p:spPr>
          <a:xfrm>
            <a:off x="4619980" y="1060969"/>
            <a:ext cx="3260749" cy="307198"/>
          </a:xfrm>
          <a:prstGeom prst="roundRect">
            <a:avLst/>
          </a:prstGeom>
          <a:noFill/>
          <a:ln>
            <a:solidFill>
              <a:schemeClr val="accent6"/>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lgn="ctr">
              <a:lnSpc>
                <a:spcPct val="100000"/>
              </a:lnSpc>
              <a:buNone/>
            </a:pPr>
            <a:r>
              <a:rPr lang="fr-FR" sz="1600">
                <a:solidFill>
                  <a:schemeClr val="tx1"/>
                </a:solidFill>
              </a:rPr>
              <a:t>ACTIF ou PASSIF</a:t>
            </a:r>
          </a:p>
        </p:txBody>
      </p:sp>
      <p:sp>
        <p:nvSpPr>
          <p:cNvPr id="5" name="Flèche : droite 4">
            <a:extLst>
              <a:ext uri="{FF2B5EF4-FFF2-40B4-BE49-F238E27FC236}">
                <a16:creationId xmlns:a16="http://schemas.microsoft.com/office/drawing/2014/main" id="{716C3FA6-AB0C-4168-B73A-E26F5518DDAC}"/>
              </a:ext>
            </a:extLst>
          </p:cNvPr>
          <p:cNvSpPr/>
          <p:nvPr/>
        </p:nvSpPr>
        <p:spPr>
          <a:xfrm>
            <a:off x="396880" y="3881780"/>
            <a:ext cx="5159262" cy="767286"/>
          </a:xfrm>
          <a:prstGeom prst="rightArrow">
            <a:avLst>
              <a:gd name="adj1" fmla="val 83397"/>
              <a:gd name="adj2" fmla="val 31653"/>
            </a:avLst>
          </a:prstGeom>
          <a:ln w="190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BE">
                <a:solidFill>
                  <a:schemeClr val="tx1"/>
                </a:solidFill>
              </a:rPr>
              <a:t>Temps de midi : stand présentation du matériel par la Cellule Qualité de l’air de l’</a:t>
            </a:r>
            <a:r>
              <a:rPr lang="fr-BE" err="1">
                <a:solidFill>
                  <a:schemeClr val="tx1"/>
                </a:solidFill>
              </a:rPr>
              <a:t>ISSeP</a:t>
            </a:r>
            <a:endParaRPr lang="fr-BE">
              <a:solidFill>
                <a:schemeClr val="tx1"/>
              </a:solidFill>
            </a:endParaRPr>
          </a:p>
        </p:txBody>
      </p:sp>
      <p:sp>
        <p:nvSpPr>
          <p:cNvPr id="20" name="Rectangle : coins arrondis 19">
            <a:extLst>
              <a:ext uri="{FF2B5EF4-FFF2-40B4-BE49-F238E27FC236}">
                <a16:creationId xmlns:a16="http://schemas.microsoft.com/office/drawing/2014/main" id="{4CD17E41-E3CF-48CB-9677-68ACC64CB151}"/>
              </a:ext>
            </a:extLst>
          </p:cNvPr>
          <p:cNvSpPr/>
          <p:nvPr/>
        </p:nvSpPr>
        <p:spPr>
          <a:xfrm>
            <a:off x="951851" y="3310441"/>
            <a:ext cx="3184371" cy="308597"/>
          </a:xfrm>
          <a:prstGeom prst="roundRect">
            <a:avLst/>
          </a:prstGeom>
          <a:noFill/>
          <a:ln>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lgn="ctr">
              <a:lnSpc>
                <a:spcPct val="100000"/>
              </a:lnSpc>
              <a:buNone/>
            </a:pPr>
            <a:r>
              <a:rPr lang="fr-FR" sz="1600" b="1">
                <a:solidFill>
                  <a:schemeClr val="tx1"/>
                </a:solidFill>
              </a:rPr>
              <a:t>Prélèvement direct d’air</a:t>
            </a:r>
          </a:p>
        </p:txBody>
      </p:sp>
      <p:sp>
        <p:nvSpPr>
          <p:cNvPr id="21" name="Rectangle : coins arrondis 20">
            <a:extLst>
              <a:ext uri="{FF2B5EF4-FFF2-40B4-BE49-F238E27FC236}">
                <a16:creationId xmlns:a16="http://schemas.microsoft.com/office/drawing/2014/main" id="{3A065FBF-63C9-4152-A293-F6E1C54184ED}"/>
              </a:ext>
            </a:extLst>
          </p:cNvPr>
          <p:cNvSpPr/>
          <p:nvPr/>
        </p:nvSpPr>
        <p:spPr>
          <a:xfrm>
            <a:off x="4571274" y="3310440"/>
            <a:ext cx="3620148" cy="308597"/>
          </a:xfrm>
          <a:prstGeom prst="roundRect">
            <a:avLst/>
          </a:prstGeom>
          <a:noFill/>
          <a:ln>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lgn="ctr">
              <a:lnSpc>
                <a:spcPct val="100000"/>
              </a:lnSpc>
              <a:buNone/>
            </a:pPr>
            <a:r>
              <a:rPr lang="fr-FR" sz="1600" b="1">
                <a:solidFill>
                  <a:schemeClr val="tx1"/>
                </a:solidFill>
              </a:rPr>
              <a:t>Adsorption polluants sur cartouche</a:t>
            </a:r>
          </a:p>
        </p:txBody>
      </p:sp>
    </p:spTree>
    <p:extLst>
      <p:ext uri="{BB962C8B-B14F-4D97-AF65-F5344CB8AC3E}">
        <p14:creationId xmlns:p14="http://schemas.microsoft.com/office/powerpoint/2010/main" val="2043723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Matériel et méthodes : </a:t>
            </a:r>
            <a:r>
              <a:rPr lang="fr-FR" sz="2000"/>
              <a:t>Points clés</a:t>
            </a:r>
            <a:endParaRPr lang="fr-BE" sz="2000"/>
          </a:p>
        </p:txBody>
      </p:sp>
      <p:sp>
        <p:nvSpPr>
          <p:cNvPr id="5" name="ZoneTexte 4">
            <a:extLst>
              <a:ext uri="{FF2B5EF4-FFF2-40B4-BE49-F238E27FC236}">
                <a16:creationId xmlns:a16="http://schemas.microsoft.com/office/drawing/2014/main" id="{F3D44C26-24D2-43B5-AF73-7C09991989CC}"/>
              </a:ext>
            </a:extLst>
          </p:cNvPr>
          <p:cNvSpPr txBox="1"/>
          <p:nvPr/>
        </p:nvSpPr>
        <p:spPr>
          <a:xfrm>
            <a:off x="385763" y="1028625"/>
            <a:ext cx="8361997" cy="461665"/>
          </a:xfrm>
          <a:prstGeom prst="rect">
            <a:avLst/>
          </a:prstGeom>
          <a:noFill/>
        </p:spPr>
        <p:txBody>
          <a:bodyPr wrap="square" rtlCol="0">
            <a:spAutoFit/>
          </a:bodyPr>
          <a:lstStyle/>
          <a:p>
            <a:pPr marL="0" indent="0">
              <a:lnSpc>
                <a:spcPct val="100000"/>
              </a:lnSpc>
              <a:buNone/>
            </a:pPr>
            <a:r>
              <a:rPr lang="fr-FR" sz="2400">
                <a:solidFill>
                  <a:schemeClr val="accent1">
                    <a:lumMod val="75000"/>
                  </a:schemeClr>
                </a:solidFill>
              </a:rPr>
              <a:t>Importance </a:t>
            </a:r>
            <a:r>
              <a:rPr lang="fr-FR" sz="2400" b="1">
                <a:solidFill>
                  <a:schemeClr val="accent1">
                    <a:lumMod val="75000"/>
                  </a:schemeClr>
                </a:solidFill>
              </a:rPr>
              <a:t>discussion</a:t>
            </a:r>
            <a:r>
              <a:rPr lang="fr-FR" sz="2400">
                <a:solidFill>
                  <a:schemeClr val="accent1">
                    <a:lumMod val="75000"/>
                  </a:schemeClr>
                </a:solidFill>
              </a:rPr>
              <a:t> entre </a:t>
            </a:r>
            <a:r>
              <a:rPr lang="fr-FR" sz="2400" b="1">
                <a:solidFill>
                  <a:schemeClr val="accent1">
                    <a:lumMod val="75000"/>
                  </a:schemeClr>
                </a:solidFill>
              </a:rPr>
              <a:t>expert</a:t>
            </a:r>
            <a:r>
              <a:rPr lang="fr-FR" sz="2400">
                <a:solidFill>
                  <a:schemeClr val="accent1">
                    <a:lumMod val="75000"/>
                  </a:schemeClr>
                </a:solidFill>
              </a:rPr>
              <a:t> sol et </a:t>
            </a:r>
            <a:r>
              <a:rPr lang="fr-FR" sz="2400" b="1">
                <a:solidFill>
                  <a:schemeClr val="accent1">
                    <a:lumMod val="75000"/>
                  </a:schemeClr>
                </a:solidFill>
              </a:rPr>
              <a:t>laboratoire</a:t>
            </a:r>
          </a:p>
        </p:txBody>
      </p:sp>
      <p:sp>
        <p:nvSpPr>
          <p:cNvPr id="9" name="ZoneTexte 8">
            <a:extLst>
              <a:ext uri="{FF2B5EF4-FFF2-40B4-BE49-F238E27FC236}">
                <a16:creationId xmlns:a16="http://schemas.microsoft.com/office/drawing/2014/main" id="{EA0A69FF-858E-4D2F-8F04-9840C4009EE3}"/>
              </a:ext>
            </a:extLst>
          </p:cNvPr>
          <p:cNvSpPr txBox="1"/>
          <p:nvPr/>
        </p:nvSpPr>
        <p:spPr>
          <a:xfrm>
            <a:off x="385764" y="1497194"/>
            <a:ext cx="4186236" cy="2123658"/>
          </a:xfrm>
          <a:prstGeom prst="rect">
            <a:avLst/>
          </a:prstGeom>
          <a:noFill/>
        </p:spPr>
        <p:txBody>
          <a:bodyPr wrap="square" rtlCol="0">
            <a:spAutoFit/>
          </a:bodyPr>
          <a:lstStyle/>
          <a:p>
            <a:pPr marL="285750" indent="-285750">
              <a:buFont typeface="Wingdings" panose="05000000000000000000" pitchFamily="2" charset="2"/>
              <a:buChar char="Ø"/>
            </a:pPr>
            <a:r>
              <a:rPr lang="fr-FR" sz="2000">
                <a:solidFill>
                  <a:srgbClr val="0070C0"/>
                </a:solidFill>
              </a:rPr>
              <a:t>Choix du </a:t>
            </a:r>
            <a:r>
              <a:rPr lang="fr-FR" sz="2000" b="1">
                <a:solidFill>
                  <a:srgbClr val="0070C0"/>
                </a:solidFill>
              </a:rPr>
              <a:t>support</a:t>
            </a:r>
            <a:r>
              <a:rPr lang="fr-FR" sz="2000">
                <a:solidFill>
                  <a:srgbClr val="0070C0"/>
                </a:solidFill>
              </a:rPr>
              <a:t> et des </a:t>
            </a:r>
            <a:r>
              <a:rPr lang="fr-FR" sz="2000" b="1">
                <a:solidFill>
                  <a:srgbClr val="0070C0"/>
                </a:solidFill>
              </a:rPr>
              <a:t>paramètres</a:t>
            </a:r>
            <a:r>
              <a:rPr lang="fr-FR" sz="2000">
                <a:solidFill>
                  <a:srgbClr val="0070C0"/>
                </a:solidFill>
              </a:rPr>
              <a:t> (volume, durée, débit) </a:t>
            </a:r>
            <a:r>
              <a:rPr lang="fr-FR" sz="2000" b="1">
                <a:solidFill>
                  <a:srgbClr val="0070C0"/>
                </a:solidFill>
              </a:rPr>
              <a:t>fonction</a:t>
            </a:r>
            <a:r>
              <a:rPr lang="fr-FR" sz="2000">
                <a:solidFill>
                  <a:srgbClr val="0070C0"/>
                </a:solidFill>
              </a:rPr>
              <a:t> de :</a:t>
            </a:r>
          </a:p>
          <a:p>
            <a:pPr marL="627063" lvl="2" indent="-285750">
              <a:buFont typeface="Courier New" panose="02070309020205020404" pitchFamily="49" charset="0"/>
              <a:buChar char="o"/>
            </a:pPr>
            <a:r>
              <a:rPr lang="fr-FR"/>
              <a:t>Nature des composés recherchés</a:t>
            </a:r>
            <a:endParaRPr lang="fr-BE"/>
          </a:p>
          <a:p>
            <a:pPr marL="627063" lvl="2" indent="-285750">
              <a:buFont typeface="Courier New" panose="02070309020205020404" pitchFamily="49" charset="0"/>
              <a:buChar char="o"/>
            </a:pPr>
            <a:r>
              <a:rPr lang="fr-FR"/>
              <a:t>Limites de quantification à atteindre</a:t>
            </a:r>
            <a:endParaRPr lang="fr-BE"/>
          </a:p>
          <a:p>
            <a:pPr marL="627063" lvl="2" indent="-285750">
              <a:buFont typeface="Courier New" panose="02070309020205020404" pitchFamily="49" charset="0"/>
              <a:buChar char="o"/>
            </a:pPr>
            <a:r>
              <a:rPr lang="fr-FR"/>
              <a:t>Gamme de concentration présumée</a:t>
            </a:r>
            <a:endParaRPr lang="fr-BE"/>
          </a:p>
          <a:p>
            <a:pPr marL="627063" lvl="2" indent="-285750">
              <a:buFont typeface="Courier New" panose="02070309020205020404" pitchFamily="49" charset="0"/>
              <a:buChar char="o"/>
            </a:pPr>
            <a:r>
              <a:rPr lang="fr-FR"/>
              <a:t>…</a:t>
            </a:r>
          </a:p>
        </p:txBody>
      </p:sp>
      <p:sp>
        <p:nvSpPr>
          <p:cNvPr id="11" name="ZoneTexte 10">
            <a:extLst>
              <a:ext uri="{FF2B5EF4-FFF2-40B4-BE49-F238E27FC236}">
                <a16:creationId xmlns:a16="http://schemas.microsoft.com/office/drawing/2014/main" id="{1458BDBE-71FA-4103-8F06-11F10493E70F}"/>
              </a:ext>
            </a:extLst>
          </p:cNvPr>
          <p:cNvSpPr txBox="1"/>
          <p:nvPr/>
        </p:nvSpPr>
        <p:spPr>
          <a:xfrm>
            <a:off x="385762" y="3847562"/>
            <a:ext cx="4186235" cy="954107"/>
          </a:xfrm>
          <a:prstGeom prst="rect">
            <a:avLst/>
          </a:prstGeom>
          <a:noFill/>
        </p:spPr>
        <p:txBody>
          <a:bodyPr wrap="square" rtlCol="0">
            <a:spAutoFit/>
          </a:bodyPr>
          <a:lstStyle/>
          <a:p>
            <a:pPr marL="285750" indent="-285750">
              <a:buFont typeface="Wingdings" panose="05000000000000000000" pitchFamily="2" charset="2"/>
              <a:buChar char="Ø"/>
            </a:pPr>
            <a:r>
              <a:rPr lang="fr-FR" sz="2000" b="1">
                <a:solidFill>
                  <a:srgbClr val="0070C0"/>
                </a:solidFill>
              </a:rPr>
              <a:t>Débit ? </a:t>
            </a:r>
          </a:p>
          <a:p>
            <a:pPr marL="268288"/>
            <a:r>
              <a:rPr lang="fr-FR"/>
              <a:t>Généralement entre 20 et 500mL/min par support</a:t>
            </a:r>
          </a:p>
        </p:txBody>
      </p:sp>
      <p:sp>
        <p:nvSpPr>
          <p:cNvPr id="7" name="Rectangle : coins arrondis 6">
            <a:extLst>
              <a:ext uri="{FF2B5EF4-FFF2-40B4-BE49-F238E27FC236}">
                <a16:creationId xmlns:a16="http://schemas.microsoft.com/office/drawing/2014/main" id="{F2DE463D-00B0-4B97-A000-680ADD4CF6BF}"/>
              </a:ext>
            </a:extLst>
          </p:cNvPr>
          <p:cNvSpPr/>
          <p:nvPr/>
        </p:nvSpPr>
        <p:spPr>
          <a:xfrm>
            <a:off x="5345723" y="2159662"/>
            <a:ext cx="3121720" cy="1001992"/>
          </a:xfrm>
          <a:prstGeom prst="roundRect">
            <a:avLst/>
          </a:prstGeom>
          <a:solidFill>
            <a:srgbClr val="FFFF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a:solidFill>
                  <a:schemeClr val="tx1"/>
                </a:solidFill>
              </a:rPr>
              <a:t>Discussion entre expert sol et laboratoire</a:t>
            </a:r>
          </a:p>
        </p:txBody>
      </p:sp>
      <p:pic>
        <p:nvPicPr>
          <p:cNvPr id="12" name="Image 11">
            <a:extLst>
              <a:ext uri="{FF2B5EF4-FFF2-40B4-BE49-F238E27FC236}">
                <a16:creationId xmlns:a16="http://schemas.microsoft.com/office/drawing/2014/main" id="{23F13458-47F8-4C4D-A7B3-99CC6C3B4A62}"/>
              </a:ext>
            </a:extLst>
          </p:cNvPr>
          <p:cNvPicPr>
            <a:picLocks noChangeAspect="1"/>
          </p:cNvPicPr>
          <p:nvPr/>
        </p:nvPicPr>
        <p:blipFill rotWithShape="1">
          <a:blip r:embed="rId3"/>
          <a:srcRect t="22087"/>
          <a:stretch/>
        </p:blipFill>
        <p:spPr>
          <a:xfrm>
            <a:off x="7196251" y="1490290"/>
            <a:ext cx="1836743" cy="858640"/>
          </a:xfrm>
          <a:prstGeom prst="rect">
            <a:avLst/>
          </a:prstGeom>
          <a:ln w="3175">
            <a:solidFill>
              <a:schemeClr val="tx1"/>
            </a:solidFill>
          </a:ln>
        </p:spPr>
      </p:pic>
      <p:sp>
        <p:nvSpPr>
          <p:cNvPr id="14" name="Flèche : bas 13">
            <a:extLst>
              <a:ext uri="{FF2B5EF4-FFF2-40B4-BE49-F238E27FC236}">
                <a16:creationId xmlns:a16="http://schemas.microsoft.com/office/drawing/2014/main" id="{CDD7A0E8-5171-441E-9D1C-B8F89E774C1E}"/>
              </a:ext>
            </a:extLst>
          </p:cNvPr>
          <p:cNvSpPr/>
          <p:nvPr/>
        </p:nvSpPr>
        <p:spPr>
          <a:xfrm>
            <a:off x="6723811" y="3259577"/>
            <a:ext cx="472440" cy="474851"/>
          </a:xfrm>
          <a:prstGeom prst="downArrow">
            <a:avLst/>
          </a:prstGeom>
          <a:solidFill>
            <a:srgbClr val="94B74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 coins arrondis 14">
            <a:extLst>
              <a:ext uri="{FF2B5EF4-FFF2-40B4-BE49-F238E27FC236}">
                <a16:creationId xmlns:a16="http://schemas.microsoft.com/office/drawing/2014/main" id="{CF1DF3F0-1735-43CC-99D7-57810A828A0B}"/>
              </a:ext>
            </a:extLst>
          </p:cNvPr>
          <p:cNvSpPr/>
          <p:nvPr/>
        </p:nvSpPr>
        <p:spPr>
          <a:xfrm>
            <a:off x="5048738" y="3881417"/>
            <a:ext cx="3774832" cy="9065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a:solidFill>
                  <a:schemeClr val="tx1"/>
                </a:solidFill>
              </a:rPr>
              <a:t>Choisir la méthode de prélèvement la plus pertinente en regard de la pollution en présence</a:t>
            </a:r>
          </a:p>
        </p:txBody>
      </p:sp>
      <p:sp>
        <p:nvSpPr>
          <p:cNvPr id="16" name="Flèche : bas 15">
            <a:extLst>
              <a:ext uri="{FF2B5EF4-FFF2-40B4-BE49-F238E27FC236}">
                <a16:creationId xmlns:a16="http://schemas.microsoft.com/office/drawing/2014/main" id="{EAF6CBA5-A485-4B39-9693-09EE06EDA4B3}"/>
              </a:ext>
            </a:extLst>
          </p:cNvPr>
          <p:cNvSpPr/>
          <p:nvPr/>
        </p:nvSpPr>
        <p:spPr>
          <a:xfrm rot="16200000">
            <a:off x="4857437" y="2970998"/>
            <a:ext cx="202848" cy="4724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 coins arrondis 17">
            <a:extLst>
              <a:ext uri="{FF2B5EF4-FFF2-40B4-BE49-F238E27FC236}">
                <a16:creationId xmlns:a16="http://schemas.microsoft.com/office/drawing/2014/main" id="{8EC2E0AD-2B3F-4EF2-A784-2DB71D354896}"/>
              </a:ext>
            </a:extLst>
          </p:cNvPr>
          <p:cNvSpPr/>
          <p:nvPr/>
        </p:nvSpPr>
        <p:spPr>
          <a:xfrm>
            <a:off x="69534" y="1101524"/>
            <a:ext cx="360000" cy="326366"/>
          </a:xfrm>
          <a:prstGeom prst="roundRect">
            <a:avLst/>
          </a:prstGeom>
          <a:solidFill>
            <a:schemeClr val="bg1"/>
          </a:solidFill>
          <a:ln>
            <a:solidFill>
              <a:srgbClr val="94B74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a:solidFill>
                  <a:schemeClr val="tx1"/>
                </a:solidFill>
                <a:latin typeface="Century" panose="02040604050505020304" pitchFamily="18" charset="0"/>
                <a:ea typeface="Cascadia Mono SemiBold" panose="020B0609020000020004" pitchFamily="49" charset="0"/>
                <a:cs typeface="Cascadia Mono SemiBold" panose="020B0609020000020004" pitchFamily="49" charset="0"/>
              </a:rPr>
              <a:t>I</a:t>
            </a:r>
          </a:p>
        </p:txBody>
      </p:sp>
    </p:spTree>
    <p:extLst>
      <p:ext uri="{BB962C8B-B14F-4D97-AF65-F5344CB8AC3E}">
        <p14:creationId xmlns:p14="http://schemas.microsoft.com/office/powerpoint/2010/main" val="2805857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85763" y="1567986"/>
            <a:ext cx="8361997" cy="3262432"/>
          </a:xfrm>
          <a:prstGeom prst="rect">
            <a:avLst/>
          </a:prstGeom>
          <a:noFill/>
        </p:spPr>
        <p:txBody>
          <a:bodyPr wrap="square" rtlCol="0">
            <a:spAutoFit/>
          </a:bodyPr>
          <a:lstStyle/>
          <a:p>
            <a:pPr>
              <a:lnSpc>
                <a:spcPct val="100000"/>
              </a:lnSpc>
            </a:pPr>
            <a:r>
              <a:rPr lang="fr-FR">
                <a:solidFill>
                  <a:srgbClr val="953735"/>
                </a:solidFill>
              </a:rPr>
              <a:t>1. </a:t>
            </a:r>
            <a:r>
              <a:rPr lang="fr-FR" err="1">
                <a:solidFill>
                  <a:srgbClr val="953735"/>
                </a:solidFill>
              </a:rPr>
              <a:t>Piézair</a:t>
            </a:r>
            <a:r>
              <a:rPr lang="fr-FR">
                <a:solidFill>
                  <a:srgbClr val="953735"/>
                </a:solidFill>
              </a:rPr>
              <a:t> - Délai de rééquilibrage après forage</a:t>
            </a:r>
            <a:endParaRPr lang="fr-FR" b="1">
              <a:solidFill>
                <a:srgbClr val="953735"/>
              </a:solidFill>
            </a:endParaRPr>
          </a:p>
          <a:p>
            <a:pPr lvl="1"/>
            <a:r>
              <a:rPr lang="fr-FR">
                <a:solidFill>
                  <a:srgbClr val="0070C0"/>
                </a:solidFill>
              </a:rPr>
              <a:t>Pourquoi?</a:t>
            </a:r>
            <a:r>
              <a:rPr lang="fr-FR"/>
              <a:t> </a:t>
            </a:r>
          </a:p>
          <a:p>
            <a:pPr marL="1200150" lvl="2" indent="-285750">
              <a:buFont typeface="Courier New" panose="02070309020205020404" pitchFamily="49" charset="0"/>
              <a:buChar char="o"/>
            </a:pPr>
            <a:r>
              <a:rPr lang="fr-FR" sz="1600"/>
              <a:t>Laisser au milieu le temps de retrouver son équilibre et permettre au bouchon étanche de se former</a:t>
            </a:r>
          </a:p>
          <a:p>
            <a:pPr lvl="1"/>
            <a:r>
              <a:rPr lang="fr-FR">
                <a:solidFill>
                  <a:srgbClr val="0070C0"/>
                </a:solidFill>
              </a:rPr>
              <a:t>Combien de temps?</a:t>
            </a:r>
            <a:r>
              <a:rPr lang="fr-FR"/>
              <a:t> </a:t>
            </a:r>
          </a:p>
          <a:p>
            <a:pPr marL="1200150" lvl="2" indent="-285750">
              <a:buFont typeface="Courier New" panose="02070309020205020404" pitchFamily="49" charset="0"/>
              <a:buChar char="o"/>
            </a:pPr>
            <a:r>
              <a:rPr lang="fr-FR" sz="1600"/>
              <a:t>Min. 24h et fonction de la méthode de forage et des caractéristiques du sol</a:t>
            </a:r>
          </a:p>
          <a:p>
            <a:pPr marL="742950" lvl="1" indent="-285750">
              <a:buFont typeface="Arial" panose="020B0604020202020204" pitchFamily="34" charset="0"/>
              <a:buChar char="•"/>
            </a:pPr>
            <a:endParaRPr lang="fr-FR"/>
          </a:p>
          <a:p>
            <a:pPr>
              <a:lnSpc>
                <a:spcPct val="100000"/>
              </a:lnSpc>
            </a:pPr>
            <a:r>
              <a:rPr lang="fr-FR">
                <a:solidFill>
                  <a:srgbClr val="953735"/>
                </a:solidFill>
              </a:rPr>
              <a:t>2. Contrôle de l’étanchéité</a:t>
            </a:r>
            <a:endParaRPr lang="fr-FR" b="1">
              <a:solidFill>
                <a:srgbClr val="953735"/>
              </a:solidFill>
            </a:endParaRPr>
          </a:p>
          <a:p>
            <a:pPr lvl="1"/>
            <a:r>
              <a:rPr lang="fr-FR">
                <a:solidFill>
                  <a:srgbClr val="0070C0"/>
                </a:solidFill>
              </a:rPr>
              <a:t>Pourquoi?</a:t>
            </a:r>
            <a:r>
              <a:rPr lang="fr-FR"/>
              <a:t> </a:t>
            </a:r>
          </a:p>
          <a:p>
            <a:pPr marL="1200150" lvl="2" indent="-285750">
              <a:buFont typeface="Courier New" panose="02070309020205020404" pitchFamily="49" charset="0"/>
              <a:buChar char="o"/>
            </a:pPr>
            <a:r>
              <a:rPr lang="fr-FR" sz="1600"/>
              <a:t>S’assurer que air prélevé provient bien des gaz du sol et non air </a:t>
            </a:r>
            <a:r>
              <a:rPr lang="fr-FR" sz="1600" err="1"/>
              <a:t>ext</a:t>
            </a:r>
            <a:r>
              <a:rPr lang="fr-FR" sz="1600"/>
              <a:t>.</a:t>
            </a:r>
            <a:endParaRPr lang="fr-FR"/>
          </a:p>
          <a:p>
            <a:pPr lvl="1"/>
            <a:r>
              <a:rPr lang="fr-FR">
                <a:solidFill>
                  <a:srgbClr val="0070C0"/>
                </a:solidFill>
              </a:rPr>
              <a:t>Comment?</a:t>
            </a:r>
            <a:r>
              <a:rPr lang="fr-FR"/>
              <a:t> </a:t>
            </a:r>
          </a:p>
          <a:p>
            <a:pPr marL="1200150" lvl="2" indent="-285750">
              <a:buFont typeface="Courier New" panose="02070309020205020404" pitchFamily="49" charset="0"/>
              <a:buChar char="o"/>
            </a:pPr>
            <a:r>
              <a:rPr lang="fr-FR" sz="1600" i="1"/>
              <a:t>Ex</a:t>
            </a:r>
            <a:r>
              <a:rPr lang="fr-FR" sz="1600"/>
              <a:t>: mesure </a:t>
            </a:r>
            <a:r>
              <a:rPr lang="fr-FR" sz="1600" err="1"/>
              <a:t>conc</a:t>
            </a:r>
            <a:r>
              <a:rPr lang="fr-FR" sz="1600"/>
              <a:t>. O</a:t>
            </a:r>
            <a:r>
              <a:rPr lang="fr-FR" sz="1600" baseline="-25000"/>
              <a:t>2</a:t>
            </a:r>
            <a:r>
              <a:rPr lang="fr-FR" sz="1600"/>
              <a:t> et CO</a:t>
            </a:r>
            <a:r>
              <a:rPr lang="fr-FR" sz="1600" baseline="-25000"/>
              <a:t>2</a:t>
            </a:r>
            <a:r>
              <a:rPr lang="fr-FR" sz="1600"/>
              <a:t> =&gt; si [similaire] dans air </a:t>
            </a:r>
            <a:r>
              <a:rPr lang="fr-FR" sz="1600" err="1"/>
              <a:t>ext</a:t>
            </a:r>
            <a:r>
              <a:rPr lang="fr-FR" sz="1600"/>
              <a:t> =&gt; entrée d’air possible</a:t>
            </a:r>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Matériel et méthodes : </a:t>
            </a:r>
            <a:r>
              <a:rPr lang="fr-FR" sz="2000"/>
              <a:t>Points clés</a:t>
            </a:r>
            <a:endParaRPr lang="fr-BE" sz="2000"/>
          </a:p>
        </p:txBody>
      </p:sp>
      <p:sp>
        <p:nvSpPr>
          <p:cNvPr id="5" name="ZoneTexte 4">
            <a:extLst>
              <a:ext uri="{FF2B5EF4-FFF2-40B4-BE49-F238E27FC236}">
                <a16:creationId xmlns:a16="http://schemas.microsoft.com/office/drawing/2014/main" id="{3991CBEF-C2ED-438A-9D64-6B0E5AD6B6F9}"/>
              </a:ext>
            </a:extLst>
          </p:cNvPr>
          <p:cNvSpPr txBox="1"/>
          <p:nvPr/>
        </p:nvSpPr>
        <p:spPr>
          <a:xfrm>
            <a:off x="385763" y="1028625"/>
            <a:ext cx="8361997" cy="461665"/>
          </a:xfrm>
          <a:prstGeom prst="rect">
            <a:avLst/>
          </a:prstGeom>
          <a:noFill/>
        </p:spPr>
        <p:txBody>
          <a:bodyPr wrap="square" rtlCol="0">
            <a:spAutoFit/>
          </a:bodyPr>
          <a:lstStyle/>
          <a:p>
            <a:pPr marL="0" indent="0">
              <a:lnSpc>
                <a:spcPct val="100000"/>
              </a:lnSpc>
              <a:buNone/>
            </a:pPr>
            <a:r>
              <a:rPr lang="fr-FR" sz="2400" b="1">
                <a:solidFill>
                  <a:schemeClr val="accent1">
                    <a:lumMod val="75000"/>
                  </a:schemeClr>
                </a:solidFill>
              </a:rPr>
              <a:t>Préparation</a:t>
            </a:r>
            <a:r>
              <a:rPr lang="fr-FR" sz="2400">
                <a:solidFill>
                  <a:schemeClr val="accent1">
                    <a:lumMod val="75000"/>
                  </a:schemeClr>
                </a:solidFill>
              </a:rPr>
              <a:t> </a:t>
            </a:r>
            <a:r>
              <a:rPr lang="fr-FR" sz="2400" b="1">
                <a:solidFill>
                  <a:schemeClr val="accent1">
                    <a:lumMod val="75000"/>
                  </a:schemeClr>
                </a:solidFill>
              </a:rPr>
              <a:t>préalable</a:t>
            </a:r>
            <a:r>
              <a:rPr lang="fr-FR" sz="2400">
                <a:solidFill>
                  <a:schemeClr val="accent1">
                    <a:lumMod val="75000"/>
                  </a:schemeClr>
                </a:solidFill>
              </a:rPr>
              <a:t> aux prélèvements</a:t>
            </a:r>
            <a:endParaRPr lang="fr-FR" sz="2000"/>
          </a:p>
        </p:txBody>
      </p:sp>
      <p:sp>
        <p:nvSpPr>
          <p:cNvPr id="7" name="Rectangle : coins arrondis 6">
            <a:extLst>
              <a:ext uri="{FF2B5EF4-FFF2-40B4-BE49-F238E27FC236}">
                <a16:creationId xmlns:a16="http://schemas.microsoft.com/office/drawing/2014/main" id="{9284C410-CF45-4940-A1EC-E6190D0D631E}"/>
              </a:ext>
            </a:extLst>
          </p:cNvPr>
          <p:cNvSpPr/>
          <p:nvPr/>
        </p:nvSpPr>
        <p:spPr>
          <a:xfrm>
            <a:off x="69534" y="1101524"/>
            <a:ext cx="360000" cy="326366"/>
          </a:xfrm>
          <a:prstGeom prst="roundRect">
            <a:avLst/>
          </a:prstGeom>
          <a:solidFill>
            <a:schemeClr val="bg1"/>
          </a:solidFill>
          <a:ln>
            <a:solidFill>
              <a:srgbClr val="94B74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a:solidFill>
                  <a:schemeClr val="tx1"/>
                </a:solidFill>
                <a:latin typeface="Century" panose="02040604050505020304" pitchFamily="18" charset="0"/>
                <a:ea typeface="Cascadia Mono SemiBold" panose="020B0609020000020004" pitchFamily="49" charset="0"/>
                <a:cs typeface="Cascadia Mono SemiBold" panose="020B0609020000020004" pitchFamily="49" charset="0"/>
              </a:rPr>
              <a:t>II</a:t>
            </a:r>
          </a:p>
        </p:txBody>
      </p:sp>
    </p:spTree>
    <p:extLst>
      <p:ext uri="{BB962C8B-B14F-4D97-AF65-F5344CB8AC3E}">
        <p14:creationId xmlns:p14="http://schemas.microsoft.com/office/powerpoint/2010/main" val="3537251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85763" y="1528230"/>
            <a:ext cx="8361997" cy="2708434"/>
          </a:xfrm>
          <a:prstGeom prst="rect">
            <a:avLst/>
          </a:prstGeom>
          <a:noFill/>
        </p:spPr>
        <p:txBody>
          <a:bodyPr wrap="square" rtlCol="0">
            <a:spAutoFit/>
          </a:bodyPr>
          <a:lstStyle/>
          <a:p>
            <a:pPr>
              <a:lnSpc>
                <a:spcPct val="100000"/>
              </a:lnSpc>
            </a:pPr>
            <a:r>
              <a:rPr lang="fr-FR">
                <a:solidFill>
                  <a:srgbClr val="953735"/>
                </a:solidFill>
              </a:rPr>
              <a:t>3. Purge préalable au prélèvement</a:t>
            </a:r>
            <a:endParaRPr lang="fr-FR" b="1">
              <a:solidFill>
                <a:srgbClr val="953735"/>
              </a:solidFill>
            </a:endParaRPr>
          </a:p>
          <a:p>
            <a:pPr lvl="1"/>
            <a:r>
              <a:rPr lang="fr-FR">
                <a:solidFill>
                  <a:srgbClr val="0070C0"/>
                </a:solidFill>
              </a:rPr>
              <a:t>Pourquoi?</a:t>
            </a:r>
            <a:r>
              <a:rPr lang="fr-FR"/>
              <a:t> </a:t>
            </a:r>
          </a:p>
          <a:p>
            <a:pPr marL="1200150" lvl="2" indent="-285750">
              <a:buFont typeface="Courier New" panose="02070309020205020404" pitchFamily="49" charset="0"/>
              <a:buChar char="o"/>
            </a:pPr>
            <a:r>
              <a:rPr lang="fr-FR" sz="1600"/>
              <a:t>S’assurer que l’air prélevé est représentatif des gaz du sol</a:t>
            </a:r>
            <a:endParaRPr lang="fr-FR"/>
          </a:p>
          <a:p>
            <a:pPr lvl="1"/>
            <a:endParaRPr lang="fr-FR">
              <a:solidFill>
                <a:srgbClr val="0070C0"/>
              </a:solidFill>
            </a:endParaRPr>
          </a:p>
          <a:p>
            <a:pPr lvl="1"/>
            <a:r>
              <a:rPr lang="fr-FR">
                <a:solidFill>
                  <a:srgbClr val="0070C0"/>
                </a:solidFill>
              </a:rPr>
              <a:t>Comment? (norme ISO 18400-204)</a:t>
            </a:r>
          </a:p>
          <a:p>
            <a:pPr marL="1200150" lvl="2" indent="-285750">
              <a:buFont typeface="Courier New" panose="02070309020205020404" pitchFamily="49" charset="0"/>
              <a:buChar char="o"/>
            </a:pPr>
            <a:r>
              <a:rPr lang="fr-FR" sz="1600"/>
              <a:t>Débit similaire au débit échantillonnage</a:t>
            </a:r>
          </a:p>
          <a:p>
            <a:pPr marL="1200150" lvl="2" indent="-285750">
              <a:buFont typeface="Courier New" panose="02070309020205020404" pitchFamily="49" charset="0"/>
              <a:buChar char="o"/>
            </a:pPr>
            <a:r>
              <a:rPr lang="fr-FR" sz="1600"/>
              <a:t>Déterminer le volume de purge</a:t>
            </a:r>
          </a:p>
          <a:p>
            <a:pPr marL="1657350" lvl="3" indent="-285750">
              <a:buFont typeface="Wingdings" panose="05000000000000000000" pitchFamily="2" charset="2"/>
              <a:buChar char="§"/>
            </a:pPr>
            <a:r>
              <a:rPr lang="fr-FR" sz="1600"/>
              <a:t>Soit jusqu’à stabilisation des paramètres (PID, O</a:t>
            </a:r>
            <a:r>
              <a:rPr lang="fr-FR" sz="1600" baseline="-25000"/>
              <a:t>2</a:t>
            </a:r>
            <a:r>
              <a:rPr lang="fr-FR" sz="1600"/>
              <a:t>, CO</a:t>
            </a:r>
            <a:r>
              <a:rPr lang="fr-FR" sz="1600" baseline="-25000"/>
              <a:t>2</a:t>
            </a:r>
            <a:r>
              <a:rPr lang="fr-FR" sz="1600"/>
              <a:t>, HR,…)</a:t>
            </a:r>
          </a:p>
          <a:p>
            <a:pPr marL="1657350" lvl="3" indent="-285750">
              <a:buFont typeface="Wingdings" panose="05000000000000000000" pitchFamily="2" charset="2"/>
              <a:buChar char="§"/>
            </a:pPr>
            <a:r>
              <a:rPr lang="fr-FR" sz="1600"/>
              <a:t>Soit purge 5x le volume mort (norme ISO 18400-204)</a:t>
            </a:r>
            <a:endParaRPr lang="fr-FR"/>
          </a:p>
          <a:p>
            <a:endParaRPr lang="fr-FR"/>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Matériel et méthodes : </a:t>
            </a:r>
            <a:r>
              <a:rPr lang="fr-FR" sz="2000"/>
              <a:t>Points clés</a:t>
            </a:r>
            <a:endParaRPr lang="fr-BE" sz="2000"/>
          </a:p>
        </p:txBody>
      </p:sp>
      <p:sp>
        <p:nvSpPr>
          <p:cNvPr id="4" name="ZoneTexte 3">
            <a:extLst>
              <a:ext uri="{FF2B5EF4-FFF2-40B4-BE49-F238E27FC236}">
                <a16:creationId xmlns:a16="http://schemas.microsoft.com/office/drawing/2014/main" id="{3EE509D6-89DB-4C47-B866-E947213B3CEE}"/>
              </a:ext>
            </a:extLst>
          </p:cNvPr>
          <p:cNvSpPr txBox="1"/>
          <p:nvPr/>
        </p:nvSpPr>
        <p:spPr>
          <a:xfrm>
            <a:off x="385763" y="1028625"/>
            <a:ext cx="8361997" cy="461665"/>
          </a:xfrm>
          <a:prstGeom prst="rect">
            <a:avLst/>
          </a:prstGeom>
          <a:noFill/>
        </p:spPr>
        <p:txBody>
          <a:bodyPr wrap="square" rtlCol="0">
            <a:spAutoFit/>
          </a:bodyPr>
          <a:lstStyle/>
          <a:p>
            <a:pPr marL="0" indent="0">
              <a:lnSpc>
                <a:spcPct val="100000"/>
              </a:lnSpc>
              <a:buNone/>
            </a:pPr>
            <a:r>
              <a:rPr lang="fr-FR" sz="2400" b="1">
                <a:solidFill>
                  <a:schemeClr val="accent1">
                    <a:lumMod val="75000"/>
                  </a:schemeClr>
                </a:solidFill>
              </a:rPr>
              <a:t>Préparation</a:t>
            </a:r>
            <a:r>
              <a:rPr lang="fr-FR" sz="2400">
                <a:solidFill>
                  <a:schemeClr val="accent1">
                    <a:lumMod val="75000"/>
                  </a:schemeClr>
                </a:solidFill>
              </a:rPr>
              <a:t> </a:t>
            </a:r>
            <a:r>
              <a:rPr lang="fr-FR" sz="2400" b="1">
                <a:solidFill>
                  <a:schemeClr val="accent1">
                    <a:lumMod val="75000"/>
                  </a:schemeClr>
                </a:solidFill>
              </a:rPr>
              <a:t>préalable</a:t>
            </a:r>
            <a:r>
              <a:rPr lang="fr-FR" sz="2400">
                <a:solidFill>
                  <a:schemeClr val="accent1">
                    <a:lumMod val="75000"/>
                  </a:schemeClr>
                </a:solidFill>
              </a:rPr>
              <a:t> aux prélèvements</a:t>
            </a:r>
            <a:endParaRPr lang="fr-FR" sz="2000"/>
          </a:p>
        </p:txBody>
      </p:sp>
      <p:sp>
        <p:nvSpPr>
          <p:cNvPr id="6" name="Rectangle : coins arrondis 5">
            <a:extLst>
              <a:ext uri="{FF2B5EF4-FFF2-40B4-BE49-F238E27FC236}">
                <a16:creationId xmlns:a16="http://schemas.microsoft.com/office/drawing/2014/main" id="{F6762668-7558-4AC7-8C7C-65DC1F3645F3}"/>
              </a:ext>
            </a:extLst>
          </p:cNvPr>
          <p:cNvSpPr/>
          <p:nvPr/>
        </p:nvSpPr>
        <p:spPr>
          <a:xfrm>
            <a:off x="69534" y="1101524"/>
            <a:ext cx="360000" cy="326366"/>
          </a:xfrm>
          <a:prstGeom prst="roundRect">
            <a:avLst/>
          </a:prstGeom>
          <a:solidFill>
            <a:schemeClr val="bg1"/>
          </a:solidFill>
          <a:ln>
            <a:solidFill>
              <a:srgbClr val="94B74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a:solidFill>
                  <a:schemeClr val="tx1"/>
                </a:solidFill>
                <a:latin typeface="Century" panose="02040604050505020304" pitchFamily="18" charset="0"/>
                <a:ea typeface="Cascadia Mono SemiBold" panose="020B0609020000020004" pitchFamily="49" charset="0"/>
                <a:cs typeface="Cascadia Mono SemiBold" panose="020B0609020000020004" pitchFamily="49" charset="0"/>
              </a:rPr>
              <a:t>II</a:t>
            </a:r>
          </a:p>
        </p:txBody>
      </p:sp>
    </p:spTree>
    <p:extLst>
      <p:ext uri="{BB962C8B-B14F-4D97-AF65-F5344CB8AC3E}">
        <p14:creationId xmlns:p14="http://schemas.microsoft.com/office/powerpoint/2010/main" val="1286112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85763" y="1580623"/>
            <a:ext cx="8626501" cy="1092607"/>
          </a:xfrm>
          <a:prstGeom prst="rect">
            <a:avLst/>
          </a:prstGeom>
          <a:noFill/>
        </p:spPr>
        <p:txBody>
          <a:bodyPr wrap="square" rtlCol="0">
            <a:spAutoFit/>
          </a:bodyPr>
          <a:lstStyle/>
          <a:p>
            <a:r>
              <a:rPr lang="fr-FR">
                <a:solidFill>
                  <a:srgbClr val="0070C0"/>
                </a:solidFill>
              </a:rPr>
              <a:t>Pourquoi?</a:t>
            </a:r>
            <a:r>
              <a:rPr lang="fr-FR"/>
              <a:t> </a:t>
            </a:r>
          </a:p>
          <a:p>
            <a:pPr marL="538163" indent="-285750">
              <a:buFont typeface="Courier New" panose="02070309020205020404" pitchFamily="49" charset="0"/>
              <a:buChar char="o"/>
            </a:pPr>
            <a:r>
              <a:rPr lang="fr-FR"/>
              <a:t>Ajuster au mieux les paramètres de prélèvements</a:t>
            </a:r>
          </a:p>
          <a:p>
            <a:pPr marL="538163" indent="-285750">
              <a:buFont typeface="Courier New" panose="02070309020205020404" pitchFamily="49" charset="0"/>
              <a:buChar char="o"/>
            </a:pPr>
            <a:r>
              <a:rPr lang="fr-FR"/>
              <a:t>Limiter les risques de saturation liés à concentrations ++ ou taux d’humidité ++</a:t>
            </a:r>
          </a:p>
          <a:p>
            <a:pPr lvl="1"/>
            <a:endParaRPr lang="fr-FR" sz="1100"/>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Matériel et méthodes : </a:t>
            </a:r>
            <a:r>
              <a:rPr lang="fr-FR" sz="2000"/>
              <a:t>Points clés</a:t>
            </a:r>
            <a:endParaRPr lang="fr-BE" sz="2000"/>
          </a:p>
        </p:txBody>
      </p:sp>
      <p:sp>
        <p:nvSpPr>
          <p:cNvPr id="5" name="ZoneTexte 4">
            <a:extLst>
              <a:ext uri="{FF2B5EF4-FFF2-40B4-BE49-F238E27FC236}">
                <a16:creationId xmlns:a16="http://schemas.microsoft.com/office/drawing/2014/main" id="{CC79021F-1068-48ED-95E0-6E362C94CB14}"/>
              </a:ext>
            </a:extLst>
          </p:cNvPr>
          <p:cNvSpPr txBox="1"/>
          <p:nvPr/>
        </p:nvSpPr>
        <p:spPr>
          <a:xfrm>
            <a:off x="385763" y="1028625"/>
            <a:ext cx="8361997" cy="461665"/>
          </a:xfrm>
          <a:prstGeom prst="rect">
            <a:avLst/>
          </a:prstGeom>
          <a:noFill/>
        </p:spPr>
        <p:txBody>
          <a:bodyPr wrap="square" rtlCol="0">
            <a:spAutoFit/>
          </a:bodyPr>
          <a:lstStyle/>
          <a:p>
            <a:pPr marL="0" indent="0">
              <a:lnSpc>
                <a:spcPct val="100000"/>
              </a:lnSpc>
              <a:buNone/>
            </a:pPr>
            <a:r>
              <a:rPr lang="fr-FR" sz="2400" b="1">
                <a:solidFill>
                  <a:schemeClr val="accent1">
                    <a:lumMod val="75000"/>
                  </a:schemeClr>
                </a:solidFill>
              </a:rPr>
              <a:t>Mesures préalables </a:t>
            </a:r>
            <a:r>
              <a:rPr lang="fr-FR" sz="2400">
                <a:solidFill>
                  <a:schemeClr val="accent1">
                    <a:lumMod val="75000"/>
                  </a:schemeClr>
                </a:solidFill>
              </a:rPr>
              <a:t>aux prélèvements</a:t>
            </a:r>
            <a:endParaRPr lang="fr-FR" sz="2000"/>
          </a:p>
        </p:txBody>
      </p:sp>
      <p:sp>
        <p:nvSpPr>
          <p:cNvPr id="2" name="Rectangle : coins arrondis 1">
            <a:extLst>
              <a:ext uri="{FF2B5EF4-FFF2-40B4-BE49-F238E27FC236}">
                <a16:creationId xmlns:a16="http://schemas.microsoft.com/office/drawing/2014/main" id="{7EFCD4D0-67C0-4655-81BA-E0474E18EB33}"/>
              </a:ext>
            </a:extLst>
          </p:cNvPr>
          <p:cNvSpPr/>
          <p:nvPr/>
        </p:nvSpPr>
        <p:spPr>
          <a:xfrm>
            <a:off x="130042" y="3048621"/>
            <a:ext cx="2659653" cy="165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spcBef>
                <a:spcPts val="1200"/>
              </a:spcBef>
            </a:pPr>
            <a:r>
              <a:rPr lang="fr-FR">
                <a:solidFill>
                  <a:srgbClr val="953735"/>
                </a:solidFill>
              </a:rPr>
              <a:t>Eau souterraine</a:t>
            </a:r>
            <a:endParaRPr lang="fr-FR" b="1">
              <a:solidFill>
                <a:srgbClr val="953735"/>
              </a:solidFill>
            </a:endParaRPr>
          </a:p>
          <a:p>
            <a:pPr marL="0" lvl="1" algn="ctr"/>
            <a:r>
              <a:rPr lang="fr-FR">
                <a:solidFill>
                  <a:srgbClr val="0070C0"/>
                </a:solidFill>
              </a:rPr>
              <a:t>Pourquoi?</a:t>
            </a:r>
            <a:r>
              <a:rPr lang="fr-FR"/>
              <a:t> </a:t>
            </a:r>
            <a:endParaRPr lang="fr-FR">
              <a:solidFill>
                <a:schemeClr val="tx1"/>
              </a:solidFill>
            </a:endParaRPr>
          </a:p>
          <a:p>
            <a:pPr marL="0" lvl="2" algn="ctr"/>
            <a:r>
              <a:rPr lang="fr-FR" sz="1600">
                <a:solidFill>
                  <a:schemeClr val="tx1"/>
                </a:solidFill>
              </a:rPr>
              <a:t>Prélèvement non-représentatif si de l’eau dans le dispositif de prélèvement</a:t>
            </a:r>
          </a:p>
        </p:txBody>
      </p:sp>
      <p:sp>
        <p:nvSpPr>
          <p:cNvPr id="3" name="Rectangle : coins arrondis 2">
            <a:extLst>
              <a:ext uri="{FF2B5EF4-FFF2-40B4-BE49-F238E27FC236}">
                <a16:creationId xmlns:a16="http://schemas.microsoft.com/office/drawing/2014/main" id="{FA46787D-E483-44DC-8FD3-F06FBFEF0CD2}"/>
              </a:ext>
            </a:extLst>
          </p:cNvPr>
          <p:cNvSpPr/>
          <p:nvPr/>
        </p:nvSpPr>
        <p:spPr>
          <a:xfrm>
            <a:off x="2789694" y="3047094"/>
            <a:ext cx="3285641" cy="165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1200"/>
              </a:spcBef>
            </a:pPr>
            <a:r>
              <a:rPr lang="fr-FR">
                <a:solidFill>
                  <a:srgbClr val="953735"/>
                </a:solidFill>
              </a:rPr>
              <a:t>Température et humidité</a:t>
            </a:r>
            <a:endParaRPr lang="fr-FR" b="1">
              <a:solidFill>
                <a:srgbClr val="953735"/>
              </a:solidFill>
            </a:endParaRPr>
          </a:p>
          <a:p>
            <a:pPr marL="0" lvl="1" algn="ctr"/>
            <a:r>
              <a:rPr lang="fr-FR">
                <a:solidFill>
                  <a:srgbClr val="0070C0"/>
                </a:solidFill>
              </a:rPr>
              <a:t>Pourquoi?</a:t>
            </a:r>
            <a:endParaRPr lang="fr-FR">
              <a:solidFill>
                <a:schemeClr val="tx1"/>
              </a:solidFill>
            </a:endParaRPr>
          </a:p>
          <a:p>
            <a:pPr marL="107950" lvl="2" indent="-107950">
              <a:buFont typeface="Wingdings" panose="05000000000000000000" pitchFamily="2" charset="2"/>
              <a:buChar char="§"/>
            </a:pPr>
            <a:r>
              <a:rPr lang="fr-FR" sz="1600">
                <a:solidFill>
                  <a:schemeClr val="tx1"/>
                </a:solidFill>
              </a:rPr>
              <a:t>Evaluer risque interférence de l’humidité sur adsorption des </a:t>
            </a:r>
            <a:r>
              <a:rPr lang="fr-FR" sz="1600" err="1">
                <a:solidFill>
                  <a:schemeClr val="tx1"/>
                </a:solidFill>
              </a:rPr>
              <a:t>COVs</a:t>
            </a:r>
            <a:endParaRPr lang="fr-FR" sz="1600">
              <a:solidFill>
                <a:schemeClr val="tx1"/>
              </a:solidFill>
            </a:endParaRPr>
          </a:p>
          <a:p>
            <a:pPr marL="107950" lvl="2" indent="-107950">
              <a:buFont typeface="Wingdings" panose="05000000000000000000" pitchFamily="2" charset="2"/>
              <a:buChar char="§"/>
            </a:pPr>
            <a:r>
              <a:rPr lang="fr-FR" sz="1600">
                <a:solidFill>
                  <a:schemeClr val="tx1"/>
                </a:solidFill>
              </a:rPr>
              <a:t>Evaluer si </a:t>
            </a:r>
            <a:r>
              <a:rPr lang="fr-FR" sz="1600" err="1">
                <a:solidFill>
                  <a:schemeClr val="tx1"/>
                </a:solidFill>
              </a:rPr>
              <a:t>cond</a:t>
            </a:r>
            <a:r>
              <a:rPr lang="fr-FR" sz="1600">
                <a:solidFill>
                  <a:schemeClr val="tx1"/>
                </a:solidFill>
              </a:rPr>
              <a:t>. favorables ou non à volatilisation des polluants</a:t>
            </a:r>
          </a:p>
        </p:txBody>
      </p:sp>
      <p:sp>
        <p:nvSpPr>
          <p:cNvPr id="7" name="Rectangle : coins arrondis 6">
            <a:extLst>
              <a:ext uri="{FF2B5EF4-FFF2-40B4-BE49-F238E27FC236}">
                <a16:creationId xmlns:a16="http://schemas.microsoft.com/office/drawing/2014/main" id="{A3DCD97C-EA74-47E1-9B05-6645F1400856}"/>
              </a:ext>
            </a:extLst>
          </p:cNvPr>
          <p:cNvSpPr/>
          <p:nvPr/>
        </p:nvSpPr>
        <p:spPr>
          <a:xfrm>
            <a:off x="6075335" y="3048621"/>
            <a:ext cx="2856298" cy="165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fr-FR">
                <a:solidFill>
                  <a:srgbClr val="953735"/>
                </a:solidFill>
              </a:rPr>
              <a:t>Mesures semi quantitatives</a:t>
            </a:r>
            <a:endParaRPr lang="fr-FR" b="1">
              <a:solidFill>
                <a:srgbClr val="953735"/>
              </a:solidFill>
            </a:endParaRPr>
          </a:p>
          <a:p>
            <a:pPr marL="0" lvl="1" algn="ctr"/>
            <a:r>
              <a:rPr lang="fr-FR">
                <a:solidFill>
                  <a:srgbClr val="0070C0"/>
                </a:solidFill>
              </a:rPr>
              <a:t>Pourquoi?</a:t>
            </a:r>
            <a:r>
              <a:rPr lang="fr-FR"/>
              <a:t> </a:t>
            </a:r>
            <a:endParaRPr lang="fr-FR">
              <a:solidFill>
                <a:schemeClr val="tx1"/>
              </a:solidFill>
            </a:endParaRPr>
          </a:p>
          <a:p>
            <a:pPr marL="0" lvl="2" algn="ctr"/>
            <a:r>
              <a:rPr lang="fr-FR" sz="1600">
                <a:solidFill>
                  <a:schemeClr val="tx1"/>
                </a:solidFill>
              </a:rPr>
              <a:t>1</a:t>
            </a:r>
            <a:r>
              <a:rPr lang="fr-FR" sz="1600" baseline="30000">
                <a:solidFill>
                  <a:schemeClr val="tx1"/>
                </a:solidFill>
              </a:rPr>
              <a:t>ère</a:t>
            </a:r>
            <a:r>
              <a:rPr lang="fr-FR" sz="1600">
                <a:solidFill>
                  <a:schemeClr val="tx1"/>
                </a:solidFill>
              </a:rPr>
              <a:t> estimation situation env., présence COV ou localisation source de pollution)</a:t>
            </a:r>
          </a:p>
        </p:txBody>
      </p:sp>
      <p:sp>
        <p:nvSpPr>
          <p:cNvPr id="4" name="Rectangle 3">
            <a:extLst>
              <a:ext uri="{FF2B5EF4-FFF2-40B4-BE49-F238E27FC236}">
                <a16:creationId xmlns:a16="http://schemas.microsoft.com/office/drawing/2014/main" id="{417F0651-3DE3-4B73-98BE-D9AF3A6E92A8}"/>
              </a:ext>
            </a:extLst>
          </p:cNvPr>
          <p:cNvSpPr/>
          <p:nvPr/>
        </p:nvSpPr>
        <p:spPr>
          <a:xfrm>
            <a:off x="130042" y="2567511"/>
            <a:ext cx="8801591"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fr-FR">
                <a:solidFill>
                  <a:srgbClr val="0070C0"/>
                </a:solidFill>
              </a:rPr>
              <a:t>3 Types de mesures</a:t>
            </a:r>
            <a:endParaRPr lang="fr-FR"/>
          </a:p>
        </p:txBody>
      </p:sp>
      <p:sp>
        <p:nvSpPr>
          <p:cNvPr id="9" name="Rectangle : coins arrondis 8">
            <a:extLst>
              <a:ext uri="{FF2B5EF4-FFF2-40B4-BE49-F238E27FC236}">
                <a16:creationId xmlns:a16="http://schemas.microsoft.com/office/drawing/2014/main" id="{3DB4293A-0A4C-4CB2-A4F9-53CD8889ABF8}"/>
              </a:ext>
            </a:extLst>
          </p:cNvPr>
          <p:cNvSpPr/>
          <p:nvPr/>
        </p:nvSpPr>
        <p:spPr>
          <a:xfrm>
            <a:off x="69534" y="1101524"/>
            <a:ext cx="360000" cy="326366"/>
          </a:xfrm>
          <a:prstGeom prst="roundRect">
            <a:avLst/>
          </a:prstGeom>
          <a:solidFill>
            <a:schemeClr val="bg1"/>
          </a:solidFill>
          <a:ln>
            <a:solidFill>
              <a:srgbClr val="94B74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a:solidFill>
                  <a:schemeClr val="tx1"/>
                </a:solidFill>
                <a:latin typeface="Century" panose="02040604050505020304" pitchFamily="18" charset="0"/>
                <a:ea typeface="Cascadia Mono SemiBold" panose="020B0609020000020004" pitchFamily="49" charset="0"/>
                <a:cs typeface="Cascadia Mono SemiBold" panose="020B0609020000020004" pitchFamily="49" charset="0"/>
              </a:rPr>
              <a:t>III</a:t>
            </a:r>
            <a:endParaRPr lang="en-GB" b="1">
              <a:solidFill>
                <a:schemeClr val="tx1"/>
              </a:solidFill>
              <a:latin typeface="Century" panose="02040604050505020304" pitchFamily="18" charset="0"/>
              <a:ea typeface="Cascadia Mono SemiBold" panose="020B0609020000020004" pitchFamily="49" charset="0"/>
              <a:cs typeface="Cascadia Mono SemiBold" panose="020B0609020000020004" pitchFamily="49" charset="0"/>
            </a:endParaRPr>
          </a:p>
        </p:txBody>
      </p:sp>
      <p:sp>
        <p:nvSpPr>
          <p:cNvPr id="12" name="Rectangle : coins arrondis 11">
            <a:extLst>
              <a:ext uri="{FF2B5EF4-FFF2-40B4-BE49-F238E27FC236}">
                <a16:creationId xmlns:a16="http://schemas.microsoft.com/office/drawing/2014/main" id="{002689E6-473E-4FF7-82EB-7D1A788B0743}"/>
              </a:ext>
            </a:extLst>
          </p:cNvPr>
          <p:cNvSpPr/>
          <p:nvPr/>
        </p:nvSpPr>
        <p:spPr>
          <a:xfrm>
            <a:off x="4665786" y="4657107"/>
            <a:ext cx="1409550" cy="289185"/>
          </a:xfrm>
          <a:prstGeom prst="roundRect">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BE" sz="1600">
                <a:solidFill>
                  <a:schemeClr val="bg1">
                    <a:lumMod val="50000"/>
                  </a:schemeClr>
                </a:solidFill>
              </a:rPr>
              <a:t>HR : Max 80%</a:t>
            </a:r>
          </a:p>
        </p:txBody>
      </p:sp>
    </p:spTree>
    <p:extLst>
      <p:ext uri="{BB962C8B-B14F-4D97-AF65-F5344CB8AC3E}">
        <p14:creationId xmlns:p14="http://schemas.microsoft.com/office/powerpoint/2010/main" val="1991200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85763" y="1126054"/>
            <a:ext cx="8361997" cy="2662267"/>
          </a:xfrm>
          <a:prstGeom prst="rect">
            <a:avLst/>
          </a:prstGeom>
          <a:noFill/>
        </p:spPr>
        <p:txBody>
          <a:bodyPr wrap="square" rtlCol="0">
            <a:spAutoFit/>
          </a:bodyPr>
          <a:lstStyle/>
          <a:p>
            <a:pPr>
              <a:lnSpc>
                <a:spcPct val="100000"/>
              </a:lnSpc>
            </a:pPr>
            <a:endParaRPr lang="fr-FR" b="1">
              <a:solidFill>
                <a:srgbClr val="953735"/>
              </a:solidFill>
            </a:endParaRPr>
          </a:p>
          <a:p>
            <a:pPr>
              <a:lnSpc>
                <a:spcPct val="100000"/>
              </a:lnSpc>
            </a:pPr>
            <a:endParaRPr lang="fr-FR" b="1">
              <a:solidFill>
                <a:srgbClr val="953735"/>
              </a:solidFill>
            </a:endParaRPr>
          </a:p>
          <a:p>
            <a:pPr marL="285750" indent="-285750">
              <a:buFont typeface="Arial" panose="020B0604020202020204" pitchFamily="34" charset="0"/>
              <a:buChar char="•"/>
            </a:pPr>
            <a:r>
              <a:rPr lang="fr-FR">
                <a:solidFill>
                  <a:srgbClr val="0070C0"/>
                </a:solidFill>
              </a:rPr>
              <a:t>Identification :</a:t>
            </a:r>
          </a:p>
          <a:p>
            <a:pPr marL="355600"/>
            <a:r>
              <a:rPr lang="fr-FR">
                <a:sym typeface="Wingdings" panose="05000000000000000000" pitchFamily="2" charset="2"/>
              </a:rPr>
              <a:t> </a:t>
            </a:r>
            <a:r>
              <a:rPr lang="fr-FR"/>
              <a:t>Attention aux produits utilisés pour étiquetage des supports de prélèvement</a:t>
            </a:r>
          </a:p>
          <a:p>
            <a:endParaRPr lang="fr-FR">
              <a:solidFill>
                <a:srgbClr val="0070C0"/>
              </a:solidFill>
            </a:endParaRPr>
          </a:p>
          <a:p>
            <a:pPr marL="285750" indent="-285750">
              <a:buFont typeface="Arial" panose="020B0604020202020204" pitchFamily="34" charset="0"/>
              <a:buChar char="•"/>
            </a:pPr>
            <a:endParaRPr lang="fr-FR">
              <a:solidFill>
                <a:srgbClr val="0070C0"/>
              </a:solidFill>
            </a:endParaRPr>
          </a:p>
          <a:p>
            <a:pPr marL="285750" indent="-285750">
              <a:buFont typeface="Arial" panose="020B0604020202020204" pitchFamily="34" charset="0"/>
              <a:buChar char="•"/>
            </a:pPr>
            <a:r>
              <a:rPr lang="fr-FR">
                <a:solidFill>
                  <a:srgbClr val="0070C0"/>
                </a:solidFill>
              </a:rPr>
              <a:t>Conditionnement et transport des échantillons</a:t>
            </a:r>
          </a:p>
          <a:p>
            <a:pPr marL="641350" lvl="1" indent="-285750">
              <a:buFont typeface="Wingdings" panose="05000000000000000000" pitchFamily="2" charset="2"/>
              <a:buChar char="à"/>
            </a:pPr>
            <a:r>
              <a:rPr lang="fr-FR"/>
              <a:t>Echantillonnage =&gt; Laboratoire : délai de 24h (selon support)</a:t>
            </a:r>
          </a:p>
          <a:p>
            <a:pPr marL="641350" lvl="1" indent="-285750">
              <a:spcBef>
                <a:spcPts val="600"/>
              </a:spcBef>
              <a:buFont typeface="Wingdings" panose="05000000000000000000" pitchFamily="2" charset="2"/>
              <a:buChar char="à"/>
            </a:pPr>
            <a:r>
              <a:rPr lang="fr-FR"/>
              <a:t>A l’abri de toute source de contamination, de la lumière et de la chaleur</a:t>
            </a:r>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Matériel et méthodes : </a:t>
            </a:r>
            <a:r>
              <a:rPr lang="fr-FR" sz="2000"/>
              <a:t>Points clés</a:t>
            </a:r>
            <a:endParaRPr lang="fr-BE" sz="2000"/>
          </a:p>
        </p:txBody>
      </p:sp>
      <p:sp>
        <p:nvSpPr>
          <p:cNvPr id="4" name="ZoneTexte 3">
            <a:extLst>
              <a:ext uri="{FF2B5EF4-FFF2-40B4-BE49-F238E27FC236}">
                <a16:creationId xmlns:a16="http://schemas.microsoft.com/office/drawing/2014/main" id="{32FEF305-A1EF-464D-BDA8-31843F484C2D}"/>
              </a:ext>
            </a:extLst>
          </p:cNvPr>
          <p:cNvSpPr txBox="1"/>
          <p:nvPr/>
        </p:nvSpPr>
        <p:spPr>
          <a:xfrm>
            <a:off x="385763" y="1028625"/>
            <a:ext cx="8361997" cy="461665"/>
          </a:xfrm>
          <a:prstGeom prst="rect">
            <a:avLst/>
          </a:prstGeom>
          <a:noFill/>
        </p:spPr>
        <p:txBody>
          <a:bodyPr wrap="square" rtlCol="0">
            <a:spAutoFit/>
          </a:bodyPr>
          <a:lstStyle/>
          <a:p>
            <a:pPr marL="0" indent="0">
              <a:lnSpc>
                <a:spcPct val="100000"/>
              </a:lnSpc>
              <a:buNone/>
            </a:pPr>
            <a:r>
              <a:rPr lang="fr-FR" sz="2400">
                <a:solidFill>
                  <a:schemeClr val="accent1">
                    <a:lumMod val="75000"/>
                  </a:schemeClr>
                </a:solidFill>
              </a:rPr>
              <a:t>Recommandations concernant </a:t>
            </a:r>
            <a:r>
              <a:rPr lang="fr-FR" sz="2400" b="1">
                <a:solidFill>
                  <a:schemeClr val="accent1">
                    <a:lumMod val="75000"/>
                  </a:schemeClr>
                </a:solidFill>
              </a:rPr>
              <a:t>les échantillons</a:t>
            </a:r>
            <a:endParaRPr lang="fr-FR" sz="2000" b="1"/>
          </a:p>
        </p:txBody>
      </p:sp>
      <p:sp>
        <p:nvSpPr>
          <p:cNvPr id="8" name="Rectangle : coins arrondis 7">
            <a:extLst>
              <a:ext uri="{FF2B5EF4-FFF2-40B4-BE49-F238E27FC236}">
                <a16:creationId xmlns:a16="http://schemas.microsoft.com/office/drawing/2014/main" id="{59E0C3BF-01CF-4EC7-8444-3D80159CE4A7}"/>
              </a:ext>
            </a:extLst>
          </p:cNvPr>
          <p:cNvSpPr/>
          <p:nvPr/>
        </p:nvSpPr>
        <p:spPr>
          <a:xfrm>
            <a:off x="69534" y="1101524"/>
            <a:ext cx="360000" cy="326366"/>
          </a:xfrm>
          <a:prstGeom prst="roundRect">
            <a:avLst/>
          </a:prstGeom>
          <a:solidFill>
            <a:schemeClr val="bg1"/>
          </a:solidFill>
          <a:ln>
            <a:solidFill>
              <a:srgbClr val="94B74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a:solidFill>
                  <a:schemeClr val="tx1"/>
                </a:solidFill>
                <a:latin typeface="Century" panose="02040604050505020304" pitchFamily="18" charset="0"/>
                <a:ea typeface="Cascadia Mono SemiBold" panose="020B0609020000020004" pitchFamily="49" charset="0"/>
                <a:cs typeface="Cascadia Mono SemiBold" panose="020B0609020000020004" pitchFamily="49" charset="0"/>
              </a:rPr>
              <a:t>IV</a:t>
            </a:r>
          </a:p>
        </p:txBody>
      </p:sp>
    </p:spTree>
    <p:extLst>
      <p:ext uri="{BB962C8B-B14F-4D97-AF65-F5344CB8AC3E}">
        <p14:creationId xmlns:p14="http://schemas.microsoft.com/office/powerpoint/2010/main" val="2008028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85763" y="1126054"/>
            <a:ext cx="5433851" cy="3416320"/>
          </a:xfrm>
          <a:prstGeom prst="rect">
            <a:avLst/>
          </a:prstGeom>
          <a:noFill/>
        </p:spPr>
        <p:txBody>
          <a:bodyPr wrap="square" rtlCol="0">
            <a:spAutoFit/>
          </a:bodyPr>
          <a:lstStyle/>
          <a:p>
            <a:pPr>
              <a:lnSpc>
                <a:spcPct val="100000"/>
              </a:lnSpc>
            </a:pPr>
            <a:endParaRPr lang="fr-FR" b="1">
              <a:solidFill>
                <a:srgbClr val="953735"/>
              </a:solidFill>
            </a:endParaRPr>
          </a:p>
          <a:p>
            <a:pPr>
              <a:lnSpc>
                <a:spcPct val="100000"/>
              </a:lnSpc>
            </a:pPr>
            <a:endParaRPr lang="fr-FR" b="1">
              <a:solidFill>
                <a:srgbClr val="953735"/>
              </a:solidFill>
            </a:endParaRPr>
          </a:p>
          <a:p>
            <a:pPr marL="285750" indent="-285750">
              <a:buFont typeface="Arial" panose="020B0604020202020204" pitchFamily="34" charset="0"/>
              <a:buChar char="•"/>
            </a:pPr>
            <a:r>
              <a:rPr lang="fr-FR">
                <a:solidFill>
                  <a:srgbClr val="0070C0"/>
                </a:solidFill>
              </a:rPr>
              <a:t>Matériaux employés pour prélèvement</a:t>
            </a:r>
          </a:p>
          <a:p>
            <a:pPr marL="742950" lvl="1" indent="-285750">
              <a:buFont typeface="Courier New" panose="02070309020205020404" pitchFamily="49" charset="0"/>
              <a:buChar char="o"/>
            </a:pPr>
            <a:r>
              <a:rPr lang="fr-FR"/>
              <a:t>Inertes (ex: acier)</a:t>
            </a:r>
          </a:p>
          <a:p>
            <a:pPr marL="742950" lvl="1" indent="-285750">
              <a:buFont typeface="Courier New" panose="02070309020205020404" pitchFamily="49" charset="0"/>
              <a:buChar char="o"/>
            </a:pPr>
            <a:r>
              <a:rPr lang="fr-FR"/>
              <a:t>Eviter utilisation de silicone, PE, PVC	</a:t>
            </a:r>
          </a:p>
          <a:p>
            <a:pPr marL="285750" indent="-285750">
              <a:buFont typeface="Arial" panose="020B0604020202020204" pitchFamily="34" charset="0"/>
              <a:buChar char="•"/>
            </a:pPr>
            <a:endParaRPr lang="fr-FR">
              <a:solidFill>
                <a:srgbClr val="0070C0"/>
              </a:solidFill>
            </a:endParaRPr>
          </a:p>
          <a:p>
            <a:pPr marL="285750" indent="-285750">
              <a:buFont typeface="Arial" panose="020B0604020202020204" pitchFamily="34" charset="0"/>
              <a:buChar char="•"/>
            </a:pPr>
            <a:r>
              <a:rPr lang="fr-FR">
                <a:solidFill>
                  <a:srgbClr val="0070C0"/>
                </a:solidFill>
              </a:rPr>
              <a:t>Profondeur échantillonnage gaz du sol</a:t>
            </a:r>
          </a:p>
          <a:p>
            <a:pPr marL="742950" lvl="1" indent="-285750">
              <a:buFont typeface="Courier New" panose="02070309020205020404" pitchFamily="49" charset="0"/>
              <a:buChar char="o"/>
            </a:pPr>
            <a:r>
              <a:rPr lang="fr-FR"/>
              <a:t>Min. 1m de profondeur pour limiter influence air </a:t>
            </a:r>
            <a:r>
              <a:rPr lang="fr-FR" err="1"/>
              <a:t>ext</a:t>
            </a:r>
            <a:r>
              <a:rPr lang="fr-FR"/>
              <a:t>.</a:t>
            </a:r>
          </a:p>
          <a:p>
            <a:pPr marL="742950" lvl="1" indent="-285750">
              <a:buFont typeface="Courier New" panose="02070309020205020404" pitchFamily="49" charset="0"/>
              <a:buChar char="o"/>
            </a:pPr>
            <a:r>
              <a:rPr lang="fr-FR"/>
              <a:t>Au moins 1m au-dessus du toit de la nappe</a:t>
            </a:r>
          </a:p>
          <a:p>
            <a:pPr marL="742950" lvl="1" indent="-285750">
              <a:buFont typeface="Courier New" panose="02070309020205020404" pitchFamily="49" charset="0"/>
              <a:buChar char="o"/>
            </a:pPr>
            <a:r>
              <a:rPr lang="fr-FR"/>
              <a:t>Crépine: au niveau d’un horizon géologique unique et hauteur ≤ 0,5m</a:t>
            </a:r>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Matériel et méthodes : </a:t>
            </a:r>
            <a:r>
              <a:rPr lang="fr-FR" sz="2000"/>
              <a:t>Points clés</a:t>
            </a:r>
            <a:endParaRPr lang="fr-BE" sz="2000"/>
          </a:p>
        </p:txBody>
      </p:sp>
      <p:sp>
        <p:nvSpPr>
          <p:cNvPr id="5" name="ZoneTexte 4">
            <a:extLst>
              <a:ext uri="{FF2B5EF4-FFF2-40B4-BE49-F238E27FC236}">
                <a16:creationId xmlns:a16="http://schemas.microsoft.com/office/drawing/2014/main" id="{00825AD3-B9EA-4642-8EDB-1FB7BA6557B6}"/>
              </a:ext>
            </a:extLst>
          </p:cNvPr>
          <p:cNvSpPr txBox="1"/>
          <p:nvPr/>
        </p:nvSpPr>
        <p:spPr>
          <a:xfrm>
            <a:off x="385763" y="1028625"/>
            <a:ext cx="8361997" cy="461665"/>
          </a:xfrm>
          <a:prstGeom prst="rect">
            <a:avLst/>
          </a:prstGeom>
          <a:noFill/>
        </p:spPr>
        <p:txBody>
          <a:bodyPr wrap="square" rtlCol="0">
            <a:spAutoFit/>
          </a:bodyPr>
          <a:lstStyle/>
          <a:p>
            <a:pPr marL="0" indent="0">
              <a:lnSpc>
                <a:spcPct val="100000"/>
              </a:lnSpc>
              <a:buNone/>
            </a:pPr>
            <a:r>
              <a:rPr lang="fr-FR" sz="2400">
                <a:solidFill>
                  <a:schemeClr val="accent1">
                    <a:lumMod val="75000"/>
                  </a:schemeClr>
                </a:solidFill>
              </a:rPr>
              <a:t>Recommandations</a:t>
            </a:r>
            <a:r>
              <a:rPr lang="fr-FR" sz="2400" b="1">
                <a:solidFill>
                  <a:schemeClr val="accent1">
                    <a:lumMod val="75000"/>
                  </a:schemeClr>
                </a:solidFill>
              </a:rPr>
              <a:t> </a:t>
            </a:r>
            <a:r>
              <a:rPr lang="fr-FR" sz="2400" b="1">
                <a:solidFill>
                  <a:schemeClr val="accent6"/>
                </a:solidFill>
              </a:rPr>
              <a:t>Gaz du sol</a:t>
            </a:r>
            <a:endParaRPr lang="fr-FR" sz="2000" b="1">
              <a:solidFill>
                <a:schemeClr val="accent6"/>
              </a:solidFill>
            </a:endParaRPr>
          </a:p>
        </p:txBody>
      </p:sp>
      <p:grpSp>
        <p:nvGrpSpPr>
          <p:cNvPr id="19" name="Groupe 18">
            <a:extLst>
              <a:ext uri="{FF2B5EF4-FFF2-40B4-BE49-F238E27FC236}">
                <a16:creationId xmlns:a16="http://schemas.microsoft.com/office/drawing/2014/main" id="{5A546AE1-4BB4-452C-9C5B-26A8E3FC5AAB}"/>
              </a:ext>
            </a:extLst>
          </p:cNvPr>
          <p:cNvGrpSpPr/>
          <p:nvPr/>
        </p:nvGrpSpPr>
        <p:grpSpPr>
          <a:xfrm>
            <a:off x="6021097" y="2688954"/>
            <a:ext cx="1883044" cy="1968286"/>
            <a:chOff x="6703018" y="2332494"/>
            <a:chExt cx="1883044" cy="1968286"/>
          </a:xfrm>
        </p:grpSpPr>
        <p:sp>
          <p:nvSpPr>
            <p:cNvPr id="2" name="Rectangle 1">
              <a:extLst>
                <a:ext uri="{FF2B5EF4-FFF2-40B4-BE49-F238E27FC236}">
                  <a16:creationId xmlns:a16="http://schemas.microsoft.com/office/drawing/2014/main" id="{059AAE0E-7E57-4A33-A8D2-4FEBE924DCAF}"/>
                </a:ext>
              </a:extLst>
            </p:cNvPr>
            <p:cNvSpPr/>
            <p:nvPr/>
          </p:nvSpPr>
          <p:spPr>
            <a:xfrm>
              <a:off x="6703018" y="2332495"/>
              <a:ext cx="1883044" cy="1968285"/>
            </a:xfrm>
            <a:prstGeom prst="rect">
              <a:avLst/>
            </a:prstGeom>
            <a:solidFill>
              <a:srgbClr val="D5AB8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B006951-2949-440F-827B-14ED58DE8607}"/>
                </a:ext>
              </a:extLst>
            </p:cNvPr>
            <p:cNvSpPr/>
            <p:nvPr/>
          </p:nvSpPr>
          <p:spPr>
            <a:xfrm>
              <a:off x="6703018" y="3843580"/>
              <a:ext cx="1883043" cy="45719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ouble vague 2">
              <a:extLst>
                <a:ext uri="{FF2B5EF4-FFF2-40B4-BE49-F238E27FC236}">
                  <a16:creationId xmlns:a16="http://schemas.microsoft.com/office/drawing/2014/main" id="{2B7EA9D3-9281-437D-B02E-7CE40E7DB522}"/>
                </a:ext>
              </a:extLst>
            </p:cNvPr>
            <p:cNvSpPr/>
            <p:nvPr/>
          </p:nvSpPr>
          <p:spPr>
            <a:xfrm>
              <a:off x="6703018" y="3727342"/>
              <a:ext cx="1883043" cy="573437"/>
            </a:xfrm>
            <a:prstGeom prst="doubleWav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èche : double flèche verticale 6">
              <a:extLst>
                <a:ext uri="{FF2B5EF4-FFF2-40B4-BE49-F238E27FC236}">
                  <a16:creationId xmlns:a16="http://schemas.microsoft.com/office/drawing/2014/main" id="{EE4CA497-625E-4134-B17F-F3B92F4F2C6F}"/>
                </a:ext>
              </a:extLst>
            </p:cNvPr>
            <p:cNvSpPr/>
            <p:nvPr/>
          </p:nvSpPr>
          <p:spPr>
            <a:xfrm>
              <a:off x="7683284" y="2332494"/>
              <a:ext cx="224726" cy="489165"/>
            </a:xfrm>
            <a:prstGeom prst="upDown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865CDCC-6139-4790-A8CF-CCDA27455680}"/>
                </a:ext>
              </a:extLst>
            </p:cNvPr>
            <p:cNvSpPr/>
            <p:nvPr/>
          </p:nvSpPr>
          <p:spPr>
            <a:xfrm>
              <a:off x="8097864" y="2332495"/>
              <a:ext cx="92990" cy="504000"/>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2650349-EE46-451B-9629-8CE2FF35D83C}"/>
                </a:ext>
              </a:extLst>
            </p:cNvPr>
            <p:cNvSpPr/>
            <p:nvPr/>
          </p:nvSpPr>
          <p:spPr>
            <a:xfrm>
              <a:off x="8097864" y="2834214"/>
              <a:ext cx="92990" cy="252000"/>
            </a:xfrm>
            <a:prstGeom prst="rect">
              <a:avLst/>
            </a:prstGeom>
            <a:pattFill prst="ltDnDiag">
              <a:fgClr>
                <a:srgbClr val="D5AB8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èche : double flèche verticale 11">
              <a:extLst>
                <a:ext uri="{FF2B5EF4-FFF2-40B4-BE49-F238E27FC236}">
                  <a16:creationId xmlns:a16="http://schemas.microsoft.com/office/drawing/2014/main" id="{42BBAB10-0E71-468E-8FCB-73B730BABED4}"/>
                </a:ext>
              </a:extLst>
            </p:cNvPr>
            <p:cNvSpPr/>
            <p:nvPr/>
          </p:nvSpPr>
          <p:spPr>
            <a:xfrm>
              <a:off x="7683285" y="3094268"/>
              <a:ext cx="224726" cy="601200"/>
            </a:xfrm>
            <a:prstGeom prst="upDown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Connecteur droit 13">
              <a:extLst>
                <a:ext uri="{FF2B5EF4-FFF2-40B4-BE49-F238E27FC236}">
                  <a16:creationId xmlns:a16="http://schemas.microsoft.com/office/drawing/2014/main" id="{F0E065E7-1FAC-4EE1-A2CF-A3BF47CF1503}"/>
                </a:ext>
              </a:extLst>
            </p:cNvPr>
            <p:cNvCxnSpPr/>
            <p:nvPr/>
          </p:nvCxnSpPr>
          <p:spPr>
            <a:xfrm>
              <a:off x="6704512" y="2836800"/>
              <a:ext cx="1512000"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78032AA3-0D5D-49E3-B438-B023876D2C46}"/>
                </a:ext>
              </a:extLst>
            </p:cNvPr>
            <p:cNvCxnSpPr/>
            <p:nvPr/>
          </p:nvCxnSpPr>
          <p:spPr>
            <a:xfrm>
              <a:off x="6703018" y="3086519"/>
              <a:ext cx="1512000"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C76386B9-AE1C-4D12-A317-8C70516EFE68}"/>
                </a:ext>
              </a:extLst>
            </p:cNvPr>
            <p:cNvCxnSpPr/>
            <p:nvPr/>
          </p:nvCxnSpPr>
          <p:spPr>
            <a:xfrm>
              <a:off x="6703018" y="3711844"/>
              <a:ext cx="1512000" cy="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7" name="ZoneTexte 16">
              <a:extLst>
                <a:ext uri="{FF2B5EF4-FFF2-40B4-BE49-F238E27FC236}">
                  <a16:creationId xmlns:a16="http://schemas.microsoft.com/office/drawing/2014/main" id="{BCF593CB-AC43-4B2C-A04C-8580A9661CB7}"/>
                </a:ext>
              </a:extLst>
            </p:cNvPr>
            <p:cNvSpPr txBox="1"/>
            <p:nvPr/>
          </p:nvSpPr>
          <p:spPr>
            <a:xfrm>
              <a:off x="6788259" y="2413787"/>
              <a:ext cx="895026" cy="338554"/>
            </a:xfrm>
            <a:prstGeom prst="rect">
              <a:avLst/>
            </a:prstGeom>
            <a:noFill/>
          </p:spPr>
          <p:txBody>
            <a:bodyPr wrap="square" rtlCol="0">
              <a:spAutoFit/>
            </a:bodyPr>
            <a:lstStyle/>
            <a:p>
              <a:r>
                <a:rPr lang="en-GB" sz="1600"/>
                <a:t>Min. 1m</a:t>
              </a:r>
            </a:p>
          </p:txBody>
        </p:sp>
        <p:sp>
          <p:nvSpPr>
            <p:cNvPr id="18" name="ZoneTexte 17">
              <a:extLst>
                <a:ext uri="{FF2B5EF4-FFF2-40B4-BE49-F238E27FC236}">
                  <a16:creationId xmlns:a16="http://schemas.microsoft.com/office/drawing/2014/main" id="{263DDA83-D2D4-4267-B13A-9C3A61F79A16}"/>
                </a:ext>
              </a:extLst>
            </p:cNvPr>
            <p:cNvSpPr txBox="1"/>
            <p:nvPr/>
          </p:nvSpPr>
          <p:spPr>
            <a:xfrm>
              <a:off x="6817316" y="3248048"/>
              <a:ext cx="895026" cy="338554"/>
            </a:xfrm>
            <a:prstGeom prst="rect">
              <a:avLst/>
            </a:prstGeom>
            <a:noFill/>
          </p:spPr>
          <p:txBody>
            <a:bodyPr wrap="square" rtlCol="0">
              <a:spAutoFit/>
            </a:bodyPr>
            <a:lstStyle/>
            <a:p>
              <a:r>
                <a:rPr lang="en-GB" sz="1600"/>
                <a:t>Min. 1m</a:t>
              </a:r>
            </a:p>
          </p:txBody>
        </p:sp>
      </p:grpSp>
      <p:cxnSp>
        <p:nvCxnSpPr>
          <p:cNvPr id="21" name="Connecteur droit avec flèche 20">
            <a:extLst>
              <a:ext uri="{FF2B5EF4-FFF2-40B4-BE49-F238E27FC236}">
                <a16:creationId xmlns:a16="http://schemas.microsoft.com/office/drawing/2014/main" id="{79DA5312-F5AB-4713-AA59-655CE3C1F5B9}"/>
              </a:ext>
            </a:extLst>
          </p:cNvPr>
          <p:cNvCxnSpPr>
            <a:cxnSpLocks/>
          </p:cNvCxnSpPr>
          <p:nvPr/>
        </p:nvCxnSpPr>
        <p:spPr>
          <a:xfrm flipH="1">
            <a:off x="7534591" y="3316674"/>
            <a:ext cx="44703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01E9B937-9841-4F95-A39E-65FB6B4694F9}"/>
              </a:ext>
            </a:extLst>
          </p:cNvPr>
          <p:cNvSpPr txBox="1"/>
          <p:nvPr/>
        </p:nvSpPr>
        <p:spPr>
          <a:xfrm>
            <a:off x="7929799" y="3133419"/>
            <a:ext cx="895026" cy="338554"/>
          </a:xfrm>
          <a:prstGeom prst="rect">
            <a:avLst/>
          </a:prstGeom>
          <a:noFill/>
        </p:spPr>
        <p:txBody>
          <a:bodyPr wrap="square" rtlCol="0">
            <a:spAutoFit/>
          </a:bodyPr>
          <a:lstStyle/>
          <a:p>
            <a:r>
              <a:rPr lang="en-GB" sz="1600"/>
              <a:t>≤ 0,5m</a:t>
            </a:r>
          </a:p>
        </p:txBody>
      </p:sp>
      <p:sp>
        <p:nvSpPr>
          <p:cNvPr id="20" name="Rectangle : coins arrondis 19">
            <a:extLst>
              <a:ext uri="{FF2B5EF4-FFF2-40B4-BE49-F238E27FC236}">
                <a16:creationId xmlns:a16="http://schemas.microsoft.com/office/drawing/2014/main" id="{F6A248C3-1793-40E0-8D71-0DBD41AC8214}"/>
              </a:ext>
            </a:extLst>
          </p:cNvPr>
          <p:cNvSpPr/>
          <p:nvPr/>
        </p:nvSpPr>
        <p:spPr>
          <a:xfrm>
            <a:off x="69534" y="1101524"/>
            <a:ext cx="360000" cy="326366"/>
          </a:xfrm>
          <a:prstGeom prst="roundRect">
            <a:avLst/>
          </a:prstGeom>
          <a:solidFill>
            <a:schemeClr val="bg1"/>
          </a:solidFill>
          <a:ln>
            <a:solidFill>
              <a:srgbClr val="94B74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a:solidFill>
                  <a:schemeClr val="tx1"/>
                </a:solidFill>
                <a:latin typeface="Century" panose="02040604050505020304" pitchFamily="18" charset="0"/>
                <a:ea typeface="Cascadia Mono SemiBold" panose="020B0609020000020004" pitchFamily="49" charset="0"/>
                <a:cs typeface="Cascadia Mono SemiBold" panose="020B0609020000020004" pitchFamily="49" charset="0"/>
              </a:rPr>
              <a:t>VI</a:t>
            </a:r>
          </a:p>
        </p:txBody>
      </p:sp>
    </p:spTree>
    <p:extLst>
      <p:ext uri="{BB962C8B-B14F-4D97-AF65-F5344CB8AC3E}">
        <p14:creationId xmlns:p14="http://schemas.microsoft.com/office/powerpoint/2010/main" val="273745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FDB4C3D7-6848-4220-AF34-D592D99DD607}"/>
              </a:ext>
            </a:extLst>
          </p:cNvPr>
          <p:cNvSpPr>
            <a:spLocks noGrp="1"/>
          </p:cNvSpPr>
          <p:nvPr>
            <p:ph type="title"/>
          </p:nvPr>
        </p:nvSpPr>
        <p:spPr>
          <a:xfrm>
            <a:off x="722313" y="1669257"/>
            <a:ext cx="7772400" cy="1021556"/>
          </a:xfrm>
        </p:spPr>
        <p:txBody>
          <a:bodyPr/>
          <a:lstStyle/>
          <a:p>
            <a:r>
              <a:rPr lang="fr-BE">
                <a:solidFill>
                  <a:schemeClr val="bg1">
                    <a:lumMod val="65000"/>
                  </a:schemeClr>
                </a:solidFill>
                <a:latin typeface="Arial Narrow" panose="020B0606020202030204" pitchFamily="34" charset="0"/>
              </a:rPr>
              <a:t>REALISATION DE Mesures d’air</a:t>
            </a:r>
          </a:p>
        </p:txBody>
      </p:sp>
      <p:sp>
        <p:nvSpPr>
          <p:cNvPr id="6" name="Espace réservé du texte 5">
            <a:extLst>
              <a:ext uri="{FF2B5EF4-FFF2-40B4-BE49-F238E27FC236}">
                <a16:creationId xmlns:a16="http://schemas.microsoft.com/office/drawing/2014/main" id="{3AC2C87A-A3C6-4094-92E4-57D7176EBD25}"/>
              </a:ext>
            </a:extLst>
          </p:cNvPr>
          <p:cNvSpPr>
            <a:spLocks noGrp="1"/>
          </p:cNvSpPr>
          <p:nvPr>
            <p:ph type="body" idx="1"/>
          </p:nvPr>
        </p:nvSpPr>
        <p:spPr>
          <a:xfrm>
            <a:off x="2395330" y="2180035"/>
            <a:ext cx="2213183" cy="1125140"/>
          </a:xfrm>
        </p:spPr>
        <p:txBody>
          <a:bodyPr/>
          <a:lstStyle/>
          <a:p>
            <a:r>
              <a:rPr lang="fr-BE" sz="2000" b="1">
                <a:solidFill>
                  <a:srgbClr val="002060"/>
                </a:solidFill>
                <a:latin typeface="Arial Narrow" panose="020B0606020202030204" pitchFamily="34" charset="0"/>
              </a:rPr>
              <a:t>Stratégie</a:t>
            </a:r>
          </a:p>
          <a:p>
            <a:r>
              <a:rPr lang="fr-BE" sz="2000">
                <a:solidFill>
                  <a:schemeClr val="bg1">
                    <a:lumMod val="85000"/>
                  </a:schemeClr>
                </a:solidFill>
                <a:latin typeface="Arial Narrow" panose="020B0606020202030204" pitchFamily="34" charset="0"/>
              </a:rPr>
              <a:t>Représentativité</a:t>
            </a:r>
          </a:p>
          <a:p>
            <a:r>
              <a:rPr lang="fr-BE" sz="2000">
                <a:solidFill>
                  <a:schemeClr val="bg1">
                    <a:lumMod val="85000"/>
                  </a:schemeClr>
                </a:solidFill>
                <a:latin typeface="Arial Narrow" panose="020B0606020202030204" pitchFamily="34" charset="0"/>
              </a:rPr>
              <a:t>Matériel et méthodes</a:t>
            </a:r>
          </a:p>
        </p:txBody>
      </p:sp>
      <p:sp>
        <p:nvSpPr>
          <p:cNvPr id="4" name="Rectangle : coins arrondis 3">
            <a:extLst>
              <a:ext uri="{FF2B5EF4-FFF2-40B4-BE49-F238E27FC236}">
                <a16:creationId xmlns:a16="http://schemas.microsoft.com/office/drawing/2014/main" id="{373145FB-F41C-45AD-88BC-3C1D048C2CB8}"/>
              </a:ext>
            </a:extLst>
          </p:cNvPr>
          <p:cNvSpPr/>
          <p:nvPr/>
        </p:nvSpPr>
        <p:spPr>
          <a:xfrm>
            <a:off x="5445020" y="3515915"/>
            <a:ext cx="2743200" cy="6000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lnSpc>
                <a:spcPct val="100000"/>
              </a:lnSpc>
              <a:buNone/>
            </a:pPr>
            <a:r>
              <a:rPr lang="fr-FR" sz="2000"/>
              <a:t>GRER v6 - Annexe B6.1</a:t>
            </a:r>
          </a:p>
        </p:txBody>
      </p:sp>
      <p:sp>
        <p:nvSpPr>
          <p:cNvPr id="7" name="Rectangle : coins arrondis 6">
            <a:extLst>
              <a:ext uri="{FF2B5EF4-FFF2-40B4-BE49-F238E27FC236}">
                <a16:creationId xmlns:a16="http://schemas.microsoft.com/office/drawing/2014/main" id="{11338B9D-6032-452B-BB22-8E33F0A2E24B}"/>
              </a:ext>
            </a:extLst>
          </p:cNvPr>
          <p:cNvSpPr/>
          <p:nvPr/>
        </p:nvSpPr>
        <p:spPr>
          <a:xfrm>
            <a:off x="2309812" y="2147300"/>
            <a:ext cx="2262188" cy="429220"/>
          </a:xfrm>
          <a:prstGeom prst="roundRect">
            <a:avLst/>
          </a:prstGeom>
          <a:noFill/>
          <a:ln>
            <a:solidFill>
              <a:srgbClr val="1A398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lnSpc>
                <a:spcPct val="100000"/>
              </a:lnSpc>
              <a:buNone/>
            </a:pPr>
            <a:endParaRPr lang="fr-FR" sz="2000"/>
          </a:p>
        </p:txBody>
      </p:sp>
      <p:cxnSp>
        <p:nvCxnSpPr>
          <p:cNvPr id="8" name="Connecteur droit avec flèche 7">
            <a:extLst>
              <a:ext uri="{FF2B5EF4-FFF2-40B4-BE49-F238E27FC236}">
                <a16:creationId xmlns:a16="http://schemas.microsoft.com/office/drawing/2014/main" id="{9FFCB10F-3A83-45BD-8EB5-292090295E45}"/>
              </a:ext>
            </a:extLst>
          </p:cNvPr>
          <p:cNvCxnSpPr>
            <a:cxnSpLocks/>
          </p:cNvCxnSpPr>
          <p:nvPr/>
        </p:nvCxnSpPr>
        <p:spPr>
          <a:xfrm>
            <a:off x="4608513" y="2583719"/>
            <a:ext cx="819150" cy="828551"/>
          </a:xfrm>
          <a:prstGeom prst="straightConnector1">
            <a:avLst/>
          </a:prstGeom>
          <a:ln w="28575">
            <a:solidFill>
              <a:srgbClr val="1A3989"/>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e 8">
            <a:extLst>
              <a:ext uri="{FF2B5EF4-FFF2-40B4-BE49-F238E27FC236}">
                <a16:creationId xmlns:a16="http://schemas.microsoft.com/office/drawing/2014/main" id="{2DD86592-F1A9-4845-9863-7396827FA3D0}"/>
              </a:ext>
            </a:extLst>
          </p:cNvPr>
          <p:cNvGrpSpPr/>
          <p:nvPr/>
        </p:nvGrpSpPr>
        <p:grpSpPr>
          <a:xfrm>
            <a:off x="229871" y="829821"/>
            <a:ext cx="838831" cy="927198"/>
            <a:chOff x="2505826" y="1545379"/>
            <a:chExt cx="838831" cy="927198"/>
          </a:xfrm>
        </p:grpSpPr>
        <p:pic>
          <p:nvPicPr>
            <p:cNvPr id="10" name="Image 9">
              <a:extLst>
                <a:ext uri="{FF2B5EF4-FFF2-40B4-BE49-F238E27FC236}">
                  <a16:creationId xmlns:a16="http://schemas.microsoft.com/office/drawing/2014/main" id="{D2A35715-4711-4380-BE84-A2A1BC966A0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014" b="94245" l="10000" r="90000">
                          <a14:foregroundMark x1="32500" y1="45863" x2="32500" y2="45863"/>
                          <a14:foregroundMark x1="33667" y1="45863" x2="33667" y2="45863"/>
                          <a14:foregroundMark x1="37833" y1="46942" x2="37833" y2="46942"/>
                          <a14:foregroundMark x1="39667" y1="50719" x2="39667" y2="50719"/>
                          <a14:foregroundMark x1="40667" y1="53957" x2="40667" y2="53957"/>
                          <a14:foregroundMark x1="41333" y1="54676" x2="38333" y2="65647"/>
                          <a14:foregroundMark x1="38333" y1="65647" x2="25667" y2="68165"/>
                          <a14:foregroundMark x1="25667" y1="68165" x2="20167" y2="60971"/>
                          <a14:foregroundMark x1="20167" y1="60971" x2="21333" y2="50540"/>
                          <a14:foregroundMark x1="21333" y1="50540" x2="21500" y2="50000"/>
                          <a14:foregroundMark x1="34833" y1="41367" x2="22000" y2="44065"/>
                          <a14:foregroundMark x1="29833" y1="39209" x2="22333" y2="42086"/>
                          <a14:foregroundMark x1="18000" y1="57014" x2="20833" y2="60072"/>
                          <a14:foregroundMark x1="21500" y1="73741" x2="30500" y2="72662"/>
                          <a14:foregroundMark x1="45333" y1="73201" x2="36000" y2="64928"/>
                          <a14:foregroundMark x1="35333" y1="71583" x2="35500" y2="79676"/>
                          <a14:foregroundMark x1="22667" y1="89568" x2="43167" y2="88309"/>
                          <a14:foregroundMark x1="18667" y1="90108" x2="33000" y2="92266"/>
                          <a14:foregroundMark x1="17333" y1="89568" x2="40167" y2="85971"/>
                          <a14:foregroundMark x1="46000" y1="89388" x2="16833" y2="90288"/>
                          <a14:foregroundMark x1="15500" y1="89928" x2="37167" y2="88129"/>
                          <a14:foregroundMark x1="37167" y1="88129" x2="46167" y2="88849"/>
                          <a14:foregroundMark x1="46167" y1="88849" x2="46500" y2="88489"/>
                          <a14:foregroundMark x1="15333" y1="89748" x2="47333" y2="90288"/>
                          <a14:foregroundMark x1="15333" y1="91906" x2="16000" y2="89568"/>
                          <a14:foregroundMark x1="14667" y1="91906" x2="15333" y2="87050"/>
                          <a14:foregroundMark x1="14500" y1="92266" x2="33500" y2="94245"/>
                          <a14:foregroundMark x1="18833" y1="92626" x2="49833" y2="92626"/>
                          <a14:foregroundMark x1="48167" y1="89748" x2="47333" y2="85432"/>
                          <a14:foregroundMark x1="47333" y1="85791" x2="19167" y2="87410"/>
                          <a14:foregroundMark x1="17500" y1="87410" x2="36833" y2="84712"/>
                          <a14:foregroundMark x1="36833" y1="84712" x2="38167" y2="84712"/>
                          <a14:foregroundMark x1="37667" y1="83094" x2="22667" y2="85971"/>
                          <a14:foregroundMark x1="18500" y1="86871" x2="27333" y2="85971"/>
                          <a14:foregroundMark x1="21000" y1="69424" x2="27333" y2="73381"/>
                          <a14:foregroundMark x1="45500" y1="69784" x2="34000" y2="76619"/>
                          <a14:foregroundMark x1="34000" y1="76619" x2="34000" y2="76619"/>
                          <a14:foregroundMark x1="44500" y1="42086" x2="50000" y2="50899"/>
                          <a14:foregroundMark x1="43667" y1="50540" x2="55500" y2="39748"/>
                          <a14:foregroundMark x1="49667" y1="50719" x2="54833" y2="42086"/>
                          <a14:foregroundMark x1="54833" y1="42086" x2="65333" y2="41727"/>
                          <a14:foregroundMark x1="65333" y1="41727" x2="74167" y2="42266"/>
                          <a14:foregroundMark x1="74167" y1="42266" x2="88833" y2="34173"/>
                          <a14:foregroundMark x1="88833" y1="34173" x2="87000" y2="17806"/>
                          <a14:foregroundMark x1="87000" y1="17806" x2="60000" y2="7734"/>
                          <a14:foregroundMark x1="60000" y1="7734" x2="43167" y2="10791"/>
                          <a14:foregroundMark x1="43167" y1="10791" x2="35833" y2="22662"/>
                          <a14:foregroundMark x1="35833" y1="22662" x2="42833" y2="36331"/>
                          <a14:foregroundMark x1="42833" y1="36331" x2="43833" y2="41906"/>
                          <a14:foregroundMark x1="41000" y1="18885" x2="55000" y2="23201"/>
                          <a14:foregroundMark x1="55000" y1="23201" x2="69667" y2="21763"/>
                          <a14:foregroundMark x1="69667" y1="21763" x2="70000" y2="39209"/>
                          <a14:foregroundMark x1="54333" y1="9892" x2="68833" y2="10252"/>
                          <a14:foregroundMark x1="68833" y1="10252" x2="83667" y2="9712"/>
                          <a14:foregroundMark x1="60333" y1="7554" x2="86833" y2="18165"/>
                          <a14:foregroundMark x1="63333" y1="7014" x2="85000" y2="15827"/>
                          <a14:foregroundMark x1="85000" y1="15827" x2="86167" y2="16906"/>
                          <a14:foregroundMark x1="40333" y1="24460" x2="81833" y2="29137"/>
                          <a14:foregroundMark x1="34500" y1="42626" x2="29833" y2="74281"/>
                        </a14:backgroundRemoval>
                      </a14:imgEffect>
                    </a14:imgLayer>
                  </a14:imgProps>
                </a:ext>
              </a:extLst>
            </a:blip>
            <a:srcRect l="8752" r="7412"/>
            <a:stretch/>
          </p:blipFill>
          <p:spPr>
            <a:xfrm>
              <a:off x="2505826" y="1545379"/>
              <a:ext cx="838831" cy="927198"/>
            </a:xfrm>
            <a:prstGeom prst="rect">
              <a:avLst/>
            </a:prstGeom>
          </p:spPr>
        </p:pic>
        <p:sp>
          <p:nvSpPr>
            <p:cNvPr id="11" name="ZoneTexte 10">
              <a:extLst>
                <a:ext uri="{FF2B5EF4-FFF2-40B4-BE49-F238E27FC236}">
                  <a16:creationId xmlns:a16="http://schemas.microsoft.com/office/drawing/2014/main" id="{B7F05AE0-0716-4D5C-8B72-13C285E377CE}"/>
                </a:ext>
              </a:extLst>
            </p:cNvPr>
            <p:cNvSpPr txBox="1"/>
            <p:nvPr/>
          </p:nvSpPr>
          <p:spPr>
            <a:xfrm>
              <a:off x="2869169" y="1610582"/>
              <a:ext cx="279611" cy="369332"/>
            </a:xfrm>
            <a:prstGeom prst="rect">
              <a:avLst/>
            </a:prstGeom>
            <a:noFill/>
          </p:spPr>
          <p:txBody>
            <a:bodyPr wrap="square" rtlCol="0">
              <a:spAutoFit/>
            </a:bodyPr>
            <a:lstStyle/>
            <a:p>
              <a:r>
                <a:rPr lang="en-GB" b="1">
                  <a:solidFill>
                    <a:schemeClr val="tx1">
                      <a:lumMod val="75000"/>
                      <a:lumOff val="25000"/>
                    </a:schemeClr>
                  </a:solidFill>
                  <a:latin typeface="Freestyle Script" panose="030804020302050B0404" pitchFamily="66" charset="0"/>
                </a:rPr>
                <a:t>?</a:t>
              </a:r>
            </a:p>
          </p:txBody>
        </p:sp>
      </p:grpSp>
      <p:sp>
        <p:nvSpPr>
          <p:cNvPr id="12" name="Espace réservé du texte 5">
            <a:extLst>
              <a:ext uri="{FF2B5EF4-FFF2-40B4-BE49-F238E27FC236}">
                <a16:creationId xmlns:a16="http://schemas.microsoft.com/office/drawing/2014/main" id="{7543E268-A5E7-40A0-B5FC-F1D5AC08511A}"/>
              </a:ext>
            </a:extLst>
          </p:cNvPr>
          <p:cNvSpPr txBox="1">
            <a:spLocks/>
          </p:cNvSpPr>
          <p:nvPr/>
        </p:nvSpPr>
        <p:spPr>
          <a:xfrm>
            <a:off x="968644" y="1109384"/>
            <a:ext cx="8175355" cy="565417"/>
          </a:xfrm>
          <a:prstGeom prst="rect">
            <a:avLst/>
          </a:prstGeom>
        </p:spPr>
        <p:txBody>
          <a:bodyPr anchor="t"/>
          <a:lstStyle>
            <a:lvl1pPr marL="0" indent="0" algn="l" defTabSz="685783"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1pPr>
            <a:lvl2pPr marL="342891" indent="0" algn="l" defTabSz="685783" rtl="0" eaLnBrk="1" latinLnBrk="0" hangingPunct="1">
              <a:spcBef>
                <a:spcPct val="20000"/>
              </a:spcBef>
              <a:buFont typeface="Arial" panose="020B0604020202020204" pitchFamily="34" charset="0"/>
              <a:buNone/>
              <a:defRPr sz="1351" kern="1200">
                <a:solidFill>
                  <a:schemeClr val="tx1">
                    <a:tint val="75000"/>
                  </a:schemeClr>
                </a:solidFill>
                <a:latin typeface="+mn-lt"/>
                <a:ea typeface="+mn-ea"/>
                <a:cs typeface="+mn-cs"/>
              </a:defRPr>
            </a:lvl2pPr>
            <a:lvl3pPr marL="685783" indent="0" algn="l" defTabSz="685783" rtl="0" eaLnBrk="1" latinLnBrk="0" hangingPunct="1">
              <a:spcBef>
                <a:spcPct val="20000"/>
              </a:spcBef>
              <a:buFont typeface="Arial" panose="020B0604020202020204" pitchFamily="34" charset="0"/>
              <a:buNone/>
              <a:defRPr sz="1200" kern="1200">
                <a:solidFill>
                  <a:schemeClr val="tx1">
                    <a:tint val="75000"/>
                  </a:schemeClr>
                </a:solidFill>
                <a:latin typeface="+mn-lt"/>
                <a:ea typeface="+mn-ea"/>
                <a:cs typeface="+mn-cs"/>
              </a:defRPr>
            </a:lvl3pPr>
            <a:lvl4pPr marL="1028674" indent="0" algn="l" defTabSz="685783" rtl="0" eaLnBrk="1" latinLnBrk="0" hangingPunct="1">
              <a:spcBef>
                <a:spcPct val="20000"/>
              </a:spcBef>
              <a:buFont typeface="Arial" panose="020B0604020202020204" pitchFamily="34" charset="0"/>
              <a:buNone/>
              <a:defRPr sz="1051" kern="1200">
                <a:solidFill>
                  <a:schemeClr val="tx1">
                    <a:tint val="75000"/>
                  </a:schemeClr>
                </a:solidFill>
                <a:latin typeface="+mn-lt"/>
                <a:ea typeface="+mn-ea"/>
                <a:cs typeface="+mn-cs"/>
              </a:defRPr>
            </a:lvl4pPr>
            <a:lvl5pPr marL="1371566" indent="0" algn="l" defTabSz="685783" rtl="0" eaLnBrk="1" latinLnBrk="0" hangingPunct="1">
              <a:spcBef>
                <a:spcPct val="20000"/>
              </a:spcBef>
              <a:buFont typeface="Arial" panose="020B0604020202020204" pitchFamily="34" charset="0"/>
              <a:buNone/>
              <a:defRPr sz="1051" kern="1200">
                <a:solidFill>
                  <a:schemeClr val="tx1">
                    <a:tint val="75000"/>
                  </a:schemeClr>
                </a:solidFill>
                <a:latin typeface="+mn-lt"/>
                <a:ea typeface="+mn-ea"/>
                <a:cs typeface="+mn-cs"/>
              </a:defRPr>
            </a:lvl5pPr>
            <a:lvl6pPr marL="1714457" indent="0" algn="l" defTabSz="685783" rtl="0" eaLnBrk="1" latinLnBrk="0" hangingPunct="1">
              <a:spcBef>
                <a:spcPct val="20000"/>
              </a:spcBef>
              <a:buFont typeface="Arial" panose="020B0604020202020204" pitchFamily="34" charset="0"/>
              <a:buNone/>
              <a:defRPr sz="1051" kern="1200">
                <a:solidFill>
                  <a:schemeClr val="tx1">
                    <a:tint val="75000"/>
                  </a:schemeClr>
                </a:solidFill>
                <a:latin typeface="+mn-lt"/>
                <a:ea typeface="+mn-ea"/>
                <a:cs typeface="+mn-cs"/>
              </a:defRPr>
            </a:lvl6pPr>
            <a:lvl7pPr marL="2057349" indent="0" algn="l" defTabSz="685783" rtl="0" eaLnBrk="1" latinLnBrk="0" hangingPunct="1">
              <a:spcBef>
                <a:spcPct val="20000"/>
              </a:spcBef>
              <a:buFont typeface="Arial" panose="020B0604020202020204" pitchFamily="34" charset="0"/>
              <a:buNone/>
              <a:defRPr sz="1051" kern="1200">
                <a:solidFill>
                  <a:schemeClr val="tx1">
                    <a:tint val="75000"/>
                  </a:schemeClr>
                </a:solidFill>
                <a:latin typeface="+mn-lt"/>
                <a:ea typeface="+mn-ea"/>
                <a:cs typeface="+mn-cs"/>
              </a:defRPr>
            </a:lvl7pPr>
            <a:lvl8pPr marL="2400240" indent="0" algn="l" defTabSz="685783" rtl="0" eaLnBrk="1" latinLnBrk="0" hangingPunct="1">
              <a:spcBef>
                <a:spcPct val="20000"/>
              </a:spcBef>
              <a:buFont typeface="Arial" panose="020B0604020202020204" pitchFamily="34" charset="0"/>
              <a:buNone/>
              <a:defRPr sz="1051" kern="1200">
                <a:solidFill>
                  <a:schemeClr val="tx1">
                    <a:tint val="75000"/>
                  </a:schemeClr>
                </a:solidFill>
                <a:latin typeface="+mn-lt"/>
                <a:ea typeface="+mn-ea"/>
                <a:cs typeface="+mn-cs"/>
              </a:defRPr>
            </a:lvl8pPr>
            <a:lvl9pPr marL="2743131" indent="0" algn="l" defTabSz="685783" rtl="0" eaLnBrk="1" latinLnBrk="0" hangingPunct="1">
              <a:spcBef>
                <a:spcPct val="20000"/>
              </a:spcBef>
              <a:buFont typeface="Arial" panose="020B0604020202020204" pitchFamily="34" charset="0"/>
              <a:buNone/>
              <a:defRPr sz="1051" kern="1200">
                <a:solidFill>
                  <a:schemeClr val="tx1">
                    <a:tint val="75000"/>
                  </a:schemeClr>
                </a:solidFill>
                <a:latin typeface="+mn-lt"/>
                <a:ea typeface="+mn-ea"/>
                <a:cs typeface="+mn-cs"/>
              </a:defRPr>
            </a:lvl9pPr>
          </a:lstStyle>
          <a:p>
            <a:r>
              <a:rPr lang="fr-BE" sz="2000" b="1">
                <a:solidFill>
                  <a:srgbClr val="1A3989"/>
                </a:solidFill>
                <a:latin typeface="Verdana" panose="020B0604030504040204" pitchFamily="34" charset="0"/>
                <a:ea typeface="Verdana" panose="020B0604030504040204" pitchFamily="34" charset="0"/>
              </a:rPr>
              <a:t>Comment élaborer la stratégie d’échantillonnage ?</a:t>
            </a:r>
          </a:p>
        </p:txBody>
      </p:sp>
    </p:spTree>
    <p:extLst>
      <p:ext uri="{BB962C8B-B14F-4D97-AF65-F5344CB8AC3E}">
        <p14:creationId xmlns:p14="http://schemas.microsoft.com/office/powerpoint/2010/main" val="2484511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85763" y="1126054"/>
            <a:ext cx="8361997" cy="3447098"/>
          </a:xfrm>
          <a:prstGeom prst="rect">
            <a:avLst/>
          </a:prstGeom>
          <a:noFill/>
        </p:spPr>
        <p:txBody>
          <a:bodyPr wrap="square" rtlCol="0">
            <a:spAutoFit/>
          </a:bodyPr>
          <a:lstStyle/>
          <a:p>
            <a:endParaRPr lang="fr-FR" b="1"/>
          </a:p>
          <a:p>
            <a:pPr>
              <a:lnSpc>
                <a:spcPct val="100000"/>
              </a:lnSpc>
            </a:pPr>
            <a:endParaRPr lang="fr-FR" b="1">
              <a:solidFill>
                <a:srgbClr val="953735"/>
              </a:solidFill>
            </a:endParaRPr>
          </a:p>
          <a:p>
            <a:pPr marL="285750" indent="-285750">
              <a:buFont typeface="Arial" panose="020B0604020202020204" pitchFamily="34" charset="0"/>
              <a:buChar char="•"/>
            </a:pPr>
            <a:r>
              <a:rPr lang="fr-FR">
                <a:solidFill>
                  <a:srgbClr val="0070C0"/>
                </a:solidFill>
              </a:rPr>
              <a:t>Localisation prélèvements :</a:t>
            </a:r>
            <a:endParaRPr lang="fr-FR"/>
          </a:p>
          <a:p>
            <a:pPr marL="1200150" lvl="2" indent="-285750">
              <a:buFont typeface="Wingdings" panose="05000000000000000000" pitchFamily="2" charset="2"/>
              <a:buChar char="Ø"/>
            </a:pPr>
            <a:r>
              <a:rPr lang="fr-FR" sz="1600"/>
              <a:t>Pièces de vie au-dessus de la pollution et en // sous les pièces de vie (cave…) </a:t>
            </a:r>
          </a:p>
          <a:p>
            <a:pPr marL="1200150" lvl="2" indent="-285750">
              <a:buFont typeface="Wingdings" panose="05000000000000000000" pitchFamily="2" charset="2"/>
              <a:buChar char="Ø"/>
            </a:pPr>
            <a:r>
              <a:rPr lang="fr-FR" sz="1600"/>
              <a:t>Fréquentées par les cibles</a:t>
            </a:r>
          </a:p>
          <a:p>
            <a:pPr marL="1200150" lvl="2" indent="-285750">
              <a:buFont typeface="Wingdings" panose="05000000000000000000" pitchFamily="2" charset="2"/>
              <a:buChar char="Ø"/>
            </a:pPr>
            <a:r>
              <a:rPr lang="fr-FR" sz="1600"/>
              <a:t>Hauteur voie respiratoire</a:t>
            </a:r>
          </a:p>
          <a:p>
            <a:pPr marL="1200150" lvl="2" indent="-285750">
              <a:buFont typeface="Wingdings" panose="05000000000000000000" pitchFamily="2" charset="2"/>
              <a:buChar char="Ø"/>
            </a:pPr>
            <a:r>
              <a:rPr lang="fr-FR" sz="1600"/>
              <a:t>Au centre de la pièce, éloignés des murs</a:t>
            </a:r>
          </a:p>
          <a:p>
            <a:pPr marL="1200150" lvl="2" indent="-285750">
              <a:buFont typeface="Wingdings" panose="05000000000000000000" pitchFamily="2" charset="2"/>
              <a:buChar char="Ø"/>
            </a:pPr>
            <a:endParaRPr lang="fr-FR" sz="1600"/>
          </a:p>
          <a:p>
            <a:pPr marL="285750" indent="-285750">
              <a:buFont typeface="Arial" panose="020B0604020202020204" pitchFamily="34" charset="0"/>
              <a:buChar char="•"/>
            </a:pPr>
            <a:r>
              <a:rPr lang="fr-FR">
                <a:solidFill>
                  <a:srgbClr val="0070C0"/>
                </a:solidFill>
              </a:rPr>
              <a:t>Éloigné de :</a:t>
            </a:r>
          </a:p>
          <a:p>
            <a:pPr marL="1200150" lvl="2" indent="-285750">
              <a:buFont typeface="Wingdings" panose="05000000000000000000" pitchFamily="2" charset="2"/>
              <a:buChar char="Ø"/>
            </a:pPr>
            <a:r>
              <a:rPr lang="fr-FR" sz="1600"/>
              <a:t>Source chaleur, grille d’aération…</a:t>
            </a:r>
          </a:p>
          <a:p>
            <a:pPr marL="1200150" lvl="2" indent="-285750">
              <a:buFont typeface="Wingdings" panose="05000000000000000000" pitchFamily="2" charset="2"/>
              <a:buChar char="Ø"/>
            </a:pPr>
            <a:r>
              <a:rPr lang="fr-FR" sz="1600"/>
              <a:t>Sources pollution intérieure</a:t>
            </a:r>
          </a:p>
          <a:p>
            <a:pPr marL="1200150" lvl="2" indent="-285750">
              <a:buFont typeface="Wingdings" panose="05000000000000000000" pitchFamily="2" charset="2"/>
              <a:buChar char="Ø"/>
            </a:pPr>
            <a:endParaRPr lang="fr-FR" sz="1600"/>
          </a:p>
          <a:p>
            <a:pPr marL="285750" indent="-285750">
              <a:buFont typeface="Arial" panose="020B0604020202020204" pitchFamily="34" charset="0"/>
              <a:buChar char="•"/>
            </a:pPr>
            <a:r>
              <a:rPr lang="fr-FR">
                <a:solidFill>
                  <a:srgbClr val="0070C0"/>
                </a:solidFill>
              </a:rPr>
              <a:t>Conditions usuelles d’occupation ou plus défavorables</a:t>
            </a:r>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Matériel et méthodes : </a:t>
            </a:r>
            <a:r>
              <a:rPr lang="fr-FR" sz="2000"/>
              <a:t>Points clés</a:t>
            </a:r>
            <a:endParaRPr lang="fr-BE" sz="2000"/>
          </a:p>
        </p:txBody>
      </p:sp>
      <p:sp>
        <p:nvSpPr>
          <p:cNvPr id="5" name="ZoneTexte 4">
            <a:extLst>
              <a:ext uri="{FF2B5EF4-FFF2-40B4-BE49-F238E27FC236}">
                <a16:creationId xmlns:a16="http://schemas.microsoft.com/office/drawing/2014/main" id="{D10709CD-2BCA-4EA3-B0FD-E4AA5C9D4B7E}"/>
              </a:ext>
            </a:extLst>
          </p:cNvPr>
          <p:cNvSpPr txBox="1"/>
          <p:nvPr/>
        </p:nvSpPr>
        <p:spPr>
          <a:xfrm>
            <a:off x="385763" y="1028625"/>
            <a:ext cx="8361997" cy="461665"/>
          </a:xfrm>
          <a:prstGeom prst="rect">
            <a:avLst/>
          </a:prstGeom>
          <a:noFill/>
        </p:spPr>
        <p:txBody>
          <a:bodyPr wrap="square" rtlCol="0">
            <a:spAutoFit/>
          </a:bodyPr>
          <a:lstStyle/>
          <a:p>
            <a:pPr marL="0" indent="0">
              <a:lnSpc>
                <a:spcPct val="100000"/>
              </a:lnSpc>
              <a:buNone/>
            </a:pPr>
            <a:r>
              <a:rPr lang="fr-FR" sz="2400">
                <a:solidFill>
                  <a:schemeClr val="accent1">
                    <a:lumMod val="75000"/>
                  </a:schemeClr>
                </a:solidFill>
              </a:rPr>
              <a:t>Recommandations </a:t>
            </a:r>
            <a:r>
              <a:rPr lang="fr-FR" sz="2400">
                <a:solidFill>
                  <a:schemeClr val="accent6"/>
                </a:solidFill>
              </a:rPr>
              <a:t>Air intérieur</a:t>
            </a:r>
            <a:endParaRPr lang="fr-FR" sz="2000">
              <a:solidFill>
                <a:schemeClr val="accent6"/>
              </a:solidFill>
            </a:endParaRPr>
          </a:p>
        </p:txBody>
      </p:sp>
      <p:sp>
        <p:nvSpPr>
          <p:cNvPr id="8" name="Rectangle : coins arrondis 7">
            <a:extLst>
              <a:ext uri="{FF2B5EF4-FFF2-40B4-BE49-F238E27FC236}">
                <a16:creationId xmlns:a16="http://schemas.microsoft.com/office/drawing/2014/main" id="{A3AC6925-882F-4FD2-989E-BBE87DBB9F6C}"/>
              </a:ext>
            </a:extLst>
          </p:cNvPr>
          <p:cNvSpPr/>
          <p:nvPr/>
        </p:nvSpPr>
        <p:spPr>
          <a:xfrm>
            <a:off x="69534" y="1101524"/>
            <a:ext cx="360000" cy="326366"/>
          </a:xfrm>
          <a:prstGeom prst="roundRect">
            <a:avLst/>
          </a:prstGeom>
          <a:solidFill>
            <a:schemeClr val="bg1"/>
          </a:solidFill>
          <a:ln>
            <a:solidFill>
              <a:srgbClr val="94B74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a:solidFill>
                  <a:schemeClr val="tx1"/>
                </a:solidFill>
                <a:latin typeface="Century" panose="02040604050505020304" pitchFamily="18" charset="0"/>
                <a:ea typeface="Cascadia Mono SemiBold" panose="020B0609020000020004" pitchFamily="49" charset="0"/>
                <a:cs typeface="Cascadia Mono SemiBold" panose="020B0609020000020004" pitchFamily="49" charset="0"/>
              </a:rPr>
              <a:t>VII</a:t>
            </a:r>
          </a:p>
        </p:txBody>
      </p:sp>
    </p:spTree>
    <p:extLst>
      <p:ext uri="{BB962C8B-B14F-4D97-AF65-F5344CB8AC3E}">
        <p14:creationId xmlns:p14="http://schemas.microsoft.com/office/powerpoint/2010/main" val="654528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21F1457-22BE-4917-BF36-37726A834F2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8296509" y="4617274"/>
            <a:ext cx="847492" cy="526227"/>
          </a:xfrm>
          <a:prstGeom prst="rect">
            <a:avLst/>
          </a:prstGeom>
        </p:spPr>
      </p:pic>
      <p:sp>
        <p:nvSpPr>
          <p:cNvPr id="6" name="Rectangle 5">
            <a:extLst>
              <a:ext uri="{FF2B5EF4-FFF2-40B4-BE49-F238E27FC236}">
                <a16:creationId xmlns:a16="http://schemas.microsoft.com/office/drawing/2014/main" id="{C78EC7EC-C1A9-440D-B70F-D7FF5E41C707}"/>
              </a:ext>
            </a:extLst>
          </p:cNvPr>
          <p:cNvSpPr/>
          <p:nvPr/>
        </p:nvSpPr>
        <p:spPr>
          <a:xfrm>
            <a:off x="2529914" y="566628"/>
            <a:ext cx="7951904" cy="559770"/>
          </a:xfrm>
          <a:prstGeom prst="rect">
            <a:avLst/>
          </a:prstGeom>
        </p:spPr>
        <p:txBody>
          <a:bodyPr wrap="square" lIns="51435" tIns="25718" rIns="51435" bIns="25718" anchor="t">
            <a:spAutoFit/>
          </a:bodyPr>
          <a:lstStyle/>
          <a:p>
            <a:pPr defTabSz="342901"/>
            <a:r>
              <a:rPr lang="fr-BE" sz="3300">
                <a:solidFill>
                  <a:srgbClr val="7AB929"/>
                </a:solidFill>
                <a:latin typeface="Century Gothic" panose="020B0502020202020204" pitchFamily="34" charset="0"/>
                <a:cs typeface="Arial"/>
              </a:rPr>
              <a:t>Merci pour votre attention ! </a:t>
            </a:r>
          </a:p>
        </p:txBody>
      </p:sp>
      <p:graphicFrame>
        <p:nvGraphicFramePr>
          <p:cNvPr id="2" name="Tableau 1">
            <a:extLst>
              <a:ext uri="{FF2B5EF4-FFF2-40B4-BE49-F238E27FC236}">
                <a16:creationId xmlns:a16="http://schemas.microsoft.com/office/drawing/2014/main" id="{2DEA7D01-9BD7-D776-E916-80B9DD5FA21E}"/>
              </a:ext>
            </a:extLst>
          </p:cNvPr>
          <p:cNvGraphicFramePr>
            <a:graphicFrameLocks noGrp="1"/>
          </p:cNvGraphicFramePr>
          <p:nvPr/>
        </p:nvGraphicFramePr>
        <p:xfrm>
          <a:off x="440048" y="1274444"/>
          <a:ext cx="6386203" cy="3391209"/>
        </p:xfrm>
        <a:graphic>
          <a:graphicData uri="http://schemas.openxmlformats.org/drawingml/2006/table">
            <a:tbl>
              <a:tblPr firstRow="1" bandRow="1">
                <a:tableStyleId>{9D7B26C5-4107-4FEC-AEDC-1716B250A1EF}</a:tableStyleId>
              </a:tblPr>
              <a:tblGrid>
                <a:gridCol w="947771">
                  <a:extLst>
                    <a:ext uri="{9D8B030D-6E8A-4147-A177-3AD203B41FA5}">
                      <a16:colId xmlns:a16="http://schemas.microsoft.com/office/drawing/2014/main" val="1201860147"/>
                    </a:ext>
                  </a:extLst>
                </a:gridCol>
                <a:gridCol w="2576052">
                  <a:extLst>
                    <a:ext uri="{9D8B030D-6E8A-4147-A177-3AD203B41FA5}">
                      <a16:colId xmlns:a16="http://schemas.microsoft.com/office/drawing/2014/main" val="3056763038"/>
                    </a:ext>
                  </a:extLst>
                </a:gridCol>
                <a:gridCol w="2862380">
                  <a:extLst>
                    <a:ext uri="{9D8B030D-6E8A-4147-A177-3AD203B41FA5}">
                      <a16:colId xmlns:a16="http://schemas.microsoft.com/office/drawing/2014/main" val="277384565"/>
                    </a:ext>
                  </a:extLst>
                </a:gridCol>
              </a:tblGrid>
              <a:tr h="342900">
                <a:tc gridSpan="3">
                  <a:txBody>
                    <a:bodyPr/>
                    <a:lstStyle/>
                    <a:p>
                      <a:pPr algn="ctr"/>
                      <a:r>
                        <a:rPr lang="fr-BE" sz="1800" b="1">
                          <a:latin typeface="Century Gothic" panose="020B0502020202020204" pitchFamily="34" charset="0"/>
                        </a:rPr>
                        <a:t>Programme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a:p>
                  </a:txBody>
                  <a:tcPr/>
                </a:tc>
                <a:tc hMerge="1">
                  <a:txBody>
                    <a:bodyPr/>
                    <a:lstStyle/>
                    <a:p>
                      <a:endParaRPr lang="fr-BE"/>
                    </a:p>
                  </a:txBody>
                  <a:tcPr/>
                </a:tc>
                <a:extLst>
                  <a:ext uri="{0D108BD9-81ED-4DB2-BD59-A6C34878D82A}">
                    <a16:rowId xmlns:a16="http://schemas.microsoft.com/office/drawing/2014/main" val="2083106883"/>
                  </a:ext>
                </a:extLst>
              </a:tr>
              <a:tr h="220892">
                <a:tc>
                  <a:txBody>
                    <a:bodyPr/>
                    <a:lstStyle/>
                    <a:p>
                      <a:pPr algn="ctr"/>
                      <a:r>
                        <a:rPr lang="fr-BE" sz="900" b="1">
                          <a:latin typeface="Century Gothic" panose="020B0502020202020204" pitchFamily="34" charset="0"/>
                          <a:cs typeface="Arial" panose="020B0604020202020204" pitchFamily="34" charset="0"/>
                        </a:rPr>
                        <a:t>9h00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Accueil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9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776895"/>
                  </a:ext>
                </a:extLst>
              </a:tr>
              <a:tr h="220892">
                <a:tc>
                  <a:txBody>
                    <a:bodyPr/>
                    <a:lstStyle/>
                    <a:p>
                      <a:pPr algn="ctr"/>
                      <a:r>
                        <a:rPr lang="fr-BE" sz="900" b="1">
                          <a:latin typeface="Century Gothic" panose="020B0502020202020204" pitchFamily="34" charset="0"/>
                          <a:cs typeface="Arial" panose="020B0604020202020204" pitchFamily="34" charset="0"/>
                        </a:rPr>
                        <a:t>9h30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Introduction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DAS – Bénédicte </a:t>
                      </a:r>
                      <a:r>
                        <a:rPr lang="fr-BE" sz="900" b="1" err="1">
                          <a:latin typeface="Century Gothic" panose="020B0502020202020204" pitchFamily="34" charset="0"/>
                          <a:cs typeface="Arial" panose="020B0604020202020204" pitchFamily="34" charset="0"/>
                        </a:rPr>
                        <a:t>Dusart</a:t>
                      </a:r>
                      <a:endParaRPr lang="fr-BE" sz="9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0637202"/>
                  </a:ext>
                </a:extLst>
              </a:tr>
              <a:tr h="353427">
                <a:tc>
                  <a:txBody>
                    <a:bodyPr/>
                    <a:lstStyle/>
                    <a:p>
                      <a:pPr algn="ctr"/>
                      <a:r>
                        <a:rPr lang="fr-BE" sz="900" b="1">
                          <a:latin typeface="Century Gothic" panose="020B0502020202020204" pitchFamily="34" charset="0"/>
                          <a:cs typeface="Arial" panose="020B0604020202020204" pitchFamily="34" charset="0"/>
                        </a:rPr>
                        <a:t>9h45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Gaz du sol, air intérieur, air extérieur : quand ? pourquoi ? comment ?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ISSEP – Christelle Delobel / Christophe Lambert / Emilie </a:t>
                      </a:r>
                      <a:r>
                        <a:rPr lang="fr-BE" sz="900" b="1" err="1">
                          <a:latin typeface="Century Gothic" panose="020B0502020202020204" pitchFamily="34" charset="0"/>
                          <a:cs typeface="Arial" panose="020B0604020202020204" pitchFamily="34" charset="0"/>
                        </a:rPr>
                        <a:t>Séleck</a:t>
                      </a:r>
                      <a:r>
                        <a:rPr lang="fr-BE" sz="900" b="1">
                          <a:latin typeface="Century Gothic" panose="020B0502020202020204" pitchFamily="34" charset="0"/>
                          <a:cs typeface="Arial" panose="020B0604020202020204" pitchFamily="34" charset="0"/>
                        </a:rPr>
                        <a: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494094"/>
                  </a:ext>
                </a:extLst>
              </a:tr>
              <a:tr h="220892">
                <a:tc>
                  <a:txBody>
                    <a:bodyPr/>
                    <a:lstStyle/>
                    <a:p>
                      <a:pPr algn="ctr"/>
                      <a:r>
                        <a:rPr lang="fr-BE" sz="900" b="1">
                          <a:latin typeface="Century Gothic" panose="020B0502020202020204" pitchFamily="34" charset="0"/>
                          <a:cs typeface="Arial" panose="020B0604020202020204" pitchFamily="34" charset="0"/>
                        </a:rPr>
                        <a:t>11h00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Pause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9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05183"/>
                  </a:ext>
                </a:extLst>
              </a:tr>
              <a:tr h="353427">
                <a:tc>
                  <a:txBody>
                    <a:bodyPr/>
                    <a:lstStyle/>
                    <a:p>
                      <a:pPr algn="ctr"/>
                      <a:r>
                        <a:rPr lang="fr-BE" sz="900" b="1">
                          <a:latin typeface="Century Gothic" panose="020B0502020202020204" pitchFamily="34" charset="0"/>
                          <a:cs typeface="Arial" panose="020B0604020202020204" pitchFamily="34" charset="0"/>
                        </a:rPr>
                        <a:t>11h20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BE" sz="900" b="1">
                          <a:latin typeface="Century Gothic" panose="020B0502020202020204" pitchFamily="34" charset="0"/>
                          <a:cs typeface="Arial" panose="020B0604020202020204" pitchFamily="34" charset="0"/>
                        </a:rPr>
                        <a:t>Gaz du sol, air intérieur, air extérieur : quand ? pourquoi ? comment ?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BE" sz="900" b="1">
                          <a:latin typeface="Century Gothic" panose="020B0502020202020204" pitchFamily="34" charset="0"/>
                          <a:cs typeface="Arial" panose="020B0604020202020204" pitchFamily="34" charset="0"/>
                        </a:rPr>
                        <a:t>ISSEP – Christelle Delobel / Christophe Lambert / Emilie </a:t>
                      </a:r>
                      <a:r>
                        <a:rPr lang="fr-BE" sz="900" b="1" err="1">
                          <a:latin typeface="Century Gothic" panose="020B0502020202020204" pitchFamily="34" charset="0"/>
                          <a:cs typeface="Arial" panose="020B0604020202020204" pitchFamily="34" charset="0"/>
                        </a:rPr>
                        <a:t>Séleck</a:t>
                      </a:r>
                      <a:endParaRPr lang="fr-BE" sz="9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8442198"/>
                  </a:ext>
                </a:extLst>
              </a:tr>
              <a:tr h="220892">
                <a:tc>
                  <a:txBody>
                    <a:bodyPr/>
                    <a:lstStyle/>
                    <a:p>
                      <a:pPr algn="ctr"/>
                      <a:r>
                        <a:rPr lang="fr-BE" sz="900" b="1">
                          <a:latin typeface="Century Gothic" panose="020B0502020202020204" pitchFamily="34" charset="0"/>
                          <a:cs typeface="Arial" panose="020B0604020202020204" pitchFamily="34" charset="0"/>
                        </a:rPr>
                        <a:t>12h30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Question/réponses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9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6749551"/>
                  </a:ext>
                </a:extLst>
              </a:tr>
              <a:tr h="220892">
                <a:tc>
                  <a:txBody>
                    <a:bodyPr/>
                    <a:lstStyle/>
                    <a:p>
                      <a:pPr algn="ctr"/>
                      <a:r>
                        <a:rPr lang="fr-BE" sz="900" b="1">
                          <a:latin typeface="Century Gothic" panose="020B0502020202020204" pitchFamily="34" charset="0"/>
                          <a:cs typeface="Arial" panose="020B0604020202020204" pitchFamily="34" charset="0"/>
                        </a:rPr>
                        <a:t>13h00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Pause repas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900" b="1">
                        <a:solidFill>
                          <a:srgbClr val="C00000"/>
                        </a:solidFill>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175248"/>
                  </a:ext>
                </a:extLst>
              </a:tr>
              <a:tr h="220892">
                <a:tc>
                  <a:txBody>
                    <a:bodyPr/>
                    <a:lstStyle/>
                    <a:p>
                      <a:pPr algn="ctr"/>
                      <a:r>
                        <a:rPr lang="fr-BE" sz="900" b="1">
                          <a:latin typeface="Century Gothic" panose="020B0502020202020204" pitchFamily="34" charset="0"/>
                          <a:cs typeface="Arial" panose="020B0604020202020204" pitchFamily="34" charset="0"/>
                        </a:rPr>
                        <a:t>14h00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Les PFAS, quoi de neuf ?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DAS – Thomas Lambrechts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0165626"/>
                  </a:ext>
                </a:extLst>
              </a:tr>
              <a:tr h="220892">
                <a:tc>
                  <a:txBody>
                    <a:bodyPr/>
                    <a:lstStyle/>
                    <a:p>
                      <a:pPr algn="ctr"/>
                      <a:r>
                        <a:rPr lang="fr-BE" sz="900" b="1">
                          <a:latin typeface="Century Gothic" panose="020B0502020202020204" pitchFamily="34" charset="0"/>
                          <a:cs typeface="Arial" panose="020B0604020202020204" pitchFamily="34" charset="0"/>
                        </a:rPr>
                        <a:t>15h15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Pause + (Quizz ISSEP)</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9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290842"/>
                  </a:ext>
                </a:extLst>
              </a:tr>
              <a:tr h="353427">
                <a:tc>
                  <a:txBody>
                    <a:bodyPr/>
                    <a:lstStyle/>
                    <a:p>
                      <a:pPr algn="ctr"/>
                      <a:r>
                        <a:rPr lang="fr-BE" sz="900" b="1">
                          <a:latin typeface="Century Gothic" panose="020B0502020202020204" pitchFamily="34" charset="0"/>
                          <a:cs typeface="Arial" panose="020B0604020202020204" pitchFamily="34" charset="0"/>
                        </a:rPr>
                        <a:t>15h30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Les évolutions et perspectives – focus sur les nouveaux outils informatiques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DAS – Nicolas Boulanger / Bénédicte </a:t>
                      </a:r>
                      <a:r>
                        <a:rPr lang="fr-BE" sz="900" b="1" err="1">
                          <a:latin typeface="Century Gothic" panose="020B0502020202020204" pitchFamily="34" charset="0"/>
                          <a:cs typeface="Arial" panose="020B0604020202020204" pitchFamily="34" charset="0"/>
                        </a:rPr>
                        <a:t>Dusart</a:t>
                      </a:r>
                      <a:r>
                        <a:rPr lang="fr-BE" sz="900" b="1">
                          <a:latin typeface="Century Gothic" panose="020B0502020202020204" pitchFamily="34" charset="0"/>
                          <a:cs typeface="Arial" panose="020B0604020202020204" pitchFamily="34" charset="0"/>
                        </a:rPr>
                        <a:t> / Jérémy Jacques / Aubry Vanderstraeten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7308253"/>
                  </a:ext>
                </a:extLst>
              </a:tr>
              <a:tr h="220892">
                <a:tc>
                  <a:txBody>
                    <a:bodyPr/>
                    <a:lstStyle/>
                    <a:p>
                      <a:pPr algn="ctr"/>
                      <a:r>
                        <a:rPr lang="fr-BE" sz="900" b="1">
                          <a:latin typeface="Century Gothic" panose="020B0502020202020204" pitchFamily="34" charset="0"/>
                          <a:cs typeface="Arial" panose="020B0604020202020204" pitchFamily="34" charset="0"/>
                        </a:rPr>
                        <a:t>16h30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Conclusions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DAS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8738253"/>
                  </a:ext>
                </a:extLst>
              </a:tr>
              <a:tr h="220892">
                <a:tc>
                  <a:txBody>
                    <a:bodyPr/>
                    <a:lstStyle/>
                    <a:p>
                      <a:pPr algn="ctr"/>
                      <a:r>
                        <a:rPr lang="fr-BE" sz="900" b="1">
                          <a:latin typeface="Century Gothic" panose="020B0502020202020204" pitchFamily="34" charset="0"/>
                          <a:cs typeface="Arial" panose="020B0604020202020204" pitchFamily="34" charset="0"/>
                        </a:rPr>
                        <a:t>17h00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900" b="1">
                          <a:latin typeface="Century Gothic" panose="020B0502020202020204" pitchFamily="34" charset="0"/>
                          <a:cs typeface="Arial" panose="020B0604020202020204" pitchFamily="34" charset="0"/>
                        </a:rPr>
                        <a:t>FIN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9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8381023"/>
                  </a:ext>
                </a:extLst>
              </a:tr>
            </a:tbl>
          </a:graphicData>
        </a:graphic>
      </p:graphicFrame>
      <p:pic>
        <p:nvPicPr>
          <p:cNvPr id="7" name="Image 6">
            <a:extLst>
              <a:ext uri="{FF2B5EF4-FFF2-40B4-BE49-F238E27FC236}">
                <a16:creationId xmlns:a16="http://schemas.microsoft.com/office/drawing/2014/main" id="{260F0F7B-904A-6093-7480-6E241B541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114"/>
            <a:ext cx="2529914" cy="903284"/>
          </a:xfrm>
          <a:prstGeom prst="rect">
            <a:avLst/>
          </a:prstGeom>
        </p:spPr>
      </p:pic>
      <p:sp>
        <p:nvSpPr>
          <p:cNvPr id="8" name="Ellipse 7">
            <a:extLst>
              <a:ext uri="{FF2B5EF4-FFF2-40B4-BE49-F238E27FC236}">
                <a16:creationId xmlns:a16="http://schemas.microsoft.com/office/drawing/2014/main" id="{DF283A87-A9BD-F3E0-0B1A-C7E7A499EE36}"/>
              </a:ext>
            </a:extLst>
          </p:cNvPr>
          <p:cNvSpPr/>
          <p:nvPr/>
        </p:nvSpPr>
        <p:spPr>
          <a:xfrm>
            <a:off x="7165316" y="1032911"/>
            <a:ext cx="1669211" cy="1164566"/>
          </a:xfrm>
          <a:prstGeom prst="ellipse">
            <a:avLst/>
          </a:prstGeom>
          <a:ln>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fr-BE" sz="1350">
                <a:latin typeface="Century Gothic" panose="020B0502020202020204" pitchFamily="34" charset="0"/>
              </a:rPr>
              <a:t>Pour vos questions c’est par ici ! </a:t>
            </a:r>
          </a:p>
        </p:txBody>
      </p:sp>
      <p:sp>
        <p:nvSpPr>
          <p:cNvPr id="11" name="Flèche : bas 10">
            <a:extLst>
              <a:ext uri="{FF2B5EF4-FFF2-40B4-BE49-F238E27FC236}">
                <a16:creationId xmlns:a16="http://schemas.microsoft.com/office/drawing/2014/main" id="{41F84143-4384-1BD9-6757-1BFE68B712C5}"/>
              </a:ext>
            </a:extLst>
          </p:cNvPr>
          <p:cNvSpPr/>
          <p:nvPr/>
        </p:nvSpPr>
        <p:spPr>
          <a:xfrm>
            <a:off x="7815531" y="2309182"/>
            <a:ext cx="368780" cy="559769"/>
          </a:xfrm>
          <a:prstGeom prst="downArrow">
            <a:avLst/>
          </a:prstGeom>
          <a:ln>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BE" sz="1350"/>
          </a:p>
        </p:txBody>
      </p:sp>
      <p:pic>
        <p:nvPicPr>
          <p:cNvPr id="10" name="Image 9" descr="Une image contenant motif, point&#10;&#10;Description générée automatiquement">
            <a:extLst>
              <a:ext uri="{FF2B5EF4-FFF2-40B4-BE49-F238E27FC236}">
                <a16:creationId xmlns:a16="http://schemas.microsoft.com/office/drawing/2014/main" id="{E6D7CB80-450A-B968-4F7A-834FB57222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5344" y="2946024"/>
            <a:ext cx="1834926" cy="1834926"/>
          </a:xfrm>
          <a:prstGeom prst="rect">
            <a:avLst/>
          </a:prstGeom>
        </p:spPr>
      </p:pic>
    </p:spTree>
    <p:extLst>
      <p:ext uri="{BB962C8B-B14F-4D97-AF65-F5344CB8AC3E}">
        <p14:creationId xmlns:p14="http://schemas.microsoft.com/office/powerpoint/2010/main" val="160853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2D1E077F-F4BE-4AF3-8C1C-C25244F4A8D6}"/>
              </a:ext>
            </a:extLst>
          </p:cNvPr>
          <p:cNvPicPr>
            <a:picLocks noGrp="1" noChangeAspect="1"/>
          </p:cNvPicPr>
          <p:nvPr>
            <p:ph idx="1"/>
          </p:nvPr>
        </p:nvPicPr>
        <p:blipFill>
          <a:blip r:embed="rId2"/>
          <a:stretch>
            <a:fillRect/>
          </a:stretch>
        </p:blipFill>
        <p:spPr>
          <a:xfrm>
            <a:off x="2874963" y="1200150"/>
            <a:ext cx="3394075" cy="3394075"/>
          </a:xfrm>
        </p:spPr>
      </p:pic>
      <p:sp>
        <p:nvSpPr>
          <p:cNvPr id="7" name="ZoneTexte 6">
            <a:extLst>
              <a:ext uri="{FF2B5EF4-FFF2-40B4-BE49-F238E27FC236}">
                <a16:creationId xmlns:a16="http://schemas.microsoft.com/office/drawing/2014/main" id="{521DB2FD-0635-419A-A442-A82DD644770B}"/>
              </a:ext>
            </a:extLst>
          </p:cNvPr>
          <p:cNvSpPr txBox="1"/>
          <p:nvPr/>
        </p:nvSpPr>
        <p:spPr>
          <a:xfrm>
            <a:off x="6269038" y="4681835"/>
            <a:ext cx="2266122" cy="369332"/>
          </a:xfrm>
          <a:prstGeom prst="rect">
            <a:avLst/>
          </a:prstGeom>
          <a:noFill/>
        </p:spPr>
        <p:txBody>
          <a:bodyPr wrap="square" rtlCol="0">
            <a:spAutoFit/>
          </a:bodyPr>
          <a:lstStyle/>
          <a:p>
            <a:r>
              <a:rPr lang="en-GB" sz="600">
                <a:solidFill>
                  <a:schemeClr val="bg1">
                    <a:lumMod val="95000"/>
                  </a:schemeClr>
                </a:solidFill>
              </a:rPr>
              <a:t>Source image : https://fr.freepik.com/vecteurs-premium/dessin-au-trait-continu-tasse-cafe-the-cafe-dessin-au-trait-illustration-vectorielle_23542934.htm</a:t>
            </a:r>
          </a:p>
        </p:txBody>
      </p:sp>
      <p:sp>
        <p:nvSpPr>
          <p:cNvPr id="14" name="Rectangle 13">
            <a:extLst>
              <a:ext uri="{FF2B5EF4-FFF2-40B4-BE49-F238E27FC236}">
                <a16:creationId xmlns:a16="http://schemas.microsoft.com/office/drawing/2014/main" id="{19248FDE-BC21-499B-9313-6A4E67772565}"/>
              </a:ext>
            </a:extLst>
          </p:cNvPr>
          <p:cNvSpPr/>
          <p:nvPr/>
        </p:nvSpPr>
        <p:spPr>
          <a:xfrm>
            <a:off x="666751" y="79513"/>
            <a:ext cx="8162924" cy="469761"/>
          </a:xfrm>
          <a:prstGeom prst="rect">
            <a:avLst/>
          </a:prstGeom>
          <a:solidFill>
            <a:srgbClr val="1A3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atin typeface="Arial Narrow" panose="020B0606020202030204" pitchFamily="34" charset="0"/>
              </a:rPr>
              <a:t>PAUSE</a:t>
            </a:r>
          </a:p>
        </p:txBody>
      </p:sp>
    </p:spTree>
    <p:extLst>
      <p:ext uri="{BB962C8B-B14F-4D97-AF65-F5344CB8AC3E}">
        <p14:creationId xmlns:p14="http://schemas.microsoft.com/office/powerpoint/2010/main" val="703315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21F1457-22BE-4917-BF36-37726A834F2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191" t="27601" r="2072" b="12222"/>
          <a:stretch/>
        </p:blipFill>
        <p:spPr>
          <a:xfrm>
            <a:off x="8296509" y="4617274"/>
            <a:ext cx="847492" cy="526227"/>
          </a:xfrm>
          <a:prstGeom prst="rect">
            <a:avLst/>
          </a:prstGeom>
        </p:spPr>
      </p:pic>
      <p:graphicFrame>
        <p:nvGraphicFramePr>
          <p:cNvPr id="2" name="Tableau 1">
            <a:extLst>
              <a:ext uri="{FF2B5EF4-FFF2-40B4-BE49-F238E27FC236}">
                <a16:creationId xmlns:a16="http://schemas.microsoft.com/office/drawing/2014/main" id="{2DEA7D01-9BD7-D776-E916-80B9DD5FA21E}"/>
              </a:ext>
            </a:extLst>
          </p:cNvPr>
          <p:cNvGraphicFramePr>
            <a:graphicFrameLocks noGrp="1"/>
          </p:cNvGraphicFramePr>
          <p:nvPr>
            <p:extLst>
              <p:ext uri="{D42A27DB-BD31-4B8C-83A1-F6EECF244321}">
                <p14:modId xmlns:p14="http://schemas.microsoft.com/office/powerpoint/2010/main" val="14124536"/>
              </p:ext>
            </p:extLst>
          </p:nvPr>
        </p:nvGraphicFramePr>
        <p:xfrm>
          <a:off x="6393545" y="154425"/>
          <a:ext cx="2481741" cy="4746820"/>
        </p:xfrm>
        <a:graphic>
          <a:graphicData uri="http://schemas.openxmlformats.org/drawingml/2006/table">
            <a:tbl>
              <a:tblPr firstRow="1" bandRow="1">
                <a:tableStyleId>{9D7B26C5-4107-4FEC-AEDC-1716B250A1EF}</a:tableStyleId>
              </a:tblPr>
              <a:tblGrid>
                <a:gridCol w="406400">
                  <a:extLst>
                    <a:ext uri="{9D8B030D-6E8A-4147-A177-3AD203B41FA5}">
                      <a16:colId xmlns:a16="http://schemas.microsoft.com/office/drawing/2014/main" val="1201860147"/>
                    </a:ext>
                  </a:extLst>
                </a:gridCol>
                <a:gridCol w="994228">
                  <a:extLst>
                    <a:ext uri="{9D8B030D-6E8A-4147-A177-3AD203B41FA5}">
                      <a16:colId xmlns:a16="http://schemas.microsoft.com/office/drawing/2014/main" val="3056763038"/>
                    </a:ext>
                  </a:extLst>
                </a:gridCol>
                <a:gridCol w="1081113">
                  <a:extLst>
                    <a:ext uri="{9D8B030D-6E8A-4147-A177-3AD203B41FA5}">
                      <a16:colId xmlns:a16="http://schemas.microsoft.com/office/drawing/2014/main" val="277384565"/>
                    </a:ext>
                  </a:extLst>
                </a:gridCol>
              </a:tblGrid>
              <a:tr h="342900">
                <a:tc gridSpan="3">
                  <a:txBody>
                    <a:bodyPr/>
                    <a:lstStyle/>
                    <a:p>
                      <a:pPr algn="ctr"/>
                      <a:r>
                        <a:rPr lang="fr-BE" sz="1400" b="1">
                          <a:latin typeface="Century Gothic" panose="020B0502020202020204" pitchFamily="34" charset="0"/>
                        </a:rPr>
                        <a:t>Rappel : Programme de la journée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a:p>
                  </a:txBody>
                  <a:tcPr/>
                </a:tc>
                <a:tc hMerge="1">
                  <a:txBody>
                    <a:bodyPr/>
                    <a:lstStyle/>
                    <a:p>
                      <a:endParaRPr lang="fr-BE"/>
                    </a:p>
                  </a:txBody>
                  <a:tcPr/>
                </a:tc>
                <a:extLst>
                  <a:ext uri="{0D108BD9-81ED-4DB2-BD59-A6C34878D82A}">
                    <a16:rowId xmlns:a16="http://schemas.microsoft.com/office/drawing/2014/main" val="2083106883"/>
                  </a:ext>
                </a:extLst>
              </a:tr>
              <a:tr h="220892">
                <a:tc>
                  <a:txBody>
                    <a:bodyPr/>
                    <a:lstStyle/>
                    <a:p>
                      <a:pPr algn="ctr"/>
                      <a:r>
                        <a:rPr lang="fr-BE" sz="700" b="1">
                          <a:latin typeface="Century Gothic" panose="020B0502020202020204" pitchFamily="34" charset="0"/>
                          <a:cs typeface="Arial" panose="020B0604020202020204" pitchFamily="34" charset="0"/>
                        </a:rPr>
                        <a:t>9h00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Accueil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7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776895"/>
                  </a:ext>
                </a:extLst>
              </a:tr>
              <a:tr h="220892">
                <a:tc>
                  <a:txBody>
                    <a:bodyPr/>
                    <a:lstStyle/>
                    <a:p>
                      <a:pPr algn="ctr"/>
                      <a:r>
                        <a:rPr lang="fr-BE" sz="700" b="1">
                          <a:latin typeface="Century Gothic" panose="020B0502020202020204" pitchFamily="34" charset="0"/>
                          <a:cs typeface="Arial" panose="020B0604020202020204" pitchFamily="34" charset="0"/>
                        </a:rPr>
                        <a:t>9h30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Introduction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DAS – Bénédicte </a:t>
                      </a:r>
                      <a:r>
                        <a:rPr lang="fr-BE" sz="700" b="1" err="1">
                          <a:latin typeface="Century Gothic" panose="020B0502020202020204" pitchFamily="34" charset="0"/>
                          <a:cs typeface="Arial" panose="020B0604020202020204" pitchFamily="34" charset="0"/>
                        </a:rPr>
                        <a:t>Dusart</a:t>
                      </a:r>
                      <a:endParaRPr lang="fr-BE" sz="7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0637202"/>
                  </a:ext>
                </a:extLst>
              </a:tr>
              <a:tr h="353427">
                <a:tc>
                  <a:txBody>
                    <a:bodyPr/>
                    <a:lstStyle/>
                    <a:p>
                      <a:pPr algn="ctr"/>
                      <a:r>
                        <a:rPr lang="fr-BE" sz="700" b="1">
                          <a:latin typeface="Century Gothic" panose="020B0502020202020204" pitchFamily="34" charset="0"/>
                          <a:cs typeface="Arial" panose="020B0604020202020204" pitchFamily="34" charset="0"/>
                        </a:rPr>
                        <a:t>9h45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Gaz du sol, air intérieur, air extérieur : quand ? pourquoi ? comment ?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ISSEP – Christelle Delobel / Christophe Lambert / Emilie </a:t>
                      </a:r>
                      <a:r>
                        <a:rPr lang="fr-BE" sz="700" b="1" err="1">
                          <a:latin typeface="Century Gothic" panose="020B0502020202020204" pitchFamily="34" charset="0"/>
                          <a:cs typeface="Arial" panose="020B0604020202020204" pitchFamily="34" charset="0"/>
                        </a:rPr>
                        <a:t>Séleck</a:t>
                      </a:r>
                      <a:r>
                        <a:rPr lang="fr-BE" sz="700" b="1">
                          <a:latin typeface="Century Gothic" panose="020B0502020202020204" pitchFamily="34" charset="0"/>
                          <a:cs typeface="Arial" panose="020B0604020202020204" pitchFamily="34" charset="0"/>
                        </a:rPr>
                        <a: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494094"/>
                  </a:ext>
                </a:extLst>
              </a:tr>
              <a:tr h="220892">
                <a:tc>
                  <a:txBody>
                    <a:bodyPr/>
                    <a:lstStyle/>
                    <a:p>
                      <a:pPr algn="ctr"/>
                      <a:r>
                        <a:rPr lang="fr-BE" sz="700" b="1">
                          <a:latin typeface="Century Gothic" panose="020B0502020202020204" pitchFamily="34" charset="0"/>
                          <a:cs typeface="Arial" panose="020B0604020202020204" pitchFamily="34" charset="0"/>
                        </a:rPr>
                        <a:t>11h00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Pause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7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05183"/>
                  </a:ext>
                </a:extLst>
              </a:tr>
              <a:tr h="353427">
                <a:tc>
                  <a:txBody>
                    <a:bodyPr/>
                    <a:lstStyle/>
                    <a:p>
                      <a:pPr algn="ctr"/>
                      <a:r>
                        <a:rPr lang="fr-BE" sz="700" b="1">
                          <a:latin typeface="Century Gothic" panose="020B0502020202020204" pitchFamily="34" charset="0"/>
                          <a:cs typeface="Arial" panose="020B0604020202020204" pitchFamily="34" charset="0"/>
                        </a:rPr>
                        <a:t>11h20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BE" sz="700" b="1">
                          <a:latin typeface="Century Gothic" panose="020B0502020202020204" pitchFamily="34" charset="0"/>
                          <a:cs typeface="Arial" panose="020B0604020202020204" pitchFamily="34" charset="0"/>
                        </a:rPr>
                        <a:t>Gaz du sol, air intérieur, air extérieur : quand ? pourquoi ? comment ?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BE" sz="700" b="1">
                          <a:latin typeface="Century Gothic" panose="020B0502020202020204" pitchFamily="34" charset="0"/>
                          <a:cs typeface="Arial" panose="020B0604020202020204" pitchFamily="34" charset="0"/>
                        </a:rPr>
                        <a:t>ISSEP – Christelle Delobel / Christophe Lambert / Emilie </a:t>
                      </a:r>
                      <a:r>
                        <a:rPr lang="fr-BE" sz="700" b="1" err="1">
                          <a:latin typeface="Century Gothic" panose="020B0502020202020204" pitchFamily="34" charset="0"/>
                          <a:cs typeface="Arial" panose="020B0604020202020204" pitchFamily="34" charset="0"/>
                        </a:rPr>
                        <a:t>Séleck</a:t>
                      </a:r>
                      <a:endParaRPr lang="fr-BE" sz="7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8442198"/>
                  </a:ext>
                </a:extLst>
              </a:tr>
              <a:tr h="220892">
                <a:tc>
                  <a:txBody>
                    <a:bodyPr/>
                    <a:lstStyle/>
                    <a:p>
                      <a:pPr algn="ctr"/>
                      <a:r>
                        <a:rPr lang="fr-BE" sz="700" b="1">
                          <a:latin typeface="Century Gothic" panose="020B0502020202020204" pitchFamily="34" charset="0"/>
                          <a:cs typeface="Arial" panose="020B0604020202020204" pitchFamily="34" charset="0"/>
                        </a:rPr>
                        <a:t>12h30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Question/réponses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7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6749551"/>
                  </a:ext>
                </a:extLst>
              </a:tr>
              <a:tr h="220892">
                <a:tc>
                  <a:txBody>
                    <a:bodyPr/>
                    <a:lstStyle/>
                    <a:p>
                      <a:pPr algn="ctr"/>
                      <a:r>
                        <a:rPr lang="fr-BE" sz="700" b="1">
                          <a:latin typeface="Century Gothic" panose="020B0502020202020204" pitchFamily="34" charset="0"/>
                          <a:cs typeface="Arial" panose="020B0604020202020204" pitchFamily="34" charset="0"/>
                        </a:rPr>
                        <a:t>13h00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a:cs typeface="Arial"/>
                        </a:rPr>
                        <a:t>Pause repas/ démonstration matériel</a:t>
                      </a:r>
                      <a:endParaRPr lang="fr-BE" sz="7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endParaRPr lang="fr-BE" sz="700" b="1" i="0" u="none" strike="noStrike" noProof="0">
                        <a:solidFill>
                          <a:srgbClr val="000000"/>
                        </a:solidFill>
                        <a:latin typeface="Century Gothic"/>
                      </a:endParaRPr>
                    </a:p>
                    <a:p>
                      <a:pPr lvl="0" algn="ctr">
                        <a:buNone/>
                      </a:pPr>
                      <a:r>
                        <a:rPr lang="fr-BE" sz="700" b="1" i="0" u="none" strike="noStrike" noProof="0">
                          <a:solidFill>
                            <a:schemeClr val="tx1"/>
                          </a:solidFill>
                          <a:latin typeface="Century Gothic"/>
                        </a:rPr>
                        <a:t>ISSeP-Cellule Qualité de l’air</a:t>
                      </a:r>
                      <a:endParaRPr lang="fr-F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175248"/>
                  </a:ext>
                </a:extLst>
              </a:tr>
              <a:tr h="220892">
                <a:tc>
                  <a:txBody>
                    <a:bodyPr/>
                    <a:lstStyle/>
                    <a:p>
                      <a:pPr algn="ctr"/>
                      <a:r>
                        <a:rPr lang="fr-BE" sz="700" b="1">
                          <a:latin typeface="Century Gothic" panose="020B0502020202020204" pitchFamily="34" charset="0"/>
                          <a:cs typeface="Arial" panose="020B0604020202020204" pitchFamily="34" charset="0"/>
                        </a:rPr>
                        <a:t>14h00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Les PFAS, quoi de neuf ?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DAS – Thomas Lambrechts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0165626"/>
                  </a:ext>
                </a:extLst>
              </a:tr>
              <a:tr h="220892">
                <a:tc>
                  <a:txBody>
                    <a:bodyPr/>
                    <a:lstStyle/>
                    <a:p>
                      <a:pPr algn="ctr"/>
                      <a:r>
                        <a:rPr lang="fr-BE" sz="700" b="1">
                          <a:latin typeface="Century Gothic" panose="020B0502020202020204" pitchFamily="34" charset="0"/>
                          <a:cs typeface="Arial" panose="020B0604020202020204" pitchFamily="34" charset="0"/>
                        </a:rPr>
                        <a:t>15h15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Pause + (Quizz ISSEP)</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7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290842"/>
                  </a:ext>
                </a:extLst>
              </a:tr>
              <a:tr h="353427">
                <a:tc>
                  <a:txBody>
                    <a:bodyPr/>
                    <a:lstStyle/>
                    <a:p>
                      <a:pPr algn="ctr"/>
                      <a:r>
                        <a:rPr lang="fr-BE" sz="700" b="1">
                          <a:latin typeface="Century Gothic" panose="020B0502020202020204" pitchFamily="34" charset="0"/>
                          <a:cs typeface="Arial" panose="020B0604020202020204" pitchFamily="34" charset="0"/>
                        </a:rPr>
                        <a:t>15h30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Les évolutions et perspectives – focus sur les nouveaux outils informatiques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DAS – Nicolas Boulanger / Bénédicte </a:t>
                      </a:r>
                      <a:r>
                        <a:rPr lang="fr-BE" sz="700" b="1" err="1">
                          <a:latin typeface="Century Gothic" panose="020B0502020202020204" pitchFamily="34" charset="0"/>
                          <a:cs typeface="Arial" panose="020B0604020202020204" pitchFamily="34" charset="0"/>
                        </a:rPr>
                        <a:t>Dusart</a:t>
                      </a:r>
                      <a:r>
                        <a:rPr lang="fr-BE" sz="700" b="1">
                          <a:latin typeface="Century Gothic" panose="020B0502020202020204" pitchFamily="34" charset="0"/>
                          <a:cs typeface="Arial" panose="020B0604020202020204" pitchFamily="34" charset="0"/>
                        </a:rPr>
                        <a:t> / Jérémy Jacques / Aubry Vanderstraeten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7308253"/>
                  </a:ext>
                </a:extLst>
              </a:tr>
              <a:tr h="220892">
                <a:tc>
                  <a:txBody>
                    <a:bodyPr/>
                    <a:lstStyle/>
                    <a:p>
                      <a:pPr algn="ctr"/>
                      <a:r>
                        <a:rPr lang="fr-BE" sz="700" b="1">
                          <a:latin typeface="Century Gothic" panose="020B0502020202020204" pitchFamily="34" charset="0"/>
                          <a:cs typeface="Arial" panose="020B0604020202020204" pitchFamily="34" charset="0"/>
                        </a:rPr>
                        <a:t>16h30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Conclusions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DAS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8738253"/>
                  </a:ext>
                </a:extLst>
              </a:tr>
              <a:tr h="220892">
                <a:tc>
                  <a:txBody>
                    <a:bodyPr/>
                    <a:lstStyle/>
                    <a:p>
                      <a:pPr algn="ctr"/>
                      <a:r>
                        <a:rPr lang="fr-BE" sz="700" b="1">
                          <a:latin typeface="Century Gothic" panose="020B0502020202020204" pitchFamily="34" charset="0"/>
                          <a:cs typeface="Arial" panose="020B0604020202020204" pitchFamily="34" charset="0"/>
                        </a:rPr>
                        <a:t>17h00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700" b="1">
                          <a:latin typeface="Century Gothic" panose="020B0502020202020204" pitchFamily="34" charset="0"/>
                          <a:cs typeface="Arial" panose="020B0604020202020204" pitchFamily="34" charset="0"/>
                        </a:rPr>
                        <a:t>FIN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BE" sz="700" b="1">
                        <a:latin typeface="Century Gothic" panose="020B0502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8381023"/>
                  </a:ext>
                </a:extLst>
              </a:tr>
            </a:tbl>
          </a:graphicData>
        </a:graphic>
      </p:graphicFrame>
      <p:pic>
        <p:nvPicPr>
          <p:cNvPr id="7" name="Image 6">
            <a:extLst>
              <a:ext uri="{FF2B5EF4-FFF2-40B4-BE49-F238E27FC236}">
                <a16:creationId xmlns:a16="http://schemas.microsoft.com/office/drawing/2014/main" id="{260F0F7B-904A-6093-7480-6E241B541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3"/>
            <a:ext cx="2529914" cy="903284"/>
          </a:xfrm>
          <a:prstGeom prst="rect">
            <a:avLst/>
          </a:prstGeom>
        </p:spPr>
      </p:pic>
      <p:sp>
        <p:nvSpPr>
          <p:cNvPr id="8" name="Ellipse 7">
            <a:extLst>
              <a:ext uri="{FF2B5EF4-FFF2-40B4-BE49-F238E27FC236}">
                <a16:creationId xmlns:a16="http://schemas.microsoft.com/office/drawing/2014/main" id="{DF283A87-A9BD-F3E0-0B1A-C7E7A499EE36}"/>
              </a:ext>
            </a:extLst>
          </p:cNvPr>
          <p:cNvSpPr/>
          <p:nvPr/>
        </p:nvSpPr>
        <p:spPr>
          <a:xfrm>
            <a:off x="917582" y="1078146"/>
            <a:ext cx="1419568" cy="1091779"/>
          </a:xfrm>
          <a:prstGeom prst="ellipse">
            <a:avLst/>
          </a:prstGeom>
          <a:ln>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fr-BE" sz="1350">
                <a:latin typeface="Century Gothic" panose="020B0502020202020204" pitchFamily="34" charset="0"/>
              </a:rPr>
              <a:t>Pour vos questions c’est par ici ! </a:t>
            </a:r>
          </a:p>
        </p:txBody>
      </p:sp>
      <p:sp>
        <p:nvSpPr>
          <p:cNvPr id="11" name="Flèche : bas 10">
            <a:extLst>
              <a:ext uri="{FF2B5EF4-FFF2-40B4-BE49-F238E27FC236}">
                <a16:creationId xmlns:a16="http://schemas.microsoft.com/office/drawing/2014/main" id="{41F84143-4384-1BD9-6757-1BFE68B712C5}"/>
              </a:ext>
            </a:extLst>
          </p:cNvPr>
          <p:cNvSpPr/>
          <p:nvPr/>
        </p:nvSpPr>
        <p:spPr>
          <a:xfrm>
            <a:off x="1460701" y="2492969"/>
            <a:ext cx="368780" cy="559769"/>
          </a:xfrm>
          <a:prstGeom prst="downArrow">
            <a:avLst/>
          </a:prstGeom>
          <a:ln>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BE" sz="1350"/>
          </a:p>
        </p:txBody>
      </p:sp>
      <p:pic>
        <p:nvPicPr>
          <p:cNvPr id="10" name="Image 9" descr="Une image contenant motif, point&#10;&#10;Description générée automatiquement">
            <a:extLst>
              <a:ext uri="{FF2B5EF4-FFF2-40B4-BE49-F238E27FC236}">
                <a16:creationId xmlns:a16="http://schemas.microsoft.com/office/drawing/2014/main" id="{E6D7CB80-450A-B968-4F7A-834FB57222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923" y="3215180"/>
            <a:ext cx="1518337" cy="1518337"/>
          </a:xfrm>
          <a:prstGeom prst="rect">
            <a:avLst/>
          </a:prstGeom>
        </p:spPr>
      </p:pic>
      <p:pic>
        <p:nvPicPr>
          <p:cNvPr id="13" name="Espace réservé du contenu 5">
            <a:extLst>
              <a:ext uri="{FF2B5EF4-FFF2-40B4-BE49-F238E27FC236}">
                <a16:creationId xmlns:a16="http://schemas.microsoft.com/office/drawing/2014/main" id="{5E79588B-15B2-4653-B90B-53280CFDE1EF}"/>
              </a:ext>
            </a:extLst>
          </p:cNvPr>
          <p:cNvPicPr>
            <a:picLocks noGrp="1" noChangeAspect="1"/>
          </p:cNvPicPr>
          <p:nvPr>
            <p:ph idx="1"/>
          </p:nvPr>
        </p:nvPicPr>
        <p:blipFill rotWithShape="1">
          <a:blip r:embed="rId5"/>
          <a:srcRect l="7834" t="10240" r="6737" b="11005"/>
          <a:stretch/>
        </p:blipFill>
        <p:spPr>
          <a:xfrm>
            <a:off x="2995245" y="1826350"/>
            <a:ext cx="3153511" cy="2907167"/>
          </a:xfrm>
        </p:spPr>
      </p:pic>
      <p:sp>
        <p:nvSpPr>
          <p:cNvPr id="14" name="Rectangle 13">
            <a:extLst>
              <a:ext uri="{FF2B5EF4-FFF2-40B4-BE49-F238E27FC236}">
                <a16:creationId xmlns:a16="http://schemas.microsoft.com/office/drawing/2014/main" id="{D34AA0E3-EF02-435F-A54C-6F81EFFA34A9}"/>
              </a:ext>
            </a:extLst>
          </p:cNvPr>
          <p:cNvSpPr/>
          <p:nvPr/>
        </p:nvSpPr>
        <p:spPr>
          <a:xfrm>
            <a:off x="3576401" y="1329554"/>
            <a:ext cx="1991198" cy="469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latin typeface="Century Gothic" panose="020B0502020202020204" pitchFamily="34" charset="0"/>
              </a:rPr>
              <a:t>PAUSE</a:t>
            </a:r>
          </a:p>
        </p:txBody>
      </p:sp>
    </p:spTree>
    <p:extLst>
      <p:ext uri="{BB962C8B-B14F-4D97-AF65-F5344CB8AC3E}">
        <p14:creationId xmlns:p14="http://schemas.microsoft.com/office/powerpoint/2010/main" val="1957066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85763" y="1028625"/>
            <a:ext cx="8361997" cy="1538883"/>
          </a:xfrm>
          <a:prstGeom prst="rect">
            <a:avLst/>
          </a:prstGeom>
          <a:noFill/>
        </p:spPr>
        <p:txBody>
          <a:bodyPr wrap="square" rtlCol="0">
            <a:spAutoFit/>
          </a:bodyPr>
          <a:lstStyle/>
          <a:p>
            <a:pPr marL="0" indent="0">
              <a:lnSpc>
                <a:spcPct val="100000"/>
              </a:lnSpc>
              <a:buNone/>
            </a:pPr>
            <a:r>
              <a:rPr lang="fr-FR" sz="2400">
                <a:solidFill>
                  <a:schemeClr val="accent1">
                    <a:lumMod val="75000"/>
                  </a:schemeClr>
                </a:solidFill>
              </a:rPr>
              <a:t>GRER v6 - Annexe B6.1</a:t>
            </a:r>
          </a:p>
          <a:p>
            <a:pPr marL="0" indent="0">
              <a:spcBef>
                <a:spcPts val="600"/>
              </a:spcBef>
              <a:spcAft>
                <a:spcPts val="600"/>
              </a:spcAft>
              <a:buNone/>
            </a:pPr>
            <a:r>
              <a:rPr lang="fr-FR" sz="2000" u="sng"/>
              <a:t>Objectifs</a:t>
            </a:r>
            <a:r>
              <a:rPr lang="fr-FR" sz="2000"/>
              <a:t> :</a:t>
            </a:r>
          </a:p>
          <a:p>
            <a:pPr marL="800100" lvl="1" indent="-342900">
              <a:buFont typeface="Arial" panose="020B0604020202020204" pitchFamily="34" charset="0"/>
              <a:buChar char="•"/>
            </a:pPr>
            <a:r>
              <a:rPr lang="fr-FR" sz="2000"/>
              <a:t>Guide pour élaborer stratégie échantillonnage</a:t>
            </a:r>
          </a:p>
          <a:p>
            <a:pPr marL="800100" lvl="1" indent="-342900">
              <a:buFont typeface="Arial" panose="020B0604020202020204" pitchFamily="34" charset="0"/>
              <a:buChar char="•"/>
            </a:pPr>
            <a:r>
              <a:rPr lang="fr-FR" sz="2000"/>
              <a:t>Différentes configurations </a:t>
            </a:r>
            <a:r>
              <a:rPr lang="fr-FR" sz="2000" b="1" u="sng"/>
              <a:t>théoriques</a:t>
            </a:r>
            <a:r>
              <a:rPr lang="fr-FR" sz="2000"/>
              <a:t> : aide pour la réflexion</a:t>
            </a:r>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Stratégie</a:t>
            </a:r>
          </a:p>
        </p:txBody>
      </p:sp>
      <p:grpSp>
        <p:nvGrpSpPr>
          <p:cNvPr id="5" name="Groupe 4">
            <a:extLst>
              <a:ext uri="{FF2B5EF4-FFF2-40B4-BE49-F238E27FC236}">
                <a16:creationId xmlns:a16="http://schemas.microsoft.com/office/drawing/2014/main" id="{A26462DE-6917-41E2-888A-88271EA369B4}"/>
              </a:ext>
            </a:extLst>
          </p:cNvPr>
          <p:cNvGrpSpPr/>
          <p:nvPr/>
        </p:nvGrpSpPr>
        <p:grpSpPr>
          <a:xfrm>
            <a:off x="1580558" y="2874198"/>
            <a:ext cx="4680800" cy="1573078"/>
            <a:chOff x="3630714" y="1735810"/>
            <a:chExt cx="4680800" cy="1573078"/>
          </a:xfrm>
        </p:grpSpPr>
        <p:sp>
          <p:nvSpPr>
            <p:cNvPr id="3" name="Flèche : droite 2">
              <a:extLst>
                <a:ext uri="{FF2B5EF4-FFF2-40B4-BE49-F238E27FC236}">
                  <a16:creationId xmlns:a16="http://schemas.microsoft.com/office/drawing/2014/main" id="{6DD0C82A-8594-4ACF-8603-70E96E3D5352}"/>
                </a:ext>
              </a:extLst>
            </p:cNvPr>
            <p:cNvSpPr/>
            <p:nvPr/>
          </p:nvSpPr>
          <p:spPr>
            <a:xfrm>
              <a:off x="3630714" y="2297727"/>
              <a:ext cx="817118" cy="449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 coins arrondis 3">
              <a:extLst>
                <a:ext uri="{FF2B5EF4-FFF2-40B4-BE49-F238E27FC236}">
                  <a16:creationId xmlns:a16="http://schemas.microsoft.com/office/drawing/2014/main" id="{B9C5E3AD-45A6-428F-ABEB-97C0A9C81FDC}"/>
                </a:ext>
              </a:extLst>
            </p:cNvPr>
            <p:cNvSpPr/>
            <p:nvPr/>
          </p:nvSpPr>
          <p:spPr>
            <a:xfrm>
              <a:off x="4730114" y="1735810"/>
              <a:ext cx="3581400" cy="1573078"/>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a:solidFill>
                    <a:schemeClr val="tx1"/>
                  </a:solidFill>
                </a:rPr>
                <a:t>Formation 5 et 12 décembre : </a:t>
              </a:r>
            </a:p>
            <a:p>
              <a:pPr algn="ctr" defTabSz="403225">
                <a:spcBef>
                  <a:spcPts val="1200"/>
                </a:spcBef>
              </a:pPr>
              <a:r>
                <a:rPr lang="fr-BE" b="1">
                  <a:solidFill>
                    <a:schemeClr val="tx1"/>
                  </a:solidFill>
                </a:rPr>
                <a:t>Focus sur les 11 principes de base</a:t>
              </a:r>
            </a:p>
            <a:p>
              <a:pPr algn="ctr" defTabSz="403225"/>
              <a:r>
                <a:rPr lang="fr-BE">
                  <a:solidFill>
                    <a:schemeClr val="tx1"/>
                  </a:solidFill>
                </a:rPr>
                <a:t> = aide à l’élaboration de la stratégie d’échantillonnage</a:t>
              </a:r>
            </a:p>
          </p:txBody>
        </p:sp>
      </p:grpSp>
    </p:spTree>
    <p:extLst>
      <p:ext uri="{BB962C8B-B14F-4D97-AF65-F5344CB8AC3E}">
        <p14:creationId xmlns:p14="http://schemas.microsoft.com/office/powerpoint/2010/main" val="1939662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85763" y="1379145"/>
            <a:ext cx="8361997" cy="3447098"/>
          </a:xfrm>
          <a:prstGeom prst="rect">
            <a:avLst/>
          </a:prstGeom>
          <a:noFill/>
        </p:spPr>
        <p:txBody>
          <a:bodyPr wrap="square" rtlCol="0">
            <a:spAutoFit/>
          </a:bodyPr>
          <a:lstStyle/>
          <a:p>
            <a:pPr marL="457178" indent="-457178">
              <a:buFont typeface="+mj-lt"/>
              <a:buAutoNum type="arabicPeriod"/>
            </a:pPr>
            <a:r>
              <a:rPr lang="fr-FR" sz="2000">
                <a:solidFill>
                  <a:schemeClr val="accent1">
                    <a:lumMod val="75000"/>
                  </a:schemeClr>
                </a:solidFill>
              </a:rPr>
              <a:t>Prélèvements d’air </a:t>
            </a:r>
            <a:r>
              <a:rPr lang="fr-FR" sz="2000" b="1">
                <a:solidFill>
                  <a:schemeClr val="accent1">
                    <a:lumMod val="75000"/>
                  </a:schemeClr>
                </a:solidFill>
              </a:rPr>
              <a:t>à l’intérieur des bâtiments</a:t>
            </a: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r>
              <a:rPr lang="fr-FR" b="1"/>
              <a:t>Notes</a:t>
            </a:r>
            <a:r>
              <a:rPr lang="fr-FR"/>
              <a:t> : Prélèvements d’</a:t>
            </a:r>
            <a:r>
              <a:rPr lang="fr-FR">
                <a:solidFill>
                  <a:schemeClr val="accent6"/>
                </a:solidFill>
              </a:rPr>
              <a:t>air extérieur </a:t>
            </a:r>
            <a:r>
              <a:rPr lang="fr-FR"/>
              <a:t>pertinents dans certains cas :</a:t>
            </a:r>
          </a:p>
          <a:p>
            <a:pPr marL="990600" lvl="1" indent="-285750">
              <a:buFont typeface="Arial" panose="020B0604020202020204" pitchFamily="34" charset="0"/>
              <a:buChar char="•"/>
            </a:pPr>
            <a:r>
              <a:rPr lang="fr-FR"/>
              <a:t>menace grave par inhalation d’air extérieur</a:t>
            </a:r>
          </a:p>
          <a:p>
            <a:pPr marL="990600" lvl="1" indent="-285750">
              <a:buFont typeface="Arial" panose="020B0604020202020204" pitchFamily="34" charset="0"/>
              <a:buChar char="•"/>
            </a:pPr>
            <a:r>
              <a:rPr lang="fr-FR"/>
              <a:t>volonté de vérifier les conditions extérieures</a:t>
            </a:r>
          </a:p>
          <a:p>
            <a:pPr marL="990600" lvl="1" indent="-285750">
              <a:buFont typeface="Arial" panose="020B0604020202020204" pitchFamily="34" charset="0"/>
              <a:buChar char="•"/>
            </a:pPr>
            <a:r>
              <a:rPr lang="fr-FR"/>
              <a:t>…</a:t>
            </a:r>
            <a:endParaRPr lang="fr-FR" sz="2000"/>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Stratégie : 11 principes de base</a:t>
            </a:r>
          </a:p>
        </p:txBody>
      </p:sp>
      <p:pic>
        <p:nvPicPr>
          <p:cNvPr id="4" name="Picture 2">
            <a:extLst>
              <a:ext uri="{FF2B5EF4-FFF2-40B4-BE49-F238E27FC236}">
                <a16:creationId xmlns:a16="http://schemas.microsoft.com/office/drawing/2014/main" id="{D7016E41-72D2-4DD6-9A46-4C5E6EC27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249" y="1920272"/>
            <a:ext cx="1346678" cy="1302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 coins arrondis 5">
            <a:extLst>
              <a:ext uri="{FF2B5EF4-FFF2-40B4-BE49-F238E27FC236}">
                <a16:creationId xmlns:a16="http://schemas.microsoft.com/office/drawing/2014/main" id="{1F9A5900-FC12-480C-B7B8-B57C42DDC12D}"/>
              </a:ext>
            </a:extLst>
          </p:cNvPr>
          <p:cNvSpPr/>
          <p:nvPr/>
        </p:nvSpPr>
        <p:spPr>
          <a:xfrm>
            <a:off x="213360" y="1229118"/>
            <a:ext cx="632460" cy="6019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1</a:t>
            </a:r>
          </a:p>
        </p:txBody>
      </p:sp>
      <p:cxnSp>
        <p:nvCxnSpPr>
          <p:cNvPr id="5" name="Connecteur droit avec flèche 4">
            <a:extLst>
              <a:ext uri="{FF2B5EF4-FFF2-40B4-BE49-F238E27FC236}">
                <a16:creationId xmlns:a16="http://schemas.microsoft.com/office/drawing/2014/main" id="{EF4EF8E7-32B4-4DAF-B7A1-904A872F6FB7}"/>
              </a:ext>
            </a:extLst>
          </p:cNvPr>
          <p:cNvCxnSpPr>
            <a:cxnSpLocks/>
          </p:cNvCxnSpPr>
          <p:nvPr/>
        </p:nvCxnSpPr>
        <p:spPr>
          <a:xfrm flipH="1">
            <a:off x="3209925" y="2295525"/>
            <a:ext cx="1285875" cy="381000"/>
          </a:xfrm>
          <a:prstGeom prst="straightConnector1">
            <a:avLst/>
          </a:prstGeom>
          <a:ln w="38100">
            <a:solidFill>
              <a:srgbClr val="00B050"/>
            </a:solidFill>
            <a:tailEnd type="triangle"/>
          </a:ln>
        </p:spPr>
        <p:style>
          <a:lnRef idx="1">
            <a:schemeClr val="accent2"/>
          </a:lnRef>
          <a:fillRef idx="0">
            <a:schemeClr val="accent2"/>
          </a:fillRef>
          <a:effectRef idx="0">
            <a:schemeClr val="accent2"/>
          </a:effectRef>
          <a:fontRef idx="minor">
            <a:schemeClr val="tx1"/>
          </a:fontRef>
        </p:style>
      </p:cxnSp>
      <p:sp>
        <p:nvSpPr>
          <p:cNvPr id="8" name="ZoneTexte 7">
            <a:extLst>
              <a:ext uri="{FF2B5EF4-FFF2-40B4-BE49-F238E27FC236}">
                <a16:creationId xmlns:a16="http://schemas.microsoft.com/office/drawing/2014/main" id="{3877A7D6-ED1B-4AC1-8427-CADC02C3E9BE}"/>
              </a:ext>
            </a:extLst>
          </p:cNvPr>
          <p:cNvSpPr txBox="1"/>
          <p:nvPr/>
        </p:nvSpPr>
        <p:spPr>
          <a:xfrm>
            <a:off x="4566761" y="1980486"/>
            <a:ext cx="2586514" cy="715089"/>
          </a:xfrm>
          <a:prstGeom prst="roundRect">
            <a:avLst/>
          </a:prstGeom>
          <a:noFill/>
          <a:ln>
            <a:solidFill>
              <a:srgbClr val="00B050"/>
            </a:solidFill>
          </a:ln>
        </p:spPr>
        <p:txBody>
          <a:bodyPr wrap="square" rtlCol="0">
            <a:spAutoFit/>
          </a:bodyPr>
          <a:lstStyle/>
          <a:p>
            <a:pPr algn="ctr"/>
            <a:r>
              <a:rPr lang="fr-BE"/>
              <a:t>Prélèvement idéalement à l’intérieur </a:t>
            </a:r>
          </a:p>
        </p:txBody>
      </p:sp>
    </p:spTree>
    <p:extLst>
      <p:ext uri="{BB962C8B-B14F-4D97-AF65-F5344CB8AC3E}">
        <p14:creationId xmlns:p14="http://schemas.microsoft.com/office/powerpoint/2010/main" val="65633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85763" y="1379145"/>
            <a:ext cx="8361997" cy="2616101"/>
          </a:xfrm>
          <a:prstGeom prst="rect">
            <a:avLst/>
          </a:prstGeom>
          <a:noFill/>
        </p:spPr>
        <p:txBody>
          <a:bodyPr wrap="square" rtlCol="0">
            <a:spAutoFit/>
          </a:bodyPr>
          <a:lstStyle/>
          <a:p>
            <a:pPr marL="457178" indent="-457178">
              <a:lnSpc>
                <a:spcPct val="100000"/>
              </a:lnSpc>
              <a:buFont typeface="+mj-lt"/>
              <a:buAutoNum type="arabicPeriod" startAt="2"/>
            </a:pPr>
            <a:r>
              <a:rPr lang="fr-FR" sz="2000">
                <a:solidFill>
                  <a:schemeClr val="accent1">
                    <a:lumMod val="75000"/>
                  </a:schemeClr>
                </a:solidFill>
              </a:rPr>
              <a:t>Prélèvements en </a:t>
            </a:r>
            <a:r>
              <a:rPr lang="fr-FR" sz="2000" b="1">
                <a:solidFill>
                  <a:schemeClr val="accent1">
                    <a:lumMod val="75000"/>
                  </a:schemeClr>
                </a:solidFill>
              </a:rPr>
              <a:t>mode actif</a:t>
            </a:r>
            <a:r>
              <a:rPr lang="fr-FR" sz="2000">
                <a:solidFill>
                  <a:schemeClr val="accent1">
                    <a:lumMod val="75000"/>
                  </a:schemeClr>
                </a:solidFill>
              </a:rPr>
              <a:t> !</a:t>
            </a:r>
          </a:p>
          <a:p>
            <a:pPr marL="0" indent="0">
              <a:buNone/>
            </a:pPr>
            <a:endParaRPr lang="fr-FR"/>
          </a:p>
          <a:p>
            <a:pPr marL="0" indent="0">
              <a:buNone/>
            </a:pPr>
            <a:r>
              <a:rPr lang="fr-FR"/>
              <a:t>Pour utiliser les résultats et les intégrer dans </a:t>
            </a:r>
            <a:r>
              <a:rPr lang="fr-FR" b="1"/>
              <a:t>S-Risk </a:t>
            </a:r>
            <a:r>
              <a:rPr lang="fr-FR"/>
              <a:t>:</a:t>
            </a:r>
          </a:p>
          <a:p>
            <a:pPr marL="0" indent="0">
              <a:buNone/>
            </a:pPr>
            <a:r>
              <a:rPr lang="fr-FR">
                <a:sym typeface="Wingdings" panose="05000000000000000000" pitchFamily="2" charset="2"/>
              </a:rPr>
              <a:t>	 Mode </a:t>
            </a:r>
            <a:r>
              <a:rPr lang="fr-FR" b="1">
                <a:sym typeface="Wingdings" panose="05000000000000000000" pitchFamily="2" charset="2"/>
              </a:rPr>
              <a:t>actif</a:t>
            </a:r>
            <a:endParaRPr lang="fr-FR" b="1"/>
          </a:p>
          <a:p>
            <a:pPr marL="0" indent="0">
              <a:buNone/>
            </a:pPr>
            <a:endParaRPr lang="fr-FR"/>
          </a:p>
          <a:p>
            <a:pPr marL="0" indent="0">
              <a:buNone/>
            </a:pPr>
            <a:endParaRPr lang="fr-FR"/>
          </a:p>
          <a:p>
            <a:pPr marL="0" indent="0">
              <a:buNone/>
            </a:pPr>
            <a:endParaRPr lang="fr-FR"/>
          </a:p>
          <a:p>
            <a:pPr marL="0" indent="0">
              <a:buNone/>
            </a:pPr>
            <a:r>
              <a:rPr lang="fr-FR" b="1"/>
              <a:t>Note</a:t>
            </a:r>
            <a:r>
              <a:rPr lang="fr-FR"/>
              <a:t> : Pour un premier screening</a:t>
            </a:r>
          </a:p>
          <a:p>
            <a:pPr marL="0" indent="0">
              <a:buNone/>
            </a:pPr>
            <a:r>
              <a:rPr lang="fr-FR">
                <a:sym typeface="Wingdings" panose="05000000000000000000" pitchFamily="2" charset="2"/>
              </a:rPr>
              <a:t>	 Mode </a:t>
            </a:r>
            <a:r>
              <a:rPr lang="fr-FR" b="1">
                <a:sym typeface="Wingdings" panose="05000000000000000000" pitchFamily="2" charset="2"/>
              </a:rPr>
              <a:t>passif</a:t>
            </a:r>
            <a:r>
              <a:rPr lang="fr-FR">
                <a:sym typeface="Wingdings" panose="05000000000000000000" pitchFamily="2" charset="2"/>
              </a:rPr>
              <a:t> éventuellement intéressant</a:t>
            </a:r>
            <a:endParaRPr lang="fr-FR"/>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Stratégie : 11 principes de base</a:t>
            </a:r>
          </a:p>
        </p:txBody>
      </p:sp>
      <p:sp>
        <p:nvSpPr>
          <p:cNvPr id="5" name="Rectangle : coins arrondis 4">
            <a:extLst>
              <a:ext uri="{FF2B5EF4-FFF2-40B4-BE49-F238E27FC236}">
                <a16:creationId xmlns:a16="http://schemas.microsoft.com/office/drawing/2014/main" id="{5F668BB9-CA7A-44D4-831F-46AB86BD96A7}"/>
              </a:ext>
            </a:extLst>
          </p:cNvPr>
          <p:cNvSpPr/>
          <p:nvPr/>
        </p:nvSpPr>
        <p:spPr>
          <a:xfrm>
            <a:off x="213360" y="1229118"/>
            <a:ext cx="632460" cy="6019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2</a:t>
            </a:r>
          </a:p>
        </p:txBody>
      </p:sp>
    </p:spTree>
    <p:extLst>
      <p:ext uri="{BB962C8B-B14F-4D97-AF65-F5344CB8AC3E}">
        <p14:creationId xmlns:p14="http://schemas.microsoft.com/office/powerpoint/2010/main" val="820155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Stratégie : 11 principes de base</a:t>
            </a:r>
          </a:p>
        </p:txBody>
      </p:sp>
      <p:sp>
        <p:nvSpPr>
          <p:cNvPr id="7" name="ZoneTexte 6">
            <a:extLst>
              <a:ext uri="{FF2B5EF4-FFF2-40B4-BE49-F238E27FC236}">
                <a16:creationId xmlns:a16="http://schemas.microsoft.com/office/drawing/2014/main" id="{E098D9AF-740E-4B4C-8052-BB1F9B8D324F}"/>
              </a:ext>
            </a:extLst>
          </p:cNvPr>
          <p:cNvSpPr txBox="1"/>
          <p:nvPr/>
        </p:nvSpPr>
        <p:spPr>
          <a:xfrm>
            <a:off x="385763" y="1379145"/>
            <a:ext cx="8215312" cy="3703578"/>
          </a:xfrm>
          <a:prstGeom prst="rect">
            <a:avLst/>
          </a:prstGeom>
          <a:noFill/>
        </p:spPr>
        <p:txBody>
          <a:bodyPr wrap="square" rtlCol="0">
            <a:spAutoFit/>
          </a:bodyPr>
          <a:lstStyle/>
          <a:p>
            <a:pPr marL="457200" indent="-457200">
              <a:lnSpc>
                <a:spcPct val="100000"/>
              </a:lnSpc>
              <a:buFont typeface="+mj-lt"/>
              <a:buAutoNum type="arabicPeriod" startAt="3"/>
            </a:pPr>
            <a:r>
              <a:rPr lang="fr-FR" sz="2000" b="1">
                <a:solidFill>
                  <a:schemeClr val="accent1">
                    <a:lumMod val="75000"/>
                  </a:schemeClr>
                </a:solidFill>
              </a:rPr>
              <a:t>Nombre</a:t>
            </a:r>
            <a:r>
              <a:rPr lang="fr-FR" sz="2000">
                <a:solidFill>
                  <a:schemeClr val="accent1">
                    <a:lumMod val="75000"/>
                  </a:schemeClr>
                </a:solidFill>
              </a:rPr>
              <a:t> de points de prélèvement</a:t>
            </a:r>
          </a:p>
          <a:p>
            <a:pPr marL="457178" indent="-457178">
              <a:buFont typeface="+mj-lt"/>
              <a:buAutoNum type="arabicPeriod" startAt="3"/>
            </a:pPr>
            <a:endParaRPr lang="fr-FR">
              <a:solidFill>
                <a:schemeClr val="accent1">
                  <a:lumMod val="75000"/>
                </a:schemeClr>
              </a:solidFill>
            </a:endParaRPr>
          </a:p>
          <a:p>
            <a:r>
              <a:rPr lang="fr-FR"/>
              <a:t>Déterminé selon la dimension :</a:t>
            </a:r>
          </a:p>
          <a:p>
            <a:pPr marL="714375" lvl="1" indent="-285750" defTabSz="180975">
              <a:buFont typeface="Wingdings" panose="05000000000000000000" pitchFamily="2" charset="2"/>
              <a:buChar char="Ø"/>
            </a:pPr>
            <a:r>
              <a:rPr lang="fr-FR"/>
              <a:t>du bâtiment</a:t>
            </a:r>
          </a:p>
          <a:p>
            <a:pPr marL="714375" lvl="1" indent="-285750" defTabSz="180975">
              <a:buFont typeface="Wingdings" panose="05000000000000000000" pitchFamily="2" charset="2"/>
              <a:buChar char="Ø"/>
            </a:pPr>
            <a:r>
              <a:rPr lang="fr-FR"/>
              <a:t>de la tache de pollution et de sa zone tampon</a:t>
            </a:r>
          </a:p>
          <a:p>
            <a:pPr marL="1438275" lvl="1">
              <a:spcBef>
                <a:spcPts val="1200"/>
              </a:spcBef>
            </a:pPr>
            <a:r>
              <a:rPr lang="fr-FR" i="1">
                <a:solidFill>
                  <a:schemeClr val="accent6"/>
                </a:solidFill>
              </a:rPr>
              <a:t>Gaz du sol </a:t>
            </a:r>
          </a:p>
          <a:p>
            <a:pPr marL="1619250" lvl="1"/>
            <a:r>
              <a:rPr lang="fr-FR">
                <a:sym typeface="Wingdings" panose="05000000000000000000" pitchFamily="2" charset="2"/>
              </a:rPr>
              <a:t> </a:t>
            </a:r>
            <a:r>
              <a:rPr lang="fr-FR" b="1">
                <a:sym typeface="Wingdings" panose="05000000000000000000" pitchFamily="2" charset="2"/>
              </a:rPr>
              <a:t>Tableau</a:t>
            </a:r>
            <a:endParaRPr lang="fr-FR" sz="2000" b="1">
              <a:solidFill>
                <a:schemeClr val="accent1">
                  <a:lumMod val="75000"/>
                </a:schemeClr>
              </a:solidFill>
            </a:endParaRPr>
          </a:p>
          <a:p>
            <a:pPr marL="1438275"/>
            <a:r>
              <a:rPr lang="fr-FR" i="1">
                <a:solidFill>
                  <a:schemeClr val="accent6"/>
                </a:solidFill>
              </a:rPr>
              <a:t>Air intérieur</a:t>
            </a:r>
          </a:p>
          <a:p>
            <a:pPr marL="1619250" lvl="1">
              <a:buFont typeface="Wingdings"/>
              <a:buChar char="à"/>
            </a:pPr>
            <a:r>
              <a:rPr lang="fr-FR" b="1"/>
              <a:t>1 prélèvement par 50 m² </a:t>
            </a:r>
            <a:r>
              <a:rPr lang="fr-FR"/>
              <a:t>de bâti où la pollution est sous-jacente</a:t>
            </a:r>
          </a:p>
          <a:p>
            <a:pPr marL="1438275" lvl="1">
              <a:spcBef>
                <a:spcPts val="750"/>
              </a:spcBef>
            </a:pPr>
            <a:r>
              <a:rPr lang="fr-FR" i="1">
                <a:solidFill>
                  <a:schemeClr val="accent6"/>
                </a:solidFill>
              </a:rPr>
              <a:t>Air extérieur</a:t>
            </a:r>
          </a:p>
          <a:p>
            <a:pPr marL="1619250" lvl="1">
              <a:buFont typeface="Wingdings"/>
              <a:buChar char="à"/>
            </a:pPr>
            <a:r>
              <a:rPr lang="fr-FR" b="1"/>
              <a:t>1 prélèvement par 100 m² </a:t>
            </a:r>
            <a:r>
              <a:rPr lang="fr-FR"/>
              <a:t>où la pollution est sous-jacente (idéalement)</a:t>
            </a:r>
          </a:p>
        </p:txBody>
      </p:sp>
      <p:sp>
        <p:nvSpPr>
          <p:cNvPr id="6" name="Rectangle : coins arrondis 5">
            <a:extLst>
              <a:ext uri="{FF2B5EF4-FFF2-40B4-BE49-F238E27FC236}">
                <a16:creationId xmlns:a16="http://schemas.microsoft.com/office/drawing/2014/main" id="{D2E81183-5C0C-4541-9486-6112EC7F7D4F}"/>
              </a:ext>
            </a:extLst>
          </p:cNvPr>
          <p:cNvSpPr/>
          <p:nvPr/>
        </p:nvSpPr>
        <p:spPr>
          <a:xfrm>
            <a:off x="213360" y="1229118"/>
            <a:ext cx="632460" cy="6019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3</a:t>
            </a:r>
          </a:p>
        </p:txBody>
      </p:sp>
      <p:pic>
        <p:nvPicPr>
          <p:cNvPr id="3" name="Image 2">
            <a:extLst>
              <a:ext uri="{FF2B5EF4-FFF2-40B4-BE49-F238E27FC236}">
                <a16:creationId xmlns:a16="http://schemas.microsoft.com/office/drawing/2014/main" id="{AC14DE3A-9F74-41D2-B0BC-072C2B472541}"/>
              </a:ext>
            </a:extLst>
          </p:cNvPr>
          <p:cNvPicPr>
            <a:picLocks noChangeAspect="1"/>
          </p:cNvPicPr>
          <p:nvPr/>
        </p:nvPicPr>
        <p:blipFill>
          <a:blip r:embed="rId2"/>
          <a:stretch>
            <a:fillRect/>
          </a:stretch>
        </p:blipFill>
        <p:spPr>
          <a:xfrm>
            <a:off x="5606378" y="1092631"/>
            <a:ext cx="2699746" cy="2650210"/>
          </a:xfrm>
          <a:prstGeom prst="rect">
            <a:avLst/>
          </a:prstGeom>
        </p:spPr>
      </p:pic>
    </p:spTree>
    <p:extLst>
      <p:ext uri="{BB962C8B-B14F-4D97-AF65-F5344CB8AC3E}">
        <p14:creationId xmlns:p14="http://schemas.microsoft.com/office/powerpoint/2010/main" val="1605879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85763" y="1379145"/>
            <a:ext cx="7973046" cy="3631763"/>
          </a:xfrm>
          <a:prstGeom prst="rect">
            <a:avLst/>
          </a:prstGeom>
          <a:noFill/>
        </p:spPr>
        <p:txBody>
          <a:bodyPr wrap="square" rtlCol="0">
            <a:spAutoFit/>
          </a:bodyPr>
          <a:lstStyle/>
          <a:p>
            <a:pPr marL="457178" indent="-457178">
              <a:lnSpc>
                <a:spcPct val="100000"/>
              </a:lnSpc>
              <a:buFont typeface="+mj-lt"/>
              <a:buAutoNum type="arabicPeriod" startAt="4"/>
            </a:pPr>
            <a:r>
              <a:rPr lang="fr-FR" sz="2000">
                <a:solidFill>
                  <a:schemeClr val="accent1">
                    <a:lumMod val="75000"/>
                  </a:schemeClr>
                </a:solidFill>
              </a:rPr>
              <a:t>Prélèvements d’échantillons </a:t>
            </a:r>
            <a:r>
              <a:rPr lang="fr-FR" sz="2000" b="1">
                <a:solidFill>
                  <a:schemeClr val="accent1">
                    <a:lumMod val="75000"/>
                  </a:schemeClr>
                </a:solidFill>
              </a:rPr>
              <a:t>témoins </a:t>
            </a:r>
            <a:r>
              <a:rPr lang="fr-FR" sz="2000">
                <a:solidFill>
                  <a:schemeClr val="accent1">
                    <a:lumMod val="75000"/>
                  </a:schemeClr>
                </a:solidFill>
              </a:rPr>
              <a:t>et </a:t>
            </a:r>
            <a:r>
              <a:rPr lang="fr-FR" sz="2000" b="1">
                <a:solidFill>
                  <a:schemeClr val="accent1">
                    <a:lumMod val="75000"/>
                  </a:schemeClr>
                </a:solidFill>
              </a:rPr>
              <a:t>blancs</a:t>
            </a:r>
          </a:p>
          <a:p>
            <a:pPr marL="0" indent="0">
              <a:buNone/>
            </a:pPr>
            <a:endParaRPr lang="fr-FR" sz="1200"/>
          </a:p>
          <a:p>
            <a:pPr marL="0" indent="0">
              <a:buNone/>
            </a:pPr>
            <a:r>
              <a:rPr lang="fr-FR"/>
              <a:t>Lors de chaque campagne :</a:t>
            </a:r>
          </a:p>
          <a:p>
            <a:pPr marL="536575" indent="-179388">
              <a:buFont typeface="Arial" panose="020B0604020202020204" pitchFamily="34" charset="0"/>
              <a:buChar char="•"/>
            </a:pPr>
            <a:r>
              <a:rPr lang="fr-FR" b="1"/>
              <a:t>Témoin :</a:t>
            </a:r>
          </a:p>
          <a:p>
            <a:pPr marL="536575">
              <a:buNone/>
            </a:pPr>
            <a:r>
              <a:rPr lang="fr-FR">
                <a:solidFill>
                  <a:schemeClr val="accent6"/>
                </a:solidFill>
              </a:rPr>
              <a:t>Air intérieur / Air extérieur </a:t>
            </a:r>
          </a:p>
          <a:p>
            <a:pPr marL="536575">
              <a:buNone/>
            </a:pPr>
            <a:r>
              <a:rPr lang="fr-FR"/>
              <a:t>Hors emprise de la pollution =&gt; tenir compte du bruit de fond ou éventuelles variations locales</a:t>
            </a:r>
            <a:endParaRPr lang="fr-FR">
              <a:solidFill>
                <a:schemeClr val="accent6"/>
              </a:solidFill>
            </a:endParaRPr>
          </a:p>
          <a:p>
            <a:pPr marL="536575">
              <a:buNone/>
            </a:pPr>
            <a:endParaRPr lang="fr-FR"/>
          </a:p>
          <a:p>
            <a:pPr marL="536575" indent="-179388">
              <a:buFont typeface="Arial" panose="020B0604020202020204" pitchFamily="34" charset="0"/>
              <a:buChar char="•"/>
            </a:pPr>
            <a:r>
              <a:rPr lang="fr-FR" b="1"/>
              <a:t>Blanc de transport/matériel (pour les tubes à adsorption) :</a:t>
            </a:r>
          </a:p>
          <a:p>
            <a:pPr marL="536575"/>
            <a:r>
              <a:rPr lang="fr-FR">
                <a:solidFill>
                  <a:schemeClr val="accent6"/>
                </a:solidFill>
              </a:rPr>
              <a:t>Gaz du sol/ Air intérieur / Air extérieur</a:t>
            </a:r>
          </a:p>
          <a:p>
            <a:pPr marL="893763" lvl="1" indent="-285750">
              <a:buFont typeface="Wingdings" panose="05000000000000000000" pitchFamily="2" charset="2"/>
              <a:buChar char="Ø"/>
            </a:pPr>
            <a:r>
              <a:rPr lang="fr-FR"/>
              <a:t>Accompagne les tubes de prélèvement mais reste fermé</a:t>
            </a:r>
          </a:p>
          <a:p>
            <a:pPr marL="893763" lvl="1" indent="-285750">
              <a:buFont typeface="Wingdings" panose="05000000000000000000" pitchFamily="2" charset="2"/>
              <a:buChar char="Ø"/>
            </a:pPr>
            <a:r>
              <a:rPr lang="fr-FR"/>
              <a:t>Pour évaluer si anomalie liée au conditionnement des tubes à adsorption ou au transport</a:t>
            </a:r>
          </a:p>
        </p:txBody>
      </p:sp>
      <p:sp>
        <p:nvSpPr>
          <p:cNvPr id="10" name="ZoneTexte 9">
            <a:extLst>
              <a:ext uri="{FF2B5EF4-FFF2-40B4-BE49-F238E27FC236}">
                <a16:creationId xmlns:a16="http://schemas.microsoft.com/office/drawing/2014/main" id="{59BE2E24-BA80-4EB4-A3CC-D5B3D370E196}"/>
              </a:ext>
            </a:extLst>
          </p:cNvPr>
          <p:cNvSpPr txBox="1"/>
          <p:nvPr/>
        </p:nvSpPr>
        <p:spPr>
          <a:xfrm>
            <a:off x="2" y="618830"/>
            <a:ext cx="9143998" cy="400110"/>
          </a:xfrm>
          <a:prstGeom prst="rect">
            <a:avLst/>
          </a:prstGeom>
          <a:solidFill>
            <a:srgbClr val="D7E4BD"/>
          </a:solidFill>
        </p:spPr>
        <p:txBody>
          <a:bodyPr wrap="square" rtlCol="0">
            <a:spAutoFit/>
          </a:bodyPr>
          <a:lstStyle/>
          <a:p>
            <a:r>
              <a:rPr lang="fr-BE" sz="2000"/>
              <a:t>Stratégie : 11 principes de base</a:t>
            </a:r>
          </a:p>
        </p:txBody>
      </p:sp>
      <p:sp>
        <p:nvSpPr>
          <p:cNvPr id="5" name="Rectangle : coins arrondis 4">
            <a:extLst>
              <a:ext uri="{FF2B5EF4-FFF2-40B4-BE49-F238E27FC236}">
                <a16:creationId xmlns:a16="http://schemas.microsoft.com/office/drawing/2014/main" id="{F1EF0DBE-5A54-40C4-83BD-E7D46AB95FA2}"/>
              </a:ext>
            </a:extLst>
          </p:cNvPr>
          <p:cNvSpPr/>
          <p:nvPr/>
        </p:nvSpPr>
        <p:spPr>
          <a:xfrm>
            <a:off x="213360" y="1229118"/>
            <a:ext cx="632460" cy="6019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4</a:t>
            </a:r>
          </a:p>
        </p:txBody>
      </p:sp>
      <p:sp>
        <p:nvSpPr>
          <p:cNvPr id="2" name="Rectangle : coins arrondis 1">
            <a:extLst>
              <a:ext uri="{FF2B5EF4-FFF2-40B4-BE49-F238E27FC236}">
                <a16:creationId xmlns:a16="http://schemas.microsoft.com/office/drawing/2014/main" id="{25D8CAEE-4B74-4187-B70B-4DFCCD3E299E}"/>
              </a:ext>
            </a:extLst>
          </p:cNvPr>
          <p:cNvSpPr/>
          <p:nvPr/>
        </p:nvSpPr>
        <p:spPr>
          <a:xfrm>
            <a:off x="6786562" y="1918251"/>
            <a:ext cx="1971675" cy="337195"/>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1600">
                <a:solidFill>
                  <a:schemeClr val="tx1"/>
                </a:solidFill>
                <a:sym typeface="Wingdings" panose="05000000000000000000" pitchFamily="2" charset="2"/>
              </a:rPr>
              <a:t> Voir annexe B6.3</a:t>
            </a:r>
            <a:endParaRPr lang="fr-FR" sz="1600">
              <a:solidFill>
                <a:schemeClr val="tx1"/>
              </a:solidFill>
            </a:endParaRPr>
          </a:p>
        </p:txBody>
      </p:sp>
    </p:spTree>
    <p:extLst>
      <p:ext uri="{BB962C8B-B14F-4D97-AF65-F5344CB8AC3E}">
        <p14:creationId xmlns:p14="http://schemas.microsoft.com/office/powerpoint/2010/main" val="2761613666"/>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269cc2d-2a6f-4cb0-a557-0b5d5f8a5efa" xsi:nil="true"/>
    <lcf76f155ced4ddcb4097134ff3c332f xmlns="d672a81e-fae3-4387-9878-06f19f3af53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98555769AB92478237C291B009A8BE" ma:contentTypeVersion="11" ma:contentTypeDescription="Crée un document." ma:contentTypeScope="" ma:versionID="d3f9486b73f1fbcc578f782b69af7728">
  <xsd:schema xmlns:xsd="http://www.w3.org/2001/XMLSchema" xmlns:xs="http://www.w3.org/2001/XMLSchema" xmlns:p="http://schemas.microsoft.com/office/2006/metadata/properties" xmlns:ns2="d672a81e-fae3-4387-9878-06f19f3af537" xmlns:ns3="1269cc2d-2a6f-4cb0-a557-0b5d5f8a5efa" targetNamespace="http://schemas.microsoft.com/office/2006/metadata/properties" ma:root="true" ma:fieldsID="6e84171f95dec3407abebca3ba9223eb" ns2:_="" ns3:_="">
    <xsd:import namespace="d672a81e-fae3-4387-9878-06f19f3af537"/>
    <xsd:import namespace="1269cc2d-2a6f-4cb0-a557-0b5d5f8a5e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72a81e-fae3-4387-9878-06f19f3af5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cc4018d8-b214-4a48-af45-02710e18d61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69cc2d-2a6f-4cb0-a557-0b5d5f8a5ef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4" nillable="true" ma:displayName="Taxonomy Catch All Column" ma:hidden="true" ma:list="{6d3d2e86-b7c2-4265-b357-5ca8675d480c}" ma:internalName="TaxCatchAll" ma:showField="CatchAllData" ma:web="1269cc2d-2a6f-4cb0-a557-0b5d5f8a5e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FA7A76-18B6-4B52-9F94-AF68908C13E7}">
  <ds:schemaRefs>
    <ds:schemaRef ds:uri="1269cc2d-2a6f-4cb0-a557-0b5d5f8a5efa"/>
    <ds:schemaRef ds:uri="d672a81e-fae3-4387-9878-06f19f3af537"/>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1350F17-6412-4473-96D0-EA09DA618E7B}">
  <ds:schemaRefs>
    <ds:schemaRef ds:uri="http://schemas.microsoft.com/sharepoint/v3/contenttype/forms"/>
  </ds:schemaRefs>
</ds:datastoreItem>
</file>

<file path=customXml/itemProps3.xml><?xml version="1.0" encoding="utf-8"?>
<ds:datastoreItem xmlns:ds="http://schemas.openxmlformats.org/officeDocument/2006/customXml" ds:itemID="{1FDECE64-9BEE-48A9-8B12-0CEE6FF8501F}">
  <ds:schemaRefs>
    <ds:schemaRef ds:uri="1269cc2d-2a6f-4cb0-a557-0b5d5f8a5efa"/>
    <ds:schemaRef ds:uri="d672a81e-fae3-4387-9878-06f19f3af5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43</Slides>
  <Notes>13</Notes>
  <HiddenSlides>2</HiddenSlide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Thème Office</vt:lpstr>
      <vt:lpstr>3_Thème Office</vt:lpstr>
      <vt:lpstr>PowerPoint Presentation</vt:lpstr>
      <vt:lpstr>PowerPoint Presentation</vt:lpstr>
      <vt:lpstr>REALISATION DE Mesures d’air</vt:lpstr>
      <vt:lpstr>REALISATION DE Mesures d’air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REALISATION DE Mesures d’air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REALISATION DE Mesures d’air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Service public de Wallonie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RONCHI Benedicta</dc:creator>
  <cp:revision>1</cp:revision>
  <cp:lastPrinted>2024-08-21T07:41:43Z</cp:lastPrinted>
  <dcterms:created xsi:type="dcterms:W3CDTF">2017-06-20T09:48:45Z</dcterms:created>
  <dcterms:modified xsi:type="dcterms:W3CDTF">2024-12-04T13:37:26Z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7a477d1-147d-4e34-b5e3-7b26d2f44870_Enabled">
    <vt:lpwstr>True</vt:lpwstr>
  </property>
  <property fmtid="{D5CDD505-2E9C-101B-9397-08002B2CF9AE}" pid="3" name="MSIP_Label_97a477d1-147d-4e34-b5e3-7b26d2f44870_SiteId">
    <vt:lpwstr>1f816a84-7aa6-4a56-b22a-7b3452fa8681</vt:lpwstr>
  </property>
  <property fmtid="{D5CDD505-2E9C-101B-9397-08002B2CF9AE}" pid="4" name="MSIP_Label_97a477d1-147d-4e34-b5e3-7b26d2f44870_Owner">
    <vt:lpwstr>mariefrancoise.closset@spw.wallonie.be</vt:lpwstr>
  </property>
  <property fmtid="{D5CDD505-2E9C-101B-9397-08002B2CF9AE}" pid="5" name="MSIP_Label_97a477d1-147d-4e34-b5e3-7b26d2f44870_SetDate">
    <vt:lpwstr>2020-09-17T07:03:31.5302567Z</vt:lpwstr>
  </property>
  <property fmtid="{D5CDD505-2E9C-101B-9397-08002B2CF9AE}" pid="6" name="MSIP_Label_97a477d1-147d-4e34-b5e3-7b26d2f44870_Name">
    <vt:lpwstr>Restreint</vt:lpwstr>
  </property>
  <property fmtid="{D5CDD505-2E9C-101B-9397-08002B2CF9AE}" pid="7" name="MSIP_Label_97a477d1-147d-4e34-b5e3-7b26d2f44870_Application">
    <vt:lpwstr>Microsoft Azure Information Protection</vt:lpwstr>
  </property>
  <property fmtid="{D5CDD505-2E9C-101B-9397-08002B2CF9AE}" pid="8" name="MSIP_Label_97a477d1-147d-4e34-b5e3-7b26d2f44870_ActionId">
    <vt:lpwstr>13b87aa8-b97e-4053-9939-c5e284cc8732</vt:lpwstr>
  </property>
  <property fmtid="{D5CDD505-2E9C-101B-9397-08002B2CF9AE}" pid="9" name="MSIP_Label_97a477d1-147d-4e34-b5e3-7b26d2f44870_Extended_MSFT_Method">
    <vt:lpwstr>Automatic</vt:lpwstr>
  </property>
  <property fmtid="{D5CDD505-2E9C-101B-9397-08002B2CF9AE}" pid="10" name="Sensitivity">
    <vt:lpwstr>Restreint</vt:lpwstr>
  </property>
  <property fmtid="{D5CDD505-2E9C-101B-9397-08002B2CF9AE}" pid="11" name="ContentTypeId">
    <vt:lpwstr>0x0101003098555769AB92478237C291B009A8BE</vt:lpwstr>
  </property>
  <property fmtid="{D5CDD505-2E9C-101B-9397-08002B2CF9AE}" pid="12" name="MediaServiceImageTags">
    <vt:lpwstr/>
  </property>
</Properties>
</file>