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7" r:id="rId5"/>
  </p:sldMasterIdLst>
  <p:notesMasterIdLst>
    <p:notesMasterId r:id="rId25"/>
  </p:notesMasterIdLst>
  <p:handoutMasterIdLst>
    <p:handoutMasterId r:id="rId26"/>
  </p:handoutMasterIdLst>
  <p:sldIdLst>
    <p:sldId id="372" r:id="rId6"/>
    <p:sldId id="752" r:id="rId7"/>
    <p:sldId id="1957" r:id="rId8"/>
    <p:sldId id="657" r:id="rId9"/>
    <p:sldId id="1976" r:id="rId10"/>
    <p:sldId id="1982" r:id="rId11"/>
    <p:sldId id="772" r:id="rId12"/>
    <p:sldId id="1971" r:id="rId13"/>
    <p:sldId id="2142" r:id="rId14"/>
    <p:sldId id="1983" r:id="rId15"/>
    <p:sldId id="1977" r:id="rId16"/>
    <p:sldId id="2140" r:id="rId17"/>
    <p:sldId id="2143" r:id="rId18"/>
    <p:sldId id="1986" r:id="rId19"/>
    <p:sldId id="1987" r:id="rId20"/>
    <p:sldId id="2134" r:id="rId21"/>
    <p:sldId id="1978" r:id="rId22"/>
    <p:sldId id="2144" r:id="rId23"/>
    <p:sldId id="371" r:id="rId24"/>
  </p:sldIdLst>
  <p:sldSz cx="9144000" cy="5143500" type="screen16x9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4F5E3A5E-E100-4D20-9044-DEEBD3489C7E}">
          <p14:sldIdLst>
            <p14:sldId id="372"/>
            <p14:sldId id="752"/>
            <p14:sldId id="1957"/>
            <p14:sldId id="657"/>
            <p14:sldId id="1976"/>
            <p14:sldId id="1982"/>
            <p14:sldId id="772"/>
            <p14:sldId id="1971"/>
            <p14:sldId id="2142"/>
            <p14:sldId id="1983"/>
            <p14:sldId id="1977"/>
            <p14:sldId id="2140"/>
            <p14:sldId id="2143"/>
            <p14:sldId id="1986"/>
            <p14:sldId id="1987"/>
            <p14:sldId id="2134"/>
            <p14:sldId id="1978"/>
            <p14:sldId id="2144"/>
            <p14:sldId id="3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LTHASART Françoise" initials="BF" lastIdx="1" clrIdx="0"/>
  <p:cmAuthor id="1" name="SLEYPENN Sophie" initials="SS" lastIdx="1" clrIdx="1"/>
  <p:cmAuthor id="2" name="SELECK Emilie" initials="SE" lastIdx="1" clrIdx="2">
    <p:extLst>
      <p:ext uri="{19B8F6BF-5375-455C-9EA6-DF929625EA0E}">
        <p15:presenceInfo xmlns:p15="http://schemas.microsoft.com/office/powerpoint/2012/main" userId="S::e.seleck@issep.be::118018e1-608d-4d88-b08d-d94aca816f7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3989"/>
    <a:srgbClr val="BDD292"/>
    <a:srgbClr val="FFFFFF"/>
    <a:srgbClr val="2655CC"/>
    <a:srgbClr val="F2F2F2"/>
    <a:srgbClr val="CC6600"/>
    <a:srgbClr val="EBF2DE"/>
    <a:srgbClr val="E6EDF6"/>
    <a:srgbClr val="4F81BD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427D39-CC7F-4280-8157-29AB89E93743}" v="50" dt="2024-12-04T13:27:51.899"/>
    <p1510:client id="{DE0D5DFC-CEE7-4FB1-835F-A523D9F91CDB}" v="12" dt="2024-12-04T13:36:24.8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SART Bénédicte" userId="S::benedicte.dusart@spw.wallonie.be::5bc1cd2e-59a7-4bdf-ab18-89fd98579c1d" providerId="AD" clId="Web-{DE0D5DFC-CEE7-4FB1-835F-A523D9F91CDB}"/>
    <pc:docChg chg="modSld">
      <pc:chgData name="DUSART Bénédicte" userId="S::benedicte.dusart@spw.wallonie.be::5bc1cd2e-59a7-4bdf-ab18-89fd98579c1d" providerId="AD" clId="Web-{DE0D5DFC-CEE7-4FB1-835F-A523D9F91CDB}" dt="2024-12-04T13:36:24.864" v="11"/>
      <pc:docMkLst>
        <pc:docMk/>
      </pc:docMkLst>
      <pc:sldChg chg="modSp">
        <pc:chgData name="DUSART Bénédicte" userId="S::benedicte.dusart@spw.wallonie.be::5bc1cd2e-59a7-4bdf-ab18-89fd98579c1d" providerId="AD" clId="Web-{DE0D5DFC-CEE7-4FB1-835F-A523D9F91CDB}" dt="2024-12-04T13:36:24.864" v="11"/>
        <pc:sldMkLst>
          <pc:docMk/>
          <pc:sldMk cId="160853777" sldId="371"/>
        </pc:sldMkLst>
        <pc:graphicFrameChg chg="mod modGraphic">
          <ac:chgData name="DUSART Bénédicte" userId="S::benedicte.dusart@spw.wallonie.be::5bc1cd2e-59a7-4bdf-ab18-89fd98579c1d" providerId="AD" clId="Web-{DE0D5DFC-CEE7-4FB1-835F-A523D9F91CDB}" dt="2024-12-04T13:36:24.864" v="11"/>
          <ac:graphicFrameMkLst>
            <pc:docMk/>
            <pc:sldMk cId="160853777" sldId="371"/>
            <ac:graphicFrameMk id="2" creationId="{2DEA7D01-9BD7-D776-E916-80B9DD5FA21E}"/>
          </ac:graphicFrameMkLst>
        </pc:graphicFrameChg>
      </pc:sldChg>
    </pc:docChg>
  </pc:docChgLst>
  <pc:docChgLst>
    <pc:chgData name="DUSART Bénédicte" userId="S::benedicte.dusart@spw.wallonie.be::5bc1cd2e-59a7-4bdf-ab18-89fd98579c1d" providerId="AD" clId="Web-{0E427D39-CC7F-4280-8157-29AB89E93743}"/>
    <pc:docChg chg="modSld">
      <pc:chgData name="DUSART Bénédicte" userId="S::benedicte.dusart@spw.wallonie.be::5bc1cd2e-59a7-4bdf-ab18-89fd98579c1d" providerId="AD" clId="Web-{0E427D39-CC7F-4280-8157-29AB89E93743}" dt="2024-12-04T13:27:50.368" v="44"/>
      <pc:docMkLst>
        <pc:docMk/>
      </pc:docMkLst>
      <pc:sldChg chg="addSp delSp modSp">
        <pc:chgData name="DUSART Bénédicte" userId="S::benedicte.dusart@spw.wallonie.be::5bc1cd2e-59a7-4bdf-ab18-89fd98579c1d" providerId="AD" clId="Web-{0E427D39-CC7F-4280-8157-29AB89E93743}" dt="2024-12-04T13:27:50.368" v="44"/>
        <pc:sldMkLst>
          <pc:docMk/>
          <pc:sldMk cId="160853777" sldId="371"/>
        </pc:sldMkLst>
        <pc:graphicFrameChg chg="mod modGraphic">
          <ac:chgData name="DUSART Bénédicte" userId="S::benedicte.dusart@spw.wallonie.be::5bc1cd2e-59a7-4bdf-ab18-89fd98579c1d" providerId="AD" clId="Web-{0E427D39-CC7F-4280-8157-29AB89E93743}" dt="2024-12-04T13:27:50.368" v="44"/>
          <ac:graphicFrameMkLst>
            <pc:docMk/>
            <pc:sldMk cId="160853777" sldId="371"/>
            <ac:graphicFrameMk id="2" creationId="{2DEA7D01-9BD7-D776-E916-80B9DD5FA21E}"/>
          </ac:graphicFrameMkLst>
        </pc:graphicFrameChg>
        <pc:graphicFrameChg chg="add del mod">
          <ac:chgData name="DUSART Bénédicte" userId="S::benedicte.dusart@spw.wallonie.be::5bc1cd2e-59a7-4bdf-ab18-89fd98579c1d" providerId="AD" clId="Web-{0E427D39-CC7F-4280-8157-29AB89E93743}" dt="2024-12-04T13:27:26.351" v="3"/>
          <ac:graphicFrameMkLst>
            <pc:docMk/>
            <pc:sldMk cId="160853777" sldId="371"/>
            <ac:graphicFrameMk id="4" creationId="{D3CC5193-4B8C-0E3A-7A9A-D9A171221D3A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BFED4531-C378-4248-B389-30321255C8D4}" type="datetimeFigureOut">
              <a:rPr lang="fr-BE" smtClean="0"/>
              <a:t>04-12-24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D8A320CD-8A00-4084-B1E8-676BF63A6C34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51597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3742D99B-E50B-448B-8F22-7064868E5029}" type="datetimeFigureOut">
              <a:rPr lang="fr-BE" smtClean="0"/>
              <a:pPr/>
              <a:t>04-12-24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8B1680E1-E372-4F3B-A618-F9D400CC33AF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9150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680E1-E372-4F3B-A618-F9D400CC33AF}" type="slidenum">
              <a:rPr lang="fr-BE" smtClean="0"/>
              <a:pPr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61925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 illustré dans ce</a:t>
            </a:r>
            <a:r>
              <a:rPr lang="fr-BE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schéma, d</a:t>
            </a:r>
            <a:r>
              <a:rPr lang="fr-B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nombreux paramètres influencent le transfert des </a:t>
            </a:r>
            <a:r>
              <a:rPr lang="fr-B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COVs</a:t>
            </a:r>
            <a:r>
              <a:rPr lang="fr-B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depuis les gaz du sol vers l’air intérieur/extérieur 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80E1-E372-4F3B-A618-F9D400CC33AF}" type="slidenum">
              <a:rPr lang="fr-BE" smtClean="0"/>
              <a:pPr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90291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80E1-E372-4F3B-A618-F9D400CC33AF}" type="slidenum">
              <a:rPr lang="fr-BE" smtClean="0"/>
              <a:pPr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21330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9C01E3-685F-4237-B252-AA065AD0B752}" type="slidenum">
              <a:rPr lang="fr-FR" altLang="fr-FR" smtClean="0"/>
              <a:pPr>
                <a:defRPr/>
              </a:pPr>
              <a:t>13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38742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9C01E3-685F-4237-B252-AA065AD0B752}" type="slidenum">
              <a:rPr lang="fr-FR" altLang="fr-FR" smtClean="0"/>
              <a:pPr>
                <a:defRPr/>
              </a:pPr>
              <a:t>14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55298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680E1-E372-4F3B-A618-F9D400CC33AF}" type="slidenum">
              <a:rPr lang="fr-BE" smtClean="0"/>
              <a:pPr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92379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0" y="4248000"/>
            <a:ext cx="2160000" cy="900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62364" y="2880000"/>
            <a:ext cx="7060579" cy="15444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 b="1">
                <a:solidFill>
                  <a:srgbClr val="002060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422941" y="459551"/>
            <a:ext cx="721059" cy="900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1038666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783"/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685783"/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783"/>
            <a:fld id="{9D1E71B4-80ED-455A-B3DD-0FED7B6FD2D4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154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54183" y="205979"/>
            <a:ext cx="7868120" cy="857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4183" y="1200152"/>
            <a:ext cx="7868120" cy="32278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2046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54183" y="205979"/>
            <a:ext cx="7868120" cy="857250"/>
          </a:xfrm>
          <a:prstGeom prst="rect">
            <a:avLst/>
          </a:prstGeom>
        </p:spPr>
        <p:txBody>
          <a:bodyPr anchor="ctr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54301" y="900113"/>
            <a:ext cx="3741499" cy="25455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1" y="900113"/>
            <a:ext cx="3774103" cy="25455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83131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54183" y="205979"/>
            <a:ext cx="7868120" cy="857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075196" y="4845901"/>
            <a:ext cx="3944605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56978" y="4767263"/>
            <a:ext cx="429823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2E794143-8163-F543-A4DC-FC997488DC9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58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71B4-80ED-455A-B3DD-0FED7B6FD2D4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6442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783"/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685783"/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783"/>
            <a:fld id="{9D1E71B4-80ED-455A-B3DD-0FED7B6FD2D4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180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783"/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685783"/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783"/>
            <a:fld id="{9D1E71B4-80ED-455A-B3DD-0FED7B6FD2D4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207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783"/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685783"/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783"/>
            <a:fld id="{9D1E71B4-80ED-455A-B3DD-0FED7B6FD2D4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285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783"/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685783"/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783"/>
            <a:fld id="{9D1E71B4-80ED-455A-B3DD-0FED7B6FD2D4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0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5E7EB8B-7605-469B-94C6-457665DC3C28}"/>
              </a:ext>
            </a:extLst>
          </p:cNvPr>
          <p:cNvSpPr/>
          <p:nvPr userDrawn="1"/>
        </p:nvSpPr>
        <p:spPr>
          <a:xfrm>
            <a:off x="1" y="1"/>
            <a:ext cx="9144000" cy="4549256"/>
          </a:xfrm>
          <a:prstGeom prst="rect">
            <a:avLst/>
          </a:prstGeom>
          <a:solidFill>
            <a:srgbClr val="1A3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1">
              <a:solidFill>
                <a:prstClr val="white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A89CAFE-E16D-4203-A8E4-69369508330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85" y="126966"/>
            <a:ext cx="840207" cy="1026115"/>
          </a:xfrm>
          <a:prstGeom prst="rect">
            <a:avLst/>
          </a:prstGeom>
        </p:spPr>
      </p:pic>
      <p:pic>
        <p:nvPicPr>
          <p:cNvPr id="7" name="Picture 2" descr="D:\Damien\Pictures\wallonie\wallonie_v.jpg">
            <a:extLst>
              <a:ext uri="{FF2B5EF4-FFF2-40B4-BE49-F238E27FC236}">
                <a16:creationId xmlns:a16="http://schemas.microsoft.com/office/drawing/2014/main" id="{15593A2B-FB1A-47AD-ACA1-F8C3CE057CA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6" t="18571" r="20411" b="22604"/>
          <a:stretch/>
        </p:blipFill>
        <p:spPr bwMode="auto">
          <a:xfrm>
            <a:off x="8585675" y="4549256"/>
            <a:ext cx="462191" cy="59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8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72" r:id="rId5"/>
  </p:sldLayoutIdLst>
  <p:hf sldNum="0" hdr="0" ftr="0" dt="0"/>
  <p:txStyles>
    <p:titleStyle>
      <a:lvl1pPr algn="l" defTabSz="457189" rtl="0" eaLnBrk="1" latinLnBrk="0" hangingPunct="1">
        <a:spcBef>
          <a:spcPct val="0"/>
        </a:spcBef>
        <a:buNone/>
        <a:defRPr sz="2800" b="1" kern="1200">
          <a:solidFill>
            <a:srgbClr val="002060"/>
          </a:solidFill>
          <a:latin typeface="Arial"/>
          <a:ea typeface="+mj-ea"/>
          <a:cs typeface="Arial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Damien\Pictures\wallonie\wallonie_v.jpg">
            <a:extLst>
              <a:ext uri="{FF2B5EF4-FFF2-40B4-BE49-F238E27FC236}">
                <a16:creationId xmlns:a16="http://schemas.microsoft.com/office/drawing/2014/main" id="{85910A06-0D7F-4079-964C-EB0DB28D15E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6" t="18571" r="20411" b="22604"/>
          <a:stretch/>
        </p:blipFill>
        <p:spPr bwMode="auto">
          <a:xfrm>
            <a:off x="8646467" y="4583948"/>
            <a:ext cx="404664" cy="52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A19BAC-1B87-4BB2-AAF3-A21A39C4443E}"/>
              </a:ext>
            </a:extLst>
          </p:cNvPr>
          <p:cNvSpPr/>
          <p:nvPr userDrawn="1"/>
        </p:nvSpPr>
        <p:spPr>
          <a:xfrm>
            <a:off x="0" y="2"/>
            <a:ext cx="9144000" cy="621227"/>
          </a:xfrm>
          <a:prstGeom prst="rect">
            <a:avLst/>
          </a:prstGeom>
          <a:solidFill>
            <a:srgbClr val="1A3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104305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 sz="1575">
              <a:solidFill>
                <a:prstClr val="white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83F667D-60B9-4F66-B32E-946E185429B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95" y="66889"/>
            <a:ext cx="486055" cy="487451"/>
          </a:xfrm>
          <a:prstGeom prst="rect">
            <a:avLst/>
          </a:prstGeom>
        </p:spPr>
      </p:pic>
      <p:sp>
        <p:nvSpPr>
          <p:cNvPr id="10" name="ZoneTexte 6">
            <a:extLst>
              <a:ext uri="{FF2B5EF4-FFF2-40B4-BE49-F238E27FC236}">
                <a16:creationId xmlns:a16="http://schemas.microsoft.com/office/drawing/2014/main" id="{53F6120A-95F6-4192-B5AF-B5D78EF8238B}"/>
              </a:ext>
            </a:extLst>
          </p:cNvPr>
          <p:cNvSpPr txBox="1"/>
          <p:nvPr userDrawn="1"/>
        </p:nvSpPr>
        <p:spPr>
          <a:xfrm>
            <a:off x="794649" y="128509"/>
            <a:ext cx="822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 b="1">
                <a:solidFill>
                  <a:prstClr val="white"/>
                </a:solidFill>
              </a:rPr>
              <a:t>Introduction - contexte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87CC155-B993-495E-A1A6-61784A6CF1D9}"/>
              </a:ext>
            </a:extLst>
          </p:cNvPr>
          <p:cNvSpPr txBox="1"/>
          <p:nvPr userDrawn="1"/>
        </p:nvSpPr>
        <p:spPr>
          <a:xfrm>
            <a:off x="19673" y="4803479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36D2B5F-EB71-4F1B-9A36-E8CE8F106215}" type="slidenum">
              <a:rPr lang="fr-BE" sz="1400" smtClean="0"/>
              <a:t>‹#›</a:t>
            </a:fld>
            <a:endParaRPr lang="fr-BE" sz="1400"/>
          </a:p>
        </p:txBody>
      </p:sp>
    </p:spTree>
    <p:extLst>
      <p:ext uri="{BB962C8B-B14F-4D97-AF65-F5344CB8AC3E}">
        <p14:creationId xmlns:p14="http://schemas.microsoft.com/office/powerpoint/2010/main" val="66495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4" r:id="rId5"/>
  </p:sldLayoutIdLst>
  <p:hf sldNum="0" hdr="0" ftr="0" dt="0"/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5471EC4-45A1-52EE-8D70-8C70811F6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1</a:t>
            </a:fld>
            <a:endParaRPr lang="fr-B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57901EA-0BA8-8144-A7FB-1EF939F04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0" y="179578"/>
            <a:ext cx="2529914" cy="903284"/>
          </a:xfrm>
          <a:prstGeom prst="rect">
            <a:avLst/>
          </a:prstGeom>
        </p:spPr>
      </p:pic>
      <p:sp>
        <p:nvSpPr>
          <p:cNvPr id="7" name="Titre 16">
            <a:extLst>
              <a:ext uri="{FF2B5EF4-FFF2-40B4-BE49-F238E27FC236}">
                <a16:creationId xmlns:a16="http://schemas.microsoft.com/office/drawing/2014/main" id="{833383C8-28B0-867C-4430-3B557A106880}"/>
              </a:ext>
            </a:extLst>
          </p:cNvPr>
          <p:cNvSpPr txBox="1">
            <a:spLocks/>
          </p:cNvSpPr>
          <p:nvPr/>
        </p:nvSpPr>
        <p:spPr>
          <a:xfrm>
            <a:off x="1143000" y="1082862"/>
            <a:ext cx="6858000" cy="131087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FR" sz="3750" b="1">
                <a:cs typeface="Arial"/>
              </a:rPr>
              <a:t>Prélèvement de gaz du sol et d’air intérieur/extérieur</a:t>
            </a:r>
          </a:p>
        </p:txBody>
      </p:sp>
      <p:sp>
        <p:nvSpPr>
          <p:cNvPr id="8" name="Espace réservé du texte 18">
            <a:extLst>
              <a:ext uri="{FF2B5EF4-FFF2-40B4-BE49-F238E27FC236}">
                <a16:creationId xmlns:a16="http://schemas.microsoft.com/office/drawing/2014/main" id="{B6DEAC12-EC98-2070-21AE-5BC1DCA346AE}"/>
              </a:ext>
            </a:extLst>
          </p:cNvPr>
          <p:cNvSpPr txBox="1">
            <a:spLocks/>
          </p:cNvSpPr>
          <p:nvPr/>
        </p:nvSpPr>
        <p:spPr>
          <a:xfrm>
            <a:off x="1144560" y="2472841"/>
            <a:ext cx="6856441" cy="60699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625" b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cs typeface="Arial"/>
              </a:rPr>
              <a:t>Institut Scientifique de Service Public (</a:t>
            </a:r>
            <a:r>
              <a:rPr lang="fr-FR" sz="2625" b="1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cs typeface="Arial"/>
              </a:rPr>
              <a:t>ISSeP</a:t>
            </a:r>
            <a:r>
              <a:rPr lang="fr-FR" sz="2625" b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cs typeface="Arial"/>
              </a:rPr>
              <a:t>)</a:t>
            </a:r>
            <a:endParaRPr lang="fr-FR" sz="2625" b="1">
              <a:solidFill>
                <a:schemeClr val="accent1">
                  <a:lumMod val="40000"/>
                  <a:lumOff val="6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fr-BE" sz="2100"/>
          </a:p>
        </p:txBody>
      </p:sp>
      <p:sp>
        <p:nvSpPr>
          <p:cNvPr id="9" name="Sous-titre 17">
            <a:extLst>
              <a:ext uri="{FF2B5EF4-FFF2-40B4-BE49-F238E27FC236}">
                <a16:creationId xmlns:a16="http://schemas.microsoft.com/office/drawing/2014/main" id="{820292B6-30E5-B817-B97F-F84D2038FFDF}"/>
              </a:ext>
            </a:extLst>
          </p:cNvPr>
          <p:cNvSpPr txBox="1">
            <a:spLocks/>
          </p:cNvSpPr>
          <p:nvPr/>
        </p:nvSpPr>
        <p:spPr>
          <a:xfrm>
            <a:off x="1143000" y="3284512"/>
            <a:ext cx="6858000" cy="36080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buNone/>
            </a:pPr>
            <a:r>
              <a:rPr lang="fr-BE" sz="1351">
                <a:cs typeface="Arial"/>
              </a:rPr>
              <a:t>Christelle Delobel, Christophe Lambert, Emilie </a:t>
            </a:r>
            <a:r>
              <a:rPr lang="fr-BE" sz="1351" err="1">
                <a:cs typeface="Arial"/>
              </a:rPr>
              <a:t>Séleck</a:t>
            </a:r>
            <a:endParaRPr lang="fr-BE" sz="1351"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2C950C-7844-DDCB-1243-748E969A8CD5}"/>
              </a:ext>
            </a:extLst>
          </p:cNvPr>
          <p:cNvSpPr/>
          <p:nvPr/>
        </p:nvSpPr>
        <p:spPr>
          <a:xfrm>
            <a:off x="809045" y="4164591"/>
            <a:ext cx="75259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1200" i="1">
                <a:latin typeface="Century Gothic" panose="020B0502020202020204" pitchFamily="34" charset="0"/>
                <a:cs typeface="Arial" panose="020B0604020202020204" pitchFamily="34" charset="0"/>
              </a:rPr>
              <a:t>Formation continue experts sols – 05 et 12 décembre 2024</a:t>
            </a:r>
            <a:endParaRPr lang="fr-FR" sz="1200" i="1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8D9818-5179-CF19-A047-3C2481B67990}"/>
              </a:ext>
            </a:extLst>
          </p:cNvPr>
          <p:cNvSpPr/>
          <p:nvPr/>
        </p:nvSpPr>
        <p:spPr>
          <a:xfrm>
            <a:off x="809045" y="4497607"/>
            <a:ext cx="75259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1200" i="1">
                <a:latin typeface="Century Gothic" panose="020B0502020202020204" pitchFamily="34" charset="0"/>
                <a:cs typeface="Arial" panose="020B0604020202020204" pitchFamily="34" charset="0"/>
              </a:rPr>
              <a:t>Moulins de </a:t>
            </a:r>
            <a:r>
              <a:rPr lang="fr-BE" sz="1200" i="1" err="1">
                <a:latin typeface="Century Gothic" panose="020B0502020202020204" pitchFamily="34" charset="0"/>
                <a:cs typeface="Arial" panose="020B0604020202020204" pitchFamily="34" charset="0"/>
              </a:rPr>
              <a:t>Beez</a:t>
            </a:r>
            <a:endParaRPr lang="fr-FR" sz="1200" i="1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463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FC09C29-BE5D-40E0-A7D7-58574EBEA678}"/>
              </a:ext>
            </a:extLst>
          </p:cNvPr>
          <p:cNvSpPr txBox="1"/>
          <p:nvPr/>
        </p:nvSpPr>
        <p:spPr>
          <a:xfrm>
            <a:off x="2" y="618830"/>
            <a:ext cx="9143998" cy="400110"/>
          </a:xfrm>
          <a:prstGeom prst="rect">
            <a:avLst/>
          </a:prstGeom>
          <a:solidFill>
            <a:srgbClr val="D7E4BD"/>
          </a:solidFill>
        </p:spPr>
        <p:txBody>
          <a:bodyPr wrap="square" rtlCol="0">
            <a:spAutoFit/>
          </a:bodyPr>
          <a:lstStyle/>
          <a:p>
            <a:r>
              <a:rPr lang="fr-FR" sz="2000"/>
              <a:t>Introduction : Mise à jour CWBP V.06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4F0D655E-30EF-4950-B7AD-AC8EDF44C6B8}"/>
              </a:ext>
            </a:extLst>
          </p:cNvPr>
          <p:cNvSpPr/>
          <p:nvPr/>
        </p:nvSpPr>
        <p:spPr>
          <a:xfrm>
            <a:off x="76515" y="1115153"/>
            <a:ext cx="1158671" cy="3570202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1"/>
                </a:solidFill>
              </a:rPr>
              <a:t>PARTIE B</a:t>
            </a:r>
          </a:p>
        </p:txBody>
      </p:sp>
      <p:sp>
        <p:nvSpPr>
          <p:cNvPr id="13" name="Arc plein 12">
            <a:extLst>
              <a:ext uri="{FF2B5EF4-FFF2-40B4-BE49-F238E27FC236}">
                <a16:creationId xmlns:a16="http://schemas.microsoft.com/office/drawing/2014/main" id="{24488AD9-30FB-4B29-A309-203B492E026D}"/>
              </a:ext>
            </a:extLst>
          </p:cNvPr>
          <p:cNvSpPr/>
          <p:nvPr/>
        </p:nvSpPr>
        <p:spPr>
          <a:xfrm>
            <a:off x="-2569286" y="401463"/>
            <a:ext cx="4969044" cy="4969044"/>
          </a:xfrm>
          <a:prstGeom prst="blockArc">
            <a:avLst>
              <a:gd name="adj1" fmla="val 18900000"/>
              <a:gd name="adj2" fmla="val 2700000"/>
              <a:gd name="adj3" fmla="val 43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74ED3C0D-E43F-4F3B-A2D4-D96F2BEE8398}"/>
              </a:ext>
            </a:extLst>
          </p:cNvPr>
          <p:cNvSpPr/>
          <p:nvPr/>
        </p:nvSpPr>
        <p:spPr>
          <a:xfrm>
            <a:off x="2019493" y="1312237"/>
            <a:ext cx="3880217" cy="567541"/>
          </a:xfrm>
          <a:custGeom>
            <a:avLst/>
            <a:gdLst>
              <a:gd name="connsiteX0" fmla="*/ 0 w 4485213"/>
              <a:gd name="connsiteY0" fmla="*/ 0 h 567541"/>
              <a:gd name="connsiteX1" fmla="*/ 4485213 w 4485213"/>
              <a:gd name="connsiteY1" fmla="*/ 0 h 567541"/>
              <a:gd name="connsiteX2" fmla="*/ 4485213 w 4485213"/>
              <a:gd name="connsiteY2" fmla="*/ 567541 h 567541"/>
              <a:gd name="connsiteX3" fmla="*/ 0 w 4485213"/>
              <a:gd name="connsiteY3" fmla="*/ 567541 h 567541"/>
              <a:gd name="connsiteX4" fmla="*/ 0 w 4485213"/>
              <a:gd name="connsiteY4" fmla="*/ 0 h 567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5213" h="567541">
                <a:moveTo>
                  <a:pt x="0" y="0"/>
                </a:moveTo>
                <a:lnTo>
                  <a:pt x="4485213" y="0"/>
                </a:lnTo>
                <a:lnTo>
                  <a:pt x="4485213" y="567541"/>
                </a:lnTo>
                <a:lnTo>
                  <a:pt x="0" y="5675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4000" tIns="43180" rIns="43180" bIns="43180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700" kern="1200"/>
              <a:t>Nouvelle section sur les mesures d’air (+ cohérence, précisions)</a:t>
            </a:r>
            <a:endParaRPr lang="en-GB" sz="1700" kern="120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261F6425-37A7-4B82-9FD2-3EF2CEC6C8C1}"/>
              </a:ext>
            </a:extLst>
          </p:cNvPr>
          <p:cNvSpPr/>
          <p:nvPr/>
        </p:nvSpPr>
        <p:spPr>
          <a:xfrm>
            <a:off x="886693" y="1202911"/>
            <a:ext cx="1656002" cy="709427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/>
          <a:lstStyle/>
          <a:p>
            <a:pPr algn="ctr"/>
            <a:r>
              <a:rPr lang="en-GB"/>
              <a:t>GRER </a:t>
            </a:r>
          </a:p>
          <a:p>
            <a:pPr algn="ctr"/>
            <a:r>
              <a:rPr lang="en-GB" err="1"/>
              <a:t>Partie</a:t>
            </a:r>
            <a:r>
              <a:rPr lang="en-GB"/>
              <a:t> B</a:t>
            </a:r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FC1243A9-9CA1-4181-84F4-ED0CB92384D1}"/>
              </a:ext>
            </a:extLst>
          </p:cNvPr>
          <p:cNvSpPr/>
          <p:nvPr/>
        </p:nvSpPr>
        <p:spPr>
          <a:xfrm>
            <a:off x="2344878" y="2074883"/>
            <a:ext cx="3598722" cy="567541"/>
          </a:xfrm>
          <a:custGeom>
            <a:avLst/>
            <a:gdLst>
              <a:gd name="connsiteX0" fmla="*/ 0 w 4159828"/>
              <a:gd name="connsiteY0" fmla="*/ 0 h 567541"/>
              <a:gd name="connsiteX1" fmla="*/ 4159828 w 4159828"/>
              <a:gd name="connsiteY1" fmla="*/ 0 h 567541"/>
              <a:gd name="connsiteX2" fmla="*/ 4159828 w 4159828"/>
              <a:gd name="connsiteY2" fmla="*/ 567541 h 567541"/>
              <a:gd name="connsiteX3" fmla="*/ 0 w 4159828"/>
              <a:gd name="connsiteY3" fmla="*/ 567541 h 567541"/>
              <a:gd name="connsiteX4" fmla="*/ 0 w 4159828"/>
              <a:gd name="connsiteY4" fmla="*/ 0 h 567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9828" h="567541">
                <a:moveTo>
                  <a:pt x="0" y="0"/>
                </a:moveTo>
                <a:lnTo>
                  <a:pt x="4159828" y="0"/>
                </a:lnTo>
                <a:lnTo>
                  <a:pt x="4159828" y="567541"/>
                </a:lnTo>
                <a:lnTo>
                  <a:pt x="0" y="5675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4000" tIns="43180" rIns="43180" bIns="43180" numCol="1" spcCol="1270" anchor="ctr" anchorCtr="0">
            <a:noAutofit/>
          </a:bodyPr>
          <a:lstStyle/>
          <a:p>
            <a:pPr marL="0" lvl="0" indent="0" algn="l" defTabSz="755650">
              <a:spcBef>
                <a:spcPct val="0"/>
              </a:spcBef>
              <a:buNone/>
            </a:pPr>
            <a:r>
              <a:rPr lang="fr-FR" sz="1700" kern="1200"/>
              <a:t>Encodage mesures d’air dans </a:t>
            </a:r>
          </a:p>
          <a:p>
            <a:pPr marL="0" lvl="0" indent="0" algn="l" defTabSz="755650">
              <a:spcBef>
                <a:spcPct val="0"/>
              </a:spcBef>
              <a:buNone/>
            </a:pPr>
            <a:r>
              <a:rPr lang="fr-FR" sz="1700" kern="1200"/>
              <a:t>S-Risk + p</a:t>
            </a:r>
            <a:r>
              <a:rPr lang="fr-FR" sz="1700"/>
              <a:t>récisions (r</a:t>
            </a:r>
            <a:r>
              <a:rPr lang="fr-FR" sz="1700" kern="1200"/>
              <a:t>evêtement)</a:t>
            </a:r>
            <a:endParaRPr lang="en-GB" sz="1700" kern="120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BE7345E7-9FF5-49C4-9C39-E42BFC9EE508}"/>
              </a:ext>
            </a:extLst>
          </p:cNvPr>
          <p:cNvSpPr/>
          <p:nvPr/>
        </p:nvSpPr>
        <p:spPr>
          <a:xfrm>
            <a:off x="1212077" y="2003941"/>
            <a:ext cx="1656002" cy="709427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/>
          <a:lstStyle/>
          <a:p>
            <a:pPr algn="ctr"/>
            <a:r>
              <a:rPr lang="en-GB"/>
              <a:t>Annexe B5</a:t>
            </a:r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306077C1-B797-4F40-B80F-97E756322C13}"/>
              </a:ext>
            </a:extLst>
          </p:cNvPr>
          <p:cNvSpPr/>
          <p:nvPr/>
        </p:nvSpPr>
        <p:spPr>
          <a:xfrm>
            <a:off x="2344878" y="2977144"/>
            <a:ext cx="3598722" cy="567541"/>
          </a:xfrm>
          <a:custGeom>
            <a:avLst/>
            <a:gdLst>
              <a:gd name="connsiteX0" fmla="*/ 0 w 4159828"/>
              <a:gd name="connsiteY0" fmla="*/ 0 h 567541"/>
              <a:gd name="connsiteX1" fmla="*/ 4159828 w 4159828"/>
              <a:gd name="connsiteY1" fmla="*/ 0 h 567541"/>
              <a:gd name="connsiteX2" fmla="*/ 4159828 w 4159828"/>
              <a:gd name="connsiteY2" fmla="*/ 567541 h 567541"/>
              <a:gd name="connsiteX3" fmla="*/ 0 w 4159828"/>
              <a:gd name="connsiteY3" fmla="*/ 567541 h 567541"/>
              <a:gd name="connsiteX4" fmla="*/ 0 w 4159828"/>
              <a:gd name="connsiteY4" fmla="*/ 0 h 567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9828" h="567541">
                <a:moveTo>
                  <a:pt x="0" y="0"/>
                </a:moveTo>
                <a:lnTo>
                  <a:pt x="4159828" y="0"/>
                </a:lnTo>
                <a:lnTo>
                  <a:pt x="4159828" y="567541"/>
                </a:lnTo>
                <a:lnTo>
                  <a:pt x="0" y="5675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4000" tIns="43180" rIns="43180" bIns="43180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700" kern="1200"/>
              <a:t>3 </a:t>
            </a:r>
            <a:r>
              <a:rPr lang="en-GB" sz="1700" kern="1200" err="1"/>
              <a:t>nouvelles</a:t>
            </a:r>
            <a:r>
              <a:rPr lang="en-GB" sz="1700" kern="1200"/>
              <a:t> </a:t>
            </a:r>
            <a:r>
              <a:rPr lang="en-GB" sz="1700"/>
              <a:t>a</a:t>
            </a:r>
            <a:r>
              <a:rPr lang="en-GB" sz="1700" kern="1200"/>
              <a:t>nnexes 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841CD410-7247-4397-A073-37283537D6CC}"/>
              </a:ext>
            </a:extLst>
          </p:cNvPr>
          <p:cNvSpPr/>
          <p:nvPr/>
        </p:nvSpPr>
        <p:spPr>
          <a:xfrm>
            <a:off x="1212077" y="2906201"/>
            <a:ext cx="1656002" cy="709427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/>
          <a:lstStyle/>
          <a:p>
            <a:pPr algn="ctr"/>
            <a:r>
              <a:rPr lang="en-GB"/>
              <a:t>Annexes B6</a:t>
            </a:r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157A3113-8159-4EDE-96D3-900EA0D1E7C8}"/>
              </a:ext>
            </a:extLst>
          </p:cNvPr>
          <p:cNvSpPr/>
          <p:nvPr/>
        </p:nvSpPr>
        <p:spPr>
          <a:xfrm>
            <a:off x="2019493" y="3917504"/>
            <a:ext cx="3880217" cy="567541"/>
          </a:xfrm>
          <a:custGeom>
            <a:avLst/>
            <a:gdLst>
              <a:gd name="connsiteX0" fmla="*/ 0 w 4485213"/>
              <a:gd name="connsiteY0" fmla="*/ 0 h 567541"/>
              <a:gd name="connsiteX1" fmla="*/ 4485213 w 4485213"/>
              <a:gd name="connsiteY1" fmla="*/ 0 h 567541"/>
              <a:gd name="connsiteX2" fmla="*/ 4485213 w 4485213"/>
              <a:gd name="connsiteY2" fmla="*/ 567541 h 567541"/>
              <a:gd name="connsiteX3" fmla="*/ 0 w 4485213"/>
              <a:gd name="connsiteY3" fmla="*/ 567541 h 567541"/>
              <a:gd name="connsiteX4" fmla="*/ 0 w 4485213"/>
              <a:gd name="connsiteY4" fmla="*/ 0 h 567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5213" h="567541">
                <a:moveTo>
                  <a:pt x="0" y="0"/>
                </a:moveTo>
                <a:lnTo>
                  <a:pt x="4485213" y="0"/>
                </a:lnTo>
                <a:lnTo>
                  <a:pt x="4485213" y="567541"/>
                </a:lnTo>
                <a:lnTo>
                  <a:pt x="0" y="5675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4000" tIns="43180" rIns="43180" bIns="43180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BE" sz="1700" kern="1200"/>
              <a:t>2 nouveaux outils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ED16591-FBEA-4A9B-ACFB-04C125241572}"/>
              </a:ext>
            </a:extLst>
          </p:cNvPr>
          <p:cNvSpPr/>
          <p:nvPr/>
        </p:nvSpPr>
        <p:spPr>
          <a:xfrm>
            <a:off x="886693" y="3846561"/>
            <a:ext cx="1656002" cy="709427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/>
          <a:lstStyle/>
          <a:p>
            <a:pPr algn="ctr"/>
            <a:r>
              <a:rPr lang="en-GB"/>
              <a:t>Nouveau !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4C2AF01C-7926-4629-B193-D3F99D9DD722}"/>
              </a:ext>
            </a:extLst>
          </p:cNvPr>
          <p:cNvSpPr txBox="1">
            <a:spLocks/>
          </p:cNvSpPr>
          <p:nvPr/>
        </p:nvSpPr>
        <p:spPr>
          <a:xfrm>
            <a:off x="6744244" y="1115153"/>
            <a:ext cx="2300258" cy="759354"/>
          </a:xfrm>
          <a:prstGeom prst="rect">
            <a:avLst/>
          </a:prstGeom>
        </p:spPr>
        <p:txBody>
          <a:bodyPr/>
          <a:lstStyle>
            <a:lvl1pPr marL="257168" indent="-257168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600" b="1">
                <a:solidFill>
                  <a:schemeClr val="bg1">
                    <a:lumMod val="50000"/>
                  </a:schemeClr>
                </a:solidFill>
              </a:rPr>
              <a:t>Note : Modifications aussi dans la PARTIE A</a:t>
            </a:r>
            <a:endParaRPr lang="fr-FR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6148CCC5-405D-431A-85FA-0525648273C6}"/>
              </a:ext>
            </a:extLst>
          </p:cNvPr>
          <p:cNvSpPr/>
          <p:nvPr/>
        </p:nvSpPr>
        <p:spPr>
          <a:xfrm>
            <a:off x="5293186" y="2748514"/>
            <a:ext cx="1656002" cy="324000"/>
          </a:xfrm>
          <a:prstGeom prst="roundRect">
            <a:avLst/>
          </a:prstGeom>
          <a:solidFill>
            <a:srgbClr val="EBF2DE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>
                <a:solidFill>
                  <a:schemeClr val="tx1"/>
                </a:solidFill>
              </a:rPr>
              <a:t>B6.1 Stratégie</a:t>
            </a: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0911ACAE-175A-4F61-89AB-A0AD5457FE6A}"/>
              </a:ext>
            </a:extLst>
          </p:cNvPr>
          <p:cNvSpPr/>
          <p:nvPr/>
        </p:nvSpPr>
        <p:spPr>
          <a:xfrm>
            <a:off x="5295900" y="3105466"/>
            <a:ext cx="3598722" cy="324000"/>
          </a:xfrm>
          <a:prstGeom prst="roundRect">
            <a:avLst/>
          </a:prstGeom>
          <a:solidFill>
            <a:srgbClr val="EBF2DE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>
                <a:solidFill>
                  <a:schemeClr val="tx1"/>
                </a:solidFill>
              </a:rPr>
              <a:t>B6.2 Représentativité et pertinence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ABE28CDC-7DD2-40EB-BE9E-1777134CB1BC}"/>
              </a:ext>
            </a:extLst>
          </p:cNvPr>
          <p:cNvSpPr/>
          <p:nvPr/>
        </p:nvSpPr>
        <p:spPr>
          <a:xfrm>
            <a:off x="5295900" y="3463239"/>
            <a:ext cx="2852200" cy="324000"/>
          </a:xfrm>
          <a:prstGeom prst="roundRect">
            <a:avLst/>
          </a:prstGeom>
          <a:solidFill>
            <a:srgbClr val="EBF2DE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>
                <a:solidFill>
                  <a:schemeClr val="tx1"/>
                </a:solidFill>
              </a:rPr>
              <a:t>B6.3 Matériel et méthodes</a:t>
            </a:r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B2B04313-B5BF-419E-846B-0C97B0A324B3}"/>
              </a:ext>
            </a:extLst>
          </p:cNvPr>
          <p:cNvSpPr/>
          <p:nvPr/>
        </p:nvSpPr>
        <p:spPr>
          <a:xfrm>
            <a:off x="5295900" y="3882744"/>
            <a:ext cx="2343620" cy="324000"/>
          </a:xfrm>
          <a:prstGeom prst="roundRect">
            <a:avLst/>
          </a:prstGeom>
          <a:solidFill>
            <a:srgbClr val="E6EDF6"/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BE">
                <a:solidFill>
                  <a:schemeClr val="tx1"/>
                </a:solidFill>
              </a:rPr>
              <a:t>Fiche échantillonnage</a:t>
            </a:r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99FDCB12-4BD4-40DA-AD5D-2DD000F2B2AF}"/>
              </a:ext>
            </a:extLst>
          </p:cNvPr>
          <p:cNvSpPr/>
          <p:nvPr/>
        </p:nvSpPr>
        <p:spPr>
          <a:xfrm>
            <a:off x="5295900" y="4240989"/>
            <a:ext cx="3672000" cy="324000"/>
          </a:xfrm>
          <a:prstGeom prst="roundRect">
            <a:avLst/>
          </a:prstGeom>
          <a:solidFill>
            <a:srgbClr val="E6EDF6"/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BE">
                <a:solidFill>
                  <a:schemeClr val="tx1"/>
                </a:solidFill>
              </a:rPr>
              <a:t>Tableau évaluation conditions </a:t>
            </a:r>
            <a:r>
              <a:rPr lang="fr-BE" err="1">
                <a:solidFill>
                  <a:schemeClr val="tx1"/>
                </a:solidFill>
              </a:rPr>
              <a:t>prlvmt</a:t>
            </a:r>
            <a:endParaRPr lang="fr-BE">
              <a:solidFill>
                <a:schemeClr val="tx1"/>
              </a:solidFill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E1ACDB22-CF68-4C13-BB54-3F0F70D30ED8}"/>
              </a:ext>
            </a:extLst>
          </p:cNvPr>
          <p:cNvCxnSpPr>
            <a:cxnSpLocks/>
          </p:cNvCxnSpPr>
          <p:nvPr/>
        </p:nvCxnSpPr>
        <p:spPr>
          <a:xfrm flipV="1">
            <a:off x="5138777" y="2910514"/>
            <a:ext cx="146852" cy="3275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EF49DF3-613D-4CB1-B8E0-1842965270D4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5146334" y="3267466"/>
            <a:ext cx="1495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69FE838-16C0-46C4-92AA-48951663152E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5146334" y="3293480"/>
            <a:ext cx="149566" cy="3317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B43BBCED-D457-440F-BFA8-9D2F174DF185}"/>
              </a:ext>
            </a:extLst>
          </p:cNvPr>
          <p:cNvCxnSpPr>
            <a:endCxn id="39" idx="1"/>
          </p:cNvCxnSpPr>
          <p:nvPr/>
        </p:nvCxnSpPr>
        <p:spPr>
          <a:xfrm flipV="1">
            <a:off x="4270164" y="4044744"/>
            <a:ext cx="1025736" cy="162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5C4D731C-7D05-4258-9BB7-85960A8CD2C6}"/>
              </a:ext>
            </a:extLst>
          </p:cNvPr>
          <p:cNvCxnSpPr>
            <a:endCxn id="40" idx="1"/>
          </p:cNvCxnSpPr>
          <p:nvPr/>
        </p:nvCxnSpPr>
        <p:spPr>
          <a:xfrm>
            <a:off x="4270164" y="4206744"/>
            <a:ext cx="1025736" cy="1962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484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FDB4C3D7-6848-4220-AF34-D592D99DD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1669257"/>
            <a:ext cx="7772400" cy="1021556"/>
          </a:xfrm>
        </p:spPr>
        <p:txBody>
          <a:bodyPr/>
          <a:lstStyle/>
          <a:p>
            <a:r>
              <a:rPr lang="fr-BE">
                <a:latin typeface="Arial Narrow" panose="020B0606020202030204" pitchFamily="34" charset="0"/>
              </a:rPr>
              <a:t>Contexte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AC2C87A-A3C6-4094-92E4-57D7176EB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95329" y="2180035"/>
            <a:ext cx="6099383" cy="1125140"/>
          </a:xfrm>
        </p:spPr>
        <p:txBody>
          <a:bodyPr anchor="t"/>
          <a:lstStyle/>
          <a:p>
            <a:r>
              <a:rPr lang="fr-FR" sz="2000">
                <a:latin typeface="Arial Narrow" panose="020B0606020202030204" pitchFamily="34" charset="0"/>
              </a:rPr>
              <a:t>Quand ? </a:t>
            </a:r>
          </a:p>
          <a:p>
            <a:r>
              <a:rPr lang="fr-FR" sz="2000">
                <a:latin typeface="Arial Narrow" panose="020B0606020202030204" pitchFamily="34" charset="0"/>
              </a:rPr>
              <a:t>Conséquences ?</a:t>
            </a:r>
          </a:p>
        </p:txBody>
      </p:sp>
    </p:spTree>
    <p:extLst>
      <p:ext uri="{BB962C8B-B14F-4D97-AF65-F5344CB8AC3E}">
        <p14:creationId xmlns:p14="http://schemas.microsoft.com/office/powerpoint/2010/main" val="2779262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D92F455-6C7F-4A53-B0C1-D062D80B4005}"/>
              </a:ext>
            </a:extLst>
          </p:cNvPr>
          <p:cNvSpPr txBox="1"/>
          <p:nvPr/>
        </p:nvSpPr>
        <p:spPr>
          <a:xfrm>
            <a:off x="2" y="618830"/>
            <a:ext cx="9143998" cy="400110"/>
          </a:xfrm>
          <a:prstGeom prst="rect">
            <a:avLst/>
          </a:prstGeom>
          <a:solidFill>
            <a:srgbClr val="D7E4BD"/>
          </a:solidFill>
        </p:spPr>
        <p:txBody>
          <a:bodyPr wrap="square" rtlCol="0">
            <a:spAutoFit/>
          </a:bodyPr>
          <a:lstStyle/>
          <a:p>
            <a:r>
              <a:rPr lang="fr-FR" sz="2000"/>
              <a:t>Contexte - Mesures d’air : Quand ? Conséquences ?</a:t>
            </a:r>
            <a:endParaRPr lang="fr-BE" sz="200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CF065E86-6A68-4BCC-A0D1-868752A4FBB5}"/>
              </a:ext>
            </a:extLst>
          </p:cNvPr>
          <p:cNvSpPr txBox="1">
            <a:spLocks/>
          </p:cNvSpPr>
          <p:nvPr/>
        </p:nvSpPr>
        <p:spPr>
          <a:xfrm>
            <a:off x="674451" y="1153627"/>
            <a:ext cx="6983649" cy="3690425"/>
          </a:xfrm>
          <a:prstGeom prst="rect">
            <a:avLst/>
          </a:prstGeom>
        </p:spPr>
        <p:txBody>
          <a:bodyPr/>
          <a:lstStyle>
            <a:lvl1pPr marL="257168" indent="-257168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b="1">
                <a:solidFill>
                  <a:srgbClr val="1A398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Quand réaliser des mesures d’air 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b="1">
              <a:solidFill>
                <a:srgbClr val="1A398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000" b="1">
              <a:solidFill>
                <a:srgbClr val="1A398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000" b="1">
              <a:solidFill>
                <a:srgbClr val="1A398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000" b="1">
                <a:ea typeface="Verdana" panose="020B0604030504040204" pitchFamily="34" charset="0"/>
              </a:rPr>
              <a:t>Définir la nécessité et/ou l’urgence d’assainir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2000" b="1">
              <a:ea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000" b="1">
                <a:ea typeface="Verdana" panose="020B0604030504040204" pitchFamily="34" charset="0"/>
              </a:rPr>
              <a:t>Autre</a:t>
            </a:r>
            <a:r>
              <a:rPr lang="fr-FR" sz="2000">
                <a:ea typeface="Verdana" panose="020B0604030504040204" pitchFamily="34" charset="0"/>
              </a:rPr>
              <a:t> : Quand la </a:t>
            </a:r>
            <a:r>
              <a:rPr lang="fr-FR" sz="2000" b="1">
                <a:ea typeface="Verdana" panose="020B0604030504040204" pitchFamily="34" charset="0"/>
              </a:rPr>
              <a:t>modélisation dans l’outil S-Risk</a:t>
            </a:r>
            <a:r>
              <a:rPr lang="fr-FR" sz="2000">
                <a:ea typeface="Verdana" panose="020B0604030504040204" pitchFamily="34" charset="0"/>
              </a:rPr>
              <a:t>® s’avère </a:t>
            </a:r>
            <a:r>
              <a:rPr lang="fr-FR" sz="2000" b="1">
                <a:ea typeface="Verdana" panose="020B0604030504040204" pitchFamily="34" charset="0"/>
              </a:rPr>
              <a:t>non applicable </a:t>
            </a:r>
            <a:r>
              <a:rPr lang="fr-FR" sz="2000">
                <a:ea typeface="Verdana" panose="020B0604030504040204" pitchFamily="34" charset="0"/>
              </a:rPr>
              <a:t>sans mesure directe dans le milieu : 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fr-FR" sz="1800">
                <a:ea typeface="Verdana" panose="020B0604030504040204" pitchFamily="34" charset="0"/>
              </a:rPr>
              <a:t>Polluant eau souterraine &gt; Limite solubilité 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fr-FR" sz="1800">
                <a:ea typeface="Verdana" panose="020B0604030504040204" pitchFamily="34" charset="0"/>
              </a:rPr>
              <a:t>Couche surnageant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fr-FR" sz="1800">
                <a:ea typeface="Verdana" panose="020B0604030504040204" pitchFamily="34" charset="0"/>
              </a:rPr>
              <a:t>Benzène remblai </a:t>
            </a:r>
            <a:r>
              <a:rPr lang="fr-FR" sz="1800" err="1">
                <a:ea typeface="Verdana" panose="020B0604030504040204" pitchFamily="34" charset="0"/>
              </a:rPr>
              <a:t>schisto</a:t>
            </a:r>
            <a:r>
              <a:rPr lang="fr-FR" sz="1800">
                <a:ea typeface="Verdana" panose="020B0604030504040204" pitchFamily="34" charset="0"/>
              </a:rPr>
              <a:t>-charbonneux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b="1">
              <a:solidFill>
                <a:srgbClr val="1A398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0B1B4C7E-4E35-44C0-B2ED-242C17EA0B47}"/>
              </a:ext>
            </a:extLst>
          </p:cNvPr>
          <p:cNvGrpSpPr/>
          <p:nvPr/>
        </p:nvGrpSpPr>
        <p:grpSpPr>
          <a:xfrm>
            <a:off x="0" y="968883"/>
            <a:ext cx="838831" cy="927198"/>
            <a:chOff x="2505826" y="1545379"/>
            <a:chExt cx="838831" cy="927198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75C9AA07-7523-49E3-8F62-55653B6929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14" b="94245" l="10000" r="90000">
                          <a14:foregroundMark x1="32500" y1="45863" x2="32500" y2="45863"/>
                          <a14:foregroundMark x1="33667" y1="45863" x2="33667" y2="45863"/>
                          <a14:foregroundMark x1="37833" y1="46942" x2="37833" y2="46942"/>
                          <a14:foregroundMark x1="39667" y1="50719" x2="39667" y2="50719"/>
                          <a14:foregroundMark x1="40667" y1="53957" x2="40667" y2="53957"/>
                          <a14:foregroundMark x1="41333" y1="54676" x2="38333" y2="65647"/>
                          <a14:foregroundMark x1="38333" y1="65647" x2="25667" y2="68165"/>
                          <a14:foregroundMark x1="25667" y1="68165" x2="20167" y2="60971"/>
                          <a14:foregroundMark x1="20167" y1="60971" x2="21333" y2="50540"/>
                          <a14:foregroundMark x1="21333" y1="50540" x2="21500" y2="50000"/>
                          <a14:foregroundMark x1="34833" y1="41367" x2="22000" y2="44065"/>
                          <a14:foregroundMark x1="29833" y1="39209" x2="22333" y2="42086"/>
                          <a14:foregroundMark x1="18000" y1="57014" x2="20833" y2="60072"/>
                          <a14:foregroundMark x1="21500" y1="73741" x2="30500" y2="72662"/>
                          <a14:foregroundMark x1="45333" y1="73201" x2="36000" y2="64928"/>
                          <a14:foregroundMark x1="35333" y1="71583" x2="35500" y2="79676"/>
                          <a14:foregroundMark x1="22667" y1="89568" x2="43167" y2="88309"/>
                          <a14:foregroundMark x1="18667" y1="90108" x2="33000" y2="92266"/>
                          <a14:foregroundMark x1="17333" y1="89568" x2="40167" y2="85971"/>
                          <a14:foregroundMark x1="46000" y1="89388" x2="16833" y2="90288"/>
                          <a14:foregroundMark x1="15500" y1="89928" x2="37167" y2="88129"/>
                          <a14:foregroundMark x1="37167" y1="88129" x2="46167" y2="88849"/>
                          <a14:foregroundMark x1="46167" y1="88849" x2="46500" y2="88489"/>
                          <a14:foregroundMark x1="15333" y1="89748" x2="47333" y2="90288"/>
                          <a14:foregroundMark x1="15333" y1="91906" x2="16000" y2="89568"/>
                          <a14:foregroundMark x1="14667" y1="91906" x2="15333" y2="87050"/>
                          <a14:foregroundMark x1="14500" y1="92266" x2="33500" y2="94245"/>
                          <a14:foregroundMark x1="18833" y1="92626" x2="49833" y2="92626"/>
                          <a14:foregroundMark x1="48167" y1="89748" x2="47333" y2="85432"/>
                          <a14:foregroundMark x1="47333" y1="85791" x2="19167" y2="87410"/>
                          <a14:foregroundMark x1="17500" y1="87410" x2="36833" y2="84712"/>
                          <a14:foregroundMark x1="36833" y1="84712" x2="38167" y2="84712"/>
                          <a14:foregroundMark x1="37667" y1="83094" x2="22667" y2="85971"/>
                          <a14:foregroundMark x1="18500" y1="86871" x2="27333" y2="85971"/>
                          <a14:foregroundMark x1="21000" y1="69424" x2="27333" y2="73381"/>
                          <a14:foregroundMark x1="45500" y1="69784" x2="34000" y2="76619"/>
                          <a14:foregroundMark x1="34000" y1="76619" x2="34000" y2="76619"/>
                          <a14:foregroundMark x1="44500" y1="42086" x2="50000" y2="50899"/>
                          <a14:foregroundMark x1="43667" y1="50540" x2="55500" y2="39748"/>
                          <a14:foregroundMark x1="49667" y1="50719" x2="54833" y2="42086"/>
                          <a14:foregroundMark x1="54833" y1="42086" x2="65333" y2="41727"/>
                          <a14:foregroundMark x1="65333" y1="41727" x2="74167" y2="42266"/>
                          <a14:foregroundMark x1="74167" y1="42266" x2="88833" y2="34173"/>
                          <a14:foregroundMark x1="88833" y1="34173" x2="87000" y2="17806"/>
                          <a14:foregroundMark x1="87000" y1="17806" x2="60000" y2="7734"/>
                          <a14:foregroundMark x1="60000" y1="7734" x2="43167" y2="10791"/>
                          <a14:foregroundMark x1="43167" y1="10791" x2="35833" y2="22662"/>
                          <a14:foregroundMark x1="35833" y1="22662" x2="42833" y2="36331"/>
                          <a14:foregroundMark x1="42833" y1="36331" x2="43833" y2="41906"/>
                          <a14:foregroundMark x1="41000" y1="18885" x2="55000" y2="23201"/>
                          <a14:foregroundMark x1="55000" y1="23201" x2="69667" y2="21763"/>
                          <a14:foregroundMark x1="69667" y1="21763" x2="70000" y2="39209"/>
                          <a14:foregroundMark x1="54333" y1="9892" x2="68833" y2="10252"/>
                          <a14:foregroundMark x1="68833" y1="10252" x2="83667" y2="9712"/>
                          <a14:foregroundMark x1="60333" y1="7554" x2="86833" y2="18165"/>
                          <a14:foregroundMark x1="63333" y1="7014" x2="85000" y2="15827"/>
                          <a14:foregroundMark x1="85000" y1="15827" x2="86167" y2="16906"/>
                          <a14:foregroundMark x1="40333" y1="24460" x2="81833" y2="29137"/>
                          <a14:foregroundMark x1="34500" y1="42626" x2="29833" y2="74281"/>
                        </a14:backgroundRemoval>
                      </a14:imgEffect>
                    </a14:imgLayer>
                  </a14:imgProps>
                </a:ext>
              </a:extLst>
            </a:blip>
            <a:srcRect l="8752" r="7412"/>
            <a:stretch/>
          </p:blipFill>
          <p:spPr>
            <a:xfrm>
              <a:off x="2505826" y="1545379"/>
              <a:ext cx="838831" cy="927198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95784CA1-244D-49B4-ABC2-B2C1D10D27BF}"/>
                </a:ext>
              </a:extLst>
            </p:cNvPr>
            <p:cNvSpPr txBox="1"/>
            <p:nvPr/>
          </p:nvSpPr>
          <p:spPr>
            <a:xfrm>
              <a:off x="2869169" y="1610582"/>
              <a:ext cx="2796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Freestyle Script" panose="030804020302050B0404" pitchFamily="66" charset="0"/>
                </a:rPr>
                <a:t>?</a:t>
              </a:r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B2643723-1E86-4962-B241-B60D09B5153C}"/>
              </a:ext>
            </a:extLst>
          </p:cNvPr>
          <p:cNvSpPr txBox="1"/>
          <p:nvPr/>
        </p:nvSpPr>
        <p:spPr>
          <a:xfrm>
            <a:off x="1866046" y="1883461"/>
            <a:ext cx="3125369" cy="369332"/>
          </a:xfrm>
          <a:prstGeom prst="rect">
            <a:avLst/>
          </a:prstGeom>
          <a:ln>
            <a:solidFill>
              <a:srgbClr val="1A398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>
                <a:solidFill>
                  <a:srgbClr val="1A3989"/>
                </a:solidFill>
              </a:rPr>
              <a:t>Etude de risques SH</a:t>
            </a:r>
            <a:endParaRPr lang="fr-BE">
              <a:solidFill>
                <a:srgbClr val="1A3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683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>
            <a:extLst>
              <a:ext uri="{FF2B5EF4-FFF2-40B4-BE49-F238E27FC236}">
                <a16:creationId xmlns:a16="http://schemas.microsoft.com/office/drawing/2014/main" id="{C7396841-7620-4C3C-90C7-22BA9FEBFA09}"/>
              </a:ext>
            </a:extLst>
          </p:cNvPr>
          <p:cNvSpPr txBox="1"/>
          <p:nvPr/>
        </p:nvSpPr>
        <p:spPr>
          <a:xfrm>
            <a:off x="453471" y="2953463"/>
            <a:ext cx="847692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/>
              <a:t>attention</a:t>
            </a:r>
            <a:endParaRPr lang="fr-BE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8EE4423-38D6-42B6-8EFF-2DF0ED5602D9}"/>
              </a:ext>
            </a:extLst>
          </p:cNvPr>
          <p:cNvSpPr txBox="1"/>
          <p:nvPr/>
        </p:nvSpPr>
        <p:spPr>
          <a:xfrm>
            <a:off x="450256" y="1725571"/>
            <a:ext cx="847692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/>
              <a:t>rappel</a:t>
            </a:r>
            <a:endParaRPr lang="fr-BE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2D95D74-BC68-4551-8D65-606CA2BD53A2}"/>
              </a:ext>
            </a:extLst>
          </p:cNvPr>
          <p:cNvSpPr txBox="1"/>
          <p:nvPr/>
        </p:nvSpPr>
        <p:spPr>
          <a:xfrm>
            <a:off x="2" y="618830"/>
            <a:ext cx="9143998" cy="400110"/>
          </a:xfrm>
          <a:prstGeom prst="rect">
            <a:avLst/>
          </a:prstGeom>
          <a:solidFill>
            <a:srgbClr val="D7E4BD"/>
          </a:solidFill>
        </p:spPr>
        <p:txBody>
          <a:bodyPr wrap="square" rtlCol="0">
            <a:spAutoFit/>
          </a:bodyPr>
          <a:lstStyle/>
          <a:p>
            <a:r>
              <a:rPr lang="fr-FR" sz="2000"/>
              <a:t>Contexte - Mesures d’air : Quand ? Conséquences ?</a:t>
            </a:r>
            <a:endParaRPr lang="fr-BE" sz="200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3BA19907-0430-4538-8C6C-CD72441D4419}"/>
              </a:ext>
            </a:extLst>
          </p:cNvPr>
          <p:cNvSpPr txBox="1">
            <a:spLocks/>
          </p:cNvSpPr>
          <p:nvPr/>
        </p:nvSpPr>
        <p:spPr>
          <a:xfrm>
            <a:off x="674450" y="1153627"/>
            <a:ext cx="8131641" cy="3191662"/>
          </a:xfrm>
          <a:prstGeom prst="rect">
            <a:avLst/>
          </a:prstGeom>
        </p:spPr>
        <p:txBody>
          <a:bodyPr/>
          <a:lstStyle>
            <a:lvl1pPr marL="257168" indent="-257168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b="1">
                <a:solidFill>
                  <a:srgbClr val="1A398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Les mesures d’air sont-elles appropriées ?</a:t>
            </a:r>
          </a:p>
          <a:p>
            <a:pPr marL="0" indent="0">
              <a:buNone/>
            </a:pPr>
            <a:endParaRPr lang="fr-FR" sz="2000" b="1">
              <a:solidFill>
                <a:srgbClr val="1A398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fr-FR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C6A027A4-5871-4027-8CDD-34A697025B9B}"/>
              </a:ext>
            </a:extLst>
          </p:cNvPr>
          <p:cNvGrpSpPr/>
          <p:nvPr/>
        </p:nvGrpSpPr>
        <p:grpSpPr>
          <a:xfrm>
            <a:off x="0" y="962219"/>
            <a:ext cx="838831" cy="927198"/>
            <a:chOff x="2505826" y="1545379"/>
            <a:chExt cx="838831" cy="927198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90CD5CDC-E71E-4046-B5DB-8F54C3DAD0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014" b="94245" l="10000" r="90000">
                          <a14:foregroundMark x1="32500" y1="45863" x2="32500" y2="45863"/>
                          <a14:foregroundMark x1="33667" y1="45863" x2="33667" y2="45863"/>
                          <a14:foregroundMark x1="37833" y1="46942" x2="37833" y2="46942"/>
                          <a14:foregroundMark x1="39667" y1="50719" x2="39667" y2="50719"/>
                          <a14:foregroundMark x1="40667" y1="53957" x2="40667" y2="53957"/>
                          <a14:foregroundMark x1="41333" y1="54676" x2="38333" y2="65647"/>
                          <a14:foregroundMark x1="38333" y1="65647" x2="25667" y2="68165"/>
                          <a14:foregroundMark x1="25667" y1="68165" x2="20167" y2="60971"/>
                          <a14:foregroundMark x1="20167" y1="60971" x2="21333" y2="50540"/>
                          <a14:foregroundMark x1="21333" y1="50540" x2="21500" y2="50000"/>
                          <a14:foregroundMark x1="34833" y1="41367" x2="22000" y2="44065"/>
                          <a14:foregroundMark x1="29833" y1="39209" x2="22333" y2="42086"/>
                          <a14:foregroundMark x1="18000" y1="57014" x2="20833" y2="60072"/>
                          <a14:foregroundMark x1="21500" y1="73741" x2="30500" y2="72662"/>
                          <a14:foregroundMark x1="45333" y1="73201" x2="36000" y2="64928"/>
                          <a14:foregroundMark x1="35333" y1="71583" x2="35500" y2="79676"/>
                          <a14:foregroundMark x1="22667" y1="89568" x2="43167" y2="88309"/>
                          <a14:foregroundMark x1="18667" y1="90108" x2="33000" y2="92266"/>
                          <a14:foregroundMark x1="17333" y1="89568" x2="40167" y2="85971"/>
                          <a14:foregroundMark x1="46000" y1="89388" x2="16833" y2="90288"/>
                          <a14:foregroundMark x1="15500" y1="89928" x2="37167" y2="88129"/>
                          <a14:foregroundMark x1="37167" y1="88129" x2="46167" y2="88849"/>
                          <a14:foregroundMark x1="46167" y1="88849" x2="46500" y2="88489"/>
                          <a14:foregroundMark x1="15333" y1="89748" x2="47333" y2="90288"/>
                          <a14:foregroundMark x1="15333" y1="91906" x2="16000" y2="89568"/>
                          <a14:foregroundMark x1="14667" y1="91906" x2="15333" y2="87050"/>
                          <a14:foregroundMark x1="14500" y1="92266" x2="33500" y2="94245"/>
                          <a14:foregroundMark x1="18833" y1="92626" x2="49833" y2="92626"/>
                          <a14:foregroundMark x1="48167" y1="89748" x2="47333" y2="85432"/>
                          <a14:foregroundMark x1="47333" y1="85791" x2="19167" y2="87410"/>
                          <a14:foregroundMark x1="17500" y1="87410" x2="36833" y2="84712"/>
                          <a14:foregroundMark x1="36833" y1="84712" x2="38167" y2="84712"/>
                          <a14:foregroundMark x1="37667" y1="83094" x2="22667" y2="85971"/>
                          <a14:foregroundMark x1="18500" y1="86871" x2="27333" y2="85971"/>
                          <a14:foregroundMark x1="21000" y1="69424" x2="27333" y2="73381"/>
                          <a14:foregroundMark x1="45500" y1="69784" x2="34000" y2="76619"/>
                          <a14:foregroundMark x1="34000" y1="76619" x2="34000" y2="76619"/>
                          <a14:foregroundMark x1="44500" y1="42086" x2="50000" y2="50899"/>
                          <a14:foregroundMark x1="43667" y1="50540" x2="55500" y2="39748"/>
                          <a14:foregroundMark x1="49667" y1="50719" x2="54833" y2="42086"/>
                          <a14:foregroundMark x1="54833" y1="42086" x2="65333" y2="41727"/>
                          <a14:foregroundMark x1="65333" y1="41727" x2="74167" y2="42266"/>
                          <a14:foregroundMark x1="74167" y1="42266" x2="88833" y2="34173"/>
                          <a14:foregroundMark x1="88833" y1="34173" x2="87000" y2="17806"/>
                          <a14:foregroundMark x1="87000" y1="17806" x2="60000" y2="7734"/>
                          <a14:foregroundMark x1="60000" y1="7734" x2="43167" y2="10791"/>
                          <a14:foregroundMark x1="43167" y1="10791" x2="35833" y2="22662"/>
                          <a14:foregroundMark x1="35833" y1="22662" x2="42833" y2="36331"/>
                          <a14:foregroundMark x1="42833" y1="36331" x2="43833" y2="41906"/>
                          <a14:foregroundMark x1="41000" y1="18885" x2="55000" y2="23201"/>
                          <a14:foregroundMark x1="55000" y1="23201" x2="69667" y2="21763"/>
                          <a14:foregroundMark x1="69667" y1="21763" x2="70000" y2="39209"/>
                          <a14:foregroundMark x1="54333" y1="9892" x2="68833" y2="10252"/>
                          <a14:foregroundMark x1="68833" y1="10252" x2="83667" y2="9712"/>
                          <a14:foregroundMark x1="60333" y1="7554" x2="86833" y2="18165"/>
                          <a14:foregroundMark x1="63333" y1="7014" x2="85000" y2="15827"/>
                          <a14:foregroundMark x1="85000" y1="15827" x2="86167" y2="16906"/>
                          <a14:foregroundMark x1="40333" y1="24460" x2="81833" y2="29137"/>
                          <a14:foregroundMark x1="34500" y1="42626" x2="29833" y2="74281"/>
                        </a14:backgroundRemoval>
                      </a14:imgEffect>
                    </a14:imgLayer>
                  </a14:imgProps>
                </a:ext>
              </a:extLst>
            </a:blip>
            <a:srcRect l="8752" r="7412"/>
            <a:stretch/>
          </p:blipFill>
          <p:spPr>
            <a:xfrm>
              <a:off x="2505826" y="1545379"/>
              <a:ext cx="838831" cy="927198"/>
            </a:xfrm>
            <a:prstGeom prst="rect">
              <a:avLst/>
            </a:prstGeom>
          </p:spPr>
        </p:pic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68697CB7-DDB2-4E5B-9C68-87006FDF5478}"/>
                </a:ext>
              </a:extLst>
            </p:cNvPr>
            <p:cNvSpPr txBox="1"/>
            <p:nvPr/>
          </p:nvSpPr>
          <p:spPr>
            <a:xfrm>
              <a:off x="2869169" y="1610582"/>
              <a:ext cx="2796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Freestyle Script" panose="030804020302050B0404" pitchFamily="66" charset="0"/>
                </a:rPr>
                <a:t>?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C52AA89B-7972-4600-8BD8-3A7853B1AA8D}"/>
              </a:ext>
            </a:extLst>
          </p:cNvPr>
          <p:cNvSpPr txBox="1"/>
          <p:nvPr/>
        </p:nvSpPr>
        <p:spPr>
          <a:xfrm>
            <a:off x="453470" y="2094903"/>
            <a:ext cx="2174880" cy="64633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/>
              <a:t>Pollution laissée en place dans le sol</a:t>
            </a:r>
            <a:endParaRPr lang="fr-BE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E8053BA-784A-4F54-AE55-DDF6DB7DAF3F}"/>
              </a:ext>
            </a:extLst>
          </p:cNvPr>
          <p:cNvSpPr txBox="1"/>
          <p:nvPr/>
        </p:nvSpPr>
        <p:spPr>
          <a:xfrm>
            <a:off x="3319847" y="2094903"/>
            <a:ext cx="2373080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/>
              <a:t>Mesures de sécurité</a:t>
            </a:r>
            <a:endParaRPr lang="fr-BE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16E1ADF-A0D8-400A-8619-EAD513B76D3D}"/>
              </a:ext>
            </a:extLst>
          </p:cNvPr>
          <p:cNvSpPr txBox="1"/>
          <p:nvPr/>
        </p:nvSpPr>
        <p:spPr>
          <a:xfrm>
            <a:off x="6405689" y="2089484"/>
            <a:ext cx="2539043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/>
              <a:t>Contraintes</a:t>
            </a:r>
            <a:endParaRPr lang="fr-BE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8CC823D-099A-445D-9F35-D8AB636FC1C5}"/>
              </a:ext>
            </a:extLst>
          </p:cNvPr>
          <p:cNvSpPr txBox="1"/>
          <p:nvPr/>
        </p:nvSpPr>
        <p:spPr>
          <a:xfrm>
            <a:off x="453470" y="3322795"/>
            <a:ext cx="2174880" cy="64633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/>
              <a:t>ER basée sur mesures d’air</a:t>
            </a:r>
            <a:endParaRPr lang="fr-BE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75DE6B6-782C-49D2-8920-578B10C001CA}"/>
              </a:ext>
            </a:extLst>
          </p:cNvPr>
          <p:cNvSpPr txBox="1"/>
          <p:nvPr/>
        </p:nvSpPr>
        <p:spPr>
          <a:xfrm>
            <a:off x="3319915" y="3322795"/>
            <a:ext cx="2373080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/>
              <a:t>Mesures de sécurité </a:t>
            </a:r>
            <a:r>
              <a:rPr lang="fr-FR" b="1"/>
              <a:t>++</a:t>
            </a:r>
            <a:endParaRPr lang="fr-BE" b="1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603E87D-DA75-4FFE-9071-EC94A77B42E7}"/>
              </a:ext>
            </a:extLst>
          </p:cNvPr>
          <p:cNvSpPr txBox="1"/>
          <p:nvPr/>
        </p:nvSpPr>
        <p:spPr>
          <a:xfrm>
            <a:off x="6405689" y="3322795"/>
            <a:ext cx="2524704" cy="92333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/>
              <a:t>Contraintes </a:t>
            </a:r>
            <a:r>
              <a:rPr lang="fr-FR" b="1"/>
              <a:t>++</a:t>
            </a:r>
          </a:p>
          <a:p>
            <a:r>
              <a:rPr lang="fr-FR"/>
              <a:t>Car nécessité de garantir la validité de l’ER</a:t>
            </a:r>
            <a:endParaRPr lang="fr-BE"/>
          </a:p>
        </p:txBody>
      </p:sp>
      <p:sp>
        <p:nvSpPr>
          <p:cNvPr id="16" name="Flèche : bas 15">
            <a:extLst>
              <a:ext uri="{FF2B5EF4-FFF2-40B4-BE49-F238E27FC236}">
                <a16:creationId xmlns:a16="http://schemas.microsoft.com/office/drawing/2014/main" id="{304F50DA-6F3F-4462-A4B7-0DC43DBE29EA}"/>
              </a:ext>
            </a:extLst>
          </p:cNvPr>
          <p:cNvSpPr/>
          <p:nvPr/>
        </p:nvSpPr>
        <p:spPr>
          <a:xfrm rot="5400000" flipV="1">
            <a:off x="2793689" y="2048601"/>
            <a:ext cx="409711" cy="480356"/>
          </a:xfrm>
          <a:prstGeom prst="downArrow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8874" rIns="126782" bIns="98874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2100" kern="1200"/>
          </a:p>
        </p:txBody>
      </p:sp>
      <p:sp>
        <p:nvSpPr>
          <p:cNvPr id="20" name="Flèche : bas 19">
            <a:extLst>
              <a:ext uri="{FF2B5EF4-FFF2-40B4-BE49-F238E27FC236}">
                <a16:creationId xmlns:a16="http://schemas.microsoft.com/office/drawing/2014/main" id="{65794916-7E52-4C42-90C7-5C03D9175825}"/>
              </a:ext>
            </a:extLst>
          </p:cNvPr>
          <p:cNvSpPr/>
          <p:nvPr/>
        </p:nvSpPr>
        <p:spPr>
          <a:xfrm rot="5400000" flipV="1">
            <a:off x="2769845" y="3266298"/>
            <a:ext cx="409711" cy="480356"/>
          </a:xfrm>
          <a:prstGeom prst="downArrow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8874" rIns="126782" bIns="98874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2100" kern="1200"/>
          </a:p>
        </p:txBody>
      </p:sp>
      <p:sp>
        <p:nvSpPr>
          <p:cNvPr id="21" name="Flèche : bas 20">
            <a:extLst>
              <a:ext uri="{FF2B5EF4-FFF2-40B4-BE49-F238E27FC236}">
                <a16:creationId xmlns:a16="http://schemas.microsoft.com/office/drawing/2014/main" id="{E8EE1B87-7E08-4F27-99F3-392EDC5AF5A6}"/>
              </a:ext>
            </a:extLst>
          </p:cNvPr>
          <p:cNvSpPr/>
          <p:nvPr/>
        </p:nvSpPr>
        <p:spPr>
          <a:xfrm rot="5400000" flipV="1">
            <a:off x="5863609" y="2045330"/>
            <a:ext cx="409711" cy="480356"/>
          </a:xfrm>
          <a:prstGeom prst="downArrow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8874" rIns="126782" bIns="98874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2100" kern="1200"/>
          </a:p>
        </p:txBody>
      </p:sp>
      <p:sp>
        <p:nvSpPr>
          <p:cNvPr id="22" name="Flèche : bas 21">
            <a:extLst>
              <a:ext uri="{FF2B5EF4-FFF2-40B4-BE49-F238E27FC236}">
                <a16:creationId xmlns:a16="http://schemas.microsoft.com/office/drawing/2014/main" id="{83A8E839-C790-4027-963F-E4E647956142}"/>
              </a:ext>
            </a:extLst>
          </p:cNvPr>
          <p:cNvSpPr/>
          <p:nvPr/>
        </p:nvSpPr>
        <p:spPr>
          <a:xfrm rot="5400000" flipV="1">
            <a:off x="5862166" y="3266298"/>
            <a:ext cx="409711" cy="480356"/>
          </a:xfrm>
          <a:prstGeom prst="downArrow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8874" rIns="126782" bIns="98874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2100" kern="120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42665AE-043E-4A42-83CE-24621AD368A6}"/>
              </a:ext>
            </a:extLst>
          </p:cNvPr>
          <p:cNvSpPr txBox="1"/>
          <p:nvPr/>
        </p:nvSpPr>
        <p:spPr>
          <a:xfrm>
            <a:off x="419414" y="4080663"/>
            <a:ext cx="8510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i="0" u="sng" strike="noStrike" baseline="0">
                <a:solidFill>
                  <a:srgbClr val="000000"/>
                </a:solidFill>
              </a:rPr>
              <a:t>Avant</a:t>
            </a:r>
            <a:r>
              <a:rPr lang="fr-FR" sz="1800" i="0" u="none" strike="noStrike" baseline="0">
                <a:solidFill>
                  <a:srgbClr val="000000"/>
                </a:solidFill>
              </a:rPr>
              <a:t> de recourir aux mesures d’air:</a:t>
            </a:r>
          </a:p>
          <a:p>
            <a:r>
              <a:rPr lang="fr-FR" sz="1800" b="1" i="0" u="none" strike="noStrike" baseline="0">
                <a:solidFill>
                  <a:srgbClr val="000000"/>
                </a:solidFill>
              </a:rPr>
              <a:t>évaluer les impacts liés à ces mesures</a:t>
            </a:r>
            <a:r>
              <a:rPr lang="fr-FR" sz="1800" i="0" u="none" strike="noStrike" baseline="0">
                <a:solidFill>
                  <a:srgbClr val="000000"/>
                </a:solidFill>
              </a:rPr>
              <a:t> (durée, coût, représentativité, mesures de suivi/sécurité, …)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5932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 animBg="1"/>
      <p:bldP spid="3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20" grpId="0" animBg="1"/>
      <p:bldP spid="21" grpId="0" animBg="1"/>
      <p:bldP spid="22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09EE406-D8D6-4A5E-A83F-560CA44C12D4}"/>
              </a:ext>
            </a:extLst>
          </p:cNvPr>
          <p:cNvSpPr/>
          <p:nvPr/>
        </p:nvSpPr>
        <p:spPr>
          <a:xfrm>
            <a:off x="6582910" y="2898294"/>
            <a:ext cx="2333921" cy="98747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130" tIns="91130" rIns="91130" bIns="91130" numCol="1" spcCol="1270" anchor="ctr" anchorCtr="0">
            <a:noAutofit/>
          </a:bodyPr>
          <a:lstStyle/>
          <a:p>
            <a:pPr algn="ctr"/>
            <a:r>
              <a:rPr lang="fr-BE" sz="1800" b="1">
                <a:solidFill>
                  <a:schemeClr val="tx1"/>
                </a:solidFill>
              </a:rPr>
              <a:t>Mesure de Sécurité</a:t>
            </a:r>
            <a:r>
              <a:rPr lang="fr-BE" sz="1800">
                <a:solidFill>
                  <a:schemeClr val="tx1"/>
                </a:solidFill>
              </a:rPr>
              <a:t> : </a:t>
            </a:r>
          </a:p>
          <a:p>
            <a:pPr algn="ctr"/>
            <a:r>
              <a:rPr lang="fr-BE" sz="1800">
                <a:solidFill>
                  <a:schemeClr val="tx1"/>
                </a:solidFill>
              </a:rPr>
              <a:t>Applicable? </a:t>
            </a:r>
            <a:endParaRPr lang="fr-BE" sz="180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algn="ctr"/>
            <a:r>
              <a:rPr lang="fr-BE" sz="1800">
                <a:solidFill>
                  <a:schemeClr val="tx1"/>
                </a:solidFill>
              </a:rPr>
              <a:t>Soutenable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2D95D74-BC68-4551-8D65-606CA2BD53A2}"/>
              </a:ext>
            </a:extLst>
          </p:cNvPr>
          <p:cNvSpPr txBox="1"/>
          <p:nvPr/>
        </p:nvSpPr>
        <p:spPr>
          <a:xfrm>
            <a:off x="2" y="618830"/>
            <a:ext cx="9143998" cy="400110"/>
          </a:xfrm>
          <a:prstGeom prst="rect">
            <a:avLst/>
          </a:prstGeom>
          <a:solidFill>
            <a:srgbClr val="D7E4BD"/>
          </a:solidFill>
        </p:spPr>
        <p:txBody>
          <a:bodyPr wrap="square" rtlCol="0">
            <a:spAutoFit/>
          </a:bodyPr>
          <a:lstStyle/>
          <a:p>
            <a:r>
              <a:rPr lang="fr-FR" sz="2000"/>
              <a:t>Contexte - Mesures d’air : Quand ? Conséquences ?</a:t>
            </a:r>
            <a:endParaRPr lang="fr-BE" sz="200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3BA19907-0430-4538-8C6C-CD72441D4419}"/>
              </a:ext>
            </a:extLst>
          </p:cNvPr>
          <p:cNvSpPr txBox="1">
            <a:spLocks/>
          </p:cNvSpPr>
          <p:nvPr/>
        </p:nvSpPr>
        <p:spPr>
          <a:xfrm>
            <a:off x="674450" y="1153628"/>
            <a:ext cx="8131641" cy="745802"/>
          </a:xfrm>
          <a:prstGeom prst="rect">
            <a:avLst/>
          </a:prstGeom>
        </p:spPr>
        <p:txBody>
          <a:bodyPr/>
          <a:lstStyle>
            <a:lvl1pPr marL="257168" indent="-257168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b="1">
                <a:solidFill>
                  <a:srgbClr val="1A398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Quand réaliser des mesures d’air ?</a:t>
            </a:r>
          </a:p>
          <a:p>
            <a:pPr marL="0" indent="0">
              <a:buNone/>
            </a:pPr>
            <a:r>
              <a:rPr lang="fr-FR" sz="2000" b="1">
                <a:solidFill>
                  <a:srgbClr val="1A398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Les mesures d’air sont-elles appropriées 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2000" b="0" i="0" u="none" strike="noStrike" baseline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fr-FR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C6A027A4-5871-4027-8CDD-34A697025B9B}"/>
              </a:ext>
            </a:extLst>
          </p:cNvPr>
          <p:cNvGrpSpPr/>
          <p:nvPr/>
        </p:nvGrpSpPr>
        <p:grpSpPr>
          <a:xfrm>
            <a:off x="0" y="962219"/>
            <a:ext cx="838831" cy="927198"/>
            <a:chOff x="2505826" y="1545379"/>
            <a:chExt cx="838831" cy="927198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90CD5CDC-E71E-4046-B5DB-8F54C3DAD0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014" b="94245" l="10000" r="90000">
                          <a14:foregroundMark x1="32500" y1="45863" x2="32500" y2="45863"/>
                          <a14:foregroundMark x1="33667" y1="45863" x2="33667" y2="45863"/>
                          <a14:foregroundMark x1="37833" y1="46942" x2="37833" y2="46942"/>
                          <a14:foregroundMark x1="39667" y1="50719" x2="39667" y2="50719"/>
                          <a14:foregroundMark x1="40667" y1="53957" x2="40667" y2="53957"/>
                          <a14:foregroundMark x1="41333" y1="54676" x2="38333" y2="65647"/>
                          <a14:foregroundMark x1="38333" y1="65647" x2="25667" y2="68165"/>
                          <a14:foregroundMark x1="25667" y1="68165" x2="20167" y2="60971"/>
                          <a14:foregroundMark x1="20167" y1="60971" x2="21333" y2="50540"/>
                          <a14:foregroundMark x1="21333" y1="50540" x2="21500" y2="50000"/>
                          <a14:foregroundMark x1="34833" y1="41367" x2="22000" y2="44065"/>
                          <a14:foregroundMark x1="29833" y1="39209" x2="22333" y2="42086"/>
                          <a14:foregroundMark x1="18000" y1="57014" x2="20833" y2="60072"/>
                          <a14:foregroundMark x1="21500" y1="73741" x2="30500" y2="72662"/>
                          <a14:foregroundMark x1="45333" y1="73201" x2="36000" y2="64928"/>
                          <a14:foregroundMark x1="35333" y1="71583" x2="35500" y2="79676"/>
                          <a14:foregroundMark x1="22667" y1="89568" x2="43167" y2="88309"/>
                          <a14:foregroundMark x1="18667" y1="90108" x2="33000" y2="92266"/>
                          <a14:foregroundMark x1="17333" y1="89568" x2="40167" y2="85971"/>
                          <a14:foregroundMark x1="46000" y1="89388" x2="16833" y2="90288"/>
                          <a14:foregroundMark x1="15500" y1="89928" x2="37167" y2="88129"/>
                          <a14:foregroundMark x1="37167" y1="88129" x2="46167" y2="88849"/>
                          <a14:foregroundMark x1="46167" y1="88849" x2="46500" y2="88489"/>
                          <a14:foregroundMark x1="15333" y1="89748" x2="47333" y2="90288"/>
                          <a14:foregroundMark x1="15333" y1="91906" x2="16000" y2="89568"/>
                          <a14:foregroundMark x1="14667" y1="91906" x2="15333" y2="87050"/>
                          <a14:foregroundMark x1="14500" y1="92266" x2="33500" y2="94245"/>
                          <a14:foregroundMark x1="18833" y1="92626" x2="49833" y2="92626"/>
                          <a14:foregroundMark x1="48167" y1="89748" x2="47333" y2="85432"/>
                          <a14:foregroundMark x1="47333" y1="85791" x2="19167" y2="87410"/>
                          <a14:foregroundMark x1="17500" y1="87410" x2="36833" y2="84712"/>
                          <a14:foregroundMark x1="36833" y1="84712" x2="38167" y2="84712"/>
                          <a14:foregroundMark x1="37667" y1="83094" x2="22667" y2="85971"/>
                          <a14:foregroundMark x1="18500" y1="86871" x2="27333" y2="85971"/>
                          <a14:foregroundMark x1="21000" y1="69424" x2="27333" y2="73381"/>
                          <a14:foregroundMark x1="45500" y1="69784" x2="34000" y2="76619"/>
                          <a14:foregroundMark x1="34000" y1="76619" x2="34000" y2="76619"/>
                          <a14:foregroundMark x1="44500" y1="42086" x2="50000" y2="50899"/>
                          <a14:foregroundMark x1="43667" y1="50540" x2="55500" y2="39748"/>
                          <a14:foregroundMark x1="49667" y1="50719" x2="54833" y2="42086"/>
                          <a14:foregroundMark x1="54833" y1="42086" x2="65333" y2="41727"/>
                          <a14:foregroundMark x1="65333" y1="41727" x2="74167" y2="42266"/>
                          <a14:foregroundMark x1="74167" y1="42266" x2="88833" y2="34173"/>
                          <a14:foregroundMark x1="88833" y1="34173" x2="87000" y2="17806"/>
                          <a14:foregroundMark x1="87000" y1="17806" x2="60000" y2="7734"/>
                          <a14:foregroundMark x1="60000" y1="7734" x2="43167" y2="10791"/>
                          <a14:foregroundMark x1="43167" y1="10791" x2="35833" y2="22662"/>
                          <a14:foregroundMark x1="35833" y1="22662" x2="42833" y2="36331"/>
                          <a14:foregroundMark x1="42833" y1="36331" x2="43833" y2="41906"/>
                          <a14:foregroundMark x1="41000" y1="18885" x2="55000" y2="23201"/>
                          <a14:foregroundMark x1="55000" y1="23201" x2="69667" y2="21763"/>
                          <a14:foregroundMark x1="69667" y1="21763" x2="70000" y2="39209"/>
                          <a14:foregroundMark x1="54333" y1="9892" x2="68833" y2="10252"/>
                          <a14:foregroundMark x1="68833" y1="10252" x2="83667" y2="9712"/>
                          <a14:foregroundMark x1="60333" y1="7554" x2="86833" y2="18165"/>
                          <a14:foregroundMark x1="63333" y1="7014" x2="85000" y2="15827"/>
                          <a14:foregroundMark x1="85000" y1="15827" x2="86167" y2="16906"/>
                          <a14:foregroundMark x1="40333" y1="24460" x2="81833" y2="29137"/>
                          <a14:foregroundMark x1="34500" y1="42626" x2="29833" y2="74281"/>
                        </a14:backgroundRemoval>
                      </a14:imgEffect>
                    </a14:imgLayer>
                  </a14:imgProps>
                </a:ext>
              </a:extLst>
            </a:blip>
            <a:srcRect l="8752" r="7412"/>
            <a:stretch/>
          </p:blipFill>
          <p:spPr>
            <a:xfrm>
              <a:off x="2505826" y="1545379"/>
              <a:ext cx="838831" cy="927198"/>
            </a:xfrm>
            <a:prstGeom prst="rect">
              <a:avLst/>
            </a:prstGeom>
          </p:spPr>
        </p:pic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68697CB7-DDB2-4E5B-9C68-87006FDF5478}"/>
                </a:ext>
              </a:extLst>
            </p:cNvPr>
            <p:cNvSpPr txBox="1"/>
            <p:nvPr/>
          </p:nvSpPr>
          <p:spPr>
            <a:xfrm>
              <a:off x="2869169" y="1610582"/>
              <a:ext cx="2796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Freestyle Script" panose="030804020302050B0404" pitchFamily="66" charset="0"/>
                </a:rPr>
                <a:t>?</a:t>
              </a: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4766A8F6-A4E5-46CC-90CF-7FB8F4D95562}"/>
              </a:ext>
            </a:extLst>
          </p:cNvPr>
          <p:cNvGrpSpPr/>
          <p:nvPr/>
        </p:nvGrpSpPr>
        <p:grpSpPr>
          <a:xfrm>
            <a:off x="838831" y="2080835"/>
            <a:ext cx="708790" cy="1126637"/>
            <a:chOff x="363343" y="2425165"/>
            <a:chExt cx="708790" cy="112663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BB6E4A4-A660-4650-AC0B-3034102B923B}"/>
                </a:ext>
              </a:extLst>
            </p:cNvPr>
            <p:cNvSpPr/>
            <p:nvPr/>
          </p:nvSpPr>
          <p:spPr>
            <a:xfrm>
              <a:off x="385297" y="3217193"/>
              <a:ext cx="648000" cy="334609"/>
            </a:xfrm>
            <a:prstGeom prst="rect">
              <a:avLst/>
            </a:prstGeom>
            <a:solidFill>
              <a:srgbClr val="996633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AD90DD1C-1710-45E9-B617-213B66F0277F}"/>
                </a:ext>
              </a:extLst>
            </p:cNvPr>
            <p:cNvSpPr/>
            <p:nvPr/>
          </p:nvSpPr>
          <p:spPr>
            <a:xfrm>
              <a:off x="642954" y="3224683"/>
              <a:ext cx="360712" cy="18425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8CFF6BB7-0762-4849-AD20-E826095F69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102" b="89172" l="25240" r="73163">
                          <a14:foregroundMark x1="29553" y1="53291" x2="31150" y2="84289"/>
                          <a14:foregroundMark x1="31150" y1="84289" x2="61661" y2="89172"/>
                          <a14:foregroundMark x1="61661" y1="89172" x2="70288" y2="87049"/>
                          <a14:foregroundMark x1="69077" y1="72561" x2="68530" y2="66030"/>
                          <a14:foregroundMark x1="69472" y1="77282" x2="69454" y2="77070"/>
                          <a14:foregroundMark x1="69507" y1="77707" x2="69472" y2="77282"/>
                          <a14:foregroundMark x1="69543" y1="78132" x2="69507" y2="77707"/>
                          <a14:foregroundMark x1="69596" y1="78769" x2="69543" y2="78132"/>
                          <a14:foregroundMark x1="69649" y1="79406" x2="69596" y2="78769"/>
                          <a14:foregroundMark x1="69685" y1="79830" x2="69649" y2="79406"/>
                          <a14:foregroundMark x1="69738" y1="80467" x2="69685" y2="79830"/>
                          <a14:foregroundMark x1="70288" y1="87049" x2="69929" y2="82755"/>
                          <a14:foregroundMark x1="67093" y1="49894" x2="68211" y2="65180"/>
                          <a14:foregroundMark x1="73163" y1="58811" x2="73163" y2="58811"/>
                          <a14:foregroundMark x1="48403" y1="89384" x2="48403" y2="89384"/>
                          <a14:foregroundMark x1="26198" y1="88535" x2="26198" y2="88535"/>
                          <a14:foregroundMark x1="25559" y1="68365" x2="25559" y2="68365"/>
                          <a14:foregroundMark x1="44409" y1="16985" x2="44409" y2="16985"/>
                          <a14:foregroundMark x1="58147" y1="12102" x2="58147" y2="12102"/>
                          <a14:backgroundMark x1="70128" y1="82166" x2="70128" y2="82166"/>
                          <a14:backgroundMark x1="69808" y1="80467" x2="69808" y2="80467"/>
                          <a14:backgroundMark x1="69649" y1="78769" x2="69649" y2="78769"/>
                          <a14:backgroundMark x1="69489" y1="77282" x2="69489" y2="77282"/>
                          <a14:backgroundMark x1="69489" y1="78132" x2="69489" y2="78132"/>
                          <a14:backgroundMark x1="69808" y1="79830" x2="69808" y2="79830"/>
                          <a14:backgroundMark x1="69489" y1="77707" x2="69489" y2="77707"/>
                          <a14:backgroundMark x1="69649" y1="79406" x2="69649" y2="79406"/>
                          <a14:backgroundMark x1="69649" y1="76221" x2="69649" y2="74947"/>
                          <a14:backgroundMark x1="69489" y1="74310" x2="69489" y2="77070"/>
                          <a14:backgroundMark x1="69968" y1="80467" x2="70607" y2="82378"/>
                        </a14:backgroundRemoval>
                      </a14:imgEffect>
                      <a14:imgEffect>
                        <a14:artisticFilmGrain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 l="23469" t="9404" r="23359" b="8614"/>
            <a:stretch/>
          </p:blipFill>
          <p:spPr>
            <a:xfrm>
              <a:off x="363343" y="2425165"/>
              <a:ext cx="708790" cy="822255"/>
            </a:xfrm>
            <a:prstGeom prst="rect">
              <a:avLst/>
            </a:prstGeom>
          </p:spPr>
        </p:pic>
      </p:grp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058A7E87-38AB-4A2D-AB05-F52D98FFA399}"/>
              </a:ext>
            </a:extLst>
          </p:cNvPr>
          <p:cNvSpPr/>
          <p:nvPr/>
        </p:nvSpPr>
        <p:spPr>
          <a:xfrm>
            <a:off x="6656675" y="2274569"/>
            <a:ext cx="2156991" cy="504000"/>
          </a:xfrm>
          <a:prstGeom prst="roundRect">
            <a:avLst/>
          </a:prstGeom>
          <a:solidFill>
            <a:schemeClr val="bg1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fr-BE" b="1">
                <a:solidFill>
                  <a:schemeClr val="tx1"/>
                </a:solidFill>
              </a:rPr>
              <a:t>Mesures d’Air</a:t>
            </a:r>
            <a:endParaRPr lang="fr-BE" sz="1400" b="1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1C1DBF3-7445-4740-BEF0-8CE79DEEB7A6}"/>
              </a:ext>
            </a:extLst>
          </p:cNvPr>
          <p:cNvSpPr/>
          <p:nvPr/>
        </p:nvSpPr>
        <p:spPr>
          <a:xfrm>
            <a:off x="2162152" y="3925504"/>
            <a:ext cx="2333921" cy="98747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130" tIns="91130" rIns="91130" bIns="91130" numCol="1" spcCol="1270" anchor="ctr" anchorCtr="0">
            <a:noAutofit/>
          </a:bodyPr>
          <a:lstStyle/>
          <a:p>
            <a:pPr marL="0" lvl="0" indent="0" algn="ctr" defTabSz="755650">
              <a:spcBef>
                <a:spcPct val="0"/>
              </a:spcBef>
              <a:buNone/>
            </a:pPr>
            <a:r>
              <a:rPr lang="fr-FR">
                <a:solidFill>
                  <a:schemeClr val="tx1"/>
                </a:solidFill>
              </a:rPr>
              <a:t>Coûts, temps… mais diminution des contraintes futures</a:t>
            </a:r>
            <a:endParaRPr lang="fr-BE" sz="2000" kern="1200" noProof="0">
              <a:solidFill>
                <a:schemeClr val="tx1"/>
              </a:solidFill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43C5BC58-B5BE-45A0-828D-6242C4AE1932}"/>
              </a:ext>
            </a:extLst>
          </p:cNvPr>
          <p:cNvSpPr/>
          <p:nvPr/>
        </p:nvSpPr>
        <p:spPr>
          <a:xfrm>
            <a:off x="2413662" y="3304613"/>
            <a:ext cx="1830900" cy="504000"/>
          </a:xfrm>
          <a:custGeom>
            <a:avLst/>
            <a:gdLst>
              <a:gd name="connsiteX0" fmla="*/ 0 w 1993436"/>
              <a:gd name="connsiteY0" fmla="*/ 90000 h 899997"/>
              <a:gd name="connsiteX1" fmla="*/ 90000 w 1993436"/>
              <a:gd name="connsiteY1" fmla="*/ 0 h 899997"/>
              <a:gd name="connsiteX2" fmla="*/ 1903436 w 1993436"/>
              <a:gd name="connsiteY2" fmla="*/ 0 h 899997"/>
              <a:gd name="connsiteX3" fmla="*/ 1993436 w 1993436"/>
              <a:gd name="connsiteY3" fmla="*/ 90000 h 899997"/>
              <a:gd name="connsiteX4" fmla="*/ 1993436 w 1993436"/>
              <a:gd name="connsiteY4" fmla="*/ 809997 h 899997"/>
              <a:gd name="connsiteX5" fmla="*/ 1903436 w 1993436"/>
              <a:gd name="connsiteY5" fmla="*/ 899997 h 899997"/>
              <a:gd name="connsiteX6" fmla="*/ 90000 w 1993436"/>
              <a:gd name="connsiteY6" fmla="*/ 899997 h 899997"/>
              <a:gd name="connsiteX7" fmla="*/ 0 w 1993436"/>
              <a:gd name="connsiteY7" fmla="*/ 809997 h 899997"/>
              <a:gd name="connsiteX8" fmla="*/ 0 w 1993436"/>
              <a:gd name="connsiteY8" fmla="*/ 90000 h 89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3436" h="899997">
                <a:moveTo>
                  <a:pt x="0" y="90000"/>
                </a:moveTo>
                <a:cubicBezTo>
                  <a:pt x="0" y="40294"/>
                  <a:pt x="40294" y="0"/>
                  <a:pt x="90000" y="0"/>
                </a:cubicBezTo>
                <a:lnTo>
                  <a:pt x="1903436" y="0"/>
                </a:lnTo>
                <a:cubicBezTo>
                  <a:pt x="1953142" y="0"/>
                  <a:pt x="1993436" y="40294"/>
                  <a:pt x="1993436" y="90000"/>
                </a:cubicBezTo>
                <a:lnTo>
                  <a:pt x="1993436" y="809997"/>
                </a:lnTo>
                <a:cubicBezTo>
                  <a:pt x="1993436" y="859703"/>
                  <a:pt x="1953142" y="899997"/>
                  <a:pt x="1903436" y="899997"/>
                </a:cubicBezTo>
                <a:lnTo>
                  <a:pt x="90000" y="899997"/>
                </a:lnTo>
                <a:cubicBezTo>
                  <a:pt x="40294" y="899997"/>
                  <a:pt x="0" y="859703"/>
                  <a:pt x="0" y="809997"/>
                </a:cubicBezTo>
                <a:lnTo>
                  <a:pt x="0" y="9000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BDD29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130" tIns="91130" rIns="91130" bIns="91130" numCol="1" spcCol="1270" anchor="ctr" anchorCtr="0">
            <a:noAutofit/>
          </a:bodyPr>
          <a:lstStyle/>
          <a:p>
            <a:pPr marL="0" lvl="0" indent="0" algn="ctr" defTabSz="755650">
              <a:spcBef>
                <a:spcPct val="0"/>
              </a:spcBef>
              <a:buNone/>
            </a:pPr>
            <a:r>
              <a:rPr lang="fr-FR" b="1" kern="1200" noProof="0">
                <a:solidFill>
                  <a:schemeClr val="tx1"/>
                </a:solidFill>
              </a:rPr>
              <a:t>Assainissement</a:t>
            </a:r>
            <a:endParaRPr lang="fr-BE" b="1" kern="1200" noProof="0">
              <a:solidFill>
                <a:schemeClr val="tx1"/>
              </a:solidFill>
            </a:endParaRPr>
          </a:p>
        </p:txBody>
      </p:sp>
      <p:sp>
        <p:nvSpPr>
          <p:cNvPr id="5" name="Flèche : double flèche verticale 4">
            <a:extLst>
              <a:ext uri="{FF2B5EF4-FFF2-40B4-BE49-F238E27FC236}">
                <a16:creationId xmlns:a16="http://schemas.microsoft.com/office/drawing/2014/main" id="{683C7EF8-1A48-4B8C-A547-800ECC42B5D0}"/>
              </a:ext>
            </a:extLst>
          </p:cNvPr>
          <p:cNvSpPr/>
          <p:nvPr/>
        </p:nvSpPr>
        <p:spPr>
          <a:xfrm rot="5400000">
            <a:off x="3867682" y="201244"/>
            <a:ext cx="324864" cy="4635573"/>
          </a:xfrm>
          <a:prstGeom prst="upDownArrow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lèche : bas 28">
            <a:extLst>
              <a:ext uri="{FF2B5EF4-FFF2-40B4-BE49-F238E27FC236}">
                <a16:creationId xmlns:a16="http://schemas.microsoft.com/office/drawing/2014/main" id="{A9A727EA-24F7-49C5-8B28-7CB5D6C38F8B}"/>
              </a:ext>
            </a:extLst>
          </p:cNvPr>
          <p:cNvSpPr/>
          <p:nvPr/>
        </p:nvSpPr>
        <p:spPr>
          <a:xfrm>
            <a:off x="3181509" y="2585019"/>
            <a:ext cx="324000" cy="649188"/>
          </a:xfrm>
          <a:prstGeom prst="downArrow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6EDE344-1F49-43D1-A299-AEB0165DD419}"/>
              </a:ext>
            </a:extLst>
          </p:cNvPr>
          <p:cNvSpPr txBox="1"/>
          <p:nvPr/>
        </p:nvSpPr>
        <p:spPr>
          <a:xfrm>
            <a:off x="3084863" y="1998005"/>
            <a:ext cx="488498" cy="735747"/>
          </a:xfrm>
          <a:prstGeom prst="ellipse">
            <a:avLst/>
          </a:prstGeom>
          <a:solidFill>
            <a:srgbClr val="FFFFFF">
              <a:alpha val="85098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/>
              <a:t>?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0339AD45-9F6F-4CF1-98A3-E49D843D2C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09" b="97557" l="1111" r="97889">
                        <a14:foregroundMark x1="22556" y1="8469" x2="14778" y2="13844"/>
                        <a14:foregroundMark x1="14778" y1="13844" x2="7556" y2="23779"/>
                        <a14:foregroundMark x1="7556" y1="23779" x2="9556" y2="41205"/>
                        <a14:foregroundMark x1="9556" y1="41205" x2="15222" y2="54235"/>
                        <a14:foregroundMark x1="15222" y1="54235" x2="19556" y2="59772"/>
                        <a14:foregroundMark x1="6889" y1="34365" x2="6889" y2="34365"/>
                        <a14:foregroundMark x1="23333" y1="3909" x2="23333" y2="3909"/>
                        <a14:foregroundMark x1="1444" y1="36482" x2="1444" y2="36482"/>
                        <a14:foregroundMark x1="42444" y1="67915" x2="92444" y2="63681"/>
                        <a14:foregroundMark x1="97889" y1="64495" x2="97889" y2="64495"/>
                        <a14:foregroundMark x1="76778" y1="97557" x2="76778" y2="9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081350" flipH="1">
            <a:off x="5272843" y="3015679"/>
            <a:ext cx="731301" cy="530534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4A2B9336-7329-40BB-BD37-8101146F023C}"/>
              </a:ext>
            </a:extLst>
          </p:cNvPr>
          <p:cNvSpPr txBox="1"/>
          <p:nvPr/>
        </p:nvSpPr>
        <p:spPr>
          <a:xfrm>
            <a:off x="503148" y="4806433"/>
            <a:ext cx="34330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>
                <a:solidFill>
                  <a:schemeClr val="bg1">
                    <a:lumMod val="75000"/>
                  </a:schemeClr>
                </a:solidFill>
              </a:rPr>
              <a:t>Source images :</a:t>
            </a:r>
          </a:p>
          <a:p>
            <a:r>
              <a:rPr lang="en-GB" sz="500">
                <a:solidFill>
                  <a:schemeClr val="bg1">
                    <a:lumMod val="75000"/>
                  </a:schemeClr>
                </a:solidFill>
              </a:rPr>
              <a:t>https://fr.freepik.com/photos/maison-dessin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C98198CE-AE57-4D60-A739-FB3BCA0B5F23}"/>
              </a:ext>
            </a:extLst>
          </p:cNvPr>
          <p:cNvGrpSpPr/>
          <p:nvPr/>
        </p:nvGrpSpPr>
        <p:grpSpPr>
          <a:xfrm>
            <a:off x="5434053" y="3689030"/>
            <a:ext cx="746943" cy="642354"/>
            <a:chOff x="3089185" y="1422299"/>
            <a:chExt cx="746943" cy="642354"/>
          </a:xfrm>
        </p:grpSpPr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F6DCA588-FE02-4730-8D73-58033287B0B7}"/>
                </a:ext>
              </a:extLst>
            </p:cNvPr>
            <p:cNvSpPr/>
            <p:nvPr/>
          </p:nvSpPr>
          <p:spPr>
            <a:xfrm>
              <a:off x="3292348" y="1992653"/>
              <a:ext cx="342203" cy="72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3ED611DB-8D7A-4AAF-BBD2-97A014C9E8EC}"/>
                </a:ext>
              </a:extLst>
            </p:cNvPr>
            <p:cNvSpPr/>
            <p:nvPr/>
          </p:nvSpPr>
          <p:spPr>
            <a:xfrm rot="5400000">
              <a:off x="3174816" y="1674299"/>
              <a:ext cx="576000" cy="72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BB3975A9-FD60-4F55-9515-1C9C4C1B9F4A}"/>
                </a:ext>
              </a:extLst>
            </p:cNvPr>
            <p:cNvCxnSpPr/>
            <p:nvPr/>
          </p:nvCxnSpPr>
          <p:spPr>
            <a:xfrm flipH="1" flipV="1">
              <a:off x="3215640" y="1455742"/>
              <a:ext cx="121920" cy="28752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4671E745-6C3B-4C64-84E8-DC3E571D91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3720" y="1450648"/>
              <a:ext cx="121920" cy="28752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Organigramme : Délai 35">
              <a:extLst>
                <a:ext uri="{FF2B5EF4-FFF2-40B4-BE49-F238E27FC236}">
                  <a16:creationId xmlns:a16="http://schemas.microsoft.com/office/drawing/2014/main" id="{FF97CCA8-1D77-4750-AFCE-192206759DF3}"/>
                </a:ext>
              </a:extLst>
            </p:cNvPr>
            <p:cNvSpPr/>
            <p:nvPr/>
          </p:nvSpPr>
          <p:spPr>
            <a:xfrm rot="5400000">
              <a:off x="3179185" y="1643587"/>
              <a:ext cx="72000" cy="252000"/>
            </a:xfrm>
            <a:prstGeom prst="flowChartDelay">
              <a:avLst/>
            </a:prstGeom>
            <a:solidFill>
              <a:srgbClr val="F8C23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2DC377ED-2BC9-49AD-85F6-1CF7592793B0}"/>
                </a:ext>
              </a:extLst>
            </p:cNvPr>
            <p:cNvCxnSpPr/>
            <p:nvPr/>
          </p:nvCxnSpPr>
          <p:spPr>
            <a:xfrm flipH="1" flipV="1">
              <a:off x="3710583" y="1600522"/>
              <a:ext cx="121920" cy="28752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452CB100-BC10-48DE-8CBB-E2DD5639D3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8663" y="1595428"/>
              <a:ext cx="121920" cy="28752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Organigramme : Délai 38">
              <a:extLst>
                <a:ext uri="{FF2B5EF4-FFF2-40B4-BE49-F238E27FC236}">
                  <a16:creationId xmlns:a16="http://schemas.microsoft.com/office/drawing/2014/main" id="{4F9BAAC8-BCBE-4E98-8EA1-13B6DC770304}"/>
                </a:ext>
              </a:extLst>
            </p:cNvPr>
            <p:cNvSpPr/>
            <p:nvPr/>
          </p:nvSpPr>
          <p:spPr>
            <a:xfrm rot="5400000">
              <a:off x="3674128" y="1788367"/>
              <a:ext cx="72000" cy="252000"/>
            </a:xfrm>
            <a:prstGeom prst="flowChartDelay">
              <a:avLst/>
            </a:prstGeom>
            <a:solidFill>
              <a:srgbClr val="F8C23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735F3FF0-9386-4B84-A869-1DD666FF8386}"/>
                </a:ext>
              </a:extLst>
            </p:cNvPr>
            <p:cNvCxnSpPr/>
            <p:nvPr/>
          </p:nvCxnSpPr>
          <p:spPr>
            <a:xfrm>
              <a:off x="3215640" y="1455742"/>
              <a:ext cx="532561" cy="164372"/>
            </a:xfrm>
            <a:prstGeom prst="line">
              <a:avLst/>
            </a:prstGeom>
            <a:ln w="28575" cap="rnd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5">
            <a:extLst>
              <a:ext uri="{FF2B5EF4-FFF2-40B4-BE49-F238E27FC236}">
                <a16:creationId xmlns:a16="http://schemas.microsoft.com/office/drawing/2014/main" id="{78E8A5C8-10E1-4A2C-A7B8-3D04498650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722" b="74105" l="1794" r="19475">
                        <a14:foregroundMark x1="7431" y1="28375" x2="8776" y2="28375"/>
                        <a14:foregroundMark x1="8456" y1="26722" x2="8456" y2="26722"/>
                        <a14:foregroundMark x1="2947" y1="66116" x2="11980" y2="70248"/>
                        <a14:foregroundMark x1="11980" y1="70248" x2="13581" y2="69972"/>
                        <a14:foregroundMark x1="13197" y1="63912" x2="13901" y2="71901"/>
                        <a14:foregroundMark x1="2306" y1="66116" x2="2562" y2="72727"/>
                        <a14:foregroundMark x1="1794" y1="71625" x2="2627" y2="73554"/>
                        <a14:foregroundMark x1="14094" y1="68044" x2="14350" y2="70523"/>
                        <a14:foregroundMark x1="12620" y1="55096" x2="13773" y2="63912"/>
                        <a14:foregroundMark x1="11723" y1="48760" x2="13004" y2="57576"/>
                        <a14:foregroundMark x1="8905" y1="27273" x2="11659" y2="49036"/>
                        <a14:foregroundMark x1="13581" y1="73829" x2="2691" y2="73554"/>
                        <a14:foregroundMark x1="13517" y1="73829" x2="14606" y2="69421"/>
                        <a14:foregroundMark x1="13517" y1="74380" x2="14734" y2="69697"/>
                        <a14:foregroundMark x1="14414" y1="70799" x2="14414" y2="73278"/>
                        <a14:foregroundMark x1="14222" y1="72176" x2="13773" y2="73554"/>
                        <a14:foregroundMark x1="19475" y1="71074" x2="19475" y2="71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8" t="23018" r="85267" b="22794"/>
          <a:stretch/>
        </p:blipFill>
        <p:spPr bwMode="auto">
          <a:xfrm>
            <a:off x="6304245" y="3489433"/>
            <a:ext cx="612766" cy="576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634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>
            <a:extLst>
              <a:ext uri="{FF2B5EF4-FFF2-40B4-BE49-F238E27FC236}">
                <a16:creationId xmlns:a16="http://schemas.microsoft.com/office/drawing/2014/main" id="{EE014166-F1FB-4E43-9FA6-78A5DF4115DB}"/>
              </a:ext>
            </a:extLst>
          </p:cNvPr>
          <p:cNvSpPr/>
          <p:nvPr/>
        </p:nvSpPr>
        <p:spPr>
          <a:xfrm>
            <a:off x="252392" y="2511398"/>
            <a:ext cx="2155766" cy="205304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216000" rIns="0" bIns="0" numCol="1" spcCol="1270" anchor="t" anchorCtr="0">
            <a:noAutofit/>
          </a:bodyPr>
          <a:lstStyle/>
          <a:p>
            <a:pPr marL="355600">
              <a:spcBef>
                <a:spcPts val="600"/>
              </a:spcBef>
            </a:pPr>
            <a:r>
              <a:rPr lang="fr-BE" sz="1600" b="1">
                <a:solidFill>
                  <a:schemeClr val="tx1"/>
                </a:solidFill>
              </a:rPr>
              <a:t>Coûts</a:t>
            </a:r>
          </a:p>
          <a:p>
            <a:pPr marL="355600">
              <a:spcBef>
                <a:spcPts val="600"/>
              </a:spcBef>
            </a:pPr>
            <a:r>
              <a:rPr lang="fr-BE" sz="1600" b="1">
                <a:solidFill>
                  <a:schemeClr val="tx1"/>
                </a:solidFill>
              </a:rPr>
              <a:t>Temps</a:t>
            </a:r>
          </a:p>
          <a:p>
            <a:pPr marL="355600">
              <a:spcBef>
                <a:spcPts val="600"/>
              </a:spcBef>
            </a:pPr>
            <a:r>
              <a:rPr lang="fr-BE" sz="1600" b="1">
                <a:solidFill>
                  <a:schemeClr val="tx1"/>
                </a:solidFill>
              </a:rPr>
              <a:t>Contraintes d’accès</a:t>
            </a:r>
          </a:p>
          <a:p>
            <a:pPr marL="355600">
              <a:spcBef>
                <a:spcPts val="600"/>
              </a:spcBef>
            </a:pPr>
            <a:r>
              <a:rPr lang="fr-BE" sz="1600" b="1">
                <a:solidFill>
                  <a:schemeClr val="tx1"/>
                </a:solidFill>
              </a:rPr>
              <a:t>Diminution des contraintes futures</a:t>
            </a:r>
          </a:p>
          <a:p>
            <a:pPr marL="355600">
              <a:spcBef>
                <a:spcPts val="600"/>
              </a:spcBef>
            </a:pPr>
            <a:r>
              <a:rPr lang="fr-BE" sz="1600" b="1">
                <a:solidFill>
                  <a:schemeClr val="tx1"/>
                </a:solidFill>
              </a:rPr>
              <a:t>…</a:t>
            </a:r>
            <a:endParaRPr lang="fr-BE" sz="1600">
              <a:solidFill>
                <a:schemeClr val="tx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CA72191-0EC5-4421-9F51-FEEFDB5F675E}"/>
              </a:ext>
            </a:extLst>
          </p:cNvPr>
          <p:cNvSpPr txBox="1"/>
          <p:nvPr/>
        </p:nvSpPr>
        <p:spPr>
          <a:xfrm>
            <a:off x="2" y="618830"/>
            <a:ext cx="9143998" cy="400110"/>
          </a:xfrm>
          <a:prstGeom prst="rect">
            <a:avLst/>
          </a:prstGeom>
          <a:solidFill>
            <a:srgbClr val="D7E4BD"/>
          </a:solidFill>
        </p:spPr>
        <p:txBody>
          <a:bodyPr wrap="square" rtlCol="0">
            <a:spAutoFit/>
          </a:bodyPr>
          <a:lstStyle/>
          <a:p>
            <a:r>
              <a:rPr lang="fr-FR" sz="2000"/>
              <a:t>Contexte - Mesures d’air : Quand ? Conséquences ?</a:t>
            </a:r>
            <a:endParaRPr lang="fr-BE" sz="2000"/>
          </a:p>
        </p:txBody>
      </p: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B667AF13-3985-41F7-B058-C08917288FFD}"/>
              </a:ext>
            </a:extLst>
          </p:cNvPr>
          <p:cNvGrpSpPr/>
          <p:nvPr/>
        </p:nvGrpSpPr>
        <p:grpSpPr>
          <a:xfrm>
            <a:off x="173811" y="2293778"/>
            <a:ext cx="2312451" cy="1596962"/>
            <a:chOff x="6104665" y="1552826"/>
            <a:chExt cx="2312451" cy="1596962"/>
          </a:xfrm>
        </p:grpSpPr>
        <p:sp>
          <p:nvSpPr>
            <p:cNvPr id="49" name="Rectangle : coins arrondis 48">
              <a:extLst>
                <a:ext uri="{FF2B5EF4-FFF2-40B4-BE49-F238E27FC236}">
                  <a16:creationId xmlns:a16="http://schemas.microsoft.com/office/drawing/2014/main" id="{C0198D5A-B619-4AA1-862D-27084D0A868A}"/>
                </a:ext>
              </a:extLst>
            </p:cNvPr>
            <p:cNvSpPr/>
            <p:nvPr/>
          </p:nvSpPr>
          <p:spPr>
            <a:xfrm>
              <a:off x="6104665" y="1552826"/>
              <a:ext cx="2312451" cy="396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/>
                <a:t>Assainissement</a:t>
              </a:r>
            </a:p>
          </p:txBody>
        </p:sp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B9E69E48-1CFC-4442-8386-8B06B04E3B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1348" t="68969" r="-1"/>
            <a:stretch/>
          </p:blipFill>
          <p:spPr>
            <a:xfrm>
              <a:off x="6271454" y="2057428"/>
              <a:ext cx="186372" cy="78198"/>
            </a:xfrm>
            <a:prstGeom prst="rect">
              <a:avLst/>
            </a:prstGeom>
          </p:spPr>
        </p:pic>
        <p:pic>
          <p:nvPicPr>
            <p:cNvPr id="56" name="Image 55">
              <a:extLst>
                <a:ext uri="{FF2B5EF4-FFF2-40B4-BE49-F238E27FC236}">
                  <a16:creationId xmlns:a16="http://schemas.microsoft.com/office/drawing/2014/main" id="{57332EC9-0AB3-467A-BC4A-5C5B9DAA01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52188" t="74044"/>
            <a:stretch/>
          </p:blipFill>
          <p:spPr>
            <a:xfrm>
              <a:off x="6177962" y="2394381"/>
              <a:ext cx="279864" cy="65409"/>
            </a:xfrm>
            <a:prstGeom prst="rect">
              <a:avLst/>
            </a:prstGeom>
          </p:spPr>
        </p:pic>
        <p:pic>
          <p:nvPicPr>
            <p:cNvPr id="57" name="Image 56">
              <a:extLst>
                <a:ext uri="{FF2B5EF4-FFF2-40B4-BE49-F238E27FC236}">
                  <a16:creationId xmlns:a16="http://schemas.microsoft.com/office/drawing/2014/main" id="{D37C6FF8-55E1-4371-B4FA-9AEBBD896B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" r="-2697" b="31031"/>
            <a:stretch/>
          </p:blipFill>
          <p:spPr>
            <a:xfrm>
              <a:off x="6271454" y="2975986"/>
              <a:ext cx="188852" cy="173802"/>
            </a:xfrm>
            <a:prstGeom prst="rect">
              <a:avLst/>
            </a:prstGeom>
          </p:spPr>
        </p:pic>
      </p:grpSp>
      <p:sp>
        <p:nvSpPr>
          <p:cNvPr id="42" name="Flèche : gauche 41">
            <a:extLst>
              <a:ext uri="{FF2B5EF4-FFF2-40B4-BE49-F238E27FC236}">
                <a16:creationId xmlns:a16="http://schemas.microsoft.com/office/drawing/2014/main" id="{3A93C7ED-0C29-441D-B9C5-4BDD9E73BE93}"/>
              </a:ext>
            </a:extLst>
          </p:cNvPr>
          <p:cNvSpPr/>
          <p:nvPr/>
        </p:nvSpPr>
        <p:spPr>
          <a:xfrm>
            <a:off x="2648981" y="2428351"/>
            <a:ext cx="422713" cy="222449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7B936F6-5B87-46CA-8FA3-0FDFD0DBEFBA}"/>
              </a:ext>
            </a:extLst>
          </p:cNvPr>
          <p:cNvSpPr/>
          <p:nvPr/>
        </p:nvSpPr>
        <p:spPr>
          <a:xfrm>
            <a:off x="4412384" y="2556740"/>
            <a:ext cx="4459563" cy="205304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216000" rIns="0" bIns="0" numCol="1" spcCol="1270" anchor="t" anchorCtr="0">
            <a:noAutofit/>
          </a:bodyPr>
          <a:lstStyle/>
          <a:p>
            <a:pPr marL="355600">
              <a:spcBef>
                <a:spcPts val="600"/>
              </a:spcBef>
            </a:pPr>
            <a:r>
              <a:rPr lang="fr-BE" sz="1600" b="1">
                <a:solidFill>
                  <a:schemeClr val="tx1"/>
                </a:solidFill>
              </a:rPr>
              <a:t>Coûts mesures d’air</a:t>
            </a:r>
          </a:p>
          <a:p>
            <a:pPr marL="355600">
              <a:spcBef>
                <a:spcPts val="600"/>
              </a:spcBef>
            </a:pPr>
            <a:r>
              <a:rPr lang="fr-BE" sz="1600" b="1">
                <a:solidFill>
                  <a:schemeClr val="tx1"/>
                </a:solidFill>
              </a:rPr>
              <a:t>Maintien configuration bâti</a:t>
            </a:r>
          </a:p>
          <a:p>
            <a:pPr marL="355600">
              <a:spcBef>
                <a:spcPts val="600"/>
              </a:spcBef>
            </a:pPr>
            <a:r>
              <a:rPr lang="fr-BE" sz="1600" b="1">
                <a:solidFill>
                  <a:schemeClr val="tx1"/>
                </a:solidFill>
              </a:rPr>
              <a:t>Pas d’extension au droit de la pollution</a:t>
            </a:r>
            <a:endParaRPr lang="fr-BE" sz="1600">
              <a:solidFill>
                <a:schemeClr val="tx1"/>
              </a:solidFill>
            </a:endParaRPr>
          </a:p>
          <a:p>
            <a:pPr marL="355600">
              <a:spcBef>
                <a:spcPts val="600"/>
              </a:spcBef>
            </a:pPr>
            <a:r>
              <a:rPr lang="fr-BE" sz="1600" b="1">
                <a:solidFill>
                  <a:schemeClr val="tx1"/>
                </a:solidFill>
              </a:rPr>
              <a:t>Monitoring : </a:t>
            </a:r>
            <a:r>
              <a:rPr lang="fr-BE" sz="1600">
                <a:solidFill>
                  <a:schemeClr val="tx1"/>
                </a:solidFill>
              </a:rPr>
              <a:t>coûts, (?)évolution des constats(?)</a:t>
            </a:r>
          </a:p>
          <a:p>
            <a:pPr marL="355600">
              <a:spcBef>
                <a:spcPts val="600"/>
              </a:spcBef>
            </a:pPr>
            <a:r>
              <a:rPr lang="fr-BE" sz="1600" b="1">
                <a:solidFill>
                  <a:schemeClr val="tx1"/>
                </a:solidFill>
              </a:rPr>
              <a:t>Pollution résiduelle </a:t>
            </a:r>
            <a:r>
              <a:rPr lang="fr-BE" sz="1600">
                <a:solidFill>
                  <a:schemeClr val="tx1"/>
                </a:solidFill>
                <a:sym typeface="Wingdings" panose="05000000000000000000" pitchFamily="2" charset="2"/>
              </a:rPr>
              <a:t> Diminution valeur du bien</a:t>
            </a:r>
          </a:p>
          <a:p>
            <a:pPr marL="355600">
              <a:spcBef>
                <a:spcPts val="600"/>
              </a:spcBef>
            </a:pPr>
            <a:r>
              <a:rPr lang="fr-BE" sz="1600">
                <a:solidFill>
                  <a:schemeClr val="tx1"/>
                </a:solidFill>
                <a:sym typeface="Wingdings" panose="05000000000000000000" pitchFamily="2" charset="2"/>
              </a:rPr>
              <a:t>…</a:t>
            </a:r>
            <a:endParaRPr lang="fr-BE" sz="1600">
              <a:solidFill>
                <a:schemeClr val="tx1"/>
              </a:solidFill>
            </a:endParaRPr>
          </a:p>
        </p:txBody>
      </p:sp>
      <p:sp>
        <p:nvSpPr>
          <p:cNvPr id="48" name="Forme libre : forme 47">
            <a:extLst>
              <a:ext uri="{FF2B5EF4-FFF2-40B4-BE49-F238E27FC236}">
                <a16:creationId xmlns:a16="http://schemas.microsoft.com/office/drawing/2014/main" id="{24A090F2-059A-4690-B07F-9633665C3FEF}"/>
              </a:ext>
            </a:extLst>
          </p:cNvPr>
          <p:cNvSpPr/>
          <p:nvPr/>
        </p:nvSpPr>
        <p:spPr>
          <a:xfrm>
            <a:off x="4334280" y="2336119"/>
            <a:ext cx="4598124" cy="396000"/>
          </a:xfrm>
          <a:custGeom>
            <a:avLst/>
            <a:gdLst>
              <a:gd name="connsiteX0" fmla="*/ 0 w 1993436"/>
              <a:gd name="connsiteY0" fmla="*/ 90000 h 899997"/>
              <a:gd name="connsiteX1" fmla="*/ 90000 w 1993436"/>
              <a:gd name="connsiteY1" fmla="*/ 0 h 899997"/>
              <a:gd name="connsiteX2" fmla="*/ 1903436 w 1993436"/>
              <a:gd name="connsiteY2" fmla="*/ 0 h 899997"/>
              <a:gd name="connsiteX3" fmla="*/ 1993436 w 1993436"/>
              <a:gd name="connsiteY3" fmla="*/ 90000 h 899997"/>
              <a:gd name="connsiteX4" fmla="*/ 1993436 w 1993436"/>
              <a:gd name="connsiteY4" fmla="*/ 809997 h 899997"/>
              <a:gd name="connsiteX5" fmla="*/ 1903436 w 1993436"/>
              <a:gd name="connsiteY5" fmla="*/ 899997 h 899997"/>
              <a:gd name="connsiteX6" fmla="*/ 90000 w 1993436"/>
              <a:gd name="connsiteY6" fmla="*/ 899997 h 899997"/>
              <a:gd name="connsiteX7" fmla="*/ 0 w 1993436"/>
              <a:gd name="connsiteY7" fmla="*/ 809997 h 899997"/>
              <a:gd name="connsiteX8" fmla="*/ 0 w 1993436"/>
              <a:gd name="connsiteY8" fmla="*/ 90000 h 89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3436" h="899997">
                <a:moveTo>
                  <a:pt x="0" y="90000"/>
                </a:moveTo>
                <a:cubicBezTo>
                  <a:pt x="0" y="40294"/>
                  <a:pt x="40294" y="0"/>
                  <a:pt x="90000" y="0"/>
                </a:cubicBezTo>
                <a:lnTo>
                  <a:pt x="1903436" y="0"/>
                </a:lnTo>
                <a:cubicBezTo>
                  <a:pt x="1953142" y="0"/>
                  <a:pt x="1993436" y="40294"/>
                  <a:pt x="1993436" y="90000"/>
                </a:cubicBezTo>
                <a:lnTo>
                  <a:pt x="1993436" y="809997"/>
                </a:lnTo>
                <a:cubicBezTo>
                  <a:pt x="1993436" y="859703"/>
                  <a:pt x="1953142" y="899997"/>
                  <a:pt x="1903436" y="899997"/>
                </a:cubicBezTo>
                <a:lnTo>
                  <a:pt x="90000" y="899997"/>
                </a:lnTo>
                <a:cubicBezTo>
                  <a:pt x="40294" y="899997"/>
                  <a:pt x="0" y="859703"/>
                  <a:pt x="0" y="809997"/>
                </a:cubicBezTo>
                <a:lnTo>
                  <a:pt x="0" y="9000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91130" tIns="91130" rIns="91130" bIns="91130" numCol="1" spcCol="1270" anchor="ctr" anchorCtr="0">
            <a:noAutofit/>
          </a:bodyPr>
          <a:lstStyle/>
          <a:p>
            <a:pPr algn="ctr"/>
            <a:r>
              <a:rPr lang="fr-BE">
                <a:solidFill>
                  <a:schemeClr val="bg1"/>
                </a:solidFill>
              </a:rPr>
              <a:t>Mesures d’air et </a:t>
            </a:r>
            <a:r>
              <a:rPr lang="fr-BE" err="1">
                <a:solidFill>
                  <a:schemeClr val="bg1"/>
                </a:solidFill>
              </a:rPr>
              <a:t>MeSé</a:t>
            </a:r>
            <a:r>
              <a:rPr lang="fr-BE">
                <a:solidFill>
                  <a:schemeClr val="bg1"/>
                </a:solidFill>
              </a:rPr>
              <a:t> engendrées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76755FF1-3F7F-4101-BE93-D274F2DB612F}"/>
              </a:ext>
            </a:extLst>
          </p:cNvPr>
          <p:cNvGrpSpPr/>
          <p:nvPr/>
        </p:nvGrpSpPr>
        <p:grpSpPr>
          <a:xfrm>
            <a:off x="6922200" y="1429264"/>
            <a:ext cx="1369624" cy="704361"/>
            <a:chOff x="6048557" y="2575171"/>
            <a:chExt cx="1369624" cy="704361"/>
          </a:xfrm>
        </p:grpSpPr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9A642A2D-1C5F-4645-8872-ADB633ED5618}"/>
                </a:ext>
              </a:extLst>
            </p:cNvPr>
            <p:cNvSpPr/>
            <p:nvPr/>
          </p:nvSpPr>
          <p:spPr>
            <a:xfrm>
              <a:off x="6189081" y="2575171"/>
              <a:ext cx="1069639" cy="704361"/>
            </a:xfrm>
            <a:prstGeom prst="ellipse">
              <a:avLst/>
            </a:prstGeom>
            <a:solidFill>
              <a:srgbClr val="F2F2F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/>
              <a:endParaRPr lang="fr-BE" sz="1400">
                <a:solidFill>
                  <a:srgbClr val="C00000"/>
                </a:solidFill>
              </a:endParaRPr>
            </a:p>
          </p:txBody>
        </p:sp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B4D3D963-E10D-4A03-89BD-16275DDCCA52}"/>
                </a:ext>
              </a:extLst>
            </p:cNvPr>
            <p:cNvSpPr/>
            <p:nvPr/>
          </p:nvSpPr>
          <p:spPr>
            <a:xfrm>
              <a:off x="6048557" y="2691591"/>
              <a:ext cx="1369624" cy="464796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/>
              <a:r>
                <a:rPr lang="fr-BE" sz="1400">
                  <a:solidFill>
                    <a:srgbClr val="C00000"/>
                  </a:solidFill>
                </a:rPr>
                <a:t>Applicable?</a:t>
              </a:r>
              <a:endParaRPr lang="fr-BE" sz="1400">
                <a:solidFill>
                  <a:srgbClr val="C00000"/>
                </a:solidFill>
                <a:sym typeface="Wingdings" panose="05000000000000000000" pitchFamily="2" charset="2"/>
              </a:endParaRPr>
            </a:p>
            <a:p>
              <a:pPr algn="ctr"/>
              <a:r>
                <a:rPr lang="fr-BE" sz="1400">
                  <a:solidFill>
                    <a:srgbClr val="C00000"/>
                  </a:solidFill>
                </a:rPr>
                <a:t>Soutenable?</a:t>
              </a:r>
            </a:p>
          </p:txBody>
        </p:sp>
      </p:grpSp>
      <p:sp>
        <p:nvSpPr>
          <p:cNvPr id="19" name="Flèche : bas 18">
            <a:extLst>
              <a:ext uri="{FF2B5EF4-FFF2-40B4-BE49-F238E27FC236}">
                <a16:creationId xmlns:a16="http://schemas.microsoft.com/office/drawing/2014/main" id="{5EA30A03-3771-42D3-A219-989822C9600D}"/>
              </a:ext>
            </a:extLst>
          </p:cNvPr>
          <p:cNvSpPr/>
          <p:nvPr/>
        </p:nvSpPr>
        <p:spPr>
          <a:xfrm rot="13108366">
            <a:off x="6991058" y="2040720"/>
            <a:ext cx="140524" cy="270391"/>
          </a:xfrm>
          <a:prstGeom prst="downArrow">
            <a:avLst/>
          </a:prstGeom>
          <a:ln w="31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10BD77F2-7DB3-409C-B8C7-7D03DBCC654A}"/>
              </a:ext>
            </a:extLst>
          </p:cNvPr>
          <p:cNvSpPr txBox="1"/>
          <p:nvPr/>
        </p:nvSpPr>
        <p:spPr>
          <a:xfrm>
            <a:off x="3106732" y="2195598"/>
            <a:ext cx="488498" cy="735747"/>
          </a:xfrm>
          <a:prstGeom prst="ellipse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/>
              <a:t>?</a:t>
            </a:r>
          </a:p>
        </p:txBody>
      </p:sp>
      <p:sp>
        <p:nvSpPr>
          <p:cNvPr id="75" name="Flèche : gauche 74">
            <a:extLst>
              <a:ext uri="{FF2B5EF4-FFF2-40B4-BE49-F238E27FC236}">
                <a16:creationId xmlns:a16="http://schemas.microsoft.com/office/drawing/2014/main" id="{196759FE-F3CB-49B6-8B43-545E8C2687A3}"/>
              </a:ext>
            </a:extLst>
          </p:cNvPr>
          <p:cNvSpPr/>
          <p:nvPr/>
        </p:nvSpPr>
        <p:spPr>
          <a:xfrm flipH="1">
            <a:off x="3636909" y="2428351"/>
            <a:ext cx="422713" cy="222449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Espace réservé du contenu 2">
            <a:extLst>
              <a:ext uri="{FF2B5EF4-FFF2-40B4-BE49-F238E27FC236}">
                <a16:creationId xmlns:a16="http://schemas.microsoft.com/office/drawing/2014/main" id="{3BCE8E36-496A-4D7E-ACFA-DD9E8F687421}"/>
              </a:ext>
            </a:extLst>
          </p:cNvPr>
          <p:cNvSpPr txBox="1">
            <a:spLocks/>
          </p:cNvSpPr>
          <p:nvPr/>
        </p:nvSpPr>
        <p:spPr>
          <a:xfrm>
            <a:off x="545982" y="1070501"/>
            <a:ext cx="1305489" cy="501868"/>
          </a:xfrm>
          <a:prstGeom prst="rect">
            <a:avLst/>
          </a:prstGeom>
        </p:spPr>
        <p:txBody>
          <a:bodyPr/>
          <a:lstStyle>
            <a:lvl1pPr marL="0" indent="0" algn="ctr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891" indent="0" algn="ctr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783" indent="0" algn="ctr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674" indent="0" algn="ctr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566" indent="0" algn="ctr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457" indent="0" algn="ctr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349" indent="0" algn="ctr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240" indent="0" algn="ctr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131" indent="0" algn="ctr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>
                <a:solidFill>
                  <a:schemeClr val="accent1">
                    <a:lumMod val="75000"/>
                  </a:schemeClr>
                </a:solidFill>
              </a:rPr>
              <a:t>Exemple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14F3F1C5-5658-440C-B258-D2EF976CD7D5}"/>
              </a:ext>
            </a:extLst>
          </p:cNvPr>
          <p:cNvGrpSpPr/>
          <p:nvPr/>
        </p:nvGrpSpPr>
        <p:grpSpPr>
          <a:xfrm>
            <a:off x="4515441" y="2838860"/>
            <a:ext cx="186372" cy="1374843"/>
            <a:chOff x="4711105" y="3074256"/>
            <a:chExt cx="186372" cy="1374843"/>
          </a:xfrm>
        </p:grpSpPr>
        <p:pic>
          <p:nvPicPr>
            <p:cNvPr id="85" name="Image 84">
              <a:extLst>
                <a:ext uri="{FF2B5EF4-FFF2-40B4-BE49-F238E27FC236}">
                  <a16:creationId xmlns:a16="http://schemas.microsoft.com/office/drawing/2014/main" id="{EEBF93A8-ACE0-421F-8DA2-0345E6FC4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1348" t="68969" r="-1"/>
            <a:stretch/>
          </p:blipFill>
          <p:spPr>
            <a:xfrm>
              <a:off x="4711105" y="3074256"/>
              <a:ext cx="186372" cy="78198"/>
            </a:xfrm>
            <a:prstGeom prst="rect">
              <a:avLst/>
            </a:prstGeom>
          </p:spPr>
        </p:pic>
        <p:pic>
          <p:nvPicPr>
            <p:cNvPr id="86" name="Image 85">
              <a:extLst>
                <a:ext uri="{FF2B5EF4-FFF2-40B4-BE49-F238E27FC236}">
                  <a16:creationId xmlns:a16="http://schemas.microsoft.com/office/drawing/2014/main" id="{174560D9-532C-4B13-AC8C-1B1A7B5FC3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1348" t="68969" r="-1"/>
            <a:stretch/>
          </p:blipFill>
          <p:spPr>
            <a:xfrm>
              <a:off x="4711105" y="3388314"/>
              <a:ext cx="186372" cy="78198"/>
            </a:xfrm>
            <a:prstGeom prst="rect">
              <a:avLst/>
            </a:prstGeom>
          </p:spPr>
        </p:pic>
        <p:pic>
          <p:nvPicPr>
            <p:cNvPr id="87" name="Image 86">
              <a:extLst>
                <a:ext uri="{FF2B5EF4-FFF2-40B4-BE49-F238E27FC236}">
                  <a16:creationId xmlns:a16="http://schemas.microsoft.com/office/drawing/2014/main" id="{8D9F9EF8-7675-4A1D-B873-B8709F0C9C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1348" t="68969" r="-1"/>
            <a:stretch/>
          </p:blipFill>
          <p:spPr>
            <a:xfrm>
              <a:off x="4711105" y="3712454"/>
              <a:ext cx="186372" cy="78198"/>
            </a:xfrm>
            <a:prstGeom prst="rect">
              <a:avLst/>
            </a:prstGeom>
          </p:spPr>
        </p:pic>
        <p:pic>
          <p:nvPicPr>
            <p:cNvPr id="88" name="Image 87">
              <a:extLst>
                <a:ext uri="{FF2B5EF4-FFF2-40B4-BE49-F238E27FC236}">
                  <a16:creationId xmlns:a16="http://schemas.microsoft.com/office/drawing/2014/main" id="{00CD713A-9D97-4973-8804-D492EAE6FC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1348" t="68969" r="-1"/>
            <a:stretch/>
          </p:blipFill>
          <p:spPr>
            <a:xfrm>
              <a:off x="4711105" y="4044349"/>
              <a:ext cx="186372" cy="78198"/>
            </a:xfrm>
            <a:prstGeom prst="rect">
              <a:avLst/>
            </a:prstGeom>
          </p:spPr>
        </p:pic>
        <p:pic>
          <p:nvPicPr>
            <p:cNvPr id="89" name="Image 88">
              <a:extLst>
                <a:ext uri="{FF2B5EF4-FFF2-40B4-BE49-F238E27FC236}">
                  <a16:creationId xmlns:a16="http://schemas.microsoft.com/office/drawing/2014/main" id="{E450D2F1-3B4D-484E-A2F3-712DE34396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1348" t="68969" r="-1"/>
            <a:stretch/>
          </p:blipFill>
          <p:spPr>
            <a:xfrm>
              <a:off x="4711105" y="4370901"/>
              <a:ext cx="186372" cy="78198"/>
            </a:xfrm>
            <a:prstGeom prst="rect">
              <a:avLst/>
            </a:prstGeom>
          </p:spPr>
        </p:pic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2ECC8FAC-4E1B-44EA-8142-6B66A3F9186E}"/>
              </a:ext>
            </a:extLst>
          </p:cNvPr>
          <p:cNvGrpSpPr/>
          <p:nvPr/>
        </p:nvGrpSpPr>
        <p:grpSpPr>
          <a:xfrm>
            <a:off x="2498402" y="1080546"/>
            <a:ext cx="1830180" cy="1234949"/>
            <a:chOff x="2664656" y="1080546"/>
            <a:chExt cx="1830180" cy="1234949"/>
          </a:xfrm>
        </p:grpSpPr>
        <p:grpSp>
          <p:nvGrpSpPr>
            <p:cNvPr id="80" name="Groupe 79">
              <a:extLst>
                <a:ext uri="{FF2B5EF4-FFF2-40B4-BE49-F238E27FC236}">
                  <a16:creationId xmlns:a16="http://schemas.microsoft.com/office/drawing/2014/main" id="{CBAC9281-D751-4B6C-892B-D816B7AF9C83}"/>
                </a:ext>
              </a:extLst>
            </p:cNvPr>
            <p:cNvGrpSpPr/>
            <p:nvPr/>
          </p:nvGrpSpPr>
          <p:grpSpPr>
            <a:xfrm>
              <a:off x="2664656" y="1080546"/>
              <a:ext cx="1826249" cy="1223749"/>
              <a:chOff x="635572" y="1293124"/>
              <a:chExt cx="2462807" cy="1499133"/>
            </a:xfrm>
          </p:grpSpPr>
          <p:pic>
            <p:nvPicPr>
              <p:cNvPr id="81" name="Image 80">
                <a:extLst>
                  <a:ext uri="{FF2B5EF4-FFF2-40B4-BE49-F238E27FC236}">
                    <a16:creationId xmlns:a16="http://schemas.microsoft.com/office/drawing/2014/main" id="{CC33B7A9-4D02-4EE3-9C27-2E0D5C6814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552" b="92566" l="18530" r="87700">
                            <a14:foregroundMark x1="30437" y1="87276" x2="65815" y2="83453"/>
                            <a14:foregroundMark x1="65815" y1="83453" x2="79393" y2="85851"/>
                            <a14:foregroundMark x1="79393" y1="85851" x2="85304" y2="66187"/>
                            <a14:foregroundMark x1="85304" y1="66187" x2="85349" y2="66654"/>
                            <a14:foregroundMark x1="88019" y1="83213" x2="88019" y2="83213"/>
                            <a14:foregroundMark x1="86102" y1="90168" x2="30360" y2="92376"/>
                            <a14:foregroundMark x1="24885" y1="91607" x2="24707" y2="91354"/>
                            <a14:foregroundMark x1="31687" y1="81055" x2="35783" y2="69065"/>
                            <a14:foregroundMark x1="31605" y1="81295" x2="31687" y2="81055"/>
                            <a14:foregroundMark x1="31441" y1="81775" x2="31605" y2="81295"/>
                            <a14:foregroundMark x1="30950" y1="83213" x2="31441" y2="81775"/>
                            <a14:foregroundMark x1="30478" y1="84594" x2="30950" y2="83213"/>
                            <a14:foregroundMark x1="35783" y1="69065" x2="39254" y2="64831"/>
                            <a14:foregroundMark x1="31783" y1="72304" x2="32428" y2="74820"/>
                            <a14:foregroundMark x1="29872" y1="80336" x2="29872" y2="80336"/>
                            <a14:foregroundMark x1="30351" y1="75540" x2="30351" y2="75540"/>
                            <a14:foregroundMark x1="31715" y1="75779" x2="32588" y2="73621"/>
                            <a14:foregroundMark x1="31521" y1="76259" x2="31715" y2="75779"/>
                            <a14:foregroundMark x1="31230" y1="76978" x2="31521" y2="76259"/>
                            <a14:foregroundMark x1="30648" y1="78417" x2="31230" y2="76978"/>
                            <a14:foregroundMark x1="30260" y1="79376" x2="30357" y2="79137"/>
                            <a14:foregroundMark x1="30163" y1="79616" x2="30260" y2="79376"/>
                            <a14:foregroundMark x1="30066" y1="79856" x2="30163" y2="79616"/>
                            <a14:foregroundMark x1="29969" y1="80096" x2="30066" y2="79856"/>
                            <a14:foregroundMark x1="29872" y1="80336" x2="29969" y2="80096"/>
                            <a14:foregroundMark x1="30381" y1="75779" x2="30192" y2="76019"/>
                            <a14:foregroundMark x1="32268" y1="73381" x2="30381" y2="75779"/>
                            <a14:foregroundMark x1="29808" y1="76978" x2="29872" y2="76499"/>
                            <a14:foregroundMark x1="29617" y1="78417" x2="29808" y2="76978"/>
                            <a14:foregroundMark x1="29489" y1="79376" x2="29521" y2="79137"/>
                            <a14:foregroundMark x1="29457" y1="79616" x2="29489" y2="79376"/>
                            <a14:foregroundMark x1="29425" y1="79856" x2="29457" y2="79616"/>
                            <a14:foregroundMark x1="29393" y1="80096" x2="29425" y2="79856"/>
                            <a14:foregroundMark x1="29393" y1="76499" x2="29393" y2="76499"/>
                            <a14:foregroundMark x1="30351" y1="76259" x2="32268" y2="76499"/>
                            <a14:foregroundMark x1="28435" y1="76019" x2="30351" y2="76259"/>
                            <a14:foregroundMark x1="29073" y1="79376" x2="28754" y2="79376"/>
                            <a14:foregroundMark x1="28101" y1="79376" x2="28000" y2="79137"/>
                            <a14:foregroundMark x1="28203" y1="79616" x2="28101" y2="79376"/>
                            <a14:foregroundMark x1="28305" y1="79856" x2="28203" y2="79616"/>
                            <a14:foregroundMark x1="28407" y1="80096" x2="28305" y2="79856"/>
                            <a14:foregroundMark x1="28508" y1="80336" x2="28407" y2="80096"/>
                            <a14:foregroundMark x1="28711" y1="80815" x2="28508" y2="80336"/>
                            <a14:foregroundMark x1="28812" y1="81055" x2="28711" y2="80815"/>
                            <a14:foregroundMark x1="28914" y1="81295" x2="28812" y2="81055"/>
                            <a14:foregroundMark x1="84984" y1="66187" x2="84984" y2="66187"/>
                            <a14:foregroundMark x1="85144" y1="65707" x2="85783" y2="65707"/>
                            <a14:foregroundMark x1="85068" y1="65587" x2="86262" y2="65468"/>
                            <a14:foregroundMark x1="83866" y1="65707" x2="84168" y2="65677"/>
                            <a14:backgroundMark x1="81150" y1="61151" x2="80192" y2="39089"/>
                            <a14:backgroundMark x1="83227" y1="39329" x2="85783" y2="59952"/>
                            <a14:backgroundMark x1="85783" y1="59952" x2="77796" y2="63789"/>
                            <a14:backgroundMark x1="49361" y1="26859" x2="66933" y2="28537"/>
                            <a14:backgroundMark x1="48722" y1="22302" x2="63419" y2="16067"/>
                            <a14:backgroundMark x1="40895" y1="14628" x2="78115" y2="26139"/>
                            <a14:backgroundMark x1="49361" y1="11511" x2="55591" y2="12230"/>
                            <a14:backgroundMark x1="46486" y1="35492" x2="75399" y2="32374"/>
                            <a14:backgroundMark x1="61821" y1="28537" x2="61182" y2="44604"/>
                            <a14:backgroundMark x1="48722" y1="37650" x2="56070" y2="38609"/>
                            <a14:backgroundMark x1="50958" y1="29976" x2="49840" y2="33094"/>
                            <a14:backgroundMark x1="59425" y1="45324" x2="64537" y2="49400"/>
                            <a14:backgroundMark x1="48403" y1="25659" x2="52077" y2="25659"/>
                            <a14:backgroundMark x1="48882" y1="24940" x2="54153" y2="23741"/>
                            <a14:backgroundMark x1="63738" y1="50120" x2="63738" y2="50120"/>
                            <a14:backgroundMark x1="21246" y1="57314" x2="88658" y2="58513"/>
                            <a14:backgroundMark x1="21246" y1="49880" x2="88019" y2="51319"/>
                            <a14:backgroundMark x1="22204" y1="47722" x2="84026" y2="48201"/>
                            <a14:backgroundMark x1="57668" y1="50120" x2="27476" y2="47722"/>
                            <a14:backgroundMark x1="27476" y1="47722" x2="20447" y2="71703"/>
                            <a14:backgroundMark x1="20447" y1="71703" x2="24760" y2="89448"/>
                            <a14:backgroundMark x1="31346" y1="72179" x2="37380" y2="56355"/>
                            <a14:backgroundMark x1="24760" y1="89448" x2="28232" y2="80344"/>
                            <a14:backgroundMark x1="20128" y1="50839" x2="22204" y2="96163"/>
                            <a14:backgroundMark x1="18850" y1="44365" x2="19968" y2="93046"/>
                            <a14:backgroundMark x1="27796" y1="82254" x2="27636" y2="92806"/>
                            <a14:backgroundMark x1="14696" y1="84652" x2="26677" y2="52518"/>
                            <a14:backgroundMark x1="13259" y1="87770" x2="21565" y2="54436"/>
                            <a14:backgroundMark x1="21565" y1="54436" x2="22204" y2="52998"/>
                            <a14:backgroundMark x1="22364" y1="45324" x2="63578" y2="46043"/>
                            <a14:backgroundMark x1="18850" y1="43405" x2="59265" y2="43405"/>
                            <a14:backgroundMark x1="37540" y1="61391" x2="51917" y2="61391"/>
                            <a14:backgroundMark x1="51917" y1="61391" x2="69010" y2="60432"/>
                            <a14:backgroundMark x1="25240" y1="91607" x2="25240" y2="93046"/>
                            <a14:backgroundMark x1="24920" y1="91847" x2="24920" y2="91847"/>
                            <a14:backgroundMark x1="24281" y1="90887" x2="24281" y2="90887"/>
                            <a14:backgroundMark x1="24760" y1="90887" x2="24760" y2="90887"/>
                            <a14:backgroundMark x1="24601" y1="91367" x2="24601" y2="91367"/>
                            <a14:backgroundMark x1="24601" y1="91367" x2="24601" y2="91367"/>
                            <a14:backgroundMark x1="24920" y1="92086" x2="25399" y2="87770"/>
                            <a14:backgroundMark x1="23323" y1="60432" x2="34665" y2="60671"/>
                            <a14:backgroundMark x1="29073" y1="57794" x2="27796" y2="66906"/>
                            <a14:backgroundMark x1="31310" y1="64988" x2="23802" y2="68106"/>
                            <a14:backgroundMark x1="22204" y1="70264" x2="30032" y2="67386"/>
                            <a14:backgroundMark x1="22684" y1="75779" x2="22684" y2="75300"/>
                            <a14:backgroundMark x1="24760" y1="73141" x2="24760" y2="73141"/>
                            <a14:backgroundMark x1="26997" y1="71463" x2="26997" y2="71463"/>
                            <a14:backgroundMark x1="29872" y1="70504" x2="29872" y2="70504"/>
                            <a14:backgroundMark x1="23003" y1="78657" x2="23003" y2="78657"/>
                            <a14:backgroundMark x1="28275" y1="92566" x2="28275" y2="92566"/>
                            <a14:backgroundMark x1="28275" y1="91367" x2="28275" y2="91367"/>
                            <a14:backgroundMark x1="28275" y1="90408" x2="28275" y2="90408"/>
                            <a14:backgroundMark x1="28275" y1="88969" x2="28275" y2="88969"/>
                            <a14:backgroundMark x1="28435" y1="87770" x2="28435" y2="87770"/>
                            <a14:backgroundMark x1="28435" y1="86331" x2="28435" y2="86331"/>
                            <a14:backgroundMark x1="28435" y1="84652" x2="28435" y2="84652"/>
                            <a14:backgroundMark x1="28594" y1="83213" x2="28594" y2="83213"/>
                            <a14:backgroundMark x1="28594" y1="81295" x2="28594" y2="81295"/>
                            <a14:backgroundMark x1="28594" y1="79376" x2="28594" y2="79376"/>
                            <a14:backgroundMark x1="28435" y1="78417" x2="28435" y2="78417"/>
                            <a14:backgroundMark x1="28594" y1="76978" x2="28594" y2="76978"/>
                            <a14:backgroundMark x1="28594" y1="76259" x2="28594" y2="76259"/>
                            <a14:backgroundMark x1="28914" y1="75779" x2="28914" y2="75779"/>
                            <a14:backgroundMark x1="28594" y1="76019" x2="28594" y2="76019"/>
                            <a14:backgroundMark x1="28754" y1="76259" x2="28754" y2="76259"/>
                            <a14:backgroundMark x1="28275" y1="79376" x2="28275" y2="79376"/>
                            <a14:backgroundMark x1="28115" y1="79616" x2="28115" y2="79616"/>
                            <a14:backgroundMark x1="27796" y1="78657" x2="27796" y2="78657"/>
                            <a14:backgroundMark x1="28115" y1="78417" x2="28115" y2="79137"/>
                            <a14:backgroundMark x1="28435" y1="81055" x2="28435" y2="81055"/>
                            <a14:backgroundMark x1="28435" y1="80336" x2="28435" y2="80336"/>
                            <a14:backgroundMark x1="28435" y1="79616" x2="28435" y2="79616"/>
                            <a14:backgroundMark x1="28594" y1="79856" x2="28594" y2="79856"/>
                            <a14:backgroundMark x1="28594" y1="80096" x2="28594" y2="80096"/>
                            <a14:backgroundMark x1="27955" y1="80096" x2="27955" y2="80096"/>
                            <a14:backgroundMark x1="28115" y1="80576" x2="28275" y2="80096"/>
                            <a14:backgroundMark x1="31789" y1="72182" x2="31789" y2="72182"/>
                            <a14:backgroundMark x1="84984" y1="63549" x2="85942" y2="63309"/>
                            <a14:backgroundMark x1="28754" y1="79376" x2="28754" y2="79376"/>
                            <a14:backgroundMark x1="28754" y1="80815" x2="28754" y2="80815"/>
                            <a14:backgroundMark x1="28754" y1="81775" x2="28754" y2="81775"/>
                            <a14:backgroundMark x1="28914" y1="81055" x2="28914" y2="81055"/>
                            <a14:backgroundMark x1="28754" y1="81295" x2="28754" y2="81295"/>
                          </a14:backgroundRemoval>
                        </a14:imgEffect>
                        <a14:imgEffect>
                          <a14:artisticTexturizer/>
                        </a14:imgEffect>
                        <a14:imgEffect>
                          <a14:sharpenSoften amount="500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17718" t="40225" r="8931" b="5690"/>
              <a:stretch/>
            </p:blipFill>
            <p:spPr>
              <a:xfrm>
                <a:off x="635572" y="1293124"/>
                <a:ext cx="2350524" cy="1154516"/>
              </a:xfrm>
              <a:prstGeom prst="rect">
                <a:avLst/>
              </a:prstGeom>
            </p:spPr>
          </p:pic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5C3D709-9133-45AA-9DAA-D31C71901481}"/>
                  </a:ext>
                </a:extLst>
              </p:cNvPr>
              <p:cNvSpPr/>
              <p:nvPr/>
            </p:nvSpPr>
            <p:spPr>
              <a:xfrm>
                <a:off x="635573" y="2408277"/>
                <a:ext cx="2462806" cy="163473"/>
              </a:xfrm>
              <a:prstGeom prst="rect">
                <a:avLst/>
              </a:prstGeom>
              <a:pattFill prst="wdDnDiag">
                <a:fgClr>
                  <a:schemeClr val="bg1">
                    <a:lumMod val="50000"/>
                  </a:schemeClr>
                </a:fgClr>
                <a:bgClr>
                  <a:schemeClr val="bg1"/>
                </a:bgClr>
              </a:pattFill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2C8D6013-1E87-4EFF-B66A-9F3311F97894}"/>
                  </a:ext>
                </a:extLst>
              </p:cNvPr>
              <p:cNvSpPr/>
              <p:nvPr/>
            </p:nvSpPr>
            <p:spPr>
              <a:xfrm>
                <a:off x="635573" y="2571751"/>
                <a:ext cx="2462806" cy="220506"/>
              </a:xfrm>
              <a:prstGeom prst="rect">
                <a:avLst/>
              </a:prstGeom>
              <a:solidFill>
                <a:srgbClr val="996633"/>
              </a:solidFill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Ellipse 83">
                <a:extLst>
                  <a:ext uri="{FF2B5EF4-FFF2-40B4-BE49-F238E27FC236}">
                    <a16:creationId xmlns:a16="http://schemas.microsoft.com/office/drawing/2014/main" id="{6847364F-2696-4966-A9F5-A49F708735D7}"/>
                  </a:ext>
                </a:extLst>
              </p:cNvPr>
              <p:cNvSpPr/>
              <p:nvPr/>
            </p:nvSpPr>
            <p:spPr>
              <a:xfrm>
                <a:off x="2311423" y="2448156"/>
                <a:ext cx="538844" cy="24521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0" name="Espace réservé du contenu 2">
              <a:extLst>
                <a:ext uri="{FF2B5EF4-FFF2-40B4-BE49-F238E27FC236}">
                  <a16:creationId xmlns:a16="http://schemas.microsoft.com/office/drawing/2014/main" id="{B6062EB1-FC1C-4FD2-BF1B-20D0CD574DB5}"/>
                </a:ext>
              </a:extLst>
            </p:cNvPr>
            <p:cNvSpPr txBox="1">
              <a:spLocks/>
            </p:cNvSpPr>
            <p:nvPr/>
          </p:nvSpPr>
          <p:spPr>
            <a:xfrm>
              <a:off x="2668586" y="1100775"/>
              <a:ext cx="1826250" cy="12147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/>
            <a:lstStyle>
              <a:lvl1pPr marL="0" indent="0" algn="ctr" defTabSz="685783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891" indent="0" algn="ctr" defTabSz="685783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685783" indent="0" algn="ctr" defTabSz="685783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28674" indent="0" algn="ctr" defTabSz="685783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71566" indent="0" algn="ctr" defTabSz="685783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714457" indent="0" algn="ctr" defTabSz="685783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057349" indent="0" algn="ctr" defTabSz="685783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400240" indent="0" algn="ctr" defTabSz="685783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743131" indent="0" algn="ctr" defTabSz="685783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800">
                  <a:solidFill>
                    <a:srgbClr val="7030A0"/>
                  </a:solidFill>
                  <a:latin typeface="Bahnschrift" panose="020B0502040204020203" pitchFamily="34" charset="0"/>
                </a:rPr>
                <a:t>AEC : Industrie</a:t>
              </a:r>
            </a:p>
          </p:txBody>
        </p:sp>
      </p:grpSp>
      <p:pic>
        <p:nvPicPr>
          <p:cNvPr id="92" name="Image 91">
            <a:extLst>
              <a:ext uri="{FF2B5EF4-FFF2-40B4-BE49-F238E27FC236}">
                <a16:creationId xmlns:a16="http://schemas.microsoft.com/office/drawing/2014/main" id="{8141589C-637D-4E9C-9666-242E63AE60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2188" t="74044"/>
          <a:stretch/>
        </p:blipFill>
        <p:spPr>
          <a:xfrm>
            <a:off x="247108" y="3466115"/>
            <a:ext cx="279864" cy="65409"/>
          </a:xfrm>
          <a:prstGeom prst="rect">
            <a:avLst/>
          </a:prstGeom>
        </p:spPr>
      </p:pic>
      <p:grpSp>
        <p:nvGrpSpPr>
          <p:cNvPr id="34" name="Groupe 33">
            <a:extLst>
              <a:ext uri="{FF2B5EF4-FFF2-40B4-BE49-F238E27FC236}">
                <a16:creationId xmlns:a16="http://schemas.microsoft.com/office/drawing/2014/main" id="{8E71D1BF-C6B5-4495-8184-78BF32E4A0DE}"/>
              </a:ext>
            </a:extLst>
          </p:cNvPr>
          <p:cNvGrpSpPr/>
          <p:nvPr/>
        </p:nvGrpSpPr>
        <p:grpSpPr>
          <a:xfrm>
            <a:off x="2975279" y="2787317"/>
            <a:ext cx="746943" cy="642354"/>
            <a:chOff x="3089185" y="1422299"/>
            <a:chExt cx="746943" cy="642354"/>
          </a:xfrm>
        </p:grpSpPr>
        <p:sp>
          <p:nvSpPr>
            <p:cNvPr id="35" name="Rectangle : coins arrondis 34">
              <a:extLst>
                <a:ext uri="{FF2B5EF4-FFF2-40B4-BE49-F238E27FC236}">
                  <a16:creationId xmlns:a16="http://schemas.microsoft.com/office/drawing/2014/main" id="{318D80EC-DF22-486A-B185-9CCCBDEB6646}"/>
                </a:ext>
              </a:extLst>
            </p:cNvPr>
            <p:cNvSpPr/>
            <p:nvPr/>
          </p:nvSpPr>
          <p:spPr>
            <a:xfrm>
              <a:off x="3284791" y="1992653"/>
              <a:ext cx="342203" cy="72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 : coins arrondis 35">
              <a:extLst>
                <a:ext uri="{FF2B5EF4-FFF2-40B4-BE49-F238E27FC236}">
                  <a16:creationId xmlns:a16="http://schemas.microsoft.com/office/drawing/2014/main" id="{1E195188-3B9D-407D-B7C6-B23B2B0A6EF4}"/>
                </a:ext>
              </a:extLst>
            </p:cNvPr>
            <p:cNvSpPr/>
            <p:nvPr/>
          </p:nvSpPr>
          <p:spPr>
            <a:xfrm rot="5400000">
              <a:off x="3174816" y="1674299"/>
              <a:ext cx="576000" cy="72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88CBC842-6724-4F82-9662-A9843F06FEEB}"/>
                </a:ext>
              </a:extLst>
            </p:cNvPr>
            <p:cNvCxnSpPr/>
            <p:nvPr/>
          </p:nvCxnSpPr>
          <p:spPr>
            <a:xfrm flipH="1" flipV="1">
              <a:off x="3215640" y="1455742"/>
              <a:ext cx="121920" cy="28752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A9E75627-6163-415C-9A1B-B4A05EE49A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3720" y="1450648"/>
              <a:ext cx="121920" cy="28752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Organigramme : Délai 38">
              <a:extLst>
                <a:ext uri="{FF2B5EF4-FFF2-40B4-BE49-F238E27FC236}">
                  <a16:creationId xmlns:a16="http://schemas.microsoft.com/office/drawing/2014/main" id="{2D01D59B-8959-4031-BFF1-7B53BB1AEDED}"/>
                </a:ext>
              </a:extLst>
            </p:cNvPr>
            <p:cNvSpPr/>
            <p:nvPr/>
          </p:nvSpPr>
          <p:spPr>
            <a:xfrm rot="5400000">
              <a:off x="3179185" y="1643587"/>
              <a:ext cx="72000" cy="252000"/>
            </a:xfrm>
            <a:prstGeom prst="flowChartDelay">
              <a:avLst/>
            </a:prstGeom>
            <a:solidFill>
              <a:srgbClr val="F8C23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768C799E-30E2-4B36-BFFE-243C666454D8}"/>
                </a:ext>
              </a:extLst>
            </p:cNvPr>
            <p:cNvCxnSpPr/>
            <p:nvPr/>
          </p:nvCxnSpPr>
          <p:spPr>
            <a:xfrm flipH="1" flipV="1">
              <a:off x="3710583" y="1600522"/>
              <a:ext cx="121920" cy="28752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C04C3799-2D6A-4AA5-ACFB-99BD5861DF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8663" y="1595428"/>
              <a:ext cx="121920" cy="28752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Organigramme : Délai 42">
              <a:extLst>
                <a:ext uri="{FF2B5EF4-FFF2-40B4-BE49-F238E27FC236}">
                  <a16:creationId xmlns:a16="http://schemas.microsoft.com/office/drawing/2014/main" id="{27F7CA68-6893-487C-BE0E-09D7C53121FA}"/>
                </a:ext>
              </a:extLst>
            </p:cNvPr>
            <p:cNvSpPr/>
            <p:nvPr/>
          </p:nvSpPr>
          <p:spPr>
            <a:xfrm rot="5400000">
              <a:off x="3674128" y="1788367"/>
              <a:ext cx="72000" cy="252000"/>
            </a:xfrm>
            <a:prstGeom prst="flowChartDelay">
              <a:avLst/>
            </a:prstGeom>
            <a:solidFill>
              <a:srgbClr val="F8C23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7338E9C0-3173-4440-94CD-EBD110331BD3}"/>
                </a:ext>
              </a:extLst>
            </p:cNvPr>
            <p:cNvCxnSpPr/>
            <p:nvPr/>
          </p:nvCxnSpPr>
          <p:spPr>
            <a:xfrm>
              <a:off x="3215640" y="1455742"/>
              <a:ext cx="532561" cy="164372"/>
            </a:xfrm>
            <a:prstGeom prst="line">
              <a:avLst/>
            </a:prstGeom>
            <a:ln w="28575" cap="rnd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ZoneTexte 43">
            <a:extLst>
              <a:ext uri="{FF2B5EF4-FFF2-40B4-BE49-F238E27FC236}">
                <a16:creationId xmlns:a16="http://schemas.microsoft.com/office/drawing/2014/main" id="{5C34B4CD-9D63-475D-B06D-CA844DAB4287}"/>
              </a:ext>
            </a:extLst>
          </p:cNvPr>
          <p:cNvSpPr txBox="1"/>
          <p:nvPr/>
        </p:nvSpPr>
        <p:spPr>
          <a:xfrm>
            <a:off x="5395717" y="4863520"/>
            <a:ext cx="32937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>
                <a:solidFill>
                  <a:schemeClr val="bg1">
                    <a:lumMod val="75000"/>
                  </a:schemeClr>
                </a:solidFill>
              </a:rPr>
              <a:t>Source image : https://fr.freepik.com/vecteurs-libre/illustration-du-concept-usine_360535172.htm#fromView=keyword&amp;page=1&amp;position=17&amp;uuid=f777b63f-d758-4d01-83a4-74f41e9482a8</a:t>
            </a:r>
          </a:p>
        </p:txBody>
      </p:sp>
    </p:spTree>
    <p:extLst>
      <p:ext uri="{BB962C8B-B14F-4D97-AF65-F5344CB8AC3E}">
        <p14:creationId xmlns:p14="http://schemas.microsoft.com/office/powerpoint/2010/main" val="4140912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4C14FE5B-8D13-4B25-A3F0-C43504D91367}"/>
              </a:ext>
            </a:extLst>
          </p:cNvPr>
          <p:cNvSpPr/>
          <p:nvPr/>
        </p:nvSpPr>
        <p:spPr>
          <a:xfrm>
            <a:off x="129855" y="2695685"/>
            <a:ext cx="1477777" cy="1516618"/>
          </a:xfrm>
          <a:prstGeom prst="roundRect">
            <a:avLst/>
          </a:prstGeom>
          <a:solidFill>
            <a:schemeClr val="bg1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fr-BE" b="1">
                <a:solidFill>
                  <a:schemeClr val="tx1"/>
                </a:solidFill>
              </a:rPr>
              <a:t>Mesures d’air </a:t>
            </a:r>
            <a:r>
              <a:rPr lang="fr-BE">
                <a:solidFill>
                  <a:schemeClr val="tx1"/>
                </a:solidFill>
              </a:rPr>
              <a:t>retenues comme appropriées</a:t>
            </a:r>
            <a:endParaRPr lang="fr-BE" sz="1400">
              <a:solidFill>
                <a:schemeClr val="tx1"/>
              </a:solidFill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B03698CF-A20D-401C-B5DA-AA55BAB38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0220" y="2673622"/>
            <a:ext cx="1350044" cy="763979"/>
          </a:xfrm>
          <a:prstGeom prst="rect">
            <a:avLst/>
          </a:prstGeom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id="{E8171853-21EA-4EE0-BE51-C8E4356DDC46}"/>
              </a:ext>
            </a:extLst>
          </p:cNvPr>
          <p:cNvGrpSpPr/>
          <p:nvPr/>
        </p:nvGrpSpPr>
        <p:grpSpPr>
          <a:xfrm>
            <a:off x="2674086" y="2482867"/>
            <a:ext cx="272932" cy="595283"/>
            <a:chOff x="5678757" y="1198646"/>
            <a:chExt cx="474410" cy="87211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7FA0EEC-306F-475A-8532-BB3919E66E05}"/>
                </a:ext>
              </a:extLst>
            </p:cNvPr>
            <p:cNvSpPr/>
            <p:nvPr/>
          </p:nvSpPr>
          <p:spPr>
            <a:xfrm>
              <a:off x="5946187" y="1414220"/>
              <a:ext cx="201478" cy="3797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>
                  <a:solidFill>
                    <a:schemeClr val="tx1"/>
                  </a:solidFill>
                  <a:latin typeface="Bradley Hand ITC" panose="03070402050302030203" pitchFamily="66" charset="0"/>
                </a:rPr>
                <a:t>?</a:t>
              </a:r>
            </a:p>
          </p:txBody>
        </p:sp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AC2A7C6E-9AF8-4701-9134-21EE63D0C022}"/>
                </a:ext>
              </a:extLst>
            </p:cNvPr>
            <p:cNvGrpSpPr/>
            <p:nvPr/>
          </p:nvGrpSpPr>
          <p:grpSpPr>
            <a:xfrm>
              <a:off x="5678757" y="1198646"/>
              <a:ext cx="474410" cy="872113"/>
              <a:chOff x="5678757" y="1198646"/>
              <a:chExt cx="474410" cy="872113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2C3D06B-3C38-47DE-B5F0-DBA99A813417}"/>
                  </a:ext>
                </a:extLst>
              </p:cNvPr>
              <p:cNvSpPr/>
              <p:nvPr/>
            </p:nvSpPr>
            <p:spPr>
              <a:xfrm>
                <a:off x="5951689" y="1691050"/>
                <a:ext cx="201478" cy="37970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500" b="1">
                    <a:solidFill>
                      <a:schemeClr val="tx1"/>
                    </a:solidFill>
                    <a:latin typeface="Bradley Hand ITC" panose="03070402050302030203" pitchFamily="66" charset="0"/>
                  </a:rPr>
                  <a:t>?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B36FA8E-D73E-424A-B77D-A1CD9413ABEE}"/>
                  </a:ext>
                </a:extLst>
              </p:cNvPr>
              <p:cNvSpPr/>
              <p:nvPr/>
            </p:nvSpPr>
            <p:spPr>
              <a:xfrm>
                <a:off x="5850950" y="1362781"/>
                <a:ext cx="201478" cy="37970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000" b="1">
                    <a:solidFill>
                      <a:schemeClr val="tx1"/>
                    </a:solidFill>
                    <a:latin typeface="Bradley Hand ITC" panose="03070402050302030203" pitchFamily="66" charset="0"/>
                  </a:rPr>
                  <a:t>?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BE47E75-DFFD-40A1-9EDE-262B8BF5CF16}"/>
                  </a:ext>
                </a:extLst>
              </p:cNvPr>
              <p:cNvSpPr/>
              <p:nvPr/>
            </p:nvSpPr>
            <p:spPr>
              <a:xfrm>
                <a:off x="5719046" y="1198646"/>
                <a:ext cx="201478" cy="37970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b="1">
                    <a:solidFill>
                      <a:schemeClr val="tx1"/>
                    </a:solidFill>
                    <a:latin typeface="Bradley Hand ITC" panose="03070402050302030203" pitchFamily="66" charset="0"/>
                  </a:rPr>
                  <a:t>?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A46ABED-B5F3-4EC2-9CDB-4CE4606E3825}"/>
                  </a:ext>
                </a:extLst>
              </p:cNvPr>
              <p:cNvSpPr/>
              <p:nvPr/>
            </p:nvSpPr>
            <p:spPr>
              <a:xfrm>
                <a:off x="5678757" y="1435863"/>
                <a:ext cx="201478" cy="37970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>
                    <a:solidFill>
                      <a:schemeClr val="tx1"/>
                    </a:solidFill>
                    <a:latin typeface="Bradley Hand ITC" panose="03070402050302030203" pitchFamily="66" charset="0"/>
                  </a:rPr>
                  <a:t>?</a:t>
                </a:r>
              </a:p>
            </p:txBody>
          </p:sp>
        </p:grpSp>
      </p:grpSp>
      <p:sp>
        <p:nvSpPr>
          <p:cNvPr id="40" name="Parchemin : horizontal 39">
            <a:extLst>
              <a:ext uri="{FF2B5EF4-FFF2-40B4-BE49-F238E27FC236}">
                <a16:creationId xmlns:a16="http://schemas.microsoft.com/office/drawing/2014/main" id="{BB064517-E75E-4CCA-8026-39322D0D270D}"/>
              </a:ext>
            </a:extLst>
          </p:cNvPr>
          <p:cNvSpPr/>
          <p:nvPr/>
        </p:nvSpPr>
        <p:spPr>
          <a:xfrm>
            <a:off x="433952" y="1445372"/>
            <a:ext cx="8276095" cy="600075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sz="2000">
                <a:solidFill>
                  <a:schemeClr val="tx1"/>
                </a:solidFill>
              </a:rPr>
              <a:t>Approche globale et processus de réflexion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09CA127D-7239-49D4-93E8-C51601A90E45}"/>
              </a:ext>
            </a:extLst>
          </p:cNvPr>
          <p:cNvSpPr txBox="1"/>
          <p:nvPr/>
        </p:nvSpPr>
        <p:spPr>
          <a:xfrm>
            <a:off x="282078" y="4813255"/>
            <a:ext cx="8214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>
                <a:solidFill>
                  <a:schemeClr val="bg1">
                    <a:lumMod val="75000"/>
                  </a:schemeClr>
                </a:solidFill>
              </a:rPr>
              <a:t>Source images :</a:t>
            </a:r>
          </a:p>
          <a:p>
            <a:r>
              <a:rPr lang="en-GB" sz="500">
                <a:solidFill>
                  <a:schemeClr val="bg1">
                    <a:lumMod val="75000"/>
                  </a:schemeClr>
                </a:solidFill>
              </a:rPr>
              <a:t>https://fr.dreamstime.com/dessin-continu-du-jeune-chef-d-entreprise-assis-son-bureau-devant-ordinateur-portable-strat%C3%A9gie-r%C3%A9flexion-%C3%A0-image179318331</a:t>
            </a:r>
          </a:p>
          <a:p>
            <a:r>
              <a:rPr lang="en-GB" sz="500">
                <a:solidFill>
                  <a:schemeClr val="bg1">
                    <a:lumMod val="75000"/>
                  </a:schemeClr>
                </a:solidFill>
              </a:rPr>
              <a:t>https://www.shutterstock.com/fr/image-vector/single-continuous-line-drawing-young-construction-2260687733</a:t>
            </a:r>
          </a:p>
          <a:p>
            <a:endParaRPr lang="en-GB" sz="5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E6CFC485-8EFD-4AD8-BCF4-7413087D6957}"/>
              </a:ext>
            </a:extLst>
          </p:cNvPr>
          <p:cNvSpPr/>
          <p:nvPr/>
        </p:nvSpPr>
        <p:spPr>
          <a:xfrm>
            <a:off x="1985876" y="3456303"/>
            <a:ext cx="1671705" cy="756000"/>
          </a:xfrm>
          <a:prstGeom prst="roundRect">
            <a:avLst/>
          </a:prstGeom>
          <a:solidFill>
            <a:schemeClr val="bg1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fr-BE" sz="1600" b="1">
                <a:solidFill>
                  <a:schemeClr val="tx1"/>
                </a:solidFill>
              </a:rPr>
              <a:t>Préparation</a:t>
            </a:r>
            <a:r>
              <a:rPr lang="fr-BE" sz="1600">
                <a:solidFill>
                  <a:schemeClr val="tx1"/>
                </a:solidFill>
              </a:rPr>
              <a:t> des mesures d’air</a:t>
            </a:r>
            <a:endParaRPr lang="fr-BE" sz="1200">
              <a:solidFill>
                <a:schemeClr val="tx1"/>
              </a:solidFill>
            </a:endParaRPr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BA08EF4F-16ED-4B7F-9F11-4FF86A07986E}"/>
              </a:ext>
            </a:extLst>
          </p:cNvPr>
          <p:cNvSpPr/>
          <p:nvPr/>
        </p:nvSpPr>
        <p:spPr>
          <a:xfrm>
            <a:off x="5275944" y="3456303"/>
            <a:ext cx="1671705" cy="756000"/>
          </a:xfrm>
          <a:prstGeom prst="roundRect">
            <a:avLst/>
          </a:prstGeom>
          <a:solidFill>
            <a:schemeClr val="bg1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fr-BE" sz="1600" b="1">
                <a:solidFill>
                  <a:schemeClr val="tx1"/>
                </a:solidFill>
              </a:rPr>
              <a:t>Réalisation</a:t>
            </a:r>
            <a:r>
              <a:rPr lang="fr-BE" sz="1600">
                <a:solidFill>
                  <a:schemeClr val="tx1"/>
                </a:solidFill>
              </a:rPr>
              <a:t> des mesures d’air</a:t>
            </a:r>
            <a:endParaRPr lang="fr-BE" sz="1200">
              <a:solidFill>
                <a:schemeClr val="tx1"/>
              </a:solidFill>
            </a:endParaRPr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0EA9A7A9-58B8-4CB0-A112-FB0566D03BF0}"/>
              </a:ext>
            </a:extLst>
          </p:cNvPr>
          <p:cNvSpPr/>
          <p:nvPr/>
        </p:nvSpPr>
        <p:spPr>
          <a:xfrm>
            <a:off x="7847784" y="3408254"/>
            <a:ext cx="1241820" cy="1047160"/>
          </a:xfrm>
          <a:prstGeom prst="roundRect">
            <a:avLst/>
          </a:prstGeom>
          <a:solidFill>
            <a:schemeClr val="bg1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fr-BE" sz="1600" b="1">
                <a:solidFill>
                  <a:schemeClr val="tx1"/>
                </a:solidFill>
              </a:rPr>
              <a:t>Intégration</a:t>
            </a:r>
            <a:r>
              <a:rPr lang="fr-BE" sz="1600">
                <a:solidFill>
                  <a:schemeClr val="tx1"/>
                </a:solidFill>
              </a:rPr>
              <a:t> des résultats des mesures d’air</a:t>
            </a:r>
            <a:endParaRPr lang="fr-BE" sz="1200">
              <a:solidFill>
                <a:schemeClr val="tx1"/>
              </a:solidFill>
            </a:endParaRP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5E59A492-2D26-4BD8-B5BC-BD55C08A40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25" y="2393735"/>
            <a:ext cx="472091" cy="472091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F7A13964-5967-4079-AD48-D80D45B6440F}"/>
              </a:ext>
            </a:extLst>
          </p:cNvPr>
          <p:cNvSpPr txBox="1"/>
          <p:nvPr/>
        </p:nvSpPr>
        <p:spPr>
          <a:xfrm>
            <a:off x="2" y="618830"/>
            <a:ext cx="9143998" cy="400110"/>
          </a:xfrm>
          <a:prstGeom prst="rect">
            <a:avLst/>
          </a:prstGeom>
          <a:solidFill>
            <a:srgbClr val="D7E4BD"/>
          </a:solidFill>
        </p:spPr>
        <p:txBody>
          <a:bodyPr wrap="square" rtlCol="0">
            <a:spAutoFit/>
          </a:bodyPr>
          <a:lstStyle/>
          <a:p>
            <a:r>
              <a:rPr lang="fr-FR" sz="2000"/>
              <a:t>Objectif de la formation</a:t>
            </a:r>
            <a:endParaRPr lang="fr-BE" sz="2000"/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D697F97F-6F2C-4409-8617-B89832ED559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03" t="21821" r="27022" b="12203"/>
          <a:stretch/>
        </p:blipFill>
        <p:spPr>
          <a:xfrm>
            <a:off x="5615821" y="2618815"/>
            <a:ext cx="1190316" cy="806833"/>
          </a:xfrm>
          <a:prstGeom prst="rect">
            <a:avLst/>
          </a:prstGeom>
        </p:spPr>
      </p:pic>
      <p:grpSp>
        <p:nvGrpSpPr>
          <p:cNvPr id="38" name="Groupe 37">
            <a:extLst>
              <a:ext uri="{FF2B5EF4-FFF2-40B4-BE49-F238E27FC236}">
                <a16:creationId xmlns:a16="http://schemas.microsoft.com/office/drawing/2014/main" id="{5402BCAC-FE40-4890-9578-3C18AF135EDF}"/>
              </a:ext>
            </a:extLst>
          </p:cNvPr>
          <p:cNvGrpSpPr/>
          <p:nvPr/>
        </p:nvGrpSpPr>
        <p:grpSpPr>
          <a:xfrm>
            <a:off x="655395" y="2059957"/>
            <a:ext cx="7887739" cy="636335"/>
            <a:chOff x="655395" y="1228687"/>
            <a:chExt cx="7887739" cy="636335"/>
          </a:xfrm>
        </p:grpSpPr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3CBE40A9-02B7-4C0B-9FF0-FACCA5FD6022}"/>
                </a:ext>
              </a:extLst>
            </p:cNvPr>
            <p:cNvGrpSpPr/>
            <p:nvPr/>
          </p:nvGrpSpPr>
          <p:grpSpPr>
            <a:xfrm>
              <a:off x="655395" y="1228687"/>
              <a:ext cx="7887739" cy="585430"/>
              <a:chOff x="949858" y="1615338"/>
              <a:chExt cx="7887739" cy="585430"/>
            </a:xfrm>
          </p:grpSpPr>
          <p:grpSp>
            <p:nvGrpSpPr>
              <p:cNvPr id="52" name="Groupe 51">
                <a:extLst>
                  <a:ext uri="{FF2B5EF4-FFF2-40B4-BE49-F238E27FC236}">
                    <a16:creationId xmlns:a16="http://schemas.microsoft.com/office/drawing/2014/main" id="{8A8DFB64-E9D2-4C9C-B5F5-CEE899395688}"/>
                  </a:ext>
                </a:extLst>
              </p:cNvPr>
              <p:cNvGrpSpPr/>
              <p:nvPr/>
            </p:nvGrpSpPr>
            <p:grpSpPr>
              <a:xfrm>
                <a:off x="949858" y="1633212"/>
                <a:ext cx="360000" cy="360000"/>
                <a:chOff x="3308887" y="2165484"/>
                <a:chExt cx="360000" cy="360000"/>
              </a:xfrm>
            </p:grpSpPr>
            <p:sp>
              <p:nvSpPr>
                <p:cNvPr id="68" name="Larme 67">
                  <a:extLst>
                    <a:ext uri="{FF2B5EF4-FFF2-40B4-BE49-F238E27FC236}">
                      <a16:creationId xmlns:a16="http://schemas.microsoft.com/office/drawing/2014/main" id="{3F618421-3D18-43A6-886A-FC8E98D0ADF0}"/>
                    </a:ext>
                  </a:extLst>
                </p:cNvPr>
                <p:cNvSpPr/>
                <p:nvPr/>
              </p:nvSpPr>
              <p:spPr>
                <a:xfrm rot="8052320">
                  <a:off x="3308887" y="2165484"/>
                  <a:ext cx="360000" cy="360000"/>
                </a:xfrm>
                <a:prstGeom prst="teardrop">
                  <a:avLst/>
                </a:prstGeom>
                <a:solidFill>
                  <a:srgbClr val="ABBE88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" name="Ellipse 68">
                  <a:extLst>
                    <a:ext uri="{FF2B5EF4-FFF2-40B4-BE49-F238E27FC236}">
                      <a16:creationId xmlns:a16="http://schemas.microsoft.com/office/drawing/2014/main" id="{DE099DC6-BDF6-40CB-A151-249D6510922F}"/>
                    </a:ext>
                  </a:extLst>
                </p:cNvPr>
                <p:cNvSpPr/>
                <p:nvPr/>
              </p:nvSpPr>
              <p:spPr>
                <a:xfrm>
                  <a:off x="3416887" y="2273484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4" name="Groupe 53">
                <a:extLst>
                  <a:ext uri="{FF2B5EF4-FFF2-40B4-BE49-F238E27FC236}">
                    <a16:creationId xmlns:a16="http://schemas.microsoft.com/office/drawing/2014/main" id="{A02C12C6-337A-4A59-A248-1B4F989386FD}"/>
                  </a:ext>
                </a:extLst>
              </p:cNvPr>
              <p:cNvGrpSpPr/>
              <p:nvPr/>
            </p:nvGrpSpPr>
            <p:grpSpPr>
              <a:xfrm>
                <a:off x="2898826" y="1639205"/>
                <a:ext cx="360000" cy="360000"/>
                <a:chOff x="3308887" y="2165484"/>
                <a:chExt cx="360000" cy="360000"/>
              </a:xfrm>
            </p:grpSpPr>
            <p:sp>
              <p:nvSpPr>
                <p:cNvPr id="66" name="Larme 65">
                  <a:extLst>
                    <a:ext uri="{FF2B5EF4-FFF2-40B4-BE49-F238E27FC236}">
                      <a16:creationId xmlns:a16="http://schemas.microsoft.com/office/drawing/2014/main" id="{40FF6C5F-AC1F-4D91-A507-DA00D66206EF}"/>
                    </a:ext>
                  </a:extLst>
                </p:cNvPr>
                <p:cNvSpPr/>
                <p:nvPr/>
              </p:nvSpPr>
              <p:spPr>
                <a:xfrm rot="8052320">
                  <a:off x="3308887" y="2165484"/>
                  <a:ext cx="360000" cy="360000"/>
                </a:xfrm>
                <a:prstGeom prst="teardrop">
                  <a:avLst/>
                </a:prstGeom>
                <a:solidFill>
                  <a:srgbClr val="ABBE88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7" name="Ellipse 66">
                  <a:extLst>
                    <a:ext uri="{FF2B5EF4-FFF2-40B4-BE49-F238E27FC236}">
                      <a16:creationId xmlns:a16="http://schemas.microsoft.com/office/drawing/2014/main" id="{16E79957-9ECD-4E70-A755-434346616303}"/>
                    </a:ext>
                  </a:extLst>
                </p:cNvPr>
                <p:cNvSpPr/>
                <p:nvPr/>
              </p:nvSpPr>
              <p:spPr>
                <a:xfrm>
                  <a:off x="3416887" y="2273484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5" name="Groupe 54">
                <a:extLst>
                  <a:ext uri="{FF2B5EF4-FFF2-40B4-BE49-F238E27FC236}">
                    <a16:creationId xmlns:a16="http://schemas.microsoft.com/office/drawing/2014/main" id="{E8CF6719-F96F-4B02-8AC9-B2C8B7647729}"/>
                  </a:ext>
                </a:extLst>
              </p:cNvPr>
              <p:cNvGrpSpPr/>
              <p:nvPr/>
            </p:nvGrpSpPr>
            <p:grpSpPr>
              <a:xfrm>
                <a:off x="6226260" y="1615338"/>
                <a:ext cx="360000" cy="360000"/>
                <a:chOff x="4408095" y="2141617"/>
                <a:chExt cx="360000" cy="360000"/>
              </a:xfrm>
            </p:grpSpPr>
            <p:sp>
              <p:nvSpPr>
                <p:cNvPr id="64" name="Larme 63">
                  <a:extLst>
                    <a:ext uri="{FF2B5EF4-FFF2-40B4-BE49-F238E27FC236}">
                      <a16:creationId xmlns:a16="http://schemas.microsoft.com/office/drawing/2014/main" id="{6E5CC512-7DB1-441B-AE1D-6B2FC8A14CAB}"/>
                    </a:ext>
                  </a:extLst>
                </p:cNvPr>
                <p:cNvSpPr/>
                <p:nvPr/>
              </p:nvSpPr>
              <p:spPr>
                <a:xfrm rot="8052320">
                  <a:off x="4408095" y="2141617"/>
                  <a:ext cx="360000" cy="360000"/>
                </a:xfrm>
                <a:prstGeom prst="teardrop">
                  <a:avLst/>
                </a:prstGeom>
                <a:solidFill>
                  <a:srgbClr val="ABBE88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5" name="Ellipse 64">
                  <a:extLst>
                    <a:ext uri="{FF2B5EF4-FFF2-40B4-BE49-F238E27FC236}">
                      <a16:creationId xmlns:a16="http://schemas.microsoft.com/office/drawing/2014/main" id="{04AB60A1-F080-45C4-8135-8477EBE2F401}"/>
                    </a:ext>
                  </a:extLst>
                </p:cNvPr>
                <p:cNvSpPr/>
                <p:nvPr/>
              </p:nvSpPr>
              <p:spPr>
                <a:xfrm>
                  <a:off x="4516095" y="2249617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6" name="Groupe 55">
                <a:extLst>
                  <a:ext uri="{FF2B5EF4-FFF2-40B4-BE49-F238E27FC236}">
                    <a16:creationId xmlns:a16="http://schemas.microsoft.com/office/drawing/2014/main" id="{823D1D0B-E9AB-44C1-B43C-A491654E4C28}"/>
                  </a:ext>
                </a:extLst>
              </p:cNvPr>
              <p:cNvGrpSpPr/>
              <p:nvPr/>
            </p:nvGrpSpPr>
            <p:grpSpPr>
              <a:xfrm>
                <a:off x="8477597" y="1641832"/>
                <a:ext cx="360000" cy="360000"/>
                <a:chOff x="4556336" y="2174481"/>
                <a:chExt cx="360000" cy="360000"/>
              </a:xfrm>
            </p:grpSpPr>
            <p:sp>
              <p:nvSpPr>
                <p:cNvPr id="62" name="Larme 61">
                  <a:extLst>
                    <a:ext uri="{FF2B5EF4-FFF2-40B4-BE49-F238E27FC236}">
                      <a16:creationId xmlns:a16="http://schemas.microsoft.com/office/drawing/2014/main" id="{0E53FE90-6857-4434-B985-5F5743A536F2}"/>
                    </a:ext>
                  </a:extLst>
                </p:cNvPr>
                <p:cNvSpPr/>
                <p:nvPr/>
              </p:nvSpPr>
              <p:spPr>
                <a:xfrm rot="8052320">
                  <a:off x="4556336" y="2174481"/>
                  <a:ext cx="360000" cy="360000"/>
                </a:xfrm>
                <a:prstGeom prst="teardrop">
                  <a:avLst/>
                </a:prstGeom>
                <a:solidFill>
                  <a:srgbClr val="ABBE88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" name="Ellipse 62">
                  <a:extLst>
                    <a:ext uri="{FF2B5EF4-FFF2-40B4-BE49-F238E27FC236}">
                      <a16:creationId xmlns:a16="http://schemas.microsoft.com/office/drawing/2014/main" id="{E4DAFE59-D3BD-41A4-B6D2-FCDCDC794D7A}"/>
                    </a:ext>
                  </a:extLst>
                </p:cNvPr>
                <p:cNvSpPr/>
                <p:nvPr/>
              </p:nvSpPr>
              <p:spPr>
                <a:xfrm>
                  <a:off x="4664336" y="2282481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7" name="Forme libre : forme 56">
                <a:extLst>
                  <a:ext uri="{FF2B5EF4-FFF2-40B4-BE49-F238E27FC236}">
                    <a16:creationId xmlns:a16="http://schemas.microsoft.com/office/drawing/2014/main" id="{A4443928-1A45-4ECA-B8D0-62ACDD5F1641}"/>
                  </a:ext>
                </a:extLst>
              </p:cNvPr>
              <p:cNvSpPr/>
              <p:nvPr/>
            </p:nvSpPr>
            <p:spPr>
              <a:xfrm>
                <a:off x="1162373" y="1883044"/>
                <a:ext cx="1875295" cy="317724"/>
              </a:xfrm>
              <a:custGeom>
                <a:avLst/>
                <a:gdLst>
                  <a:gd name="connsiteX0" fmla="*/ 0 w 1875295"/>
                  <a:gd name="connsiteY0" fmla="*/ 193729 h 317724"/>
                  <a:gd name="connsiteX1" fmla="*/ 240224 w 1875295"/>
                  <a:gd name="connsiteY1" fmla="*/ 309966 h 317724"/>
                  <a:gd name="connsiteX2" fmla="*/ 534691 w 1875295"/>
                  <a:gd name="connsiteY2" fmla="*/ 185980 h 317724"/>
                  <a:gd name="connsiteX3" fmla="*/ 922149 w 1875295"/>
                  <a:gd name="connsiteY3" fmla="*/ 0 h 317724"/>
                  <a:gd name="connsiteX4" fmla="*/ 1301858 w 1875295"/>
                  <a:gd name="connsiteY4" fmla="*/ 185980 h 317724"/>
                  <a:gd name="connsiteX5" fmla="*/ 1557580 w 1875295"/>
                  <a:gd name="connsiteY5" fmla="*/ 317715 h 317724"/>
                  <a:gd name="connsiteX6" fmla="*/ 1875295 w 1875295"/>
                  <a:gd name="connsiteY6" fmla="*/ 193729 h 317724"/>
                  <a:gd name="connsiteX7" fmla="*/ 1875295 w 1875295"/>
                  <a:gd name="connsiteY7" fmla="*/ 193729 h 31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75295" h="317724">
                    <a:moveTo>
                      <a:pt x="0" y="193729"/>
                    </a:moveTo>
                    <a:cubicBezTo>
                      <a:pt x="75554" y="252493"/>
                      <a:pt x="151109" y="311257"/>
                      <a:pt x="240224" y="309966"/>
                    </a:cubicBezTo>
                    <a:cubicBezTo>
                      <a:pt x="329339" y="308675"/>
                      <a:pt x="421037" y="237641"/>
                      <a:pt x="534691" y="185980"/>
                    </a:cubicBezTo>
                    <a:cubicBezTo>
                      <a:pt x="648345" y="134319"/>
                      <a:pt x="794288" y="0"/>
                      <a:pt x="922149" y="0"/>
                    </a:cubicBezTo>
                    <a:cubicBezTo>
                      <a:pt x="1050010" y="0"/>
                      <a:pt x="1301858" y="185980"/>
                      <a:pt x="1301858" y="185980"/>
                    </a:cubicBezTo>
                    <a:cubicBezTo>
                      <a:pt x="1407763" y="238932"/>
                      <a:pt x="1462007" y="316424"/>
                      <a:pt x="1557580" y="317715"/>
                    </a:cubicBezTo>
                    <a:cubicBezTo>
                      <a:pt x="1653153" y="319006"/>
                      <a:pt x="1875295" y="193729"/>
                      <a:pt x="1875295" y="193729"/>
                    </a:cubicBezTo>
                    <a:lnTo>
                      <a:pt x="1875295" y="193729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Forme libre : forme 60">
                <a:extLst>
                  <a:ext uri="{FF2B5EF4-FFF2-40B4-BE49-F238E27FC236}">
                    <a16:creationId xmlns:a16="http://schemas.microsoft.com/office/drawing/2014/main" id="{6F65B993-0AFA-4DA2-88E1-1FFF10D1C41C}"/>
                  </a:ext>
                </a:extLst>
              </p:cNvPr>
              <p:cNvSpPr/>
              <p:nvPr/>
            </p:nvSpPr>
            <p:spPr>
              <a:xfrm flipH="1">
                <a:off x="6478259" y="2008852"/>
                <a:ext cx="2092293" cy="163530"/>
              </a:xfrm>
              <a:custGeom>
                <a:avLst/>
                <a:gdLst>
                  <a:gd name="connsiteX0" fmla="*/ 0 w 2107769"/>
                  <a:gd name="connsiteY0" fmla="*/ 54517 h 272001"/>
                  <a:gd name="connsiteX1" fmla="*/ 364210 w 2107769"/>
                  <a:gd name="connsiteY1" fmla="*/ 271493 h 272001"/>
                  <a:gd name="connsiteX2" fmla="*/ 945396 w 2107769"/>
                  <a:gd name="connsiteY2" fmla="*/ 273 h 272001"/>
                  <a:gd name="connsiteX3" fmla="*/ 1495586 w 2107769"/>
                  <a:gd name="connsiteY3" fmla="*/ 217249 h 272001"/>
                  <a:gd name="connsiteX4" fmla="*/ 2107769 w 2107769"/>
                  <a:gd name="connsiteY4" fmla="*/ 46768 h 272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07769" h="272001">
                    <a:moveTo>
                      <a:pt x="0" y="54517"/>
                    </a:moveTo>
                    <a:cubicBezTo>
                      <a:pt x="103322" y="167525"/>
                      <a:pt x="206644" y="280534"/>
                      <a:pt x="364210" y="271493"/>
                    </a:cubicBezTo>
                    <a:cubicBezTo>
                      <a:pt x="521776" y="262452"/>
                      <a:pt x="756833" y="9314"/>
                      <a:pt x="945396" y="273"/>
                    </a:cubicBezTo>
                    <a:cubicBezTo>
                      <a:pt x="1133959" y="-8768"/>
                      <a:pt x="1301857" y="209500"/>
                      <a:pt x="1495586" y="217249"/>
                    </a:cubicBezTo>
                    <a:cubicBezTo>
                      <a:pt x="1689315" y="224998"/>
                      <a:pt x="1898542" y="135883"/>
                      <a:pt x="2107769" y="46768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78F1687C-59E0-43F8-BA79-2929AD46A702}"/>
                </a:ext>
              </a:extLst>
            </p:cNvPr>
            <p:cNvSpPr/>
            <p:nvPr/>
          </p:nvSpPr>
          <p:spPr>
            <a:xfrm flipV="1">
              <a:off x="2866113" y="1540937"/>
              <a:ext cx="3207773" cy="324085"/>
            </a:xfrm>
            <a:custGeom>
              <a:avLst/>
              <a:gdLst>
                <a:gd name="connsiteX0" fmla="*/ 0 w 1875295"/>
                <a:gd name="connsiteY0" fmla="*/ 193729 h 317724"/>
                <a:gd name="connsiteX1" fmla="*/ 240224 w 1875295"/>
                <a:gd name="connsiteY1" fmla="*/ 309966 h 317724"/>
                <a:gd name="connsiteX2" fmla="*/ 534691 w 1875295"/>
                <a:gd name="connsiteY2" fmla="*/ 185980 h 317724"/>
                <a:gd name="connsiteX3" fmla="*/ 922149 w 1875295"/>
                <a:gd name="connsiteY3" fmla="*/ 0 h 317724"/>
                <a:gd name="connsiteX4" fmla="*/ 1301858 w 1875295"/>
                <a:gd name="connsiteY4" fmla="*/ 185980 h 317724"/>
                <a:gd name="connsiteX5" fmla="*/ 1557580 w 1875295"/>
                <a:gd name="connsiteY5" fmla="*/ 317715 h 317724"/>
                <a:gd name="connsiteX6" fmla="*/ 1875295 w 1875295"/>
                <a:gd name="connsiteY6" fmla="*/ 193729 h 317724"/>
                <a:gd name="connsiteX7" fmla="*/ 1875295 w 1875295"/>
                <a:gd name="connsiteY7" fmla="*/ 193729 h 317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5295" h="317724">
                  <a:moveTo>
                    <a:pt x="0" y="193729"/>
                  </a:moveTo>
                  <a:cubicBezTo>
                    <a:pt x="75554" y="252493"/>
                    <a:pt x="151109" y="311257"/>
                    <a:pt x="240224" y="309966"/>
                  </a:cubicBezTo>
                  <a:cubicBezTo>
                    <a:pt x="329339" y="308675"/>
                    <a:pt x="421037" y="237641"/>
                    <a:pt x="534691" y="185980"/>
                  </a:cubicBezTo>
                  <a:cubicBezTo>
                    <a:pt x="648345" y="134319"/>
                    <a:pt x="794288" y="0"/>
                    <a:pt x="922149" y="0"/>
                  </a:cubicBezTo>
                  <a:cubicBezTo>
                    <a:pt x="1050010" y="0"/>
                    <a:pt x="1301858" y="185980"/>
                    <a:pt x="1301858" y="185980"/>
                  </a:cubicBezTo>
                  <a:cubicBezTo>
                    <a:pt x="1407763" y="238932"/>
                    <a:pt x="1462007" y="316424"/>
                    <a:pt x="1557580" y="317715"/>
                  </a:cubicBezTo>
                  <a:cubicBezTo>
                    <a:pt x="1653153" y="319006"/>
                    <a:pt x="1875295" y="193729"/>
                    <a:pt x="1875295" y="193729"/>
                  </a:cubicBezTo>
                  <a:lnTo>
                    <a:pt x="1875295" y="193729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0DB186F4-9C83-45F4-8B14-78F7BFB095B5}"/>
              </a:ext>
            </a:extLst>
          </p:cNvPr>
          <p:cNvGrpSpPr/>
          <p:nvPr/>
        </p:nvGrpSpPr>
        <p:grpSpPr>
          <a:xfrm>
            <a:off x="7620000" y="2669748"/>
            <a:ext cx="1469604" cy="680003"/>
            <a:chOff x="7620000" y="2669748"/>
            <a:chExt cx="1469604" cy="680003"/>
          </a:xfrm>
        </p:grpSpPr>
        <p:pic>
          <p:nvPicPr>
            <p:cNvPr id="59" name="Image 58" descr="Capture d’écran">
              <a:extLst>
                <a:ext uri="{FF2B5EF4-FFF2-40B4-BE49-F238E27FC236}">
                  <a16:creationId xmlns:a16="http://schemas.microsoft.com/office/drawing/2014/main" id="{D555E2B0-F721-4BF3-9EDA-2A118028B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0" y="2669748"/>
              <a:ext cx="595155" cy="392156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843F2E02-03C0-4407-A5BF-286729CCD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23450" y="3169926"/>
              <a:ext cx="866154" cy="1798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54B6000C-A5ED-41FC-99B4-8C1F796FF504}"/>
                </a:ext>
              </a:extLst>
            </p:cNvPr>
            <p:cNvSpPr txBox="1"/>
            <p:nvPr/>
          </p:nvSpPr>
          <p:spPr>
            <a:xfrm>
              <a:off x="8015510" y="2909122"/>
              <a:ext cx="347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chemeClr val="tx2">
                      <a:lumMod val="75000"/>
                    </a:schemeClr>
                  </a:solidFill>
                </a:rPr>
                <a:t>&amp;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588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3" grpId="0" animBg="1"/>
      <p:bldP spid="44" grpId="0" animBg="1"/>
      <p:bldP spid="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385764" y="1028625"/>
            <a:ext cx="5254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9BE2E24-BA80-4EB4-A3CC-D5B3D370E196}"/>
              </a:ext>
            </a:extLst>
          </p:cNvPr>
          <p:cNvSpPr txBox="1"/>
          <p:nvPr/>
        </p:nvSpPr>
        <p:spPr>
          <a:xfrm>
            <a:off x="2" y="618830"/>
            <a:ext cx="9143998" cy="400110"/>
          </a:xfrm>
          <a:prstGeom prst="rect">
            <a:avLst/>
          </a:prstGeom>
          <a:solidFill>
            <a:srgbClr val="D7E4BD"/>
          </a:solidFill>
        </p:spPr>
        <p:txBody>
          <a:bodyPr wrap="square" rtlCol="0">
            <a:spAutoFit/>
          </a:bodyPr>
          <a:lstStyle/>
          <a:p>
            <a:r>
              <a:rPr lang="fr-FR" sz="2000"/>
              <a:t>Suite présentation</a:t>
            </a:r>
            <a:endParaRPr lang="fr-BE" sz="20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F091658-A27E-4E75-91B2-B9DBC7FAF072}"/>
              </a:ext>
            </a:extLst>
          </p:cNvPr>
          <p:cNvSpPr txBox="1"/>
          <p:nvPr/>
        </p:nvSpPr>
        <p:spPr>
          <a:xfrm>
            <a:off x="385763" y="1028625"/>
            <a:ext cx="83619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40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>
                <a:solidFill>
                  <a:schemeClr val="bg1">
                    <a:lumMod val="85000"/>
                  </a:schemeClr>
                </a:solidFill>
              </a:rPr>
              <a:t>Contexte : réflexion sur la réalisation de mesures d’air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40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/>
              <a:t>Réalisation de mesures d’air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/>
              <a:t>Stratégie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/>
              <a:t>Représentativité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/>
              <a:t>Matériel et méthodes</a:t>
            </a:r>
          </a:p>
          <a:p>
            <a:pPr algn="ctr"/>
            <a:r>
              <a:rPr lang="fr-FR" sz="2400" i="1"/>
              <a:t>(PAUSE)</a:t>
            </a:r>
          </a:p>
        </p:txBody>
      </p:sp>
    </p:spTree>
    <p:extLst>
      <p:ext uri="{BB962C8B-B14F-4D97-AF65-F5344CB8AC3E}">
        <p14:creationId xmlns:p14="http://schemas.microsoft.com/office/powerpoint/2010/main" val="2755918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21F1457-22BE-4917-BF36-37726A834F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1" t="27601" r="2072" b="12222"/>
          <a:stretch/>
        </p:blipFill>
        <p:spPr>
          <a:xfrm>
            <a:off x="8296509" y="4617274"/>
            <a:ext cx="847492" cy="5262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78EC7EC-C1A9-440D-B70F-D7FF5E41C707}"/>
              </a:ext>
            </a:extLst>
          </p:cNvPr>
          <p:cNvSpPr/>
          <p:nvPr/>
        </p:nvSpPr>
        <p:spPr>
          <a:xfrm>
            <a:off x="2529914" y="566628"/>
            <a:ext cx="7951904" cy="559770"/>
          </a:xfrm>
          <a:prstGeom prst="rect">
            <a:avLst/>
          </a:prstGeom>
        </p:spPr>
        <p:txBody>
          <a:bodyPr wrap="square" lIns="51435" tIns="25718" rIns="51435" bIns="25718" anchor="t">
            <a:spAutoFit/>
          </a:bodyPr>
          <a:lstStyle/>
          <a:p>
            <a:pPr defTabSz="342901"/>
            <a:r>
              <a:rPr lang="fr-BE" sz="3300">
                <a:solidFill>
                  <a:srgbClr val="7AB929"/>
                </a:solidFill>
                <a:latin typeface="Century Gothic" panose="020B0502020202020204" pitchFamily="34" charset="0"/>
                <a:cs typeface="Arial"/>
              </a:rPr>
              <a:t>Merci pour votre attention ! 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2DEA7D01-9BD7-D776-E916-80B9DD5FA21E}"/>
              </a:ext>
            </a:extLst>
          </p:cNvPr>
          <p:cNvGraphicFramePr>
            <a:graphicFrameLocks noGrp="1"/>
          </p:cNvGraphicFramePr>
          <p:nvPr/>
        </p:nvGraphicFramePr>
        <p:xfrm>
          <a:off x="440048" y="1274444"/>
          <a:ext cx="6386203" cy="339120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47771">
                  <a:extLst>
                    <a:ext uri="{9D8B030D-6E8A-4147-A177-3AD203B41FA5}">
                      <a16:colId xmlns:a16="http://schemas.microsoft.com/office/drawing/2014/main" val="1201860147"/>
                    </a:ext>
                  </a:extLst>
                </a:gridCol>
                <a:gridCol w="2576052">
                  <a:extLst>
                    <a:ext uri="{9D8B030D-6E8A-4147-A177-3AD203B41FA5}">
                      <a16:colId xmlns:a16="http://schemas.microsoft.com/office/drawing/2014/main" val="3056763038"/>
                    </a:ext>
                  </a:extLst>
                </a:gridCol>
                <a:gridCol w="2862380">
                  <a:extLst>
                    <a:ext uri="{9D8B030D-6E8A-4147-A177-3AD203B41FA5}">
                      <a16:colId xmlns:a16="http://schemas.microsoft.com/office/drawing/2014/main" val="277384565"/>
                    </a:ext>
                  </a:extLst>
                </a:gridCol>
              </a:tblGrid>
              <a:tr h="342900">
                <a:tc gridSpan="3">
                  <a:txBody>
                    <a:bodyPr/>
                    <a:lstStyle/>
                    <a:p>
                      <a:pPr algn="ctr"/>
                      <a:r>
                        <a:rPr lang="fr-BE" sz="1800" b="1">
                          <a:latin typeface="Century Gothic" panose="020B0502020202020204" pitchFamily="34" charset="0"/>
                        </a:rPr>
                        <a:t>Programme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106883"/>
                  </a:ext>
                </a:extLst>
              </a:tr>
              <a:tr h="220892"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9h00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Accueil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900" b="1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776895"/>
                  </a:ext>
                </a:extLst>
              </a:tr>
              <a:tr h="220892"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9h30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Introduction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DAS – Bénédicte </a:t>
                      </a:r>
                      <a:r>
                        <a:rPr lang="fr-BE" sz="900" b="1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Dusart</a:t>
                      </a:r>
                      <a:endParaRPr lang="fr-BE" sz="900" b="1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637202"/>
                  </a:ext>
                </a:extLst>
              </a:tr>
              <a:tr h="353427"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9h45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Gaz du sol, air intérieur, air extérieur : quand ? pourquoi ? comment ?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ISSEP – Christelle Delobel / Christophe Lambert / Emilie </a:t>
                      </a:r>
                      <a:r>
                        <a:rPr lang="fr-BE" sz="900" b="1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Séleck</a:t>
                      </a:r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494094"/>
                  </a:ext>
                </a:extLst>
              </a:tr>
              <a:tr h="220892"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11h00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Pause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900" b="1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05183"/>
                  </a:ext>
                </a:extLst>
              </a:tr>
              <a:tr h="353427"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11h20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Gaz du sol, air intérieur, air extérieur : quand ? pourquoi ? comment ?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ISSEP – Christelle Delobel / Christophe Lambert / Emilie </a:t>
                      </a:r>
                      <a:r>
                        <a:rPr lang="fr-BE" sz="900" b="1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Séleck</a:t>
                      </a:r>
                      <a:endParaRPr lang="fr-BE" sz="900" b="1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8442198"/>
                  </a:ext>
                </a:extLst>
              </a:tr>
              <a:tr h="220892"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12h30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Question/réponses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900" b="1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749551"/>
                  </a:ext>
                </a:extLst>
              </a:tr>
              <a:tr h="220892"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13h00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Pause repas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900" b="1">
                        <a:solidFill>
                          <a:srgbClr val="C00000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4175248"/>
                  </a:ext>
                </a:extLst>
              </a:tr>
              <a:tr h="220892"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14h00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Les PFAS, quoi de neuf ?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DAS – Thomas Lambrechts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65626"/>
                  </a:ext>
                </a:extLst>
              </a:tr>
              <a:tr h="220892"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15h15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Pause + (Quizz ISSEP)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900" b="1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290842"/>
                  </a:ext>
                </a:extLst>
              </a:tr>
              <a:tr h="353427"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15h30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Les évolutions et perspectives – focus sur les nouveaux outils informatiques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DAS – Nicolas Boulanger / Bénédicte </a:t>
                      </a:r>
                      <a:r>
                        <a:rPr lang="fr-BE" sz="900" b="1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Dusart</a:t>
                      </a:r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/ Jérémy Jacques / Aubry Vanderstraeten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308253"/>
                  </a:ext>
                </a:extLst>
              </a:tr>
              <a:tr h="220892"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16h30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Conclusions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DAS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8738253"/>
                  </a:ext>
                </a:extLst>
              </a:tr>
              <a:tr h="220892"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17h00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FIN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900" b="1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8381023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260F0F7B-904A-6093-7480-6E241B5413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114"/>
            <a:ext cx="2529914" cy="903284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DF283A87-A9BD-F3E0-0B1A-C7E7A499EE36}"/>
              </a:ext>
            </a:extLst>
          </p:cNvPr>
          <p:cNvSpPr/>
          <p:nvPr/>
        </p:nvSpPr>
        <p:spPr>
          <a:xfrm>
            <a:off x="7165316" y="1032911"/>
            <a:ext cx="1669211" cy="1164566"/>
          </a:xfrm>
          <a:prstGeom prst="ellips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350">
                <a:latin typeface="Century Gothic" panose="020B0502020202020204" pitchFamily="34" charset="0"/>
              </a:rPr>
              <a:t>Pour vos questions c’est par ici ! </a:t>
            </a:r>
          </a:p>
        </p:txBody>
      </p:sp>
      <p:sp>
        <p:nvSpPr>
          <p:cNvPr id="11" name="Flèche : bas 10">
            <a:extLst>
              <a:ext uri="{FF2B5EF4-FFF2-40B4-BE49-F238E27FC236}">
                <a16:creationId xmlns:a16="http://schemas.microsoft.com/office/drawing/2014/main" id="{41F84143-4384-1BD9-6757-1BFE68B712C5}"/>
              </a:ext>
            </a:extLst>
          </p:cNvPr>
          <p:cNvSpPr/>
          <p:nvPr/>
        </p:nvSpPr>
        <p:spPr>
          <a:xfrm>
            <a:off x="7815531" y="2309182"/>
            <a:ext cx="368780" cy="559769"/>
          </a:xfrm>
          <a:prstGeom prst="down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pic>
        <p:nvPicPr>
          <p:cNvPr id="10" name="Image 9" descr="Une image contenant motif, point&#10;&#10;Description générée automatiquement">
            <a:extLst>
              <a:ext uri="{FF2B5EF4-FFF2-40B4-BE49-F238E27FC236}">
                <a16:creationId xmlns:a16="http://schemas.microsoft.com/office/drawing/2014/main" id="{E6D7CB80-450A-B968-4F7A-834FB57222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344" y="2946024"/>
            <a:ext cx="1834926" cy="18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54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21F1457-22BE-4917-BF36-37726A834F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1" t="27601" r="2072" b="12222"/>
          <a:stretch/>
        </p:blipFill>
        <p:spPr>
          <a:xfrm>
            <a:off x="8296509" y="4617274"/>
            <a:ext cx="847492" cy="526227"/>
          </a:xfrm>
          <a:prstGeom prst="rect">
            <a:avLst/>
          </a:pr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2DEA7D01-9BD7-D776-E916-80B9DD5FA2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525193"/>
              </p:ext>
            </p:extLst>
          </p:nvPr>
        </p:nvGraphicFramePr>
        <p:xfrm>
          <a:off x="6393545" y="154425"/>
          <a:ext cx="2481740" cy="457909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1201860147"/>
                    </a:ext>
                  </a:extLst>
                </a:gridCol>
                <a:gridCol w="1070658">
                  <a:extLst>
                    <a:ext uri="{9D8B030D-6E8A-4147-A177-3AD203B41FA5}">
                      <a16:colId xmlns:a16="http://schemas.microsoft.com/office/drawing/2014/main" val="3056763038"/>
                    </a:ext>
                  </a:extLst>
                </a:gridCol>
                <a:gridCol w="1004682">
                  <a:extLst>
                    <a:ext uri="{9D8B030D-6E8A-4147-A177-3AD203B41FA5}">
                      <a16:colId xmlns:a16="http://schemas.microsoft.com/office/drawing/2014/main" val="277384565"/>
                    </a:ext>
                  </a:extLst>
                </a:gridCol>
              </a:tblGrid>
              <a:tr h="342900">
                <a:tc gridSpan="3">
                  <a:txBody>
                    <a:bodyPr/>
                    <a:lstStyle/>
                    <a:p>
                      <a:pPr algn="ctr"/>
                      <a:r>
                        <a:rPr lang="fr-BE" sz="1400" b="1">
                          <a:latin typeface="Century Gothic" panose="020B0502020202020204" pitchFamily="34" charset="0"/>
                        </a:rPr>
                        <a:t>Rappel : Programme de la journée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106883"/>
                  </a:ext>
                </a:extLst>
              </a:tr>
              <a:tr h="220892">
                <a:tc>
                  <a:txBody>
                    <a:bodyPr/>
                    <a:lstStyle/>
                    <a:p>
                      <a:pPr algn="ctr"/>
                      <a:r>
                        <a:rPr lang="fr-BE" sz="7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9h00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7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Accueil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700" b="1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776895"/>
                  </a:ext>
                </a:extLst>
              </a:tr>
              <a:tr h="220892">
                <a:tc>
                  <a:txBody>
                    <a:bodyPr/>
                    <a:lstStyle/>
                    <a:p>
                      <a:pPr algn="ctr"/>
                      <a:r>
                        <a:rPr lang="fr-BE" sz="7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9h30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7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Introduction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7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DAS – Bénédicte </a:t>
                      </a:r>
                      <a:r>
                        <a:rPr lang="fr-BE" sz="700" b="1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Dusart</a:t>
                      </a:r>
                      <a:endParaRPr lang="fr-BE" sz="700" b="1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637202"/>
                  </a:ext>
                </a:extLst>
              </a:tr>
              <a:tr h="353427">
                <a:tc>
                  <a:txBody>
                    <a:bodyPr/>
                    <a:lstStyle/>
                    <a:p>
                      <a:pPr algn="ctr"/>
                      <a:r>
                        <a:rPr lang="fr-BE" sz="7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9h45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7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Gaz du sol, air intérieur, air extérieur : quand ? pourquoi ? comment ?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700" b="1">
                          <a:latin typeface="Century Gothic"/>
                          <a:cs typeface="Arial"/>
                        </a:rPr>
                        <a:t>ISSEP – Christelle Delobel / Christophe Lambert / Emilie </a:t>
                      </a:r>
                      <a:r>
                        <a:rPr lang="fr-BE" sz="700" b="1" err="1">
                          <a:latin typeface="Century Gothic"/>
                          <a:cs typeface="Arial"/>
                        </a:rPr>
                        <a:t>Séleck</a:t>
                      </a:r>
                      <a:r>
                        <a:rPr lang="fr-BE" sz="700" b="1">
                          <a:latin typeface="Century Gothic"/>
                          <a:cs typeface="Arial"/>
                        </a:rPr>
                        <a:t>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494094"/>
                  </a:ext>
                </a:extLst>
              </a:tr>
              <a:tr h="220892">
                <a:tc>
                  <a:txBody>
                    <a:bodyPr/>
                    <a:lstStyle/>
                    <a:p>
                      <a:pPr algn="ctr"/>
                      <a:r>
                        <a:rPr lang="fr-BE" sz="7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11h00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7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Pause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700" b="1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05183"/>
                  </a:ext>
                </a:extLst>
              </a:tr>
              <a:tr h="353427">
                <a:tc>
                  <a:txBody>
                    <a:bodyPr/>
                    <a:lstStyle/>
                    <a:p>
                      <a:pPr algn="ctr"/>
                      <a:r>
                        <a:rPr lang="fr-BE" sz="7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11h20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7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Gaz du sol, air intérieur, air extérieur : quand ? pourquoi ? comment ?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700" b="1">
                          <a:latin typeface="Century Gothic"/>
                          <a:cs typeface="Arial"/>
                        </a:rPr>
                        <a:t>ISSEP – Christelle Delobel / Christophe Lambert / Emilie </a:t>
                      </a:r>
                      <a:r>
                        <a:rPr lang="fr-BE" sz="700" b="1" err="1">
                          <a:latin typeface="Century Gothic"/>
                          <a:cs typeface="Arial"/>
                        </a:rPr>
                        <a:t>Séleck</a:t>
                      </a:r>
                      <a:endParaRPr lang="fr-BE" sz="700" b="1">
                        <a:latin typeface="Century Gothic"/>
                        <a:cs typeface="Arial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8442198"/>
                  </a:ext>
                </a:extLst>
              </a:tr>
              <a:tr h="220892">
                <a:tc>
                  <a:txBody>
                    <a:bodyPr/>
                    <a:lstStyle/>
                    <a:p>
                      <a:pPr algn="ctr"/>
                      <a:r>
                        <a:rPr lang="fr-BE" sz="7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12h30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7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Question/réponses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700" b="1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749551"/>
                  </a:ext>
                </a:extLst>
              </a:tr>
              <a:tr h="220892">
                <a:tc>
                  <a:txBody>
                    <a:bodyPr/>
                    <a:lstStyle/>
                    <a:p>
                      <a:pPr algn="ctr"/>
                      <a:r>
                        <a:rPr lang="fr-BE" sz="7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13h00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700" b="1">
                          <a:latin typeface="Century Gothic"/>
                          <a:cs typeface="Arial"/>
                        </a:rPr>
                        <a:t>Pause repas/démonstration matériel</a:t>
                      </a:r>
                      <a:endParaRPr lang="fr-BE" sz="700" b="1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r-BE" sz="700" b="1" i="0" u="none" strike="noStrike" noProof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700" b="1" kern="1200" noProof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Arial"/>
                        </a:rPr>
                        <a:t>ISSeP-Cellule Qualité de l’air </a:t>
                      </a:r>
                    </a:p>
                    <a:p>
                      <a:pPr lvl="0" algn="ctr">
                        <a:buNone/>
                      </a:pPr>
                      <a:endParaRPr lang="fr-BE" sz="700" b="1" i="0" u="none" strike="noStrike" noProof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4175248"/>
                  </a:ext>
                </a:extLst>
              </a:tr>
              <a:tr h="220892">
                <a:tc>
                  <a:txBody>
                    <a:bodyPr/>
                    <a:lstStyle/>
                    <a:p>
                      <a:pPr algn="ctr"/>
                      <a:r>
                        <a:rPr lang="fr-BE" sz="7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14h00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7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Les PFAS, quoi de neuf ?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7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DAS – Thomas Lambrechts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65626"/>
                  </a:ext>
                </a:extLst>
              </a:tr>
              <a:tr h="220892">
                <a:tc>
                  <a:txBody>
                    <a:bodyPr/>
                    <a:lstStyle/>
                    <a:p>
                      <a:pPr algn="ctr"/>
                      <a:r>
                        <a:rPr lang="fr-BE" sz="7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15h15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7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Pause + (Quizz ISSEP)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700" b="1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290842"/>
                  </a:ext>
                </a:extLst>
              </a:tr>
              <a:tr h="353427">
                <a:tc>
                  <a:txBody>
                    <a:bodyPr/>
                    <a:lstStyle/>
                    <a:p>
                      <a:pPr algn="ctr"/>
                      <a:r>
                        <a:rPr lang="fr-BE" sz="7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15h30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7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Les évolutions et perspectives – focus sur les nouveaux outils informatiques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7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DAS – Nicolas Boulanger / Bénédicte </a:t>
                      </a:r>
                      <a:r>
                        <a:rPr lang="fr-BE" sz="700" b="1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Dusart</a:t>
                      </a:r>
                      <a:r>
                        <a:rPr lang="fr-BE" sz="7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/ Jérémy Jacques / Aubry Vanderstraeten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308253"/>
                  </a:ext>
                </a:extLst>
              </a:tr>
              <a:tr h="220892">
                <a:tc>
                  <a:txBody>
                    <a:bodyPr/>
                    <a:lstStyle/>
                    <a:p>
                      <a:pPr algn="ctr"/>
                      <a:r>
                        <a:rPr lang="fr-BE" sz="7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16h30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7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Conclusions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7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DAS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8738253"/>
                  </a:ext>
                </a:extLst>
              </a:tr>
              <a:tr h="220892">
                <a:tc>
                  <a:txBody>
                    <a:bodyPr/>
                    <a:lstStyle/>
                    <a:p>
                      <a:pPr algn="ctr"/>
                      <a:r>
                        <a:rPr lang="fr-BE" sz="7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17h00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7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FIN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700" b="1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8381023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260F0F7B-904A-6093-7480-6E241B5413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3"/>
            <a:ext cx="2529914" cy="903284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DF283A87-A9BD-F3E0-0B1A-C7E7A499EE36}"/>
              </a:ext>
            </a:extLst>
          </p:cNvPr>
          <p:cNvSpPr/>
          <p:nvPr/>
        </p:nvSpPr>
        <p:spPr>
          <a:xfrm>
            <a:off x="4632692" y="1048505"/>
            <a:ext cx="1419568" cy="1091779"/>
          </a:xfrm>
          <a:prstGeom prst="ellips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350">
                <a:latin typeface="Century Gothic" panose="020B0502020202020204" pitchFamily="34" charset="0"/>
              </a:rPr>
              <a:t>Pour vos questions c’est par ici ! </a:t>
            </a:r>
          </a:p>
        </p:txBody>
      </p:sp>
      <p:sp>
        <p:nvSpPr>
          <p:cNvPr id="11" name="Flèche : bas 10">
            <a:extLst>
              <a:ext uri="{FF2B5EF4-FFF2-40B4-BE49-F238E27FC236}">
                <a16:creationId xmlns:a16="http://schemas.microsoft.com/office/drawing/2014/main" id="{41F84143-4384-1BD9-6757-1BFE68B712C5}"/>
              </a:ext>
            </a:extLst>
          </p:cNvPr>
          <p:cNvSpPr/>
          <p:nvPr/>
        </p:nvSpPr>
        <p:spPr>
          <a:xfrm>
            <a:off x="5175811" y="2463328"/>
            <a:ext cx="368780" cy="559769"/>
          </a:xfrm>
          <a:prstGeom prst="down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pic>
        <p:nvPicPr>
          <p:cNvPr id="10" name="Image 9" descr="Une image contenant motif, point&#10;&#10;Description générée automatiquement">
            <a:extLst>
              <a:ext uri="{FF2B5EF4-FFF2-40B4-BE49-F238E27FC236}">
                <a16:creationId xmlns:a16="http://schemas.microsoft.com/office/drawing/2014/main" id="{E6D7CB80-450A-B968-4F7A-834FB57222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033" y="3185539"/>
            <a:ext cx="1518337" cy="151833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6ED0E119-EECC-4AF9-B9DB-9146E6D8E351}"/>
              </a:ext>
            </a:extLst>
          </p:cNvPr>
          <p:cNvSpPr txBox="1"/>
          <p:nvPr/>
        </p:nvSpPr>
        <p:spPr>
          <a:xfrm>
            <a:off x="385763" y="1028625"/>
            <a:ext cx="436925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>
                <a:solidFill>
                  <a:schemeClr val="bg1">
                    <a:lumMod val="85000"/>
                  </a:schemeClr>
                </a:solidFill>
              </a:rPr>
              <a:t>Contenu des présentations 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120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>
                <a:solidFill>
                  <a:schemeClr val="bg1">
                    <a:lumMod val="85000"/>
                  </a:schemeClr>
                </a:solidFill>
              </a:rPr>
              <a:t>Contexte : réflexion sur la réalisation de mesures d’air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120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/>
              <a:t>Réalisation de mesures d’air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/>
              <a:t>Stratégie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/>
              <a:t>Représentativité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/>
              <a:t>Matériel et méthodes</a:t>
            </a:r>
          </a:p>
          <a:p>
            <a:pPr algn="ctr"/>
            <a:r>
              <a:rPr lang="fr-FR" sz="2400" i="1"/>
              <a:t>(PAUSE)</a:t>
            </a:r>
          </a:p>
        </p:txBody>
      </p:sp>
    </p:spTree>
    <p:extLst>
      <p:ext uri="{BB962C8B-B14F-4D97-AF65-F5344CB8AC3E}">
        <p14:creationId xmlns:p14="http://schemas.microsoft.com/office/powerpoint/2010/main" val="160853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385764" y="1028625"/>
            <a:ext cx="5254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F091658-A27E-4E75-91B2-B9DBC7FAF072}"/>
              </a:ext>
            </a:extLst>
          </p:cNvPr>
          <p:cNvSpPr txBox="1"/>
          <p:nvPr/>
        </p:nvSpPr>
        <p:spPr>
          <a:xfrm>
            <a:off x="385763" y="756000"/>
            <a:ext cx="83619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/>
              <a:t>Contenu des présentations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/>
              <a:t>Introduction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40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/>
              <a:t>Contexte : réflexion sur la réalisation de mesures d’air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40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/>
              <a:t>Réalisation de mesures d’air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/>
              <a:t>Stratégie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/>
              <a:t>Représentativité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/>
              <a:t>Matériel et méthodes</a:t>
            </a:r>
          </a:p>
          <a:p>
            <a:pPr algn="ctr"/>
            <a:r>
              <a:rPr lang="fr-FR" sz="2400" i="1"/>
              <a:t>(PAUSE)</a:t>
            </a:r>
          </a:p>
        </p:txBody>
      </p:sp>
      <p:sp>
        <p:nvSpPr>
          <p:cNvPr id="7" name="Titre 16">
            <a:extLst>
              <a:ext uri="{FF2B5EF4-FFF2-40B4-BE49-F238E27FC236}">
                <a16:creationId xmlns:a16="http://schemas.microsoft.com/office/drawing/2014/main" id="{E641300A-C0D3-418D-9041-7D36F75CCB1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8793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FR" sz="2400" b="1">
                <a:cs typeface="Arial"/>
              </a:rPr>
              <a:t>Prélèvement de gaz du sol et d’air intérieur/extérieur</a:t>
            </a:r>
          </a:p>
        </p:txBody>
      </p:sp>
    </p:spTree>
    <p:extLst>
      <p:ext uri="{BB962C8B-B14F-4D97-AF65-F5344CB8AC3E}">
        <p14:creationId xmlns:p14="http://schemas.microsoft.com/office/powerpoint/2010/main" val="2945028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385764" y="1028625"/>
            <a:ext cx="5254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F091658-A27E-4E75-91B2-B9DBC7FAF072}"/>
              </a:ext>
            </a:extLst>
          </p:cNvPr>
          <p:cNvSpPr txBox="1"/>
          <p:nvPr/>
        </p:nvSpPr>
        <p:spPr>
          <a:xfrm>
            <a:off x="385763" y="756000"/>
            <a:ext cx="83619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/>
              <a:t>Contenu des présentations</a:t>
            </a:r>
          </a:p>
          <a:p>
            <a:pPr algn="ctr"/>
            <a:r>
              <a:rPr lang="fr-FR" sz="2400" i="1"/>
              <a:t>(Après la PAUSE)</a:t>
            </a:r>
          </a:p>
          <a:p>
            <a:endParaRPr lang="fr-FR" sz="240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/>
              <a:t>Mesures d’air: étape par étape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40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/>
              <a:t>Mesures d’air dans S-Risk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40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/>
              <a:t>Interprétations et balises décisionnelles</a:t>
            </a:r>
          </a:p>
        </p:txBody>
      </p:sp>
      <p:sp>
        <p:nvSpPr>
          <p:cNvPr id="5" name="Titre 16">
            <a:extLst>
              <a:ext uri="{FF2B5EF4-FFF2-40B4-BE49-F238E27FC236}">
                <a16:creationId xmlns:a16="http://schemas.microsoft.com/office/drawing/2014/main" id="{7C677A11-D7D8-48CB-8CF4-4CBFE48B2901}"/>
              </a:ext>
            </a:extLst>
          </p:cNvPr>
          <p:cNvSpPr txBox="1">
            <a:spLocks/>
          </p:cNvSpPr>
          <p:nvPr/>
        </p:nvSpPr>
        <p:spPr>
          <a:xfrm>
            <a:off x="0" y="117984"/>
            <a:ext cx="9144000" cy="66995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FR" sz="2400" b="1">
                <a:cs typeface="Arial"/>
              </a:rPr>
              <a:t>Prélèvement de gaz du sol et d’air intérieur/extérieur</a:t>
            </a:r>
          </a:p>
        </p:txBody>
      </p:sp>
      <p:sp>
        <p:nvSpPr>
          <p:cNvPr id="7" name="Phylactère : pensées 6">
            <a:extLst>
              <a:ext uri="{FF2B5EF4-FFF2-40B4-BE49-F238E27FC236}">
                <a16:creationId xmlns:a16="http://schemas.microsoft.com/office/drawing/2014/main" id="{D767D0FC-AB5B-4E8B-B1C5-DF054A32CACE}"/>
              </a:ext>
            </a:extLst>
          </p:cNvPr>
          <p:cNvSpPr/>
          <p:nvPr/>
        </p:nvSpPr>
        <p:spPr>
          <a:xfrm>
            <a:off x="6152043" y="3848662"/>
            <a:ext cx="2697857" cy="1148668"/>
          </a:xfrm>
          <a:prstGeom prst="cloudCallout">
            <a:avLst>
              <a:gd name="adj1" fmla="val -131493"/>
              <a:gd name="adj2" fmla="val -43488"/>
            </a:avLst>
          </a:prstGeom>
          <a:solidFill>
            <a:schemeClr val="bg1"/>
          </a:solidFill>
          <a:ln w="19050">
            <a:solidFill>
              <a:srgbClr val="BDD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>
                <a:solidFill>
                  <a:schemeClr val="tx1"/>
                </a:solidFill>
                <a:latin typeface="Freestyle Script" panose="030804020302050B0404" pitchFamily="66" charset="0"/>
              </a:rPr>
              <a:t>Note </a:t>
            </a:r>
          </a:p>
          <a:p>
            <a:pPr algn="ctr"/>
            <a:r>
              <a:rPr lang="fr-BE" sz="2000">
                <a:solidFill>
                  <a:schemeClr val="tx1"/>
                </a:solidFill>
                <a:latin typeface="Freestyle Script" panose="030804020302050B0404" pitchFamily="66" charset="0"/>
              </a:rPr>
              <a:t>Temps de midi : stand présentation matériel</a:t>
            </a:r>
          </a:p>
        </p:txBody>
      </p:sp>
    </p:spTree>
    <p:extLst>
      <p:ext uri="{BB962C8B-B14F-4D97-AF65-F5344CB8AC3E}">
        <p14:creationId xmlns:p14="http://schemas.microsoft.com/office/powerpoint/2010/main" val="373726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0" y="1347859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000" b="1">
                <a:solidFill>
                  <a:prstClr val="white"/>
                </a:solidFill>
              </a:rPr>
              <a:t>Prélèvement de gaz du sol et d’air intérieur/extérieur</a:t>
            </a:r>
          </a:p>
          <a:p>
            <a:pPr algn="ctr"/>
            <a:endParaRPr lang="fr-FR" b="1">
              <a:solidFill>
                <a:prstClr val="white"/>
              </a:solidFill>
            </a:endParaRPr>
          </a:p>
          <a:p>
            <a:pPr algn="ctr"/>
            <a:r>
              <a:rPr lang="fr-FR" sz="2400" b="1">
                <a:solidFill>
                  <a:prstClr val="white"/>
                </a:solidFill>
              </a:rPr>
              <a:t>Introduction – contexte</a:t>
            </a:r>
          </a:p>
          <a:p>
            <a:pPr algn="ctr"/>
            <a:endParaRPr lang="fr-FR" b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365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FDB4C3D7-6848-4220-AF34-D592D99DD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1669257"/>
            <a:ext cx="7772400" cy="1021556"/>
          </a:xfrm>
        </p:spPr>
        <p:txBody>
          <a:bodyPr/>
          <a:lstStyle/>
          <a:p>
            <a:r>
              <a:rPr lang="fr-BE">
                <a:latin typeface="Arial Narrow" panose="020B0606020202030204" pitchFamily="34" charset="0"/>
              </a:rPr>
              <a:t>Introduction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AC2C87A-A3C6-4094-92E4-57D7176EB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95329" y="2180035"/>
            <a:ext cx="6099383" cy="1125140"/>
          </a:xfrm>
        </p:spPr>
        <p:txBody>
          <a:bodyPr anchor="t"/>
          <a:lstStyle/>
          <a:p>
            <a:r>
              <a:rPr lang="fr-BE" sz="2000">
                <a:latin typeface="Arial Narrow" panose="020B0606020202030204" pitchFamily="34" charset="0"/>
              </a:rPr>
              <a:t>Mise à jour du GRER V06 : objectifs et bref résumé</a:t>
            </a:r>
          </a:p>
        </p:txBody>
      </p:sp>
    </p:spTree>
    <p:extLst>
      <p:ext uri="{BB962C8B-B14F-4D97-AF65-F5344CB8AC3E}">
        <p14:creationId xmlns:p14="http://schemas.microsoft.com/office/powerpoint/2010/main" val="4094492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2E5FC7F9-D1EC-4A0C-9F56-4609165812F5}"/>
              </a:ext>
            </a:extLst>
          </p:cNvPr>
          <p:cNvSpPr txBox="1"/>
          <p:nvPr/>
        </p:nvSpPr>
        <p:spPr>
          <a:xfrm>
            <a:off x="2" y="618830"/>
            <a:ext cx="9143998" cy="400110"/>
          </a:xfrm>
          <a:prstGeom prst="rect">
            <a:avLst/>
          </a:prstGeom>
          <a:solidFill>
            <a:srgbClr val="D7E4BD"/>
          </a:solidFill>
        </p:spPr>
        <p:txBody>
          <a:bodyPr wrap="square" rtlCol="0">
            <a:spAutoFit/>
          </a:bodyPr>
          <a:lstStyle/>
          <a:p>
            <a:r>
              <a:rPr lang="fr-FR" sz="2000"/>
              <a:t>Introduction : Mise à jour CWBP V.06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B057B33-8D36-48C0-937E-7968C6564485}"/>
              </a:ext>
            </a:extLst>
          </p:cNvPr>
          <p:cNvSpPr txBox="1">
            <a:spLocks/>
          </p:cNvSpPr>
          <p:nvPr/>
        </p:nvSpPr>
        <p:spPr>
          <a:xfrm>
            <a:off x="674452" y="1244313"/>
            <a:ext cx="6134428" cy="3398044"/>
          </a:xfrm>
          <a:prstGeom prst="rect">
            <a:avLst/>
          </a:prstGeom>
        </p:spPr>
        <p:txBody>
          <a:bodyPr/>
          <a:lstStyle>
            <a:lvl1pPr marL="0" indent="0" algn="ctr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891" indent="0" algn="ctr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783" indent="0" algn="ctr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674" indent="0" algn="ctr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566" indent="0" algn="ctr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457" indent="0" algn="ctr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349" indent="0" algn="ctr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240" indent="0" algn="ctr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131" indent="0" algn="ctr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endParaRPr lang="fr-FR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>
              <a:buNone/>
            </a:pPr>
            <a:endParaRPr lang="fr-FR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>
              <a:buNone/>
            </a:pPr>
            <a:r>
              <a:rPr lang="fr-FR">
                <a:solidFill>
                  <a:schemeClr val="accent1">
                    <a:lumMod val="75000"/>
                  </a:schemeClr>
                </a:solidFill>
              </a:rPr>
              <a:t>Date de consultation du 20/09/24 </a:t>
            </a:r>
            <a:r>
              <a:rPr lang="fr-FR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31/10/24</a:t>
            </a:r>
            <a:r>
              <a:rPr lang="fr-FR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F8688C5-2051-4C53-A4A0-57257E396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52" y="1368374"/>
            <a:ext cx="3381847" cy="457264"/>
          </a:xfrm>
          <a:prstGeom prst="rect">
            <a:avLst/>
          </a:prstGeom>
        </p:spPr>
      </p:pic>
      <p:sp>
        <p:nvSpPr>
          <p:cNvPr id="9" name="Flèche : angle droit 8">
            <a:extLst>
              <a:ext uri="{FF2B5EF4-FFF2-40B4-BE49-F238E27FC236}">
                <a16:creationId xmlns:a16="http://schemas.microsoft.com/office/drawing/2014/main" id="{5D1EB987-9DE6-4D7A-8D3A-D53C596B0BD9}"/>
              </a:ext>
            </a:extLst>
          </p:cNvPr>
          <p:cNvSpPr/>
          <p:nvPr/>
        </p:nvSpPr>
        <p:spPr>
          <a:xfrm rot="5400000">
            <a:off x="1570588" y="2889279"/>
            <a:ext cx="783191" cy="57959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A9D4800-CC51-4449-B887-18F299D629C3}"/>
              </a:ext>
            </a:extLst>
          </p:cNvPr>
          <p:cNvSpPr txBox="1"/>
          <p:nvPr/>
        </p:nvSpPr>
        <p:spPr>
          <a:xfrm>
            <a:off x="2484179" y="3038038"/>
            <a:ext cx="3381847" cy="7831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/>
              <a:t>Commentaires en cours d’analyse</a:t>
            </a:r>
            <a:endParaRPr lang="fr-FR" sz="1400"/>
          </a:p>
        </p:txBody>
      </p:sp>
    </p:spTree>
    <p:extLst>
      <p:ext uri="{BB962C8B-B14F-4D97-AF65-F5344CB8AC3E}">
        <p14:creationId xmlns:p14="http://schemas.microsoft.com/office/powerpoint/2010/main" val="2458887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385763" y="1018489"/>
            <a:ext cx="8361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>
                <a:solidFill>
                  <a:schemeClr val="accent1">
                    <a:lumMod val="75000"/>
                  </a:schemeClr>
                </a:solidFill>
              </a:rPr>
              <a:t>Elaboration de la réflexion pour les mesures d’air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1D2B0CA-3597-4D61-AB55-FCEFC634944F}"/>
              </a:ext>
            </a:extLst>
          </p:cNvPr>
          <p:cNvSpPr txBox="1"/>
          <p:nvPr/>
        </p:nvSpPr>
        <p:spPr>
          <a:xfrm>
            <a:off x="2" y="618830"/>
            <a:ext cx="9143998" cy="400110"/>
          </a:xfrm>
          <a:prstGeom prst="rect">
            <a:avLst/>
          </a:prstGeom>
          <a:solidFill>
            <a:srgbClr val="D7E4BD"/>
          </a:solidFill>
        </p:spPr>
        <p:txBody>
          <a:bodyPr wrap="square" rtlCol="0">
            <a:spAutoFit/>
          </a:bodyPr>
          <a:lstStyle/>
          <a:p>
            <a:r>
              <a:rPr lang="fr-FR" sz="2000"/>
              <a:t>Introduction : Mise à jour CWBP V.06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C0EADA6-746E-4512-9B3A-D06761EF2032}"/>
              </a:ext>
            </a:extLst>
          </p:cNvPr>
          <p:cNvSpPr txBox="1"/>
          <p:nvPr/>
        </p:nvSpPr>
        <p:spPr>
          <a:xfrm>
            <a:off x="1821243" y="2439935"/>
            <a:ext cx="721696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>
                <a:solidFill>
                  <a:srgbClr val="2655CC"/>
                </a:solidFill>
              </a:rPr>
              <a:t>Références bibliographiques</a:t>
            </a:r>
          </a:p>
          <a:p>
            <a:pPr marL="536575" lvl="1" indent="-3429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fr-FR" sz="1300"/>
              <a:t>OVAM (2019) – Code van </a:t>
            </a:r>
            <a:r>
              <a:rPr lang="fr-FR" sz="1300" err="1"/>
              <a:t>Goede</a:t>
            </a:r>
            <a:r>
              <a:rPr lang="fr-FR" sz="1300"/>
              <a:t> </a:t>
            </a:r>
            <a:r>
              <a:rPr lang="fr-FR" sz="1300" err="1"/>
              <a:t>Praktijk</a:t>
            </a:r>
            <a:r>
              <a:rPr lang="fr-FR" sz="1300"/>
              <a:t>: </a:t>
            </a:r>
            <a:r>
              <a:rPr lang="fr-FR" sz="1300" err="1"/>
              <a:t>Evaluatie</a:t>
            </a:r>
            <a:r>
              <a:rPr lang="fr-FR" sz="1300"/>
              <a:t> van </a:t>
            </a:r>
            <a:r>
              <a:rPr lang="fr-FR" sz="1300" err="1"/>
              <a:t>uitdampingsrisico’s</a:t>
            </a:r>
            <a:r>
              <a:rPr lang="fr-FR" sz="1300"/>
              <a:t> in het </a:t>
            </a:r>
            <a:r>
              <a:rPr lang="fr-FR" sz="1300" err="1"/>
              <a:t>kader</a:t>
            </a:r>
            <a:r>
              <a:rPr lang="fr-FR" sz="1300"/>
              <a:t> van </a:t>
            </a:r>
            <a:r>
              <a:rPr lang="fr-FR" sz="1300" err="1"/>
              <a:t>bodem</a:t>
            </a:r>
            <a:r>
              <a:rPr lang="fr-FR" sz="1300"/>
              <a:t>- en </a:t>
            </a:r>
            <a:r>
              <a:rPr lang="fr-FR" sz="1300" err="1"/>
              <a:t>grondwater-verontreiniginge</a:t>
            </a:r>
            <a:r>
              <a:rPr lang="fr-FR" sz="1300"/>
              <a:t>.</a:t>
            </a:r>
          </a:p>
          <a:p>
            <a:pPr marL="536575" lvl="1" indent="-3429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fr-FR" sz="1300"/>
              <a:t>BRGM &amp; INERIS (2016) – Guide pratique pour la caractérisation des gaz du sol et de l’air intérieur en lien avec une pollution des sols et/ou des eaux souterraines. </a:t>
            </a:r>
          </a:p>
          <a:p>
            <a:pPr marL="536575" lvl="1" indent="-3429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fr-FR" sz="1300"/>
              <a:t>FLUXOBAT (2013) – Evaluation des transferts de COV du sol vers l’air intérieur et extérieur. Guide méthodologique. </a:t>
            </a:r>
          </a:p>
          <a:p>
            <a:pPr marL="536575" lvl="1" indent="-3429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fr-FR" sz="1300"/>
              <a:t>BRGM (2014) – Guide relatif aux mesures constructives utilisables dans le domaine des SPP.</a:t>
            </a:r>
          </a:p>
          <a:p>
            <a:pPr marL="536575" lvl="1" indent="-3429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fr-FR" sz="1300"/>
              <a:t>CSTC (1999) – Le radon dans les habitations : mesures préventives et curatives.</a:t>
            </a:r>
          </a:p>
          <a:p>
            <a:pPr marL="536575" lvl="1" indent="-3429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fr-FR" sz="1300"/>
              <a:t>NBN ISO 18400-204:2020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2E56CDA-8DB5-4F56-9F77-070E6101F573}"/>
              </a:ext>
            </a:extLst>
          </p:cNvPr>
          <p:cNvSpPr txBox="1"/>
          <p:nvPr/>
        </p:nvSpPr>
        <p:spPr>
          <a:xfrm>
            <a:off x="438838" y="2394352"/>
            <a:ext cx="1332000" cy="40862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/>
              <a:t>Basée sur</a:t>
            </a:r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CC9E630E-5772-4284-895C-C4D7A029307D}"/>
              </a:ext>
            </a:extLst>
          </p:cNvPr>
          <p:cNvSpPr/>
          <p:nvPr/>
        </p:nvSpPr>
        <p:spPr>
          <a:xfrm>
            <a:off x="1763281" y="1758756"/>
            <a:ext cx="6398301" cy="461665"/>
          </a:xfrm>
          <a:custGeom>
            <a:avLst/>
            <a:gdLst>
              <a:gd name="connsiteX0" fmla="*/ 0 w 1993436"/>
              <a:gd name="connsiteY0" fmla="*/ 90000 h 899997"/>
              <a:gd name="connsiteX1" fmla="*/ 90000 w 1993436"/>
              <a:gd name="connsiteY1" fmla="*/ 0 h 899997"/>
              <a:gd name="connsiteX2" fmla="*/ 1903436 w 1993436"/>
              <a:gd name="connsiteY2" fmla="*/ 0 h 899997"/>
              <a:gd name="connsiteX3" fmla="*/ 1993436 w 1993436"/>
              <a:gd name="connsiteY3" fmla="*/ 90000 h 899997"/>
              <a:gd name="connsiteX4" fmla="*/ 1993436 w 1993436"/>
              <a:gd name="connsiteY4" fmla="*/ 809997 h 899997"/>
              <a:gd name="connsiteX5" fmla="*/ 1903436 w 1993436"/>
              <a:gd name="connsiteY5" fmla="*/ 899997 h 899997"/>
              <a:gd name="connsiteX6" fmla="*/ 90000 w 1993436"/>
              <a:gd name="connsiteY6" fmla="*/ 899997 h 899997"/>
              <a:gd name="connsiteX7" fmla="*/ 0 w 1993436"/>
              <a:gd name="connsiteY7" fmla="*/ 809997 h 899997"/>
              <a:gd name="connsiteX8" fmla="*/ 0 w 1993436"/>
              <a:gd name="connsiteY8" fmla="*/ 90000 h 89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3436" h="899997">
                <a:moveTo>
                  <a:pt x="0" y="90000"/>
                </a:moveTo>
                <a:cubicBezTo>
                  <a:pt x="0" y="40294"/>
                  <a:pt x="40294" y="0"/>
                  <a:pt x="90000" y="0"/>
                </a:cubicBezTo>
                <a:lnTo>
                  <a:pt x="1903436" y="0"/>
                </a:lnTo>
                <a:cubicBezTo>
                  <a:pt x="1953142" y="0"/>
                  <a:pt x="1993436" y="40294"/>
                  <a:pt x="1993436" y="90000"/>
                </a:cubicBezTo>
                <a:lnTo>
                  <a:pt x="1993436" y="809997"/>
                </a:lnTo>
                <a:cubicBezTo>
                  <a:pt x="1993436" y="859703"/>
                  <a:pt x="1953142" y="899997"/>
                  <a:pt x="1903436" y="899997"/>
                </a:cubicBezTo>
                <a:lnTo>
                  <a:pt x="90000" y="899997"/>
                </a:lnTo>
                <a:cubicBezTo>
                  <a:pt x="40294" y="899997"/>
                  <a:pt x="0" y="859703"/>
                  <a:pt x="0" y="809997"/>
                </a:cubicBezTo>
                <a:lnTo>
                  <a:pt x="0" y="900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130" tIns="91130" rIns="91130" bIns="91130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BE" sz="1700" kern="1200" noProof="0">
                <a:solidFill>
                  <a:schemeClr val="tx1"/>
                </a:solidFill>
              </a:rPr>
              <a:t>Cadrer la méthodologie, consolider la représentativité et pertinences, fournir des outils d’aide…</a:t>
            </a:r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E0B70D63-0B63-457D-B5A3-1ED894244574}"/>
              </a:ext>
            </a:extLst>
          </p:cNvPr>
          <p:cNvSpPr/>
          <p:nvPr/>
        </p:nvSpPr>
        <p:spPr>
          <a:xfrm>
            <a:off x="440801" y="1658476"/>
            <a:ext cx="1332000" cy="561945"/>
          </a:xfrm>
          <a:custGeom>
            <a:avLst/>
            <a:gdLst>
              <a:gd name="connsiteX0" fmla="*/ 0 w 1993436"/>
              <a:gd name="connsiteY0" fmla="*/ 90000 h 899997"/>
              <a:gd name="connsiteX1" fmla="*/ 90000 w 1993436"/>
              <a:gd name="connsiteY1" fmla="*/ 0 h 899997"/>
              <a:gd name="connsiteX2" fmla="*/ 1903436 w 1993436"/>
              <a:gd name="connsiteY2" fmla="*/ 0 h 899997"/>
              <a:gd name="connsiteX3" fmla="*/ 1993436 w 1993436"/>
              <a:gd name="connsiteY3" fmla="*/ 90000 h 899997"/>
              <a:gd name="connsiteX4" fmla="*/ 1993436 w 1993436"/>
              <a:gd name="connsiteY4" fmla="*/ 809997 h 899997"/>
              <a:gd name="connsiteX5" fmla="*/ 1903436 w 1993436"/>
              <a:gd name="connsiteY5" fmla="*/ 899997 h 899997"/>
              <a:gd name="connsiteX6" fmla="*/ 90000 w 1993436"/>
              <a:gd name="connsiteY6" fmla="*/ 899997 h 899997"/>
              <a:gd name="connsiteX7" fmla="*/ 0 w 1993436"/>
              <a:gd name="connsiteY7" fmla="*/ 809997 h 899997"/>
              <a:gd name="connsiteX8" fmla="*/ 0 w 1993436"/>
              <a:gd name="connsiteY8" fmla="*/ 90000 h 89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3436" h="899997">
                <a:moveTo>
                  <a:pt x="0" y="90000"/>
                </a:moveTo>
                <a:cubicBezTo>
                  <a:pt x="0" y="40294"/>
                  <a:pt x="40294" y="0"/>
                  <a:pt x="90000" y="0"/>
                </a:cubicBezTo>
                <a:lnTo>
                  <a:pt x="1903436" y="0"/>
                </a:lnTo>
                <a:cubicBezTo>
                  <a:pt x="1953142" y="0"/>
                  <a:pt x="1993436" y="40294"/>
                  <a:pt x="1993436" y="90000"/>
                </a:cubicBezTo>
                <a:lnTo>
                  <a:pt x="1993436" y="809997"/>
                </a:lnTo>
                <a:cubicBezTo>
                  <a:pt x="1993436" y="859703"/>
                  <a:pt x="1953142" y="899997"/>
                  <a:pt x="1903436" y="899997"/>
                </a:cubicBezTo>
                <a:lnTo>
                  <a:pt x="90000" y="899997"/>
                </a:lnTo>
                <a:cubicBezTo>
                  <a:pt x="40294" y="899997"/>
                  <a:pt x="0" y="859703"/>
                  <a:pt x="0" y="809997"/>
                </a:cubicBezTo>
                <a:lnTo>
                  <a:pt x="0" y="90000"/>
                </a:lnTo>
                <a:close/>
              </a:path>
            </a:pathLst>
          </a:custGeom>
          <a:solidFill>
            <a:srgbClr val="E9F0DC"/>
          </a:solidFill>
          <a:ln w="952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130" tIns="91130" rIns="91130" bIns="91130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BE" kern="1200" noProof="0">
                <a:solidFill>
                  <a:schemeClr val="tx1"/>
                </a:solidFill>
              </a:rPr>
              <a:t>Objectifs version 6</a:t>
            </a:r>
          </a:p>
        </p:txBody>
      </p:sp>
    </p:spTree>
    <p:extLst>
      <p:ext uri="{BB962C8B-B14F-4D97-AF65-F5344CB8AC3E}">
        <p14:creationId xmlns:p14="http://schemas.microsoft.com/office/powerpoint/2010/main" val="3813810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8372218-43DA-4DF1-B47F-5C4D011764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411"/>
          <a:stretch/>
        </p:blipFill>
        <p:spPr>
          <a:xfrm>
            <a:off x="105241" y="1520323"/>
            <a:ext cx="2510959" cy="174243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ZoneTexte 12"/>
          <p:cNvSpPr txBox="1"/>
          <p:nvPr/>
        </p:nvSpPr>
        <p:spPr>
          <a:xfrm>
            <a:off x="385763" y="1028625"/>
            <a:ext cx="8361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9BE2E24-BA80-4EB4-A3CC-D5B3D370E196}"/>
              </a:ext>
            </a:extLst>
          </p:cNvPr>
          <p:cNvSpPr txBox="1"/>
          <p:nvPr/>
        </p:nvSpPr>
        <p:spPr>
          <a:xfrm>
            <a:off x="2" y="618830"/>
            <a:ext cx="9143998" cy="400110"/>
          </a:xfrm>
          <a:prstGeom prst="rect">
            <a:avLst/>
          </a:prstGeom>
          <a:solidFill>
            <a:srgbClr val="D7E4BD"/>
          </a:solidFill>
        </p:spPr>
        <p:txBody>
          <a:bodyPr wrap="square" rtlCol="0">
            <a:spAutoFit/>
          </a:bodyPr>
          <a:lstStyle/>
          <a:p>
            <a:r>
              <a:rPr lang="fr-FR" sz="2000"/>
              <a:t>Introduction : Mise à jour CWBP V.06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F091658-A27E-4E75-91B2-B9DBC7FAF072}"/>
              </a:ext>
            </a:extLst>
          </p:cNvPr>
          <p:cNvSpPr txBox="1"/>
          <p:nvPr/>
        </p:nvSpPr>
        <p:spPr>
          <a:xfrm>
            <a:off x="3345179" y="2094262"/>
            <a:ext cx="190436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A398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/>
              <a:t>Réalité</a:t>
            </a:r>
            <a:r>
              <a:rPr lang="fr-FR"/>
              <a:t> des flux complexe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FF24F7C-F39B-4B3D-94F7-9EBE60E9DE37}"/>
              </a:ext>
            </a:extLst>
          </p:cNvPr>
          <p:cNvSpPr txBox="1"/>
          <p:nvPr/>
        </p:nvSpPr>
        <p:spPr>
          <a:xfrm>
            <a:off x="74850" y="3099829"/>
            <a:ext cx="10326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800" b="1" i="1">
                <a:solidFill>
                  <a:schemeClr val="bg1">
                    <a:lumMod val="50000"/>
                  </a:schemeClr>
                </a:solidFill>
              </a:rPr>
              <a:t>BRGM/INERIS, 2016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F06E7A15-C17C-48D9-8A53-2C7BF3D46B6A}"/>
              </a:ext>
            </a:extLst>
          </p:cNvPr>
          <p:cNvSpPr txBox="1">
            <a:spLocks/>
          </p:cNvSpPr>
          <p:nvPr/>
        </p:nvSpPr>
        <p:spPr>
          <a:xfrm>
            <a:off x="674451" y="1070501"/>
            <a:ext cx="8073309" cy="501868"/>
          </a:xfrm>
          <a:prstGeom prst="rect">
            <a:avLst/>
          </a:prstGeom>
        </p:spPr>
        <p:txBody>
          <a:bodyPr/>
          <a:lstStyle>
            <a:lvl1pPr marL="0" indent="0" algn="ctr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891" indent="0" algn="ctr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783" indent="0" algn="ctr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674" indent="0" algn="ctr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566" indent="0" algn="ctr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457" indent="0" algn="ctr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349" indent="0" algn="ctr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240" indent="0" algn="ctr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131" indent="0" algn="ctr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>
                <a:solidFill>
                  <a:schemeClr val="accent1">
                    <a:lumMod val="75000"/>
                  </a:schemeClr>
                </a:solidFill>
              </a:rPr>
              <a:t>Comparaison réalité et modélisation : utilité des mesures d’air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ED74539F-7ECB-491A-8711-83921CBDF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0" y="3340107"/>
            <a:ext cx="3101003" cy="1742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3FF1614-B07B-49B5-B3EA-7614C8C0BEBD}"/>
              </a:ext>
            </a:extLst>
          </p:cNvPr>
          <p:cNvSpPr txBox="1"/>
          <p:nvPr/>
        </p:nvSpPr>
        <p:spPr>
          <a:xfrm>
            <a:off x="3345180" y="3514709"/>
            <a:ext cx="1904362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A398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/>
              <a:t>S-Risk</a:t>
            </a:r>
            <a:r>
              <a:rPr lang="fr-FR"/>
              <a:t> : modèle </a:t>
            </a:r>
          </a:p>
          <a:p>
            <a:pPr algn="ctr"/>
            <a:r>
              <a:rPr lang="fr-FR"/>
              <a:t>simple</a:t>
            </a:r>
          </a:p>
          <a:p>
            <a:pPr algn="ctr"/>
            <a:r>
              <a:rPr lang="fr-FR"/>
              <a:t>uni-dimensionnel</a:t>
            </a:r>
          </a:p>
          <a:p>
            <a:pPr algn="ctr"/>
            <a:r>
              <a:rPr lang="fr-FR"/>
              <a:t>mono-polluant</a:t>
            </a:r>
          </a:p>
        </p:txBody>
      </p:sp>
      <p:sp>
        <p:nvSpPr>
          <p:cNvPr id="17" name="Flèche : bas 16">
            <a:extLst>
              <a:ext uri="{FF2B5EF4-FFF2-40B4-BE49-F238E27FC236}">
                <a16:creationId xmlns:a16="http://schemas.microsoft.com/office/drawing/2014/main" id="{3F585C03-091B-406F-AF37-00A419A0C22B}"/>
              </a:ext>
            </a:extLst>
          </p:cNvPr>
          <p:cNvSpPr/>
          <p:nvPr/>
        </p:nvSpPr>
        <p:spPr>
          <a:xfrm rot="10800000" flipV="1">
            <a:off x="6886627" y="1869358"/>
            <a:ext cx="409711" cy="480356"/>
          </a:xfrm>
          <a:prstGeom prst="downArrow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8874" rIns="126782" bIns="98874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2100" kern="1200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1CE67A15-3B66-4B73-A1BA-7A5D2B880FE8}"/>
              </a:ext>
            </a:extLst>
          </p:cNvPr>
          <p:cNvSpPr/>
          <p:nvPr/>
        </p:nvSpPr>
        <p:spPr>
          <a:xfrm>
            <a:off x="5458219" y="2422787"/>
            <a:ext cx="3315629" cy="409398"/>
          </a:xfrm>
          <a:custGeom>
            <a:avLst/>
            <a:gdLst>
              <a:gd name="connsiteX0" fmla="*/ 0 w 1993436"/>
              <a:gd name="connsiteY0" fmla="*/ 90000 h 899997"/>
              <a:gd name="connsiteX1" fmla="*/ 90000 w 1993436"/>
              <a:gd name="connsiteY1" fmla="*/ 0 h 899997"/>
              <a:gd name="connsiteX2" fmla="*/ 1903436 w 1993436"/>
              <a:gd name="connsiteY2" fmla="*/ 0 h 899997"/>
              <a:gd name="connsiteX3" fmla="*/ 1993436 w 1993436"/>
              <a:gd name="connsiteY3" fmla="*/ 90000 h 899997"/>
              <a:gd name="connsiteX4" fmla="*/ 1993436 w 1993436"/>
              <a:gd name="connsiteY4" fmla="*/ 809997 h 899997"/>
              <a:gd name="connsiteX5" fmla="*/ 1903436 w 1993436"/>
              <a:gd name="connsiteY5" fmla="*/ 899997 h 899997"/>
              <a:gd name="connsiteX6" fmla="*/ 90000 w 1993436"/>
              <a:gd name="connsiteY6" fmla="*/ 899997 h 899997"/>
              <a:gd name="connsiteX7" fmla="*/ 0 w 1993436"/>
              <a:gd name="connsiteY7" fmla="*/ 809997 h 899997"/>
              <a:gd name="connsiteX8" fmla="*/ 0 w 1993436"/>
              <a:gd name="connsiteY8" fmla="*/ 90000 h 89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3436" h="899997">
                <a:moveTo>
                  <a:pt x="0" y="90000"/>
                </a:moveTo>
                <a:cubicBezTo>
                  <a:pt x="0" y="40294"/>
                  <a:pt x="40294" y="0"/>
                  <a:pt x="90000" y="0"/>
                </a:cubicBezTo>
                <a:lnTo>
                  <a:pt x="1903436" y="0"/>
                </a:lnTo>
                <a:cubicBezTo>
                  <a:pt x="1953142" y="0"/>
                  <a:pt x="1993436" y="40294"/>
                  <a:pt x="1993436" y="90000"/>
                </a:cubicBezTo>
                <a:lnTo>
                  <a:pt x="1993436" y="809997"/>
                </a:lnTo>
                <a:cubicBezTo>
                  <a:pt x="1993436" y="859703"/>
                  <a:pt x="1953142" y="899997"/>
                  <a:pt x="1903436" y="899997"/>
                </a:cubicBezTo>
                <a:lnTo>
                  <a:pt x="90000" y="899997"/>
                </a:lnTo>
                <a:cubicBezTo>
                  <a:pt x="40294" y="899997"/>
                  <a:pt x="0" y="859703"/>
                  <a:pt x="0" y="809997"/>
                </a:cubicBezTo>
                <a:lnTo>
                  <a:pt x="0" y="9000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BDD29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130" tIns="91130" rIns="91130" bIns="91130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BE" sz="2400" kern="1200" noProof="0">
                <a:solidFill>
                  <a:schemeClr val="tx1"/>
                </a:solidFill>
              </a:rPr>
              <a:t>Mesures d’air</a:t>
            </a:r>
            <a:endParaRPr lang="fr-BE" sz="2800" kern="1200" noProof="0">
              <a:solidFill>
                <a:schemeClr val="tx1"/>
              </a:solidFill>
            </a:endParaRPr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21F630A1-3E35-481D-87C7-AF439A0CCC02}"/>
              </a:ext>
            </a:extLst>
          </p:cNvPr>
          <p:cNvSpPr/>
          <p:nvPr/>
        </p:nvSpPr>
        <p:spPr>
          <a:xfrm>
            <a:off x="5458219" y="2818805"/>
            <a:ext cx="3299449" cy="2029166"/>
          </a:xfrm>
          <a:custGeom>
            <a:avLst/>
            <a:gdLst>
              <a:gd name="connsiteX0" fmla="*/ 0 w 1993436"/>
              <a:gd name="connsiteY0" fmla="*/ 90000 h 899997"/>
              <a:gd name="connsiteX1" fmla="*/ 90000 w 1993436"/>
              <a:gd name="connsiteY1" fmla="*/ 0 h 899997"/>
              <a:gd name="connsiteX2" fmla="*/ 1903436 w 1993436"/>
              <a:gd name="connsiteY2" fmla="*/ 0 h 899997"/>
              <a:gd name="connsiteX3" fmla="*/ 1993436 w 1993436"/>
              <a:gd name="connsiteY3" fmla="*/ 90000 h 899997"/>
              <a:gd name="connsiteX4" fmla="*/ 1993436 w 1993436"/>
              <a:gd name="connsiteY4" fmla="*/ 809997 h 899997"/>
              <a:gd name="connsiteX5" fmla="*/ 1903436 w 1993436"/>
              <a:gd name="connsiteY5" fmla="*/ 899997 h 899997"/>
              <a:gd name="connsiteX6" fmla="*/ 90000 w 1993436"/>
              <a:gd name="connsiteY6" fmla="*/ 899997 h 899997"/>
              <a:gd name="connsiteX7" fmla="*/ 0 w 1993436"/>
              <a:gd name="connsiteY7" fmla="*/ 809997 h 899997"/>
              <a:gd name="connsiteX8" fmla="*/ 0 w 1993436"/>
              <a:gd name="connsiteY8" fmla="*/ 90000 h 89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3436" h="899997">
                <a:moveTo>
                  <a:pt x="0" y="90000"/>
                </a:moveTo>
                <a:cubicBezTo>
                  <a:pt x="0" y="40294"/>
                  <a:pt x="40294" y="0"/>
                  <a:pt x="90000" y="0"/>
                </a:cubicBezTo>
                <a:lnTo>
                  <a:pt x="1903436" y="0"/>
                </a:lnTo>
                <a:cubicBezTo>
                  <a:pt x="1953142" y="0"/>
                  <a:pt x="1993436" y="40294"/>
                  <a:pt x="1993436" y="90000"/>
                </a:cubicBezTo>
                <a:lnTo>
                  <a:pt x="1993436" y="809997"/>
                </a:lnTo>
                <a:cubicBezTo>
                  <a:pt x="1993436" y="859703"/>
                  <a:pt x="1953142" y="899997"/>
                  <a:pt x="1903436" y="899997"/>
                </a:cubicBezTo>
                <a:lnTo>
                  <a:pt x="90000" y="899997"/>
                </a:lnTo>
                <a:cubicBezTo>
                  <a:pt x="40294" y="899997"/>
                  <a:pt x="0" y="859703"/>
                  <a:pt x="0" y="809997"/>
                </a:cubicBezTo>
                <a:lnTo>
                  <a:pt x="0" y="900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130" tIns="91130" rIns="91130" bIns="91130" numCol="1" spcCol="1270" anchor="t" anchorCtr="0">
            <a:noAutofit/>
          </a:bodyPr>
          <a:lstStyle/>
          <a:p>
            <a:pPr marL="285750" lvl="0" indent="-285750" defTabSz="755650">
              <a:spcBef>
                <a:spcPct val="0"/>
              </a:spcBef>
              <a:buFont typeface="Wingdings" panose="05000000000000000000" pitchFamily="2" charset="2"/>
              <a:buChar char="à"/>
            </a:pPr>
            <a:r>
              <a:rPr lang="fr-FR" kern="1200" noProof="0">
                <a:solidFill>
                  <a:schemeClr val="tx1"/>
                </a:solidFill>
              </a:rPr>
              <a:t>Compléter l’évaluation des risques pour la santé humaine</a:t>
            </a:r>
          </a:p>
          <a:p>
            <a:pPr marL="285750" lvl="0" indent="-285750" defTabSz="755650">
              <a:spcBef>
                <a:spcPts val="1200"/>
              </a:spcBef>
              <a:buFont typeface="Wingdings" panose="05000000000000000000" pitchFamily="2" charset="2"/>
              <a:buChar char="à"/>
            </a:pPr>
            <a:r>
              <a:rPr lang="fr-FR" kern="1200" noProof="0">
                <a:solidFill>
                  <a:schemeClr val="tx1"/>
                </a:solidFill>
              </a:rPr>
              <a:t>Amélioration des connaissances sur le comportement des polluants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3BEAA63-F47F-4ECA-90EC-5743803D6D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09" b="97557" l="1111" r="97889">
                        <a14:foregroundMark x1="22556" y1="8469" x2="14778" y2="13844"/>
                        <a14:foregroundMark x1="14778" y1="13844" x2="7556" y2="23779"/>
                        <a14:foregroundMark x1="7556" y1="23779" x2="9556" y2="41205"/>
                        <a14:foregroundMark x1="9556" y1="41205" x2="15222" y2="54235"/>
                        <a14:foregroundMark x1="15222" y1="54235" x2="19556" y2="59772"/>
                        <a14:foregroundMark x1="6889" y1="34365" x2="6889" y2="34365"/>
                        <a14:foregroundMark x1="23333" y1="3909" x2="23333" y2="3909"/>
                        <a14:foregroundMark x1="1444" y1="36482" x2="1444" y2="36482"/>
                        <a14:foregroundMark x1="42444" y1="67915" x2="92444" y2="63681"/>
                        <a14:foregroundMark x1="97889" y1="64495" x2="97889" y2="64495"/>
                        <a14:foregroundMark x1="76778" y1="97557" x2="76778" y2="9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 flipH="1">
            <a:off x="3829953" y="2939885"/>
            <a:ext cx="607175" cy="414228"/>
          </a:xfrm>
          <a:prstGeom prst="rect">
            <a:avLst/>
          </a:prstGeom>
        </p:spPr>
      </p:pic>
      <p:sp>
        <p:nvSpPr>
          <p:cNvPr id="15" name="Organigramme : Procédé 14">
            <a:extLst>
              <a:ext uri="{FF2B5EF4-FFF2-40B4-BE49-F238E27FC236}">
                <a16:creationId xmlns:a16="http://schemas.microsoft.com/office/drawing/2014/main" id="{27918582-870F-47A9-B6AA-3F69FD698880}"/>
              </a:ext>
            </a:extLst>
          </p:cNvPr>
          <p:cNvSpPr/>
          <p:nvPr/>
        </p:nvSpPr>
        <p:spPr>
          <a:xfrm>
            <a:off x="5260728" y="4410922"/>
            <a:ext cx="3710609" cy="409398"/>
          </a:xfrm>
          <a:prstGeom prst="flowChartProcess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kern="1200" noProof="0">
                <a:solidFill>
                  <a:srgbClr val="C00000"/>
                </a:solidFill>
              </a:rPr>
              <a:t>! représentativité des mesures !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313241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59BE2E24-BA80-4EB4-A3CC-D5B3D370E196}"/>
              </a:ext>
            </a:extLst>
          </p:cNvPr>
          <p:cNvSpPr txBox="1"/>
          <p:nvPr/>
        </p:nvSpPr>
        <p:spPr>
          <a:xfrm>
            <a:off x="2" y="618830"/>
            <a:ext cx="9143998" cy="400110"/>
          </a:xfrm>
          <a:prstGeom prst="rect">
            <a:avLst/>
          </a:prstGeom>
          <a:solidFill>
            <a:srgbClr val="D7E4BD"/>
          </a:solidFill>
        </p:spPr>
        <p:txBody>
          <a:bodyPr wrap="square" rtlCol="0">
            <a:spAutoFit/>
          </a:bodyPr>
          <a:lstStyle/>
          <a:p>
            <a:r>
              <a:rPr lang="fr-FR" sz="2000"/>
              <a:t>Introduction : Mise à jour CWBP V.06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D2B676-5CFF-4F6A-AB85-11BF668B8773}"/>
              </a:ext>
            </a:extLst>
          </p:cNvPr>
          <p:cNvSpPr txBox="1"/>
          <p:nvPr/>
        </p:nvSpPr>
        <p:spPr>
          <a:xfrm>
            <a:off x="385763" y="1018489"/>
            <a:ext cx="8361997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>
                <a:solidFill>
                  <a:schemeClr val="accent1">
                    <a:lumMod val="75000"/>
                  </a:schemeClr>
                </a:solidFill>
              </a:rPr>
              <a:t>Spécificité des prélèvements d’air</a:t>
            </a:r>
          </a:p>
          <a:p>
            <a:pPr defTabSz="755650">
              <a:spcBef>
                <a:spcPct val="0"/>
              </a:spcBef>
            </a:pPr>
            <a:endParaRPr lang="fr-FR"/>
          </a:p>
          <a:p>
            <a:pPr defTabSz="755650">
              <a:spcBef>
                <a:spcPct val="0"/>
              </a:spcBef>
            </a:pPr>
            <a:r>
              <a:rPr lang="fr-FR"/>
              <a:t>Par rapport au sol et à l’eau souterraine…</a:t>
            </a:r>
          </a:p>
          <a:p>
            <a:pPr defTabSz="755650">
              <a:spcBef>
                <a:spcPct val="0"/>
              </a:spcBef>
            </a:pPr>
            <a:endParaRPr lang="fr-FR"/>
          </a:p>
          <a:p>
            <a:pPr defTabSz="755650">
              <a:spcBef>
                <a:spcPct val="0"/>
              </a:spcBef>
            </a:pPr>
            <a:r>
              <a:rPr lang="fr-FR"/>
              <a:t>	Gaz du sol et air intérieur/extérieur</a:t>
            </a:r>
          </a:p>
          <a:p>
            <a:pPr marL="1346200" indent="-255588" defTabSz="685783">
              <a:spcBef>
                <a:spcPts val="600"/>
              </a:spcBef>
              <a:buFontTx/>
              <a:buChar char="-"/>
            </a:pPr>
            <a:r>
              <a:rPr lang="fr-FR">
                <a:ea typeface="Verdana" panose="020B0604030504040204" pitchFamily="34" charset="0"/>
              </a:rPr>
              <a:t>plus fluide</a:t>
            </a:r>
          </a:p>
          <a:p>
            <a:pPr marL="1346200" indent="-255588" defTabSz="685783">
              <a:spcBef>
                <a:spcPts val="600"/>
              </a:spcBef>
              <a:buFontTx/>
              <a:buChar char="-"/>
            </a:pPr>
            <a:r>
              <a:rPr lang="fr-FR">
                <a:ea typeface="Verdana" panose="020B0604030504040204" pitchFamily="34" charset="0"/>
              </a:rPr>
              <a:t>influence des paramètres extérieurs (météo)</a:t>
            </a:r>
          </a:p>
          <a:p>
            <a:pPr marL="1346200" indent="-255588" defTabSz="685783">
              <a:spcBef>
                <a:spcPts val="600"/>
              </a:spcBef>
              <a:buFontTx/>
              <a:buChar char="-"/>
            </a:pPr>
            <a:r>
              <a:rPr lang="fr-FR">
                <a:ea typeface="Verdana" panose="020B0604030504040204" pitchFamily="34" charset="0"/>
              </a:rPr>
              <a:t>invisible</a:t>
            </a:r>
          </a:p>
          <a:p>
            <a:pPr defTabSz="755650">
              <a:spcBef>
                <a:spcPct val="0"/>
              </a:spcBef>
            </a:pPr>
            <a:endParaRPr lang="fr-FR">
              <a:sym typeface="Wingdings" panose="05000000000000000000" pitchFamily="2" charset="2"/>
            </a:endParaRPr>
          </a:p>
          <a:p>
            <a:pPr defTabSz="755650">
              <a:spcBef>
                <a:spcPct val="0"/>
              </a:spcBef>
            </a:pPr>
            <a:r>
              <a:rPr lang="fr-FR">
                <a:solidFill>
                  <a:srgbClr val="C00000"/>
                </a:solidFill>
                <a:sym typeface="Wingdings" panose="05000000000000000000" pitchFamily="2" charset="2"/>
              </a:rPr>
              <a:t>	 précautions particulières, matériel particulier</a:t>
            </a:r>
          </a:p>
          <a:p>
            <a:pPr defTabSz="755650">
              <a:spcBef>
                <a:spcPct val="0"/>
              </a:spcBef>
            </a:pPr>
            <a:r>
              <a:rPr lang="fr-FR">
                <a:solidFill>
                  <a:srgbClr val="C00000"/>
                </a:solidFill>
                <a:sym typeface="Wingdings" panose="05000000000000000000" pitchFamily="2" charset="2"/>
              </a:rPr>
              <a:t>	 importance de veiller à la représentativité des mesures</a:t>
            </a:r>
          </a:p>
          <a:p>
            <a:pPr defTabSz="755650">
              <a:spcBef>
                <a:spcPct val="0"/>
              </a:spcBef>
            </a:pPr>
            <a:r>
              <a:rPr lang="fr-FR">
                <a:solidFill>
                  <a:srgbClr val="C00000"/>
                </a:solidFill>
                <a:sym typeface="Wingdings" panose="05000000000000000000" pitchFamily="2" charset="2"/>
              </a:rPr>
              <a:t>	 stratégies adaptées</a:t>
            </a:r>
            <a:endParaRPr lang="fr-FR">
              <a:solidFill>
                <a:srgbClr val="C00000"/>
              </a:solidFill>
            </a:endParaRPr>
          </a:p>
          <a:p>
            <a:pPr defTabSz="755650">
              <a:spcBef>
                <a:spcPct val="0"/>
              </a:spcBef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82946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269cc2d-2a6f-4cb0-a557-0b5d5f8a5efa" xsi:nil="true"/>
    <lcf76f155ced4ddcb4097134ff3c332f xmlns="d672a81e-fae3-4387-9878-06f19f3af53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98555769AB92478237C291B009A8BE" ma:contentTypeVersion="11" ma:contentTypeDescription="Crée un document." ma:contentTypeScope="" ma:versionID="d3f9486b73f1fbcc578f782b69af7728">
  <xsd:schema xmlns:xsd="http://www.w3.org/2001/XMLSchema" xmlns:xs="http://www.w3.org/2001/XMLSchema" xmlns:p="http://schemas.microsoft.com/office/2006/metadata/properties" xmlns:ns2="d672a81e-fae3-4387-9878-06f19f3af537" xmlns:ns3="1269cc2d-2a6f-4cb0-a557-0b5d5f8a5efa" targetNamespace="http://schemas.microsoft.com/office/2006/metadata/properties" ma:root="true" ma:fieldsID="6e84171f95dec3407abebca3ba9223eb" ns2:_="" ns3:_="">
    <xsd:import namespace="d672a81e-fae3-4387-9878-06f19f3af537"/>
    <xsd:import namespace="1269cc2d-2a6f-4cb0-a557-0b5d5f8a5e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72a81e-fae3-4387-9878-06f19f3af5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cc4018d8-b214-4a48-af45-02710e18d6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69cc2d-2a6f-4cb0-a557-0b5d5f8a5ef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6d3d2e86-b7c2-4265-b357-5ca8675d480c}" ma:internalName="TaxCatchAll" ma:showField="CatchAllData" ma:web="1269cc2d-2a6f-4cb0-a557-0b5d5f8a5e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350F17-6412-4473-96D0-EA09DA618E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FA7A76-18B6-4B52-9F94-AF68908C13E7}">
  <ds:schemaRefs>
    <ds:schemaRef ds:uri="1269cc2d-2a6f-4cb0-a557-0b5d5f8a5efa"/>
    <ds:schemaRef ds:uri="d672a81e-fae3-4387-9878-06f19f3af53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3F7553F-2697-4CFC-92B4-7A6736591F4B}">
  <ds:schemaRefs>
    <ds:schemaRef ds:uri="1269cc2d-2a6f-4cb0-a557-0b5d5f8a5efa"/>
    <ds:schemaRef ds:uri="d672a81e-fae3-4387-9878-06f19f3af53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19</Slides>
  <Notes>6</Notes>
  <HiddenSlides>2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Thème Office</vt:lpstr>
      <vt:lpstr>3_Thème Office</vt:lpstr>
      <vt:lpstr>PowerPoint Presentation</vt:lpstr>
      <vt:lpstr>PowerPoint Presentation</vt:lpstr>
      <vt:lpstr>PowerPoint Presentation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Contexte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Service public de Wallonie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RONCHI Benedicta</dc:creator>
  <cp:revision>1</cp:revision>
  <cp:lastPrinted>2024-08-21T07:41:43Z</cp:lastPrinted>
  <dcterms:created xsi:type="dcterms:W3CDTF">2017-06-20T09:48:45Z</dcterms:created>
  <dcterms:modified xsi:type="dcterms:W3CDTF">2024-12-04T13:36:45Z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7a477d1-147d-4e34-b5e3-7b26d2f44870_Enabled">
    <vt:lpwstr>True</vt:lpwstr>
  </property>
  <property fmtid="{D5CDD505-2E9C-101B-9397-08002B2CF9AE}" pid="3" name="MSIP_Label_97a477d1-147d-4e34-b5e3-7b26d2f44870_SiteId">
    <vt:lpwstr>1f816a84-7aa6-4a56-b22a-7b3452fa8681</vt:lpwstr>
  </property>
  <property fmtid="{D5CDD505-2E9C-101B-9397-08002B2CF9AE}" pid="4" name="MSIP_Label_97a477d1-147d-4e34-b5e3-7b26d2f44870_Owner">
    <vt:lpwstr>mariefrancoise.closset@spw.wallonie.be</vt:lpwstr>
  </property>
  <property fmtid="{D5CDD505-2E9C-101B-9397-08002B2CF9AE}" pid="5" name="MSIP_Label_97a477d1-147d-4e34-b5e3-7b26d2f44870_SetDate">
    <vt:lpwstr>2020-09-17T07:03:31.5302567Z</vt:lpwstr>
  </property>
  <property fmtid="{D5CDD505-2E9C-101B-9397-08002B2CF9AE}" pid="6" name="MSIP_Label_97a477d1-147d-4e34-b5e3-7b26d2f44870_Name">
    <vt:lpwstr>Restreint</vt:lpwstr>
  </property>
  <property fmtid="{D5CDD505-2E9C-101B-9397-08002B2CF9AE}" pid="7" name="MSIP_Label_97a477d1-147d-4e34-b5e3-7b26d2f44870_Application">
    <vt:lpwstr>Microsoft Azure Information Protection</vt:lpwstr>
  </property>
  <property fmtid="{D5CDD505-2E9C-101B-9397-08002B2CF9AE}" pid="8" name="MSIP_Label_97a477d1-147d-4e34-b5e3-7b26d2f44870_ActionId">
    <vt:lpwstr>13b87aa8-b97e-4053-9939-c5e284cc8732</vt:lpwstr>
  </property>
  <property fmtid="{D5CDD505-2E9C-101B-9397-08002B2CF9AE}" pid="9" name="MSIP_Label_97a477d1-147d-4e34-b5e3-7b26d2f44870_Extended_MSFT_Method">
    <vt:lpwstr>Automatic</vt:lpwstr>
  </property>
  <property fmtid="{D5CDD505-2E9C-101B-9397-08002B2CF9AE}" pid="10" name="Sensitivity">
    <vt:lpwstr>Restreint</vt:lpwstr>
  </property>
  <property fmtid="{D5CDD505-2E9C-101B-9397-08002B2CF9AE}" pid="11" name="ContentTypeId">
    <vt:lpwstr>0x0101003098555769AB92478237C291B009A8BE</vt:lpwstr>
  </property>
  <property fmtid="{D5CDD505-2E9C-101B-9397-08002B2CF9AE}" pid="12" name="MediaServiceImageTags">
    <vt:lpwstr/>
  </property>
</Properties>
</file>