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77" r:id="rId8"/>
    <p:sldId id="290" r:id="rId9"/>
    <p:sldId id="291" r:id="rId10"/>
    <p:sldId id="294" r:id="rId11"/>
    <p:sldId id="279" r:id="rId12"/>
    <p:sldId id="286" r:id="rId13"/>
    <p:sldId id="281" r:id="rId14"/>
    <p:sldId id="287" r:id="rId15"/>
    <p:sldId id="283" r:id="rId16"/>
    <p:sldId id="288" r:id="rId17"/>
    <p:sldId id="280" r:id="rId18"/>
    <p:sldId id="271" r:id="rId19"/>
    <p:sldId id="27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2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1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2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8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9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6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9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4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9BCFFD3-CD89-4683-A735-89D3A2DEB38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5546FE-96CF-4C67-93E8-AA7914FC2F14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4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onnement.wallonie.be/legis/dechets/degen019.htm" TargetMode="External"/><Relationship Id="rId2" Type="http://schemas.openxmlformats.org/officeDocument/2006/relationships/hyperlink" Target="http://environnement.wallonie.be/legis/pe/PE00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environnement.wallonie.be/legis/dechets/decat029.htm" TargetMode="External"/><Relationship Id="rId4" Type="http://schemas.openxmlformats.org/officeDocument/2006/relationships/hyperlink" Target="http://environnement.wallonie.be/legis/dechets/decat026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qc.spw.wallonie.be/fr/qualiroutes/doc/2%20marquage%20ce%20et%20marques%20volontaires.p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vironnement.wallonie.be/rapports/owd/pwd/PWDR_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onnement.wallonie.be/legis/dechets/decat024.htm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environnement.wallonie.be/legis/pe/PE00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vironnement.wallonie.be/legis/dechets/decat029.htm" TargetMode="External"/><Relationship Id="rId5" Type="http://schemas.openxmlformats.org/officeDocument/2006/relationships/hyperlink" Target="http://environnement.wallonie.be/legis/dechets/decat026.htm" TargetMode="External"/><Relationship Id="rId4" Type="http://schemas.openxmlformats.org/officeDocument/2006/relationships/hyperlink" Target="http://environnement.wallonie.be/legis/dechets/degen019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pro.eu/fr/node/3174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qc.spw.wallonie.be/fr/qualiroutes/doc/Qualiroutes/Chapitre%20C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08496"/>
          </a:xfrm>
        </p:spPr>
        <p:txBody>
          <a:bodyPr>
            <a:normAutofit/>
          </a:bodyPr>
          <a:lstStyle/>
          <a:p>
            <a:pPr algn="ctr"/>
            <a:r>
              <a:rPr lang="fr-BE" sz="4000" dirty="0"/>
              <a:t>La </a:t>
            </a:r>
            <a:r>
              <a:rPr lang="fr-BE" sz="4000" dirty="0" smtClean="0"/>
              <a:t>sortie</a:t>
            </a:r>
            <a:r>
              <a:rPr lang="fr-BE" sz="4000" dirty="0" smtClean="0"/>
              <a:t> </a:t>
            </a:r>
            <a:r>
              <a:rPr lang="fr-BE" sz="4000" dirty="0"/>
              <a:t>du statut de </a:t>
            </a:r>
            <a:r>
              <a:rPr lang="fr-BE" sz="4000" dirty="0" smtClean="0"/>
              <a:t>déchet </a:t>
            </a:r>
            <a:r>
              <a:rPr lang="fr-BE" sz="4000" dirty="0"/>
              <a:t>des granulats issus de déchets inertes de construction et de démolition</a:t>
            </a:r>
            <a:endParaRPr lang="en-GB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90203" y="4520484"/>
            <a:ext cx="10058400" cy="434192"/>
          </a:xfrm>
        </p:spPr>
        <p:txBody>
          <a:bodyPr>
            <a:normAutofit fontScale="70000" lnSpcReduction="20000"/>
          </a:bodyPr>
          <a:lstStyle/>
          <a:p>
            <a:r>
              <a:rPr lang="fr-BE" dirty="0"/>
              <a:t>Formation "sortie du statut de déchet" et "sous-produits" du 16 octobre 2019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1667" y="5922135"/>
            <a:ext cx="10058400" cy="43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 smtClean="0"/>
              <a:t>Ir. Alexis De Mey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63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age 1"/>
          <p:cNvSpPr/>
          <p:nvPr/>
        </p:nvSpPr>
        <p:spPr>
          <a:xfrm>
            <a:off x="1299423" y="1604923"/>
            <a:ext cx="1927274" cy="8721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" name="Virage 2"/>
          <p:cNvSpPr/>
          <p:nvPr/>
        </p:nvSpPr>
        <p:spPr>
          <a:xfrm rot="5400000">
            <a:off x="9624502" y="1076114"/>
            <a:ext cx="775450" cy="18851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Virage 3"/>
          <p:cNvSpPr/>
          <p:nvPr/>
        </p:nvSpPr>
        <p:spPr>
          <a:xfrm rot="16200000">
            <a:off x="1766162" y="4224926"/>
            <a:ext cx="837029" cy="18851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" name="Virage 4"/>
          <p:cNvSpPr/>
          <p:nvPr/>
        </p:nvSpPr>
        <p:spPr>
          <a:xfrm rot="10800000">
            <a:off x="9020227" y="4846081"/>
            <a:ext cx="1927274" cy="8721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1851" y="2781563"/>
            <a:ext cx="300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CONSTRUCTION/DEMOLITION</a:t>
            </a:r>
            <a:endParaRPr lang="fr-BE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988542" y="1248186"/>
            <a:ext cx="16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TRANSFORMATION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336012" y="4697315"/>
            <a:ext cx="139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UTILISATION</a:t>
            </a:r>
            <a:endParaRPr lang="fr-BE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4342635" y="1372173"/>
            <a:ext cx="3611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400" b="1" dirty="0" smtClean="0"/>
              <a:t>Centre autorisé </a:t>
            </a:r>
            <a:r>
              <a:rPr lang="fr-BE" sz="1400" dirty="0" smtClean="0"/>
              <a:t>via rubriques </a:t>
            </a:r>
            <a:r>
              <a:rPr lang="fr-BE" sz="1400" dirty="0" smtClean="0">
                <a:hlinkClick r:id="rId2"/>
              </a:rPr>
              <a:t>permis d’environnement</a:t>
            </a:r>
            <a:r>
              <a:rPr lang="fr-BE" sz="1400" dirty="0" smtClean="0"/>
              <a:t>. Rubriques spécifiques aux déchets </a:t>
            </a:r>
            <a:r>
              <a:rPr lang="fr-BE" sz="1400" dirty="0"/>
              <a:t>: 90.21.01, </a:t>
            </a:r>
            <a:r>
              <a:rPr lang="fr-BE" sz="1400" dirty="0" smtClean="0"/>
              <a:t>90.22.01, 90.23.01.</a:t>
            </a:r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9809444" y="2900578"/>
            <a:ext cx="1855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400" b="1" dirty="0" smtClean="0"/>
              <a:t>Préparation en vue de la </a:t>
            </a:r>
            <a:r>
              <a:rPr lang="fr-BE" sz="1400" b="1" u="sng" dirty="0" smtClean="0"/>
              <a:t>mise sur le marché</a:t>
            </a:r>
            <a:endParaRPr lang="fr-BE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3941610" y="5195058"/>
            <a:ext cx="4105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400" b="1" dirty="0" smtClean="0"/>
              <a:t>Utilisation d’un produit normalisé conforme aux types d’applications autorisés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124709" y="3130995"/>
            <a:ext cx="3165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400" dirty="0" smtClean="0"/>
              <a:t>Production et manipulation de </a:t>
            </a:r>
            <a:r>
              <a:rPr lang="fr-BE" sz="1400" b="1" dirty="0" smtClean="0"/>
              <a:t>déchets inertes </a:t>
            </a:r>
            <a:r>
              <a:rPr lang="fr-BE" sz="1400" b="1" dirty="0" smtClean="0"/>
              <a:t>et non-dangereux </a:t>
            </a:r>
            <a:r>
              <a:rPr lang="fr-BE" sz="1400" dirty="0" smtClean="0"/>
              <a:t>(</a:t>
            </a:r>
            <a:r>
              <a:rPr lang="fr-BE" sz="1400" dirty="0" smtClean="0">
                <a:hlinkClick r:id="rId3"/>
              </a:rPr>
              <a:t>Décret du </a:t>
            </a:r>
            <a:r>
              <a:rPr lang="fr-BE" sz="1400" dirty="0" smtClean="0">
                <a:hlinkClick r:id="rId3"/>
              </a:rPr>
              <a:t>27 </a:t>
            </a:r>
            <a:r>
              <a:rPr lang="fr-BE" sz="1400" dirty="0" smtClean="0">
                <a:hlinkClick r:id="rId3"/>
              </a:rPr>
              <a:t>juin 1996 relatif aux déchets</a:t>
            </a:r>
            <a:r>
              <a:rPr lang="fr-BE" sz="1400" dirty="0" smtClean="0"/>
              <a:t>).</a:t>
            </a:r>
          </a:p>
          <a:p>
            <a:pPr algn="just"/>
            <a:endParaRPr lang="fr-BE" sz="1400" dirty="0" smtClean="0"/>
          </a:p>
          <a:p>
            <a:pPr algn="just"/>
            <a:r>
              <a:rPr lang="fr-BE" sz="1400" b="1" dirty="0" smtClean="0"/>
              <a:t>Code </a:t>
            </a:r>
            <a:r>
              <a:rPr lang="fr-BE" sz="1400" b="1" dirty="0" smtClean="0"/>
              <a:t>déchet</a:t>
            </a:r>
            <a:r>
              <a:rPr lang="fr-BE" sz="1400" dirty="0" smtClean="0"/>
              <a:t> fixé </a:t>
            </a:r>
            <a:r>
              <a:rPr lang="fr-BE" sz="1400" dirty="0" smtClean="0"/>
              <a:t>dans le catalogue des déchets (</a:t>
            </a:r>
            <a:r>
              <a:rPr lang="fr-BE" sz="1400" dirty="0" smtClean="0">
                <a:hlinkClick r:id="rId4"/>
              </a:rPr>
              <a:t>AGW 10 juillet 1997</a:t>
            </a:r>
            <a:r>
              <a:rPr lang="fr-BE" sz="1400" dirty="0" smtClean="0"/>
              <a:t>) – code 17 01 XX</a:t>
            </a:r>
          </a:p>
          <a:p>
            <a:pPr algn="just"/>
            <a:endParaRPr lang="fr-BE" sz="1400" dirty="0"/>
          </a:p>
          <a:p>
            <a:pPr algn="just"/>
            <a:endParaRPr lang="fr-BE" sz="14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9037958" y="4441196"/>
            <a:ext cx="16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TRANSPORT</a:t>
            </a:r>
            <a:endParaRPr lang="fr-BE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332621" y="817052"/>
            <a:ext cx="2442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TRANSPORT</a:t>
            </a:r>
          </a:p>
          <a:p>
            <a:r>
              <a:rPr lang="fr-BE" sz="1400" dirty="0" smtClean="0"/>
              <a:t>Transporteur enregistré </a:t>
            </a:r>
          </a:p>
          <a:p>
            <a:r>
              <a:rPr lang="fr-BE" sz="1400" dirty="0"/>
              <a:t>(</a:t>
            </a:r>
            <a:r>
              <a:rPr lang="fr-BE" sz="1400" dirty="0" smtClean="0">
                <a:hlinkClick r:id="rId5"/>
              </a:rPr>
              <a:t>AGW 13 novembre 2003</a:t>
            </a:r>
            <a:r>
              <a:rPr lang="fr-BE" sz="1400" dirty="0" smtClean="0"/>
              <a:t>) </a:t>
            </a:r>
            <a:endParaRPr lang="fr-BE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637699" y="4748973"/>
            <a:ext cx="244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Transporteur enregistré </a:t>
            </a:r>
          </a:p>
          <a:p>
            <a:r>
              <a:rPr lang="fr-BE" sz="1400" dirty="0"/>
              <a:t>(</a:t>
            </a:r>
            <a:r>
              <a:rPr lang="fr-BE" sz="1400" dirty="0" smtClean="0">
                <a:hlinkClick r:id="rId5"/>
              </a:rPr>
              <a:t>AGW 13 novembre 2003</a:t>
            </a:r>
            <a:r>
              <a:rPr lang="fr-BE" sz="1400" dirty="0" smtClean="0"/>
              <a:t>) </a:t>
            </a:r>
            <a:endParaRPr lang="fr-BE" sz="1400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10010" y="286994"/>
            <a:ext cx="11650730" cy="8980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500" b="1" dirty="0"/>
              <a:t>3</a:t>
            </a:r>
            <a:r>
              <a:rPr lang="fr-BE" sz="2500" b="1" dirty="0" smtClean="0"/>
              <a:t>. </a:t>
            </a:r>
            <a:r>
              <a:rPr lang="fr-BE" sz="2500" b="1" dirty="0" smtClean="0"/>
              <a:t>Cadre </a:t>
            </a:r>
            <a:r>
              <a:rPr lang="fr-BE" sz="2500" b="1" dirty="0"/>
              <a:t>légal de la </a:t>
            </a:r>
            <a:r>
              <a:rPr lang="fr-BE" sz="2500" b="1" dirty="0"/>
              <a:t>sortie </a:t>
            </a:r>
            <a:r>
              <a:rPr lang="fr-BE" sz="2500" b="1" dirty="0"/>
              <a:t>du statut de </a:t>
            </a:r>
            <a:r>
              <a:rPr lang="fr-BE" sz="2500" b="1" dirty="0" smtClean="0"/>
              <a:t>déchet </a:t>
            </a:r>
            <a:r>
              <a:rPr lang="fr-BE" sz="2500" b="1" dirty="0" smtClean="0"/>
              <a:t>des déchets inertes de construction et de démolition</a:t>
            </a:r>
            <a:r>
              <a:rPr lang="fr-BE" sz="2500" dirty="0" smtClean="0"/>
              <a:t/>
            </a:r>
            <a:br>
              <a:rPr lang="fr-BE" sz="2500" dirty="0" smtClean="0"/>
            </a:br>
            <a:endParaRPr lang="fr-BE" sz="25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992" y="2798608"/>
            <a:ext cx="1406769" cy="1406769"/>
          </a:xfrm>
          <a:prstGeom prst="rect">
            <a:avLst/>
          </a:prstGeom>
        </p:spPr>
      </p:pic>
      <p:sp>
        <p:nvSpPr>
          <p:cNvPr id="20" name="Multiplier 19"/>
          <p:cNvSpPr/>
          <p:nvPr/>
        </p:nvSpPr>
        <p:spPr>
          <a:xfrm>
            <a:off x="9256874" y="4748973"/>
            <a:ext cx="755353" cy="56358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234182" y="3670548"/>
            <a:ext cx="1006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DECHETS</a:t>
            </a:r>
            <a:endParaRPr lang="fr-BE" sz="1400" b="1" dirty="0"/>
          </a:p>
        </p:txBody>
      </p:sp>
      <p:sp>
        <p:nvSpPr>
          <p:cNvPr id="22" name="Multiplier 21"/>
          <p:cNvSpPr/>
          <p:nvPr/>
        </p:nvSpPr>
        <p:spPr>
          <a:xfrm>
            <a:off x="10373569" y="3509818"/>
            <a:ext cx="513553" cy="6627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3" grpId="0"/>
      <p:bldP spid="17" grpId="0"/>
      <p:bldP spid="20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500" b="1" dirty="0"/>
              <a:t>3</a:t>
            </a:r>
            <a:r>
              <a:rPr lang="fr-BE" sz="2500" b="1" dirty="0" smtClean="0"/>
              <a:t>. </a:t>
            </a:r>
            <a:r>
              <a:rPr lang="fr-BE" sz="2500" b="1" dirty="0" smtClean="0"/>
              <a:t>Cadre </a:t>
            </a:r>
            <a:r>
              <a:rPr lang="fr-BE" sz="2500" b="1" dirty="0"/>
              <a:t>légal de la </a:t>
            </a:r>
            <a:r>
              <a:rPr lang="fr-BE" sz="2500" b="1" dirty="0"/>
              <a:t>sortie </a:t>
            </a:r>
            <a:r>
              <a:rPr lang="fr-BE" sz="2500" b="1" dirty="0"/>
              <a:t>du statut de </a:t>
            </a:r>
            <a:r>
              <a:rPr lang="fr-BE" sz="2500" b="1" dirty="0" smtClean="0"/>
              <a:t>déchet </a:t>
            </a:r>
            <a:r>
              <a:rPr lang="fr-BE" sz="2500" b="1" dirty="0"/>
              <a:t>des déchets inertes de construction et de démolition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85949"/>
            <a:ext cx="10058400" cy="40112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400" dirty="0" smtClean="0"/>
              <a:t>Le </a:t>
            </a:r>
            <a:r>
              <a:rPr lang="fr-BE" sz="2400" dirty="0" smtClean="0"/>
              <a:t>déchet </a:t>
            </a:r>
            <a:r>
              <a:rPr lang="fr-BE" sz="2400" dirty="0"/>
              <a:t>de construction cesse d’être un </a:t>
            </a:r>
            <a:r>
              <a:rPr lang="fr-BE" sz="2400" dirty="0" smtClean="0"/>
              <a:t>déchet </a:t>
            </a:r>
            <a:r>
              <a:rPr lang="fr-BE" sz="2400" dirty="0"/>
              <a:t>dès lors que certaines conditions sont respectées. </a:t>
            </a:r>
          </a:p>
          <a:p>
            <a:pPr marL="0" indent="0" algn="just">
              <a:buNone/>
            </a:pPr>
            <a:r>
              <a:rPr lang="fr-BE" sz="2400" dirty="0"/>
              <a:t>Reconnaissance de sortie du statut de déchet via l’annexe II. Pas nécessaire d’entreprendre de procédure de reconnaissance (chapitre 2 ou 8).</a:t>
            </a:r>
          </a:p>
          <a:p>
            <a:pPr marL="0" indent="0" algn="just">
              <a:buNone/>
            </a:pPr>
            <a:r>
              <a:rPr lang="fr-BE" sz="2400" dirty="0"/>
              <a:t>Les exploitants doivent s’enregistrer (chapitre 3) pour vérifier si ils respectent les conditions</a:t>
            </a:r>
            <a:r>
              <a:rPr lang="fr-BE" sz="2400" dirty="0" smtClean="0"/>
              <a:t>.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3277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500" b="1" dirty="0" smtClean="0"/>
              <a:t>3. </a:t>
            </a:r>
            <a:r>
              <a:rPr lang="fr-BE" sz="2500" b="1" dirty="0"/>
              <a:t>Cadre légal de la </a:t>
            </a:r>
            <a:r>
              <a:rPr lang="fr-BE" sz="2500" b="1" dirty="0"/>
              <a:t>sortie </a:t>
            </a:r>
            <a:r>
              <a:rPr lang="fr-BE" sz="2500" b="1" dirty="0"/>
              <a:t>du statut de </a:t>
            </a:r>
            <a:r>
              <a:rPr lang="fr-BE" sz="2500" b="1" dirty="0" smtClean="0"/>
              <a:t>déchet </a:t>
            </a:r>
            <a:r>
              <a:rPr lang="fr-BE" sz="2500" b="1" dirty="0"/>
              <a:t>des déchets inertes de construction et de démolition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166477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BE" sz="2400" dirty="0" smtClean="0"/>
              <a:t> Conditions essentielles à respecter (annexe II)   :</a:t>
            </a:r>
          </a:p>
          <a:p>
            <a:pPr marL="932688" lvl="2" indent="-457200">
              <a:buFont typeface="Wingdings" panose="05000000000000000000" pitchFamily="2" charset="2"/>
              <a:buChar char="Ø"/>
            </a:pPr>
            <a:r>
              <a:rPr lang="fr-BE" sz="2200" dirty="0" smtClean="0"/>
              <a:t>L’installation de recyclage doit être dûment autorisée</a:t>
            </a:r>
          </a:p>
          <a:p>
            <a:pPr marL="932688" lvl="2" indent="-457200">
              <a:buFont typeface="Wingdings" panose="05000000000000000000" pitchFamily="2" charset="2"/>
              <a:buChar char="Ø"/>
            </a:pPr>
            <a:r>
              <a:rPr lang="fr-BE" sz="2200" dirty="0" smtClean="0"/>
              <a:t>L’installation doit mettre en place un système de gestion de la qualité </a:t>
            </a:r>
          </a:p>
          <a:p>
            <a:pPr marL="932688" lvl="2" indent="-457200">
              <a:buFont typeface="Wingdings" panose="05000000000000000000" pitchFamily="2" charset="2"/>
              <a:buChar char="Ø"/>
            </a:pPr>
            <a:r>
              <a:rPr lang="fr-BE" sz="2200" dirty="0" smtClean="0"/>
              <a:t>Le système </a:t>
            </a:r>
            <a:r>
              <a:rPr lang="fr-BE" sz="2200" dirty="0"/>
              <a:t>de gestion de la qualité est certifié et vérifié sur base annuelle par un organisme indépendant (accrédité ou agréé conformément aux dispositions des règlements (CE) n°765/2008 ou (CE) </a:t>
            </a:r>
            <a:r>
              <a:rPr lang="fr-BE" sz="2200" dirty="0" smtClean="0"/>
              <a:t>n°1221/2009)</a:t>
            </a:r>
            <a:endParaRPr lang="fr-BE" sz="2200" dirty="0"/>
          </a:p>
          <a:p>
            <a:pPr marL="932688" lvl="2" indent="-457200">
              <a:buFont typeface="Wingdings" panose="05000000000000000000" pitchFamily="2" charset="2"/>
              <a:buChar char="Ø"/>
            </a:pPr>
            <a:r>
              <a:rPr lang="fr-BE" sz="2200" dirty="0" smtClean="0"/>
              <a:t>L’installation désigne le</a:t>
            </a:r>
            <a:r>
              <a:rPr lang="fr-BE" sz="2200" i="1" dirty="0" smtClean="0"/>
              <a:t> «</a:t>
            </a:r>
            <a:r>
              <a:rPr lang="fr-BE" sz="2200" i="1" dirty="0"/>
              <a:t>personnel </a:t>
            </a:r>
            <a:r>
              <a:rPr lang="fr-BE" sz="2200" i="1" dirty="0" smtClean="0"/>
              <a:t>compétent» </a:t>
            </a:r>
            <a:r>
              <a:rPr lang="fr-BE" sz="2200" dirty="0" smtClean="0"/>
              <a:t>dont la mission est d’examiner </a:t>
            </a:r>
            <a:r>
              <a:rPr lang="fr-BE" sz="2200" dirty="0"/>
              <a:t>et évaluer les propriétés des granulats recyclés et notamment </a:t>
            </a:r>
            <a:r>
              <a:rPr lang="fr-BE" sz="2200" dirty="0" smtClean="0"/>
              <a:t>la </a:t>
            </a:r>
            <a:r>
              <a:rPr lang="fr-BE" sz="2200" dirty="0"/>
              <a:t>détection d’intrants ou de lots non </a:t>
            </a:r>
            <a:r>
              <a:rPr lang="fr-BE" sz="2200" dirty="0" smtClean="0"/>
              <a:t>conformes.</a:t>
            </a:r>
          </a:p>
        </p:txBody>
      </p:sp>
    </p:spTree>
    <p:extLst>
      <p:ext uri="{BB962C8B-B14F-4D97-AF65-F5344CB8AC3E}">
        <p14:creationId xmlns:p14="http://schemas.microsoft.com/office/powerpoint/2010/main" val="8466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3.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Cadre légal de la </a:t>
            </a:r>
            <a:r>
              <a:rPr lang="fr-BE" sz="2500" b="1" dirty="0"/>
              <a:t>sortie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du statut de 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déchet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des déchets inertes de construction et de démolition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184" y="3136044"/>
            <a:ext cx="4624903" cy="2809342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174652" y="1922026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BE" sz="2400" dirty="0" smtClean="0"/>
              <a:t> Conditions essentielles à respecter (annexe II)   :</a:t>
            </a:r>
          </a:p>
          <a:p>
            <a:pPr marL="932688" lvl="2" indent="-457200">
              <a:buFont typeface="Wingdings" panose="05000000000000000000" pitchFamily="2" charset="2"/>
              <a:buChar char="Ø"/>
            </a:pPr>
            <a:r>
              <a:rPr lang="fr-BE" sz="2200" dirty="0"/>
              <a:t>Intrants autorisés dans le processus d’élaboration des granulats recyclés sont les déchets suivants, pour autant qu’ils soient</a:t>
            </a:r>
            <a:r>
              <a:rPr lang="fr-BE" sz="2200" dirty="0">
                <a:solidFill>
                  <a:srgbClr val="FF0000"/>
                </a:solidFill>
              </a:rPr>
              <a:t> inertes </a:t>
            </a:r>
            <a:r>
              <a:rPr lang="fr-BE" sz="2400" dirty="0">
                <a:solidFill>
                  <a:srgbClr val="000000"/>
                </a:solidFill>
                <a:latin typeface="Calibri corps"/>
                <a:ea typeface="Calibri" panose="020F0502020204030204" pitchFamily="34" charset="0"/>
                <a:cs typeface="TimesNewRomanPSMT"/>
              </a:rPr>
              <a:t>:</a:t>
            </a:r>
            <a:endParaRPr lang="fr-BE" sz="2400" dirty="0">
              <a:latin typeface="Calibri corps"/>
            </a:endParaRPr>
          </a:p>
          <a:p>
            <a:pPr marL="932688" lvl="2" indent="-457200">
              <a:buFont typeface="Wingdings" panose="05000000000000000000" pitchFamily="2" charset="2"/>
              <a:buChar char="Ø"/>
            </a:pPr>
            <a:endParaRPr lang="fr-BE" sz="2200" dirty="0" smtClean="0"/>
          </a:p>
        </p:txBody>
      </p:sp>
    </p:spTree>
    <p:extLst>
      <p:ext uri="{BB962C8B-B14F-4D97-AF65-F5344CB8AC3E}">
        <p14:creationId xmlns:p14="http://schemas.microsoft.com/office/powerpoint/2010/main" val="27526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3.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Cadre légal de la </a:t>
            </a:r>
            <a:r>
              <a:rPr lang="fr-BE" sz="2500" b="1" dirty="0"/>
              <a:t>sortie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du statut de 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déchet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des déchets inertes de construction et de démolition</a:t>
            </a:r>
            <a:endParaRPr lang="fr-BE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174652" y="1922026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fr-BE" sz="2400" dirty="0" smtClean="0"/>
              <a:t> Conditions essentielles à respecter (annexe II)   :</a:t>
            </a:r>
          </a:p>
          <a:p>
            <a:pPr marL="932688" lvl="2" indent="-457200" algn="just">
              <a:buFont typeface="Wingdings" panose="05000000000000000000" pitchFamily="2" charset="2"/>
              <a:buChar char="Ø"/>
            </a:pPr>
            <a:r>
              <a:rPr lang="fr-BE" sz="2200" dirty="0" smtClean="0"/>
              <a:t>Les </a:t>
            </a:r>
            <a:r>
              <a:rPr lang="fr-BE" sz="2200" dirty="0"/>
              <a:t>déchets entrant dans le processus d’élaboration des granulats recyclés ne contiennent </a:t>
            </a:r>
            <a:r>
              <a:rPr lang="fr-BE" sz="2200" dirty="0">
                <a:solidFill>
                  <a:srgbClr val="FF0000"/>
                </a:solidFill>
              </a:rPr>
              <a:t>pas d’amiante, de goudrons ou de produits </a:t>
            </a:r>
            <a:r>
              <a:rPr lang="fr-BE" sz="2200" dirty="0" smtClean="0">
                <a:solidFill>
                  <a:srgbClr val="FF0000"/>
                </a:solidFill>
              </a:rPr>
              <a:t>goudronnés</a:t>
            </a:r>
          </a:p>
          <a:p>
            <a:pPr marL="932688" lvl="2" indent="-457200" algn="just">
              <a:buFont typeface="Wingdings" panose="05000000000000000000" pitchFamily="2" charset="2"/>
              <a:buChar char="Ø"/>
            </a:pPr>
            <a:r>
              <a:rPr lang="fr-BE" sz="2200" dirty="0"/>
              <a:t>Les granulats recyclés ne peuvent pas contenir des traces apparentes d’éléments dont la nature, la forme, la dimension et la teneur peuvent être nuisibles à l’usage.</a:t>
            </a:r>
          </a:p>
          <a:p>
            <a:pPr marL="932688" lvl="2" indent="-457200" algn="just">
              <a:buFont typeface="Wingdings" panose="05000000000000000000" pitchFamily="2" charset="2"/>
              <a:buChar char="Ø"/>
            </a:pPr>
            <a:r>
              <a:rPr lang="fr-BE" sz="2200" dirty="0" smtClean="0"/>
              <a:t>Application des granulats (normes techniques) : Les </a:t>
            </a:r>
            <a:r>
              <a:rPr lang="fr-BE" sz="2200" dirty="0"/>
              <a:t>granulats recyclés sont conformes aux spécifications des parties harmonisées des normes </a:t>
            </a:r>
            <a:r>
              <a:rPr lang="fr-BE" sz="2200" dirty="0" smtClean="0"/>
              <a:t>européennes. Une </a:t>
            </a:r>
            <a:r>
              <a:rPr lang="fr-BE" sz="2200" dirty="0"/>
              <a:t>attestation d’un niveau minimal </a:t>
            </a:r>
            <a:r>
              <a:rPr lang="fr-BE" sz="2200" dirty="0">
                <a:solidFill>
                  <a:srgbClr val="FF0000"/>
                </a:solidFill>
                <a:hlinkClick r:id="rId2"/>
              </a:rPr>
              <a:t>CE2+ </a:t>
            </a:r>
            <a:r>
              <a:rPr lang="fr-BE" sz="2200" dirty="0"/>
              <a:t>est exigée.</a:t>
            </a:r>
            <a:endParaRPr lang="fr-BE" sz="2200" dirty="0" smtClean="0"/>
          </a:p>
          <a:p>
            <a:pPr marL="932688" lvl="2" indent="-457200">
              <a:buFont typeface="Wingdings" panose="05000000000000000000" pitchFamily="2" charset="2"/>
              <a:buChar char="Ø"/>
            </a:pPr>
            <a:endParaRPr lang="fr-BE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205046" y="5064259"/>
            <a:ext cx="66821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400" dirty="0" smtClean="0">
                <a:solidFill>
                  <a:srgbClr val="535353"/>
                </a:solidFill>
                <a:latin typeface="Verdana" panose="020B0604030504040204" pitchFamily="34" charset="0"/>
              </a:rPr>
              <a:t>Voir lien hypertexte. Le </a:t>
            </a:r>
            <a:r>
              <a:rPr lang="fr-BE" sz="1400" dirty="0">
                <a:solidFill>
                  <a:srgbClr val="535353"/>
                </a:solidFill>
                <a:latin typeface="Verdana" panose="020B0604030504040204" pitchFamily="34" charset="0"/>
              </a:rPr>
              <a:t>marquage CE atteste </a:t>
            </a:r>
            <a:r>
              <a:rPr lang="fr-BE" sz="1400" dirty="0" smtClean="0">
                <a:solidFill>
                  <a:srgbClr val="535353"/>
                </a:solidFill>
                <a:latin typeface="Verdana" panose="020B0604030504040204" pitchFamily="34" charset="0"/>
              </a:rPr>
              <a:t>que </a:t>
            </a:r>
            <a:r>
              <a:rPr lang="fr-BE" sz="1400" dirty="0">
                <a:solidFill>
                  <a:srgbClr val="535353"/>
                </a:solidFill>
                <a:latin typeface="Verdana" panose="020B0604030504040204" pitchFamily="34" charset="0"/>
              </a:rPr>
              <a:t>le produit satisfait aux exigences minimales nécessaires pour sa commercialisation. Le niveau CE2+ correspond à un contrôle annuel par organisme indépendant et agréé du système de maîtrise de la production et </a:t>
            </a:r>
            <a:r>
              <a:rPr lang="fr-BE" sz="1400" dirty="0" smtClean="0">
                <a:solidFill>
                  <a:srgbClr val="535353"/>
                </a:solidFill>
                <a:latin typeface="Verdana" panose="020B0604030504040204" pitchFamily="34" charset="0"/>
              </a:rPr>
              <a:t>permet de </a:t>
            </a:r>
            <a:r>
              <a:rPr lang="fr-BE" sz="1400" dirty="0">
                <a:solidFill>
                  <a:srgbClr val="535353"/>
                </a:solidFill>
                <a:latin typeface="Verdana" panose="020B0604030504040204" pitchFamily="34" charset="0"/>
              </a:rPr>
              <a:t>vérifier que le fabricant est capable de démontrer la qualité de son </a:t>
            </a:r>
            <a:r>
              <a:rPr lang="fr-BE" sz="1400" dirty="0" smtClean="0">
                <a:solidFill>
                  <a:srgbClr val="535353"/>
                </a:solidFill>
                <a:latin typeface="Verdana" panose="020B0604030504040204" pitchFamily="34" charset="0"/>
              </a:rPr>
              <a:t>produit.</a:t>
            </a:r>
            <a:endParaRPr lang="fr-BE" sz="1400" dirty="0">
              <a:solidFill>
                <a:srgbClr val="535353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emi-cadre 5"/>
          <p:cNvSpPr/>
          <p:nvPr/>
        </p:nvSpPr>
        <p:spPr>
          <a:xfrm>
            <a:off x="5127673" y="5064259"/>
            <a:ext cx="154745" cy="26750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Demi-cadre 7"/>
          <p:cNvSpPr/>
          <p:nvPr/>
        </p:nvSpPr>
        <p:spPr>
          <a:xfrm rot="10800000">
            <a:off x="11774657" y="5945386"/>
            <a:ext cx="161779" cy="23351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140039"/>
              </p:ext>
            </p:extLst>
          </p:nvPr>
        </p:nvGraphicFramePr>
        <p:xfrm>
          <a:off x="478301" y="585215"/>
          <a:ext cx="11380766" cy="5331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966"/>
                <a:gridCol w="935738"/>
                <a:gridCol w="1009948"/>
                <a:gridCol w="1013428"/>
                <a:gridCol w="1377519"/>
                <a:gridCol w="1479558"/>
                <a:gridCol w="1479558"/>
                <a:gridCol w="1643051"/>
              </a:tblGrid>
              <a:tr h="484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b="1" dirty="0">
                          <a:solidFill>
                            <a:srgbClr val="FF0000"/>
                          </a:solidFill>
                          <a:effectLst/>
                        </a:rPr>
                        <a:t>APPLICATIONS </a:t>
                      </a:r>
                      <a:r>
                        <a:rPr lang="fr-BE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84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Remblayage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technique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Enrobage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Utilisation en tant que MAR(*)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Sous-fondation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Fondation et Bétons maigres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Bétons de structure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Revêtement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</a:tr>
              <a:tr h="16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b="1" dirty="0">
                          <a:solidFill>
                            <a:srgbClr val="FF0000"/>
                          </a:solidFill>
                          <a:effectLst/>
                        </a:rPr>
                        <a:t>NORMES APPLICABLES</a:t>
                      </a:r>
                      <a:endParaRPr lang="fr-BE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50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NBN EN  13242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NBN EN  13242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NBN EN 13242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NBN EN 13242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NBN EN 12620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ou NBN EN 13242 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NBN EN 12620 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NBN EN 12620 ou NBN EN 13043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05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FF0000"/>
                          </a:solidFill>
                          <a:effectLst/>
                        </a:rPr>
                        <a:t>Produits</a:t>
                      </a:r>
                      <a:endParaRPr lang="fr-BE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16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Sable de débris de béton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16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Grave de débris de béton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6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Gravillon de débris de béton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13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Sable de débris mixte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13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Grave de débris mixte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13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Gravillon de débris mixte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6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Sable de débris hydrocarbonés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6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Grave de débris hydrocarbonés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6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Gravillons de débris hydrocarbonés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16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Sable de pierre naturelle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16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Grave de pierre naturelle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6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Gravillon de pierre naturelle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6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Sable de matériaux pierreux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x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6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Grave de matériaux pierreux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  <a:tr h="26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Gravillon de matériaux pierreux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56" marR="61156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7499" y="91440"/>
            <a:ext cx="8461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b="1" dirty="0"/>
              <a:t>Utilisation d’un </a:t>
            </a:r>
            <a:r>
              <a:rPr lang="fr-BE" b="1" i="1" dirty="0">
                <a:solidFill>
                  <a:srgbClr val="FF0000"/>
                </a:solidFill>
              </a:rPr>
              <a:t>produit</a:t>
            </a:r>
            <a:r>
              <a:rPr lang="fr-BE" b="1" dirty="0"/>
              <a:t> </a:t>
            </a:r>
            <a:r>
              <a:rPr lang="fr-BE" b="1" i="1" dirty="0">
                <a:solidFill>
                  <a:srgbClr val="FF0000"/>
                </a:solidFill>
              </a:rPr>
              <a:t>normalisé</a:t>
            </a:r>
            <a:r>
              <a:rPr lang="fr-BE" b="1" dirty="0"/>
              <a:t> conforme aux </a:t>
            </a:r>
            <a:r>
              <a:rPr lang="fr-BE" b="1" i="1" dirty="0">
                <a:solidFill>
                  <a:srgbClr val="FF0000"/>
                </a:solidFill>
              </a:rPr>
              <a:t>types d’applications </a:t>
            </a:r>
            <a:r>
              <a:rPr lang="fr-BE" b="1" dirty="0"/>
              <a:t>autorisés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60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3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Cadre légal de la </a:t>
            </a:r>
            <a:r>
              <a:rPr lang="fr-BE" sz="2500" b="1" dirty="0"/>
              <a:t>sortie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du statut de 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déchet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des déchets inertes de construction et de démolition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01885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BE" sz="2400" dirty="0" smtClean="0"/>
              <a:t> Conditions essentielles à respecter (annexe II)   :</a:t>
            </a:r>
          </a:p>
          <a:p>
            <a:pPr marL="932688" lvl="2" indent="-457200">
              <a:buFont typeface="Wingdings" panose="05000000000000000000" pitchFamily="2" charset="2"/>
              <a:buChar char="Ø"/>
            </a:pPr>
            <a:r>
              <a:rPr lang="fr-BE" sz="2200" u="sng" dirty="0" smtClean="0"/>
              <a:t>Critères </a:t>
            </a:r>
            <a:r>
              <a:rPr lang="fr-BE" sz="2200" u="sng" dirty="0"/>
              <a:t>environnementaux</a:t>
            </a:r>
            <a:r>
              <a:rPr lang="fr-BE" sz="2200" dirty="0" smtClean="0"/>
              <a:t>: </a:t>
            </a:r>
            <a:r>
              <a:rPr lang="fr-BE" sz="2200" dirty="0"/>
              <a:t>Test de lixiviation </a:t>
            </a:r>
            <a:r>
              <a:rPr lang="fr-BE" sz="2200" dirty="0" smtClean="0"/>
              <a:t>(paramètres : </a:t>
            </a:r>
            <a:r>
              <a:rPr lang="fr-BE" sz="2200" dirty="0"/>
              <a:t>physico-chimiques, métaux lourds, sels solubles, </a:t>
            </a:r>
            <a:r>
              <a:rPr lang="fr-BE" sz="2200" dirty="0" err="1"/>
              <a:t>HAP’s</a:t>
            </a:r>
            <a:r>
              <a:rPr lang="fr-BE" sz="2200" dirty="0"/>
              <a:t>, ions azotés) et test sur la composition de l'échantillon brut </a:t>
            </a:r>
            <a:r>
              <a:rPr lang="fr-BE" sz="2200" dirty="0" smtClean="0"/>
              <a:t>(paramètres : hydrocarbures </a:t>
            </a:r>
            <a:r>
              <a:rPr lang="fr-BE" sz="2200" dirty="0"/>
              <a:t>pétroliers et EOX).</a:t>
            </a:r>
          </a:p>
          <a:p>
            <a:pPr marL="932688" lvl="2" indent="-457200">
              <a:buFont typeface="Wingdings" panose="05000000000000000000" pitchFamily="2" charset="2"/>
              <a:buChar char="Ø"/>
            </a:pPr>
            <a:r>
              <a:rPr lang="fr-BE" sz="2200" u="sng" dirty="0"/>
              <a:t>Méthode d’échantillonnage </a:t>
            </a:r>
            <a:r>
              <a:rPr lang="fr-BE" sz="2200" dirty="0"/>
              <a:t>: une analyse d’échantillons par lots de 5.000 tonnes maximum de granulats recyclés ou, à défaut, d’atteindre cette production, une analyse toutes les quatre semaines de production. L’échantillon présenté à l’analyse est un échantillon composite constitué d’au moins 10 prélèvements élémentaires (au moins 1 kg chacun). </a:t>
            </a:r>
          </a:p>
          <a:p>
            <a:pPr marL="932688" lvl="2" indent="-457200">
              <a:buFont typeface="Wingdings" panose="05000000000000000000" pitchFamily="2" charset="2"/>
              <a:buChar char="Ø"/>
            </a:pPr>
            <a:r>
              <a:rPr lang="fr-BE" sz="2200" dirty="0"/>
              <a:t>Les granulats d’un lot ne peuvent pas sortir du statut de déchet avant que les résultats d’analyse ne soient connus et conformes.</a:t>
            </a:r>
          </a:p>
          <a:p>
            <a:pPr marL="932688" lvl="2" indent="-457200">
              <a:buFont typeface="Wingdings" panose="05000000000000000000" pitchFamily="2" charset="2"/>
              <a:buChar char="Ø"/>
            </a:pPr>
            <a:endParaRPr lang="fr-BE" sz="2200" dirty="0" smtClean="0"/>
          </a:p>
        </p:txBody>
      </p:sp>
    </p:spTree>
    <p:extLst>
      <p:ext uri="{BB962C8B-B14F-4D97-AF65-F5344CB8AC3E}">
        <p14:creationId xmlns:p14="http://schemas.microsoft.com/office/powerpoint/2010/main" val="8553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3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Cadre légal de la </a:t>
            </a:r>
            <a:r>
              <a:rPr lang="fr-BE" sz="2500" b="1" dirty="0"/>
              <a:t>sortie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du statut de </a:t>
            </a:r>
            <a:r>
              <a:rPr lang="fr-BE" sz="25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déchet </a:t>
            </a:r>
            <a:r>
              <a:rPr lang="fr-BE" sz="25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des déchets inertes de construction et de démolition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248070"/>
            <a:ext cx="10058400" cy="4168700"/>
          </a:xfrm>
        </p:spPr>
        <p:txBody>
          <a:bodyPr>
            <a:normAutofit/>
          </a:bodyPr>
          <a:lstStyle/>
          <a:p>
            <a:r>
              <a:rPr lang="fr-BE" sz="2400" b="1" dirty="0" smtClean="0"/>
              <a:t>Dispositions transitoires importantes :</a:t>
            </a:r>
            <a:endParaRPr lang="fr-BE" sz="2400" b="1" dirty="0"/>
          </a:p>
          <a:p>
            <a:r>
              <a:rPr lang="fr-BE" b="1" dirty="0" smtClean="0"/>
              <a:t>« Art</a:t>
            </a:r>
            <a:r>
              <a:rPr lang="fr-BE" b="1" dirty="0"/>
              <a:t>. 25. </a:t>
            </a:r>
            <a:r>
              <a:rPr lang="fr-BE" dirty="0"/>
              <a:t>Dans l’arrêté du Gouvernement wallon du 14 juin 2001 favorisant la valorisation de certains déchets, les modifications suivantes sont apportées à l’annexe 1 :</a:t>
            </a:r>
          </a:p>
          <a:p>
            <a:r>
              <a:rPr lang="fr-BE" dirty="0" smtClean="0"/>
              <a:t>- dans </a:t>
            </a:r>
            <a:r>
              <a:rPr lang="fr-BE" dirty="0"/>
              <a:t>la colonne relative aux caractéristiques des déchets valorisés, les mots suivants sont ajoutés pour les codes 010408, 170101, 170103, 170302A et 170302B : </a:t>
            </a:r>
            <a:r>
              <a:rPr lang="fr-BE" b="1" i="1" dirty="0">
                <a:solidFill>
                  <a:srgbClr val="FF0000"/>
                </a:solidFill>
              </a:rPr>
              <a:t>« et d'autre part au test d'assurance qualité prévu à l'annexe III »</a:t>
            </a:r>
          </a:p>
          <a:p>
            <a:pPr lvl="0"/>
            <a:r>
              <a:rPr lang="fr-BE" dirty="0" smtClean="0"/>
              <a:t>- dans </a:t>
            </a:r>
            <a:r>
              <a:rPr lang="fr-BE" dirty="0"/>
              <a:t>la colonne relative aux modes d’utilisation, avant le premier tiret , les mots suivants sont ajoutés pour les codes 010408, 170101, 170103, 170302A et 170302B : </a:t>
            </a:r>
            <a:r>
              <a:rPr lang="fr-BE" b="1" i="1" dirty="0">
                <a:solidFill>
                  <a:srgbClr val="FF0000"/>
                </a:solidFill>
              </a:rPr>
              <a:t>« Uniquement sur le chantier où les déchets ont été générés : »</a:t>
            </a:r>
            <a:r>
              <a:rPr lang="fr-BE" dirty="0"/>
              <a:t>. </a:t>
            </a:r>
          </a:p>
          <a:p>
            <a:r>
              <a:rPr lang="fr-BE" b="1" dirty="0" smtClean="0"/>
              <a:t>Art</a:t>
            </a:r>
            <a:r>
              <a:rPr lang="fr-BE" b="1" dirty="0"/>
              <a:t>. 26. </a:t>
            </a:r>
            <a:r>
              <a:rPr lang="fr-BE" b="1" i="1" dirty="0">
                <a:solidFill>
                  <a:srgbClr val="FF0000"/>
                </a:solidFill>
              </a:rPr>
              <a:t>L’article 25 entre en vigueur 1er juillet 2021</a:t>
            </a:r>
            <a:r>
              <a:rPr lang="fr-BE" dirty="0"/>
              <a:t> </a:t>
            </a:r>
            <a:r>
              <a:rPr lang="fr-BE" dirty="0" smtClean="0"/>
              <a:t> 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788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4. 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dirty="0" smtClean="0"/>
              <a:t>Cette réforme a pour objectif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200" dirty="0"/>
              <a:t> </a:t>
            </a:r>
            <a:r>
              <a:rPr lang="fr-BE" sz="2200" dirty="0" smtClean="0"/>
              <a:t>S</a:t>
            </a:r>
            <a:r>
              <a:rPr lang="fr-BE" sz="2200" dirty="0" smtClean="0"/>
              <a:t>ortir </a:t>
            </a:r>
            <a:r>
              <a:rPr lang="fr-BE" sz="2200" dirty="0" smtClean="0"/>
              <a:t>du concept du </a:t>
            </a:r>
            <a:r>
              <a:rPr lang="fr-BE" sz="2200" dirty="0" smtClean="0"/>
              <a:t>déchet </a:t>
            </a:r>
            <a:r>
              <a:rPr lang="fr-BE" sz="2200" dirty="0" smtClean="0"/>
              <a:t>et évoluer vers le concept de la ressource en cohérence avec le PWD-R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200" dirty="0" smtClean="0"/>
              <a:t> </a:t>
            </a:r>
            <a:r>
              <a:rPr lang="fr-BE" sz="2200" dirty="0"/>
              <a:t>Faciliter et promouvoir l’utilisation des granulats </a:t>
            </a:r>
            <a:r>
              <a:rPr lang="fr-BE" sz="2200" dirty="0" smtClean="0"/>
              <a:t>recyclés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200" dirty="0" smtClean="0"/>
              <a:t> diminuer les contraintes légales et administratives « déchets » dès la </a:t>
            </a:r>
            <a:r>
              <a:rPr lang="fr-BE" sz="2200" dirty="0" smtClean="0"/>
              <a:t>sortie </a:t>
            </a:r>
            <a:r>
              <a:rPr lang="fr-BE" sz="2200" dirty="0" smtClean="0"/>
              <a:t>du statut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200" dirty="0"/>
              <a:t> </a:t>
            </a:r>
            <a:r>
              <a:rPr lang="fr-BE" sz="2200" dirty="0" smtClean="0"/>
              <a:t>Contrôler de manière indépendante </a:t>
            </a:r>
            <a:r>
              <a:rPr lang="fr-BE" sz="2200" dirty="0" smtClean="0"/>
              <a:t>les produits </a:t>
            </a:r>
            <a:r>
              <a:rPr lang="fr-BE" sz="2200" dirty="0" smtClean="0"/>
              <a:t>mis </a:t>
            </a:r>
            <a:r>
              <a:rPr lang="fr-BE" sz="2200" dirty="0" smtClean="0"/>
              <a:t>sur le marché </a:t>
            </a:r>
            <a:r>
              <a:rPr lang="fr-BE" sz="2200" dirty="0" smtClean="0"/>
              <a:t>sur </a:t>
            </a:r>
            <a:r>
              <a:rPr lang="fr-BE" sz="2200" dirty="0" smtClean="0"/>
              <a:t>le plan technique et </a:t>
            </a:r>
            <a:r>
              <a:rPr lang="fr-BE" sz="2200" dirty="0" smtClean="0"/>
              <a:t>environnemental</a:t>
            </a:r>
            <a:endParaRPr lang="fr-BE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200" dirty="0" smtClean="0"/>
              <a:t> Améliorer la qualité des granulats mis sur le marché et pousser l’ensemble du secteur et de la filière vers le haut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32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4000" dirty="0" smtClean="0"/>
              <a:t>Merci pour votre attention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1015" y="5326462"/>
            <a:ext cx="8010930" cy="62281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fr-BE" sz="1600" dirty="0"/>
              <a:t>Ir. Alexis De </a:t>
            </a:r>
            <a:r>
              <a:rPr lang="fr-BE" sz="1600" dirty="0" err="1" smtClean="0"/>
              <a:t>Mey</a:t>
            </a:r>
            <a:r>
              <a:rPr lang="fr-BE" sz="1600" dirty="0" smtClean="0"/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fr-BE" sz="1600" dirty="0" smtClean="0"/>
              <a:t>Environnement – SOLS - DECHETS</a:t>
            </a:r>
            <a:endParaRPr lang="fr-BE" sz="1600" dirty="0"/>
          </a:p>
          <a:p>
            <a:pPr>
              <a:spcBef>
                <a:spcPct val="0"/>
              </a:spcBef>
              <a:defRPr/>
            </a:pPr>
            <a:r>
              <a:rPr lang="fr-BE" sz="1600" dirty="0" smtClean="0"/>
              <a:t>+</a:t>
            </a:r>
            <a:r>
              <a:rPr lang="fr-BE" sz="1600" dirty="0"/>
              <a:t>32472445166</a:t>
            </a:r>
          </a:p>
          <a:p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80" y="4797151"/>
            <a:ext cx="75484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de </a:t>
            </a:r>
            <a:r>
              <a:rPr lang="fr-BE" dirty="0" smtClean="0"/>
              <a:t>l’exposé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240924"/>
            <a:ext cx="10058400" cy="362817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BE" dirty="0" smtClean="0"/>
              <a:t>Mise</a:t>
            </a:r>
            <a:r>
              <a:rPr lang="en-GB" dirty="0" smtClean="0"/>
              <a:t> </a:t>
            </a:r>
            <a:r>
              <a:rPr lang="fr-BE" dirty="0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contexte</a:t>
            </a:r>
            <a:r>
              <a:rPr lang="en-GB" dirty="0" smtClean="0"/>
              <a:t> </a:t>
            </a:r>
          </a:p>
          <a:p>
            <a:pPr marL="749808" lvl="1" indent="-457200" algn="just">
              <a:buFont typeface="Wingdings" panose="05000000000000000000" pitchFamily="2" charset="2"/>
              <a:buChar char="Ø"/>
            </a:pPr>
            <a:r>
              <a:rPr lang="en-GB" dirty="0" err="1" smtClean="0"/>
              <a:t>Filière</a:t>
            </a:r>
            <a:endParaRPr lang="en-GB" dirty="0" smtClean="0"/>
          </a:p>
          <a:p>
            <a:pPr marL="749808" lvl="1" indent="-457200" algn="just">
              <a:buFont typeface="Wingdings" panose="05000000000000000000" pitchFamily="2" charset="2"/>
              <a:buChar char="Ø"/>
            </a:pPr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chiffres</a:t>
            </a:r>
            <a:r>
              <a:rPr lang="en-GB" dirty="0" smtClean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 smtClean="0"/>
              <a:t>Cadre </a:t>
            </a:r>
            <a:r>
              <a:rPr lang="fr-BE" dirty="0" smtClean="0"/>
              <a:t>légal</a:t>
            </a:r>
            <a:r>
              <a:rPr lang="en-GB" dirty="0" smtClean="0"/>
              <a:t> </a:t>
            </a:r>
            <a:r>
              <a:rPr lang="en-GB" dirty="0"/>
              <a:t>de la valorisation des </a:t>
            </a:r>
            <a:r>
              <a:rPr lang="fr-BE" dirty="0"/>
              <a:t>déchets inertes de construction et de </a:t>
            </a:r>
            <a:r>
              <a:rPr lang="fr-BE" dirty="0" smtClean="0"/>
              <a:t>démolition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Cadre </a:t>
            </a:r>
            <a:r>
              <a:rPr lang="en-GB" dirty="0" err="1"/>
              <a:t>légal</a:t>
            </a:r>
            <a:r>
              <a:rPr lang="en-GB" dirty="0"/>
              <a:t> </a:t>
            </a:r>
            <a:r>
              <a:rPr lang="en-GB" dirty="0" smtClean="0"/>
              <a:t>de la </a:t>
            </a:r>
            <a:r>
              <a:rPr lang="fr-BE" dirty="0"/>
              <a:t>sortie</a:t>
            </a:r>
            <a:r>
              <a:rPr lang="en-GB" dirty="0" smtClean="0"/>
              <a:t> </a:t>
            </a:r>
            <a:r>
              <a:rPr lang="en-GB" dirty="0" smtClean="0"/>
              <a:t>du </a:t>
            </a:r>
            <a:r>
              <a:rPr lang="en-GB" dirty="0" err="1" smtClean="0"/>
              <a:t>statut</a:t>
            </a:r>
            <a:r>
              <a:rPr lang="en-GB" dirty="0" smtClean="0"/>
              <a:t> de </a:t>
            </a:r>
            <a:r>
              <a:rPr lang="en-GB" dirty="0" err="1" smtClean="0"/>
              <a:t>déchet</a:t>
            </a:r>
            <a:r>
              <a:rPr lang="en-GB" dirty="0" smtClean="0"/>
              <a:t> </a:t>
            </a:r>
            <a:r>
              <a:rPr lang="en-GB" dirty="0"/>
              <a:t>des </a:t>
            </a:r>
            <a:r>
              <a:rPr lang="fr-BE" dirty="0"/>
              <a:t>déchets inertes de construction et de démolition </a:t>
            </a:r>
            <a:endParaRPr lang="fr-BE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7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77" y="2097377"/>
            <a:ext cx="2520000" cy="16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77" y="3970519"/>
            <a:ext cx="2520000" cy="1414875"/>
          </a:xfrm>
          <a:prstGeom prst="rect">
            <a:avLst/>
          </a:prstGeom>
        </p:spPr>
      </p:pic>
      <p:pic>
        <p:nvPicPr>
          <p:cNvPr id="9" name="Picture 2" descr="L:\Sols Déchets Eco Circulaire\DECHETS\4 Documentation\Visite RECYNAM\DSC06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9015" y="3916160"/>
            <a:ext cx="1800000" cy="1350158"/>
          </a:xfrm>
          <a:prstGeom prst="rect">
            <a:avLst/>
          </a:prstGeom>
          <a:noFill/>
        </p:spPr>
      </p:pic>
      <p:pic>
        <p:nvPicPr>
          <p:cNvPr id="11" name="Picture 3" descr="L:\Sols Déchets Eco Circulaire\DECHETS\4 Documentation\Visite RECYNAM\DSC063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439" y="2329199"/>
            <a:ext cx="1800000" cy="1350158"/>
          </a:xfrm>
          <a:prstGeom prst="rect">
            <a:avLst/>
          </a:prstGeom>
          <a:noFill/>
        </p:spPr>
      </p:pic>
      <p:pic>
        <p:nvPicPr>
          <p:cNvPr id="13" name="Picture 4" descr="L:\Sols Déchets Eco Circulaire\DECHETS\4 Documentation\Visite RECYNAM\DSC063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9015" y="2329199"/>
            <a:ext cx="1800000" cy="1350158"/>
          </a:xfrm>
          <a:prstGeom prst="rect">
            <a:avLst/>
          </a:prstGeom>
          <a:noFill/>
        </p:spPr>
      </p:pic>
      <p:pic>
        <p:nvPicPr>
          <p:cNvPr id="15" name="Picture 5" descr="L:\Sols Déchets Eco Circulaire\DECHETS\4 Documentation\Visite RECYNAM\DSC063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439" y="3891056"/>
            <a:ext cx="1800000" cy="1350158"/>
          </a:xfrm>
          <a:prstGeom prst="rect">
            <a:avLst/>
          </a:prstGeom>
          <a:noFill/>
        </p:spPr>
      </p:pic>
      <p:pic>
        <p:nvPicPr>
          <p:cNvPr id="18" name="Picture 2" descr="L:\Sols Déchets Eco Circulaire\DECHETS\4 Documentation\Visite RECYNAM\DSC063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850" y="590850"/>
            <a:ext cx="2880000" cy="2160253"/>
          </a:xfrm>
          <a:prstGeom prst="rect">
            <a:avLst/>
          </a:prstGeom>
          <a:noFill/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979" y="5385394"/>
            <a:ext cx="2028169" cy="135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495" y="5385395"/>
            <a:ext cx="1800000" cy="1350000"/>
          </a:xfrm>
          <a:prstGeom prst="rect">
            <a:avLst/>
          </a:prstGeom>
        </p:spPr>
      </p:pic>
      <p:sp>
        <p:nvSpPr>
          <p:cNvPr id="21" name="Virage 20"/>
          <p:cNvSpPr/>
          <p:nvPr/>
        </p:nvSpPr>
        <p:spPr>
          <a:xfrm>
            <a:off x="1570126" y="773728"/>
            <a:ext cx="1927274" cy="8721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Virage 21"/>
          <p:cNvSpPr/>
          <p:nvPr/>
        </p:nvSpPr>
        <p:spPr>
          <a:xfrm rot="5400000">
            <a:off x="9010291" y="356905"/>
            <a:ext cx="837029" cy="18851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Virage 25"/>
          <p:cNvSpPr/>
          <p:nvPr/>
        </p:nvSpPr>
        <p:spPr>
          <a:xfrm rot="16200000">
            <a:off x="2107491" y="5004563"/>
            <a:ext cx="837029" cy="18851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Virage 26"/>
          <p:cNvSpPr/>
          <p:nvPr/>
        </p:nvSpPr>
        <p:spPr>
          <a:xfrm rot="10800000">
            <a:off x="8486244" y="5624295"/>
            <a:ext cx="1927274" cy="8721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594" y="3267134"/>
            <a:ext cx="1406769" cy="1406769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30016" y="1717762"/>
            <a:ext cx="300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CONSTRUCTION/DEMOLITION</a:t>
            </a:r>
            <a:endParaRPr lang="fr-BE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8434635" y="831110"/>
            <a:ext cx="16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TRANSFORMATION</a:t>
            </a:r>
            <a:endParaRPr lang="fr-BE" sz="14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9311807" y="1753790"/>
            <a:ext cx="248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DECHETS / PRODUITS – Béton/Mixtes/hydrocarbonés</a:t>
            </a:r>
            <a:endParaRPr lang="fr-BE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4622781" y="4960603"/>
            <a:ext cx="2822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VALORISATION / UTILISATION</a:t>
            </a:r>
            <a:endParaRPr lang="fr-BE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905519" y="866664"/>
            <a:ext cx="16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TRANSPORT</a:t>
            </a:r>
            <a:endParaRPr lang="fr-BE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8757646" y="6114134"/>
            <a:ext cx="16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TRANSPORT</a:t>
            </a:r>
            <a:endParaRPr lang="fr-BE" sz="1400" b="1" dirty="0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193786" y="69969"/>
            <a:ext cx="4319063" cy="492917"/>
          </a:xfrm>
        </p:spPr>
        <p:txBody>
          <a:bodyPr>
            <a:noAutofit/>
          </a:bodyPr>
          <a:lstStyle/>
          <a:p>
            <a:r>
              <a:rPr lang="fr-BE" sz="2500" b="1" dirty="0" smtClean="0"/>
              <a:t>1. Mise en contexte - Filière</a:t>
            </a:r>
            <a:endParaRPr lang="fr-BE" sz="25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4727377" y="3684338"/>
            <a:ext cx="2445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/>
              <a:t>MISE EN CET INTERDITE DEPUIS LE 1</a:t>
            </a:r>
            <a:r>
              <a:rPr lang="fr-BE" sz="1400" b="1" baseline="30000" dirty="0" smtClean="0"/>
              <a:t>er</a:t>
            </a:r>
            <a:r>
              <a:rPr lang="fr-BE" sz="1400" b="1" dirty="0" smtClean="0"/>
              <a:t> JANVIER 2006</a:t>
            </a:r>
            <a:endParaRPr lang="fr-BE" sz="1400" b="1" dirty="0"/>
          </a:p>
        </p:txBody>
      </p:sp>
    </p:spTree>
    <p:extLst>
      <p:ext uri="{BB962C8B-B14F-4D97-AF65-F5344CB8AC3E}">
        <p14:creationId xmlns:p14="http://schemas.microsoft.com/office/powerpoint/2010/main" val="33029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  <p:bldP spid="29" grpId="0"/>
      <p:bldP spid="31" grpId="0"/>
      <p:bldP spid="33" grpId="0"/>
      <p:bldP spid="34" grpId="0"/>
      <p:bldP spid="35" grpId="0"/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rage 20"/>
          <p:cNvSpPr/>
          <p:nvPr/>
        </p:nvSpPr>
        <p:spPr>
          <a:xfrm>
            <a:off x="1386919" y="1270959"/>
            <a:ext cx="1927274" cy="8721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Virage 21"/>
          <p:cNvSpPr/>
          <p:nvPr/>
        </p:nvSpPr>
        <p:spPr>
          <a:xfrm rot="5400000">
            <a:off x="9321945" y="932350"/>
            <a:ext cx="837029" cy="18851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Virage 25"/>
          <p:cNvSpPr/>
          <p:nvPr/>
        </p:nvSpPr>
        <p:spPr>
          <a:xfrm rot="16200000">
            <a:off x="1819217" y="4365028"/>
            <a:ext cx="837029" cy="18851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Virage 26"/>
          <p:cNvSpPr/>
          <p:nvPr/>
        </p:nvSpPr>
        <p:spPr>
          <a:xfrm rot="10800000">
            <a:off x="9083598" y="4909500"/>
            <a:ext cx="1927274" cy="8721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5834" y="1065091"/>
            <a:ext cx="3611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/>
              <a:t>258 Centres autorisés pour effectuer le tri/recyclage de déchets inertes de construction et de </a:t>
            </a:r>
            <a:r>
              <a:rPr lang="fr-BE" dirty="0" smtClean="0"/>
              <a:t>démolition</a:t>
            </a:r>
            <a:endParaRPr lang="fr-BE" dirty="0"/>
          </a:p>
          <a:p>
            <a:pPr algn="ctr"/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8853709" y="2868469"/>
            <a:ext cx="3165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/>
              <a:t>4 millions de tonnes de granulats recyclés sont produites </a:t>
            </a:r>
            <a:r>
              <a:rPr lang="fr-BE" dirty="0" smtClean="0"/>
              <a:t>annuellement </a:t>
            </a:r>
            <a:endParaRPr lang="fr-BE" dirty="0"/>
          </a:p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3410182" y="4863700"/>
            <a:ext cx="54435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 smtClean="0"/>
              <a:t>Principaux usages : fondations </a:t>
            </a:r>
            <a:r>
              <a:rPr lang="fr-BE" dirty="0"/>
              <a:t>et </a:t>
            </a:r>
            <a:r>
              <a:rPr lang="fr-BE" dirty="0" smtClean="0"/>
              <a:t>sous-fondations </a:t>
            </a:r>
            <a:r>
              <a:rPr lang="fr-BE" dirty="0"/>
              <a:t>(de voiries publiques et privées, de parkings, de halls industriels, etc.), </a:t>
            </a:r>
            <a:r>
              <a:rPr lang="fr-BE" dirty="0" smtClean="0"/>
              <a:t>empierrements </a:t>
            </a:r>
            <a:r>
              <a:rPr lang="fr-BE" dirty="0"/>
              <a:t>de propreté, </a:t>
            </a:r>
            <a:r>
              <a:rPr lang="fr-BE" dirty="0" smtClean="0"/>
              <a:t>empierrement </a:t>
            </a:r>
            <a:r>
              <a:rPr lang="fr-BE" dirty="0"/>
              <a:t>d’accès de chantier, ainsi que pour la fabrication de béton </a:t>
            </a:r>
            <a:r>
              <a:rPr lang="fr-BE" dirty="0" smtClean="0"/>
              <a:t>maigre.</a:t>
            </a:r>
            <a:endParaRPr lang="fr-BE" dirty="0"/>
          </a:p>
          <a:p>
            <a:endParaRPr lang="fr-BE" dirty="0"/>
          </a:p>
        </p:txBody>
      </p:sp>
      <p:sp>
        <p:nvSpPr>
          <p:cNvPr id="30" name="Rectangle 29"/>
          <p:cNvSpPr/>
          <p:nvPr/>
        </p:nvSpPr>
        <p:spPr>
          <a:xfrm>
            <a:off x="321052" y="2728982"/>
            <a:ext cx="3165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 smtClean="0"/>
              <a:t>Entre 5 et 7 millions de tonnes/an de déchets inertes (béton, briques, tuiles, carrelages, mortiers, ciments, verres plats, </a:t>
            </a:r>
            <a:r>
              <a:rPr lang="fr-BE" dirty="0" err="1" smtClean="0"/>
              <a:t>etc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371113" y="6453503"/>
            <a:ext cx="11947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hlinkClick r:id="rId2"/>
              </a:rPr>
              <a:t>*Source : Plan wallon des Déchets-Ressources 2018</a:t>
            </a:r>
            <a:endParaRPr lang="fr-BE" dirty="0"/>
          </a:p>
        </p:txBody>
      </p:sp>
      <p:sp>
        <p:nvSpPr>
          <p:cNvPr id="14" name="Ellipse 13"/>
          <p:cNvSpPr/>
          <p:nvPr/>
        </p:nvSpPr>
        <p:spPr>
          <a:xfrm>
            <a:off x="3990854" y="2233987"/>
            <a:ext cx="4121049" cy="2397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i="1" dirty="0" smtClean="0"/>
              <a:t>« A </a:t>
            </a:r>
            <a:r>
              <a:rPr lang="fr-BE" i="1" dirty="0"/>
              <a:t>l’horizon 2020, l’objectif est d’intégrer un minimum de 30% de granulats recyclés dans la totalité des granulats utilisés annuellement en travaux publics en Wallonie</a:t>
            </a:r>
            <a:r>
              <a:rPr lang="fr-BE" i="1" dirty="0" smtClean="0"/>
              <a:t>. » PWD-R2018</a:t>
            </a:r>
            <a:endParaRPr lang="fr-BE" i="1" dirty="0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193786" y="69969"/>
            <a:ext cx="5364051" cy="492917"/>
          </a:xfrm>
        </p:spPr>
        <p:txBody>
          <a:bodyPr>
            <a:normAutofit/>
          </a:bodyPr>
          <a:lstStyle/>
          <a:p>
            <a:r>
              <a:rPr lang="fr-BE" sz="2500" b="1" dirty="0" smtClean="0"/>
              <a:t>1. Mise en contexte – Quelques chiffres</a:t>
            </a:r>
            <a:endParaRPr lang="fr-BE" sz="2500" b="1" dirty="0"/>
          </a:p>
        </p:txBody>
      </p:sp>
      <p:sp>
        <p:nvSpPr>
          <p:cNvPr id="20" name="Ellipse 19"/>
          <p:cNvSpPr/>
          <p:nvPr/>
        </p:nvSpPr>
        <p:spPr>
          <a:xfrm>
            <a:off x="3536827" y="1941441"/>
            <a:ext cx="4840759" cy="2930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i="1" dirty="0" smtClean="0"/>
              <a:t>« d'ici </a:t>
            </a:r>
            <a:r>
              <a:rPr lang="fr-BE" sz="1400" i="1" dirty="0"/>
              <a:t>2020, </a:t>
            </a:r>
            <a:r>
              <a:rPr lang="fr-BE" sz="1400" i="1" dirty="0" smtClean="0"/>
              <a:t>les </a:t>
            </a:r>
            <a:r>
              <a:rPr lang="fr-BE" sz="1400" i="1" dirty="0"/>
              <a:t>déchets non dangereux de construction et de démolition, </a:t>
            </a:r>
            <a:r>
              <a:rPr lang="fr-BE" sz="1400" i="1" dirty="0" smtClean="0"/>
              <a:t>[…] font </a:t>
            </a:r>
            <a:r>
              <a:rPr lang="fr-BE" sz="1400" i="1" dirty="0"/>
              <a:t>l'objet soit d'une préparation en vue de leur réutilisation, soit d'un recyclage, soit d'autres formules de valorisation de matière, y compris les opérations de remblayage qui utilisent des déchets au lieu d'autres matériaux, le tout à concurrence de minimum 70 % de leur poids</a:t>
            </a:r>
            <a:r>
              <a:rPr lang="fr-BE" sz="1400" i="1" dirty="0" smtClean="0"/>
              <a:t>. » Décret déchets </a:t>
            </a:r>
            <a:r>
              <a:rPr lang="fr-BE" sz="1400" i="1" dirty="0" smtClean="0"/>
              <a:t>1996</a:t>
            </a:r>
          </a:p>
          <a:p>
            <a:pPr algn="ctr"/>
            <a:r>
              <a:rPr lang="fr-BE" sz="1400" i="1" dirty="0" smtClean="0"/>
              <a:t>modifié en 2012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1411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  <p:bldP spid="3" grpId="0"/>
      <p:bldP spid="4" grpId="0"/>
      <p:bldP spid="5" grpId="0"/>
      <p:bldP spid="30" grpId="0"/>
      <p:bldP spid="12" grpId="0"/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rage 20"/>
          <p:cNvSpPr/>
          <p:nvPr/>
        </p:nvSpPr>
        <p:spPr>
          <a:xfrm>
            <a:off x="1299423" y="1604923"/>
            <a:ext cx="1927274" cy="8721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Virage 21"/>
          <p:cNvSpPr/>
          <p:nvPr/>
        </p:nvSpPr>
        <p:spPr>
          <a:xfrm rot="5400000">
            <a:off x="9624502" y="1076114"/>
            <a:ext cx="775450" cy="18851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Virage 25"/>
          <p:cNvSpPr/>
          <p:nvPr/>
        </p:nvSpPr>
        <p:spPr>
          <a:xfrm rot="16200000">
            <a:off x="1711759" y="4407920"/>
            <a:ext cx="837029" cy="18851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Virage 26"/>
          <p:cNvSpPr/>
          <p:nvPr/>
        </p:nvSpPr>
        <p:spPr>
          <a:xfrm rot="10800000">
            <a:off x="9069665" y="4928670"/>
            <a:ext cx="1927274" cy="8721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11851" y="2781563"/>
            <a:ext cx="300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CONSTRUCTION/DEMOLITION</a:t>
            </a:r>
            <a:endParaRPr lang="fr-BE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8988542" y="1248186"/>
            <a:ext cx="16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TRANSFORMATION</a:t>
            </a:r>
            <a:endParaRPr lang="fr-BE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264641" y="4946255"/>
            <a:ext cx="139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VALORISATION</a:t>
            </a:r>
            <a:endParaRPr lang="fr-BE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4323189" y="1466263"/>
            <a:ext cx="3611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400" b="1" dirty="0" smtClean="0"/>
              <a:t>Centre autorisé </a:t>
            </a:r>
            <a:r>
              <a:rPr lang="fr-BE" sz="1400" dirty="0" smtClean="0"/>
              <a:t>via rubriques </a:t>
            </a:r>
            <a:r>
              <a:rPr lang="fr-BE" sz="1400" dirty="0" smtClean="0">
                <a:hlinkClick r:id="rId2"/>
              </a:rPr>
              <a:t>permis d’environnement</a:t>
            </a:r>
            <a:r>
              <a:rPr lang="fr-BE" sz="1400" dirty="0" smtClean="0"/>
              <a:t>. Rubriques spécifiques aux déchets </a:t>
            </a:r>
            <a:r>
              <a:rPr lang="fr-BE" sz="1400" dirty="0"/>
              <a:t>: 90.21.01, </a:t>
            </a:r>
            <a:r>
              <a:rPr lang="fr-BE" sz="1400" dirty="0" smtClean="0"/>
              <a:t>90.22.01, 90.23.01.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8780444" y="2952784"/>
            <a:ext cx="316560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400" dirty="0" smtClean="0"/>
              <a:t>Préparation en vue de la valorisation : conforme aux caractéristiques de l’</a:t>
            </a:r>
            <a:r>
              <a:rPr lang="fr-BE" sz="1400" dirty="0" smtClean="0">
                <a:hlinkClick r:id="rId3"/>
              </a:rPr>
              <a:t>AGW du 14 juin 2001 relatif à la valorisation de certains déchets</a:t>
            </a:r>
            <a:endParaRPr lang="fr-BE" sz="1400" dirty="0"/>
          </a:p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3870329" y="5329019"/>
            <a:ext cx="46002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400" b="1" dirty="0" smtClean="0"/>
              <a:t>Valorisateur enregistré </a:t>
            </a:r>
            <a:r>
              <a:rPr lang="fr-BE" sz="1400" dirty="0" smtClean="0"/>
              <a:t>qui tient une</a:t>
            </a:r>
            <a:r>
              <a:rPr lang="fr-BE" sz="1400" b="1" dirty="0" smtClean="0"/>
              <a:t> comptabilité</a:t>
            </a:r>
            <a:r>
              <a:rPr lang="fr-BE" sz="1400" dirty="0" smtClean="0"/>
              <a:t>.</a:t>
            </a:r>
          </a:p>
          <a:p>
            <a:pPr algn="just"/>
            <a:r>
              <a:rPr lang="fr-BE" sz="1400" dirty="0" smtClean="0"/>
              <a:t>Valorisation </a:t>
            </a:r>
            <a:r>
              <a:rPr lang="fr-BE" sz="1400" dirty="0"/>
              <a:t>conforme aux </a:t>
            </a:r>
            <a:r>
              <a:rPr lang="fr-BE" sz="1400" dirty="0" smtClean="0"/>
              <a:t>modes d’utilisation de </a:t>
            </a:r>
            <a:r>
              <a:rPr lang="fr-BE" sz="1400" dirty="0"/>
              <a:t>l’</a:t>
            </a:r>
            <a:r>
              <a:rPr lang="fr-BE" sz="1400" dirty="0">
                <a:hlinkClick r:id="rId3"/>
              </a:rPr>
              <a:t>AGW du 14 juin 2001 relatif à la valorisation de certains </a:t>
            </a:r>
            <a:r>
              <a:rPr lang="fr-BE" sz="1400" dirty="0" smtClean="0">
                <a:hlinkClick r:id="rId3"/>
              </a:rPr>
              <a:t>déchets</a:t>
            </a:r>
            <a:r>
              <a:rPr lang="fr-BE" sz="1400" dirty="0" smtClean="0"/>
              <a:t>. </a:t>
            </a:r>
            <a:endParaRPr lang="fr-BE" dirty="0"/>
          </a:p>
        </p:txBody>
      </p:sp>
      <p:sp>
        <p:nvSpPr>
          <p:cNvPr id="30" name="Rectangle 29"/>
          <p:cNvSpPr/>
          <p:nvPr/>
        </p:nvSpPr>
        <p:spPr>
          <a:xfrm>
            <a:off x="124709" y="3130995"/>
            <a:ext cx="3165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400" dirty="0" smtClean="0"/>
              <a:t>Production et manipulation de </a:t>
            </a:r>
            <a:r>
              <a:rPr lang="fr-BE" sz="1400" b="1" dirty="0" smtClean="0"/>
              <a:t>déchets </a:t>
            </a:r>
            <a:r>
              <a:rPr lang="fr-BE" sz="1400" b="1" dirty="0" smtClean="0"/>
              <a:t>inertes et </a:t>
            </a:r>
            <a:r>
              <a:rPr lang="fr-BE" sz="1400" b="1" dirty="0" smtClean="0"/>
              <a:t>non-dangereux </a:t>
            </a:r>
            <a:r>
              <a:rPr lang="fr-BE" sz="1400" dirty="0" smtClean="0"/>
              <a:t>(</a:t>
            </a:r>
            <a:r>
              <a:rPr lang="fr-BE" sz="1400" dirty="0" smtClean="0">
                <a:hlinkClick r:id="rId4"/>
              </a:rPr>
              <a:t>Décret du </a:t>
            </a:r>
            <a:r>
              <a:rPr lang="fr-BE" sz="1400" dirty="0" smtClean="0">
                <a:hlinkClick r:id="rId4"/>
              </a:rPr>
              <a:t>27 </a:t>
            </a:r>
            <a:r>
              <a:rPr lang="fr-BE" sz="1400" dirty="0" smtClean="0">
                <a:hlinkClick r:id="rId4"/>
              </a:rPr>
              <a:t>juin 1996 relatif aux déchets</a:t>
            </a:r>
            <a:r>
              <a:rPr lang="fr-BE" sz="1400" dirty="0" smtClean="0"/>
              <a:t>).</a:t>
            </a:r>
          </a:p>
          <a:p>
            <a:pPr algn="just"/>
            <a:endParaRPr lang="fr-BE" sz="1400" dirty="0" smtClean="0"/>
          </a:p>
          <a:p>
            <a:pPr algn="just"/>
            <a:r>
              <a:rPr lang="fr-BE" sz="1400" b="1" dirty="0" smtClean="0"/>
              <a:t>Code </a:t>
            </a:r>
            <a:r>
              <a:rPr lang="fr-BE" sz="1400" b="1" dirty="0" smtClean="0"/>
              <a:t>déchet</a:t>
            </a:r>
            <a:r>
              <a:rPr lang="fr-BE" sz="1400" dirty="0" smtClean="0"/>
              <a:t> fixé </a:t>
            </a:r>
            <a:r>
              <a:rPr lang="fr-BE" sz="1400" dirty="0" smtClean="0"/>
              <a:t>dans le catalogue des déchets (</a:t>
            </a:r>
            <a:r>
              <a:rPr lang="fr-BE" sz="1400" dirty="0" smtClean="0">
                <a:hlinkClick r:id="rId5"/>
              </a:rPr>
              <a:t>AGW 10 juillet 1997</a:t>
            </a:r>
            <a:r>
              <a:rPr lang="fr-BE" sz="1400" dirty="0" smtClean="0"/>
              <a:t>) – code 17 01 XX</a:t>
            </a:r>
          </a:p>
          <a:p>
            <a:pPr algn="just"/>
            <a:endParaRPr lang="fr-BE" sz="1400" dirty="0"/>
          </a:p>
          <a:p>
            <a:pPr algn="just"/>
            <a:endParaRPr lang="fr-BE" sz="1400" dirty="0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9685626" y="5800868"/>
            <a:ext cx="16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TRANSPORT</a:t>
            </a:r>
            <a:endParaRPr lang="fr-BE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332621" y="817052"/>
            <a:ext cx="2442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TRANSPORT</a:t>
            </a:r>
          </a:p>
          <a:p>
            <a:r>
              <a:rPr lang="fr-BE" sz="1400" dirty="0" smtClean="0"/>
              <a:t>Transporteur enregistré </a:t>
            </a:r>
          </a:p>
          <a:p>
            <a:r>
              <a:rPr lang="fr-BE" sz="1400" dirty="0"/>
              <a:t>(</a:t>
            </a:r>
            <a:r>
              <a:rPr lang="fr-BE" sz="1400" dirty="0" smtClean="0">
                <a:hlinkClick r:id="rId6"/>
              </a:rPr>
              <a:t>AGW 13 novembre 2003</a:t>
            </a:r>
            <a:r>
              <a:rPr lang="fr-BE" sz="1400" dirty="0" smtClean="0"/>
              <a:t>) </a:t>
            </a:r>
            <a:endParaRPr lang="fr-BE" sz="1400" dirty="0"/>
          </a:p>
        </p:txBody>
      </p:sp>
      <p:sp>
        <p:nvSpPr>
          <p:cNvPr id="6" name="Rectangle 5"/>
          <p:cNvSpPr/>
          <p:nvPr/>
        </p:nvSpPr>
        <p:spPr>
          <a:xfrm>
            <a:off x="8356825" y="2683271"/>
            <a:ext cx="3705756" cy="150061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62991" y="4786483"/>
            <a:ext cx="5507166" cy="182373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377495" y="6045325"/>
            <a:ext cx="244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Transporteur enregistré </a:t>
            </a:r>
          </a:p>
          <a:p>
            <a:r>
              <a:rPr lang="fr-BE" sz="1400" dirty="0"/>
              <a:t>(</a:t>
            </a:r>
            <a:r>
              <a:rPr lang="fr-BE" sz="1400" dirty="0" smtClean="0">
                <a:hlinkClick r:id="rId6"/>
              </a:rPr>
              <a:t>AGW 13 novembre 2003</a:t>
            </a:r>
            <a:r>
              <a:rPr lang="fr-BE" sz="1400" dirty="0" smtClean="0"/>
              <a:t>) </a:t>
            </a:r>
            <a:endParaRPr lang="fr-BE" sz="1400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69087" y="-385455"/>
            <a:ext cx="11650730" cy="1391818"/>
          </a:xfrm>
        </p:spPr>
        <p:txBody>
          <a:bodyPr>
            <a:normAutofit/>
          </a:bodyPr>
          <a:lstStyle/>
          <a:p>
            <a:r>
              <a:rPr lang="fr-BE" sz="2500" b="1" dirty="0" smtClean="0"/>
              <a:t>2. </a:t>
            </a:r>
            <a:r>
              <a:rPr lang="fr-BE" sz="2500" b="1" dirty="0"/>
              <a:t>Cadre légal de la valorisation des déchets inertes de construction et de démolition</a:t>
            </a:r>
            <a:r>
              <a:rPr lang="fr-BE" sz="2500" dirty="0"/>
              <a:t/>
            </a:r>
            <a:br>
              <a:rPr lang="fr-BE" sz="2500" dirty="0"/>
            </a:br>
            <a:endParaRPr lang="fr-BE" sz="25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992" y="2798608"/>
            <a:ext cx="140676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30944"/>
              </p:ext>
            </p:extLst>
          </p:nvPr>
        </p:nvGraphicFramePr>
        <p:xfrm>
          <a:off x="421065" y="1006363"/>
          <a:ext cx="1157091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01"/>
                <a:gridCol w="1189396"/>
                <a:gridCol w="1248131"/>
                <a:gridCol w="1145344"/>
                <a:gridCol w="2437527"/>
                <a:gridCol w="2041062"/>
                <a:gridCol w="2599049"/>
              </a:tblGrid>
              <a:tr h="647334">
                <a:tc>
                  <a:txBody>
                    <a:bodyPr/>
                    <a:lstStyle/>
                    <a:p>
                      <a:pPr algn="ctr"/>
                      <a:r>
                        <a:rPr lang="fr-BE" sz="1400" i="0" dirty="0"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0">
                          <a:effectLst/>
                          <a:latin typeface="Arial" panose="020B0604020202020204" pitchFamily="34" charset="0"/>
                        </a:rPr>
                        <a:t>Nature de la matière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0" dirty="0">
                          <a:effectLst/>
                          <a:latin typeface="Arial" panose="020B0604020202020204" pitchFamily="34" charset="0"/>
                        </a:rPr>
                        <a:t>Comptabilité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0" dirty="0">
                          <a:effectLst/>
                          <a:latin typeface="Arial" panose="020B0604020202020204" pitchFamily="34" charset="0"/>
                        </a:rPr>
                        <a:t>Certificat d’utilisation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0">
                          <a:effectLst/>
                          <a:latin typeface="Arial" panose="020B0604020202020204" pitchFamily="34" charset="0"/>
                        </a:rPr>
                        <a:t>Circonstances de valorisation du déchet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0">
                          <a:effectLst/>
                          <a:latin typeface="Arial" panose="020B0604020202020204" pitchFamily="34" charset="0"/>
                        </a:rPr>
                        <a:t>Caractéristiques du déchet valorisé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0" dirty="0">
                          <a:effectLst/>
                          <a:latin typeface="Arial" panose="020B0604020202020204" pitchFamily="34" charset="0"/>
                        </a:rPr>
                        <a:t>Mode d’utilisation</a:t>
                      </a:r>
                      <a:br>
                        <a:rPr lang="fr-BE" sz="1400" i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BE" sz="1400" i="0" dirty="0">
                          <a:effectLst/>
                          <a:latin typeface="Arial" panose="020B0604020202020204" pitchFamily="34" charset="0"/>
                        </a:rPr>
                        <a:t>(dans le respect des dispositions du CWATUP)</a:t>
                      </a:r>
                    </a:p>
                  </a:txBody>
                  <a:tcPr marL="38100" marR="38100" marT="38100" marB="38100"/>
                </a:tc>
              </a:tr>
              <a:tr h="4068792">
                <a:tc>
                  <a:txBody>
                    <a:bodyPr/>
                    <a:lstStyle/>
                    <a:p>
                      <a:r>
                        <a:rPr lang="fr-BE" sz="1400" dirty="0">
                          <a:effectLst/>
                          <a:latin typeface="Arial" panose="020B0604020202020204" pitchFamily="34" charset="0"/>
                        </a:rPr>
                        <a:t>170103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effectLst/>
                          <a:latin typeface="Arial" panose="020B0604020202020204" pitchFamily="34" charset="0"/>
                        </a:rPr>
                        <a:t>Granulats de débris de maçonnerie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X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Utilisation de matériaux produits par une installation autorisée de tri et de concassage de déchets inertes   de construction et de démolition ou de matériaux pierreux à l’état naturel</a:t>
                      </a:r>
                    </a:p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Matières répondant aux caractéristiques du </a:t>
                      </a:r>
                      <a:r>
                        <a:rPr lang="fr-BE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tableau 1 </a:t>
                      </a: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"nature des granulats de débris de démolition et de construction recyclés " de la </a:t>
                      </a: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PTV406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Travaux de remblayage, à l'exception des CET existants et des sites désignés au plan des CET.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Empierrements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Travaux de sous-fondation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Travaux de fondation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Couches de revêtement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Accotements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Travaux de construction ou de rénovation d'ouvrages d'art ou de bâtiments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Réhabilitation de sites désaffectés pollués ou contaminés suivant un processus approuvé par la Région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Aménagement et réhabilitation de centres d'enfouissement technique (CET)</a:t>
                      </a:r>
                      <a:endParaRPr lang="fr-BE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>
            <a:off x="7608861" y="3343275"/>
            <a:ext cx="220689" cy="44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915464" y="3996264"/>
            <a:ext cx="312654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Prescription technique pour les granulats recyclés</a:t>
            </a: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 smtClean="0"/>
              <a:t>Procédure d’échantillonnage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Classification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Essai et normes techniques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621090" y="6002473"/>
            <a:ext cx="973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Source : Annexe 1 de l’AGW du 14 juin 2001 favorisant la valorisation de certains déchets  </a:t>
            </a:r>
            <a:endParaRPr lang="fr-BE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69087" y="157163"/>
            <a:ext cx="11650730" cy="84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500" b="1" dirty="0" smtClean="0"/>
              <a:t>2. Cadre légal de la valorisation des déchets inertes de construction et de démolition</a:t>
            </a:r>
            <a:r>
              <a:rPr lang="fr-BE" sz="2500" dirty="0" smtClean="0"/>
              <a:t/>
            </a:r>
            <a:br>
              <a:rPr lang="fr-BE" sz="2500" dirty="0" smtClean="0"/>
            </a:br>
            <a:endParaRPr lang="fr-BE" sz="2500" dirty="0"/>
          </a:p>
        </p:txBody>
      </p:sp>
      <p:sp>
        <p:nvSpPr>
          <p:cNvPr id="9" name="ZoneTexte 8"/>
          <p:cNvSpPr txBox="1"/>
          <p:nvPr/>
        </p:nvSpPr>
        <p:spPr>
          <a:xfrm>
            <a:off x="421065" y="548647"/>
            <a:ext cx="973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Exemple </a:t>
            </a:r>
            <a:r>
              <a:rPr lang="fr-BE" b="1" dirty="0" smtClean="0"/>
              <a:t>concernant les granulats </a:t>
            </a:r>
            <a:r>
              <a:rPr lang="fr-BE" b="1" dirty="0"/>
              <a:t>de débris de </a:t>
            </a:r>
            <a:r>
              <a:rPr lang="fr-BE" b="1" dirty="0" smtClean="0"/>
              <a:t>maçonnerie : </a:t>
            </a:r>
            <a:endParaRPr lang="fr-BE" b="1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15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28" y="1314449"/>
            <a:ext cx="7857394" cy="3435485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386366" y="1049628"/>
            <a:ext cx="10769314" cy="52766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BE" dirty="0" smtClean="0"/>
              <a:t> </a:t>
            </a:r>
            <a:r>
              <a:rPr lang="fr-BE" i="1" dirty="0" smtClean="0"/>
              <a:t>« </a:t>
            </a:r>
            <a:r>
              <a:rPr lang="fr-BE" i="1" dirty="0" smtClean="0">
                <a:solidFill>
                  <a:schemeClr val="dk1"/>
                </a:solidFill>
              </a:rPr>
              <a:t>Matières répondant aux caractéristiques du </a:t>
            </a:r>
            <a:r>
              <a:rPr lang="fr-BE" b="1" i="1" dirty="0" smtClean="0">
                <a:solidFill>
                  <a:schemeClr val="dk1"/>
                </a:solidFill>
              </a:rPr>
              <a:t>tableau 1 » </a:t>
            </a:r>
            <a:r>
              <a:rPr lang="fr-BE" b="1" dirty="0" smtClean="0">
                <a:solidFill>
                  <a:schemeClr val="dk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endParaRPr lang="fr-BE" b="1" dirty="0" smtClean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BE" b="1" dirty="0" smtClean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BE" b="1" dirty="0" smtClean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BE" b="1" dirty="0" smtClean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BE" b="1" dirty="0" smtClean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BE" b="1" dirty="0" smtClean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BE" b="1" dirty="0" smtClean="0">
              <a:solidFill>
                <a:schemeClr val="dk1"/>
              </a:solidFill>
            </a:endParaRPr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BE" sz="2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200" dirty="0" smtClean="0"/>
              <a:t> Qui prélève les échantillons et comment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200" dirty="0" smtClean="0"/>
              <a:t> Selon quelles normes?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200" dirty="0" smtClean="0"/>
              <a:t> Quels laboratoires?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200" dirty="0" smtClean="0"/>
              <a:t> Pas de norme environnementale imposée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200" dirty="0" smtClean="0"/>
              <a:t> Déchets jusqu’au moment de la valorisation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40525" y="367106"/>
            <a:ext cx="11650730" cy="5997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500" b="1" dirty="0" smtClean="0"/>
              <a:t>2. Cadre légal de la valorisation des déchets inertes de construction et de démolition</a:t>
            </a:r>
            <a:r>
              <a:rPr lang="fr-BE" sz="2500" dirty="0" smtClean="0"/>
              <a:t/>
            </a:r>
            <a:br>
              <a:rPr lang="fr-BE" sz="2500" dirty="0" smtClean="0"/>
            </a:br>
            <a:endParaRPr lang="fr-BE" sz="2500" dirty="0"/>
          </a:p>
        </p:txBody>
      </p:sp>
    </p:spTree>
    <p:extLst>
      <p:ext uri="{BB962C8B-B14F-4D97-AF65-F5344CB8AC3E}">
        <p14:creationId xmlns:p14="http://schemas.microsoft.com/office/powerpoint/2010/main" val="16843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6237" y="331566"/>
            <a:ext cx="11650730" cy="5997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500" b="1" dirty="0" smtClean="0"/>
              <a:t>2. Cadre légal de la valorisation des déchets inertes de construction et de démolition</a:t>
            </a:r>
            <a:r>
              <a:rPr lang="fr-BE" sz="2500" dirty="0" smtClean="0"/>
              <a:t/>
            </a:r>
            <a:br>
              <a:rPr lang="fr-BE" sz="2500" dirty="0" smtClean="0"/>
            </a:br>
            <a:endParaRPr lang="fr-BE" sz="25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82943" y="931334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fr-BE" sz="2400" dirty="0" smtClean="0">
                <a:sym typeface="Wingdings" panose="05000000000000000000" pitchFamily="2" charset="2"/>
              </a:rPr>
              <a:t> Bonnes pratiques :</a:t>
            </a:r>
          </a:p>
          <a:p>
            <a:pPr lvl="1" algn="just"/>
            <a:r>
              <a:rPr lang="fr-BE" sz="2400" dirty="0" smtClean="0">
                <a:sym typeface="Wingdings" panose="05000000000000000000" pitchFamily="2" charset="2"/>
              </a:rPr>
              <a:t>Analyse selon </a:t>
            </a:r>
            <a:r>
              <a:rPr lang="fr-BE" sz="2400" dirty="0" smtClean="0">
                <a:sym typeface="Wingdings" panose="05000000000000000000" pitchFamily="2" charset="2"/>
              </a:rPr>
              <a:t>annexe </a:t>
            </a:r>
            <a:r>
              <a:rPr lang="fr-BE" sz="2400" dirty="0" smtClean="0">
                <a:sym typeface="Wingdings" panose="05000000000000000000" pitchFamily="2" charset="2"/>
              </a:rPr>
              <a:t>III de l’AGW du 14 juin 2001 </a:t>
            </a:r>
          </a:p>
          <a:p>
            <a:pPr lvl="1" algn="just"/>
            <a:r>
              <a:rPr lang="fr-BE" sz="2400" dirty="0" smtClean="0">
                <a:sym typeface="Wingdings" panose="05000000000000000000" pitchFamily="2" charset="2"/>
              </a:rPr>
              <a:t>Application  des  normes  NBN  EN 13242, NBN  EN  12620  et  NBN  EN  13383-1 </a:t>
            </a:r>
          </a:p>
          <a:p>
            <a:pPr lvl="1" algn="just"/>
            <a:r>
              <a:rPr lang="fr-BE" sz="2400" dirty="0" smtClean="0">
                <a:sym typeface="Wingdings" panose="05000000000000000000" pitchFamily="2" charset="2"/>
              </a:rPr>
              <a:t>Marquage CE </a:t>
            </a:r>
            <a:r>
              <a:rPr lang="fr-BE" sz="2400" dirty="0" smtClean="0"/>
              <a:t>par </a:t>
            </a:r>
            <a:r>
              <a:rPr lang="fr-BE" sz="2400" dirty="0" smtClean="0"/>
              <a:t>un centre de traitement autorisé </a:t>
            </a:r>
            <a:r>
              <a:rPr lang="fr-BE" sz="2400" dirty="0" smtClean="0">
                <a:sym typeface="Wingdings" panose="05000000000000000000" pitchFamily="2" charset="2"/>
              </a:rPr>
              <a:t> Garantie qualité du producteur</a:t>
            </a:r>
          </a:p>
          <a:p>
            <a:pPr lvl="1" algn="just"/>
            <a:endParaRPr lang="fr-BE" sz="24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fr-BE" sz="2400" dirty="0" smtClean="0"/>
              <a:t> Si volonté d’intégrer les granulats dans les travaux publics subsidiés </a:t>
            </a:r>
            <a:r>
              <a:rPr lang="fr-BE" sz="2400" dirty="0" smtClean="0">
                <a:sym typeface="Wingdings" panose="05000000000000000000" pitchFamily="2" charset="2"/>
              </a:rPr>
              <a:t> respects des prescriptions du </a:t>
            </a:r>
            <a:r>
              <a:rPr lang="fr-BE" sz="2400" dirty="0" smtClean="0">
                <a:sym typeface="Wingdings" panose="05000000000000000000" pitchFamily="2" charset="2"/>
                <a:hlinkClick r:id="rId2"/>
              </a:rPr>
              <a:t>QUALIROUTES Chapitre C – Tableau C.4.3</a:t>
            </a:r>
            <a:endParaRPr lang="fr-BE" sz="2400" dirty="0" smtClean="0">
              <a:sym typeface="Wingdings" panose="05000000000000000000" pitchFamily="2" charset="2"/>
            </a:endParaRPr>
          </a:p>
          <a:p>
            <a:pPr lvl="1" algn="just"/>
            <a:endParaRPr lang="fr-BE" sz="2400" dirty="0" smtClean="0">
              <a:sym typeface="Wingdings" panose="05000000000000000000" pitchFamily="2" charset="2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98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0525" y="331566"/>
            <a:ext cx="11650730" cy="5997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500" b="1" dirty="0" smtClean="0"/>
              <a:t>2. Cadre légal de la valorisation des déchets inertes de construction et de démolition</a:t>
            </a:r>
            <a:r>
              <a:rPr lang="fr-BE" sz="2500" dirty="0" smtClean="0"/>
              <a:t/>
            </a:r>
            <a:br>
              <a:rPr lang="fr-BE" sz="2500" dirty="0" smtClean="0"/>
            </a:br>
            <a:endParaRPr lang="fr-BE" sz="25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82943" y="931334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fr-BE" sz="2400" dirty="0">
                <a:sym typeface="Wingdings" panose="05000000000000000000" pitchFamily="2" charset="2"/>
              </a:rPr>
              <a:t> Volonté politique et sectorielle conjointe </a:t>
            </a:r>
            <a:r>
              <a:rPr lang="fr-BE" sz="2400" dirty="0" smtClean="0">
                <a:sym typeface="Wingdings" panose="05000000000000000000" pitchFamily="2" charset="2"/>
              </a:rPr>
              <a:t>pour: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BE" sz="2200" dirty="0">
                <a:sym typeface="Wingdings" panose="05000000000000000000" pitchFamily="2" charset="2"/>
              </a:rPr>
              <a:t> </a:t>
            </a:r>
            <a:r>
              <a:rPr lang="fr-BE" sz="2200" dirty="0" smtClean="0">
                <a:sym typeface="Wingdings" panose="05000000000000000000" pitchFamily="2" charset="2"/>
              </a:rPr>
              <a:t>améliorer </a:t>
            </a:r>
            <a:r>
              <a:rPr lang="fr-BE" sz="2200" dirty="0">
                <a:sym typeface="Wingdings" panose="05000000000000000000" pitchFamily="2" charset="2"/>
              </a:rPr>
              <a:t>le cadre légal et tendre vers des granulats de </a:t>
            </a:r>
            <a:r>
              <a:rPr lang="fr-BE" sz="2200" dirty="0" smtClean="0">
                <a:sym typeface="Wingdings" panose="05000000000000000000" pitchFamily="2" charset="2"/>
              </a:rPr>
              <a:t>bonne qualité </a:t>
            </a:r>
            <a:r>
              <a:rPr lang="fr-BE" sz="2200" dirty="0">
                <a:sym typeface="Wingdings" panose="05000000000000000000" pitchFamily="2" charset="2"/>
              </a:rPr>
              <a:t>et de qualité </a:t>
            </a:r>
            <a:r>
              <a:rPr lang="fr-BE" sz="2200" dirty="0" smtClean="0">
                <a:sym typeface="Wingdings" panose="05000000000000000000" pitchFamily="2" charset="2"/>
              </a:rPr>
              <a:t>uniforme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BE" sz="2200" dirty="0">
                <a:sym typeface="Wingdings" panose="05000000000000000000" pitchFamily="2" charset="2"/>
              </a:rPr>
              <a:t> </a:t>
            </a:r>
            <a:r>
              <a:rPr lang="fr-BE" sz="2200" dirty="0" smtClean="0">
                <a:sym typeface="Wingdings" panose="05000000000000000000" pitchFamily="2" charset="2"/>
              </a:rPr>
              <a:t>tirer la filière vers le haut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BE" sz="2200" dirty="0" smtClean="0">
                <a:sym typeface="Wingdings" panose="05000000000000000000" pitchFamily="2" charset="2"/>
              </a:rPr>
              <a:t> déterminer «</a:t>
            </a:r>
            <a:r>
              <a:rPr lang="fr-BE" sz="2200" dirty="0">
                <a:sym typeface="Wingdings" panose="05000000000000000000" pitchFamily="2" charset="2"/>
              </a:rPr>
              <a:t> Qui fait quoi et comment </a:t>
            </a:r>
            <a:r>
              <a:rPr lang="fr-BE" sz="2200" dirty="0" smtClean="0">
                <a:sym typeface="Wingdings" panose="05000000000000000000" pitchFamily="2" charset="2"/>
              </a:rPr>
              <a:t>»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BE" sz="2200" dirty="0" smtClean="0">
                <a:sym typeface="Wingdings" panose="05000000000000000000" pitchFamily="2" charset="2"/>
              </a:rPr>
              <a:t> volonté </a:t>
            </a:r>
            <a:r>
              <a:rPr lang="fr-BE" sz="2200" dirty="0">
                <a:sym typeface="Wingdings" panose="05000000000000000000" pitchFamily="2" charset="2"/>
              </a:rPr>
              <a:t>de sortir du concept du « </a:t>
            </a:r>
            <a:r>
              <a:rPr lang="fr-BE" sz="2200" dirty="0" smtClean="0">
                <a:sym typeface="Wingdings" panose="05000000000000000000" pitchFamily="2" charset="2"/>
              </a:rPr>
              <a:t>déchet</a:t>
            </a:r>
            <a:r>
              <a:rPr lang="fr-BE" sz="2200" dirty="0">
                <a:sym typeface="Wingdings" panose="05000000000000000000" pitchFamily="2" charset="2"/>
              </a:rPr>
              <a:t> » et d’évoluer vers une « ressource ». </a:t>
            </a:r>
            <a:endParaRPr lang="fr-BE" sz="22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ym typeface="Wingdings" panose="05000000000000000000" pitchFamily="2" charset="2"/>
              </a:rPr>
              <a:t> Modifications </a:t>
            </a:r>
            <a:r>
              <a:rPr lang="en-US" sz="2400" dirty="0" err="1" smtClean="0">
                <a:sym typeface="Wingdings" panose="05000000000000000000" pitchFamily="2" charset="2"/>
              </a:rPr>
              <a:t>apportées</a:t>
            </a:r>
            <a:r>
              <a:rPr lang="en-US" sz="2400" dirty="0" smtClean="0">
                <a:sym typeface="Wingdings" panose="05000000000000000000" pitchFamily="2" charset="2"/>
              </a:rPr>
              <a:t> via </a:t>
            </a:r>
            <a:r>
              <a:rPr lang="fr-BE" sz="2400" dirty="0" smtClean="0">
                <a:sym typeface="Wingdings" panose="05000000000000000000" pitchFamily="2" charset="2"/>
              </a:rPr>
              <a:t>l’AGW </a:t>
            </a:r>
            <a:r>
              <a:rPr lang="fr-BE" sz="2400" dirty="0">
                <a:sym typeface="Wingdings" panose="05000000000000000000" pitchFamily="2" charset="2"/>
              </a:rPr>
              <a:t>du 28 février 2019 portant exécution </a:t>
            </a:r>
            <a:r>
              <a:rPr lang="fr-BE" sz="2400" dirty="0" smtClean="0">
                <a:sym typeface="Wingdings" panose="05000000000000000000" pitchFamily="2" charset="2"/>
              </a:rPr>
              <a:t>de la </a:t>
            </a:r>
            <a:r>
              <a:rPr lang="fr-BE" sz="2400" dirty="0">
                <a:sym typeface="Wingdings" panose="05000000000000000000" pitchFamily="2" charset="2"/>
              </a:rPr>
              <a:t>procédure de sortie du statut de déchet prévue à l’article 4ter du décret du 27 juin 1996 relatif aux </a:t>
            </a:r>
            <a:r>
              <a:rPr lang="fr-BE" sz="2400" dirty="0" smtClean="0">
                <a:sym typeface="Wingdings" panose="05000000000000000000" pitchFamily="2" charset="2"/>
              </a:rPr>
              <a:t>déchets, </a:t>
            </a:r>
            <a:r>
              <a:rPr lang="en-US" sz="2400" dirty="0" err="1" smtClean="0">
                <a:sym typeface="Wingdings" panose="05000000000000000000" pitchFamily="2" charset="2"/>
              </a:rPr>
              <a:t>l’AGW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« End-of-waste </a:t>
            </a:r>
            <a:r>
              <a:rPr lang="en-US" sz="2400" dirty="0" smtClean="0">
                <a:sym typeface="Wingdings" panose="05000000000000000000" pitchFamily="2" charset="2"/>
              </a:rPr>
              <a:t>».</a:t>
            </a:r>
            <a:r>
              <a:rPr lang="fr-BE" sz="2400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54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1327</TotalTime>
  <Words>1609</Words>
  <Application>Microsoft Office PowerPoint</Application>
  <PresentationFormat>Grand écran</PresentationFormat>
  <Paragraphs>309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corps</vt:lpstr>
      <vt:lpstr>Calibri Light</vt:lpstr>
      <vt:lpstr>Courier New</vt:lpstr>
      <vt:lpstr>Times New Roman</vt:lpstr>
      <vt:lpstr>TimesNewRomanPSMT</vt:lpstr>
      <vt:lpstr>Verdana</vt:lpstr>
      <vt:lpstr>Wingdings</vt:lpstr>
      <vt:lpstr>Rétrospective</vt:lpstr>
      <vt:lpstr>La sortie du statut de déchet des granulats issus de déchets inertes de construction et de démolition</vt:lpstr>
      <vt:lpstr>Plan de l’exposé</vt:lpstr>
      <vt:lpstr>1. Mise en contexte - Filière</vt:lpstr>
      <vt:lpstr>1. Mise en contexte – Quelques chiffres</vt:lpstr>
      <vt:lpstr>2. Cadre légal de la valorisation des déchets inertes de construction et de démolition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Cadre légal de la sortie du statut de déchet des déchets inertes de construction et de démolition</vt:lpstr>
      <vt:lpstr>3. Cadre légal de la sortie du statut de déchet des déchets inertes de construction et de démolition</vt:lpstr>
      <vt:lpstr>3. Cadre légal de la sortie du statut de déchet des déchets inertes de construction et de démolition</vt:lpstr>
      <vt:lpstr>3. Cadre légal de la sortie du statut de déchet des déchets inertes de construction et de démolition</vt:lpstr>
      <vt:lpstr>Présentation PowerPoint</vt:lpstr>
      <vt:lpstr>3. Cadre légal de la sortie du statut de déchet des déchets inertes de construction et de démolition</vt:lpstr>
      <vt:lpstr>3. Cadre légal de la sortie du statut de déchet des déchets inertes de construction et de démolition</vt:lpstr>
      <vt:lpstr>4. Conclusions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fin du statut de déchets des granulats issus de déchets inertes de construction et de démolition</dc:title>
  <dc:creator>Alexis De Mey</dc:creator>
  <cp:lastModifiedBy>Alexis De Mey</cp:lastModifiedBy>
  <cp:revision>102</cp:revision>
  <dcterms:created xsi:type="dcterms:W3CDTF">2019-10-10T09:20:18Z</dcterms:created>
  <dcterms:modified xsi:type="dcterms:W3CDTF">2019-10-15T14:12:58Z</dcterms:modified>
</cp:coreProperties>
</file>