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handoutMasterIdLst>
    <p:handoutMasterId r:id="rId55"/>
  </p:handoutMasterIdLst>
  <p:sldIdLst>
    <p:sldId id="256" r:id="rId2"/>
    <p:sldId id="324" r:id="rId3"/>
    <p:sldId id="445" r:id="rId4"/>
    <p:sldId id="373" r:id="rId5"/>
    <p:sldId id="381" r:id="rId6"/>
    <p:sldId id="446" r:id="rId7"/>
    <p:sldId id="449" r:id="rId8"/>
    <p:sldId id="403" r:id="rId9"/>
    <p:sldId id="379" r:id="rId10"/>
    <p:sldId id="451" r:id="rId11"/>
    <p:sldId id="452" r:id="rId12"/>
    <p:sldId id="374" r:id="rId13"/>
    <p:sldId id="380" r:id="rId14"/>
    <p:sldId id="382" r:id="rId15"/>
    <p:sldId id="375" r:id="rId16"/>
    <p:sldId id="400" r:id="rId17"/>
    <p:sldId id="410" r:id="rId18"/>
    <p:sldId id="443" r:id="rId19"/>
    <p:sldId id="424" r:id="rId20"/>
    <p:sldId id="411" r:id="rId21"/>
    <p:sldId id="412" r:id="rId22"/>
    <p:sldId id="413" r:id="rId23"/>
    <p:sldId id="414" r:id="rId24"/>
    <p:sldId id="415" r:id="rId25"/>
    <p:sldId id="416" r:id="rId26"/>
    <p:sldId id="418" r:id="rId27"/>
    <p:sldId id="419" r:id="rId28"/>
    <p:sldId id="425" r:id="rId29"/>
    <p:sldId id="421" r:id="rId30"/>
    <p:sldId id="420" r:id="rId31"/>
    <p:sldId id="422" r:id="rId32"/>
    <p:sldId id="423" r:id="rId33"/>
    <p:sldId id="404" r:id="rId34"/>
    <p:sldId id="402" r:id="rId35"/>
    <p:sldId id="427" r:id="rId36"/>
    <p:sldId id="428" r:id="rId37"/>
    <p:sldId id="429" r:id="rId38"/>
    <p:sldId id="430" r:id="rId39"/>
    <p:sldId id="431" r:id="rId40"/>
    <p:sldId id="406" r:id="rId41"/>
    <p:sldId id="435" r:id="rId42"/>
    <p:sldId id="436" r:id="rId43"/>
    <p:sldId id="437" r:id="rId44"/>
    <p:sldId id="433" r:id="rId45"/>
    <p:sldId id="438" r:id="rId46"/>
    <p:sldId id="439" r:id="rId47"/>
    <p:sldId id="440" r:id="rId48"/>
    <p:sldId id="434" r:id="rId49"/>
    <p:sldId id="407" r:id="rId50"/>
    <p:sldId id="442" r:id="rId51"/>
    <p:sldId id="454" r:id="rId52"/>
    <p:sldId id="455" r:id="rId5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MBERT Christophe" initials="CHL" lastIdx="10" clrIdx="0"/>
  <p:cmAuthor id="1" name="GARZANITI Simon" initials="S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9DE2"/>
    <a:srgbClr val="04617B"/>
    <a:srgbClr val="07A1CB"/>
    <a:srgbClr val="89A5EA"/>
    <a:srgbClr val="277CF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1" autoAdjust="0"/>
    <p:restoredTop sz="92308" autoAdjust="0"/>
  </p:normalViewPr>
  <p:slideViewPr>
    <p:cSldViewPr>
      <p:cViewPr varScale="1">
        <p:scale>
          <a:sx n="108" d="100"/>
          <a:sy n="108" d="100"/>
        </p:scale>
        <p:origin x="-194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F2A20-B23D-401D-86CF-E356F933D1BC}" type="datetimeFigureOut">
              <a:rPr lang="fr-BE" smtClean="0"/>
              <a:t>28/11/2019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06BF0-014E-422D-ACA1-EE2E5A1C170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859395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19D4F-6D3A-4266-85EF-D4F0EE4249D8}" type="datetimeFigureOut">
              <a:rPr lang="fr-BE" smtClean="0"/>
              <a:t>28/11/2019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4B083-83BB-468C-8A15-9F496F32F83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471770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4219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421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4219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1E01-E19D-40A5-BBB8-7438E088CD1A}" type="datetime1">
              <a:rPr lang="fr-BE" smtClean="0"/>
              <a:t>28/11/2019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63EE-C4A0-415C-9691-E1B14C930597}" type="datetime1">
              <a:rPr lang="fr-BE" smtClean="0"/>
              <a:t>28/11/2019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2BD0-BB3E-462D-AD44-5CE046394E62}" type="datetime1">
              <a:rPr lang="fr-BE" smtClean="0"/>
              <a:t>28/11/2019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1"/>
            <a:ext cx="60198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0A44-4563-46B7-82F3-FC003E78AC9F}" type="datetime1">
              <a:rPr lang="fr-BE" smtClean="0"/>
              <a:t>28/11/2019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0" y="4203592"/>
            <a:ext cx="287642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89"/>
            <a:ext cx="5544515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8BA1-F1E9-479E-949A-26A4298BA67F}" type="datetime1">
              <a:rPr lang="fr-BE" smtClean="0"/>
              <a:t>28/11/2019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C0A-3E89-4416-AD09-0D75E00D5AD8}" type="datetime1">
              <a:rPr lang="fr-BE" smtClean="0"/>
              <a:t>28/11/2019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7A36-9CB8-4A71-9063-D57E70890071}" type="datetime1">
              <a:rPr lang="fr-BE" smtClean="0"/>
              <a:t>28/11/2019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E97D-4041-4242-8E13-AE8572F98804}" type="datetime1">
              <a:rPr lang="fr-BE" smtClean="0"/>
              <a:t>28/11/2019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5FE4-B831-4721-8A42-9BDE1A75EB6C}" type="datetime1">
              <a:rPr lang="fr-BE" smtClean="0"/>
              <a:t>28/11/2019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989B-BDA9-4704-8CA1-B28C4D04D436}" type="datetime1">
              <a:rPr lang="fr-BE" smtClean="0"/>
              <a:t>28/11/2019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7" y="338667"/>
            <a:ext cx="3812645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5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4E71-2DBF-41C8-8A78-7A661AF9CAE4}" type="datetime1">
              <a:rPr lang="fr-BE" smtClean="0"/>
              <a:t>28/11/2019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4A06FFB-516E-4A3E-9775-C5EB7F83D4CA}" type="datetime1">
              <a:rPr lang="fr-BE" smtClean="0"/>
              <a:t>28/11/2019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0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9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jp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2444" y="260649"/>
            <a:ext cx="7772400" cy="3380308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>Formation « préleveurs »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sz="4000" dirty="0" smtClean="0">
                <a:solidFill>
                  <a:schemeClr val="bg1"/>
                </a:solidFill>
              </a:rPr>
              <a:t>Prélèvements d’air </a:t>
            </a:r>
            <a:endParaRPr lang="fr-BE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813043"/>
            <a:ext cx="6400800" cy="1473200"/>
          </a:xfrm>
        </p:spPr>
        <p:txBody>
          <a:bodyPr>
            <a:normAutofit/>
          </a:bodyPr>
          <a:lstStyle/>
          <a:p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dirty="0" smtClean="0">
                <a:solidFill>
                  <a:schemeClr val="bg1"/>
                </a:solidFill>
              </a:rPr>
              <a:t>Marie </a:t>
            </a:r>
            <a:r>
              <a:rPr lang="fr-FR" sz="1400" dirty="0" err="1" smtClean="0">
                <a:solidFill>
                  <a:schemeClr val="bg1"/>
                </a:solidFill>
              </a:rPr>
              <a:t>Gohy</a:t>
            </a:r>
            <a:r>
              <a:rPr lang="fr-FR" sz="1400" dirty="0" smtClean="0">
                <a:solidFill>
                  <a:schemeClr val="bg1"/>
                </a:solidFill>
              </a:rPr>
              <a:t> – Christophe Lambert</a:t>
            </a:r>
            <a:endParaRPr lang="fr-BE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4" y="5013177"/>
            <a:ext cx="1296144" cy="15829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"/>
          <p:cNvSpPr txBox="1">
            <a:spLocks/>
          </p:cNvSpPr>
          <p:nvPr/>
        </p:nvSpPr>
        <p:spPr>
          <a:xfrm>
            <a:off x="464666" y="980728"/>
            <a:ext cx="8635740" cy="423894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8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Piezair</a:t>
            </a:r>
            <a:r>
              <a:rPr lang="fr-BE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: </a:t>
            </a:r>
          </a:p>
          <a:p>
            <a:pPr marL="0" indent="0">
              <a:buNone/>
            </a:pPr>
            <a:r>
              <a:rPr lang="fr-BE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2016, Guide pratique pour la caractérisation des gaz du sol et de l’air intérieur en lien avec une pollution des sols et/ou des eaux souterraines BRGM-</a:t>
            </a:r>
            <a:r>
              <a:rPr lang="fr-BE" sz="1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Inéris</a:t>
            </a:r>
            <a:r>
              <a:rPr lang="fr-BE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INERIS-DRC-16-156183-01401A et BRGM RP-65870-FR</a:t>
            </a:r>
            <a:endParaRPr lang="fr-FR" sz="14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fr-BE" sz="14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10</a:t>
            </a:fld>
            <a:endParaRPr lang="fr-BE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113" y="6262688"/>
            <a:ext cx="3787775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68"/>
          <a:stretch/>
        </p:blipFill>
        <p:spPr bwMode="auto">
          <a:xfrm>
            <a:off x="4142979" y="3479454"/>
            <a:ext cx="476710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17177"/>
            <a:ext cx="3960440" cy="388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732701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err="1" smtClean="0">
                <a:solidFill>
                  <a:schemeClr val="bg1"/>
                </a:solidFill>
              </a:rPr>
              <a:t>Piezair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3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32701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err="1" smtClean="0">
                <a:solidFill>
                  <a:schemeClr val="bg1"/>
                </a:solidFill>
              </a:rPr>
              <a:t>Piezair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>
                <a:solidFill>
                  <a:schemeClr val="accent1"/>
                </a:solidFill>
              </a:rPr>
              <a:t> </a:t>
            </a:r>
            <a:r>
              <a:rPr lang="fr-FR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Description et m</a:t>
            </a:r>
            <a:r>
              <a:rPr lang="fr-BE" sz="28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ise</a:t>
            </a:r>
            <a:r>
              <a:rPr lang="fr-BE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en place d’un </a:t>
            </a:r>
            <a:r>
              <a:rPr lang="fr-BE" sz="28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piezair</a:t>
            </a:r>
            <a:endParaRPr lang="fr-FR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fr-BE" sz="3200" b="1" dirty="0" smtClean="0">
                <a:solidFill>
                  <a:schemeClr val="accent1"/>
                </a:solidFill>
              </a:rPr>
              <a:t>Idem piézomètres voir P3</a:t>
            </a:r>
          </a:p>
          <a:p>
            <a:pPr marL="0" indent="0">
              <a:buNone/>
            </a:pPr>
            <a:r>
              <a:rPr lang="fr-BE" sz="1600" b="1" dirty="0" smtClean="0">
                <a:solidFill>
                  <a:schemeClr val="accent1"/>
                </a:solidFill>
              </a:rPr>
              <a:t>ISO 18400-204:2017</a:t>
            </a:r>
          </a:p>
          <a:p>
            <a:pPr marL="0" indent="0">
              <a:buNone/>
            </a:pPr>
            <a:r>
              <a:rPr lang="fr-BE" sz="1600" b="1" dirty="0" smtClean="0">
                <a:solidFill>
                  <a:schemeClr val="accent1"/>
                </a:solidFill>
              </a:rPr>
              <a:t>Equipements :</a:t>
            </a:r>
          </a:p>
          <a:p>
            <a:pPr marL="0" indent="0">
              <a:buNone/>
            </a:pPr>
            <a:r>
              <a:rPr lang="fr-BE" sz="1400" b="1" dirty="0" smtClean="0">
                <a:solidFill>
                  <a:schemeClr val="accent1"/>
                </a:solidFill>
              </a:rPr>
              <a:t>- PEHD 1’’ à 2’’</a:t>
            </a:r>
          </a:p>
          <a:p>
            <a:pPr marL="0" indent="0">
              <a:buNone/>
            </a:pPr>
            <a:r>
              <a:rPr lang="fr-BE" sz="1400" b="1" dirty="0" smtClean="0">
                <a:solidFill>
                  <a:schemeClr val="accent1"/>
                </a:solidFill>
              </a:rPr>
              <a:t>- Bouchon</a:t>
            </a:r>
          </a:p>
          <a:p>
            <a:pPr marL="0" indent="0">
              <a:buNone/>
            </a:pPr>
            <a:r>
              <a:rPr lang="fr-BE" sz="1400" b="1" dirty="0" smtClean="0">
                <a:solidFill>
                  <a:schemeClr val="accent1"/>
                </a:solidFill>
              </a:rPr>
              <a:t>- Massif filtrant sable</a:t>
            </a:r>
          </a:p>
          <a:p>
            <a:pPr marL="0" indent="0">
              <a:buNone/>
            </a:pPr>
            <a:r>
              <a:rPr lang="fr-BE" sz="1400" b="1" dirty="0" smtClean="0">
                <a:solidFill>
                  <a:schemeClr val="accent1"/>
                </a:solidFill>
              </a:rPr>
              <a:t>- Bentonite</a:t>
            </a:r>
          </a:p>
          <a:p>
            <a:pPr marL="0" indent="0">
              <a:buNone/>
            </a:pPr>
            <a:r>
              <a:rPr lang="fr-BE" sz="1400" b="1" dirty="0" smtClean="0">
                <a:solidFill>
                  <a:schemeClr val="accent1"/>
                </a:solidFill>
              </a:rPr>
              <a:t>- Remblayage : </a:t>
            </a:r>
          </a:p>
          <a:p>
            <a:pPr marL="0" indent="0">
              <a:buNone/>
            </a:pPr>
            <a:r>
              <a:rPr lang="fr-BE" sz="1400" b="1" dirty="0" smtClean="0">
                <a:solidFill>
                  <a:schemeClr val="accent1"/>
                </a:solidFill>
              </a:rPr>
              <a:t>     sol propre ou bentonite</a:t>
            </a:r>
          </a:p>
          <a:p>
            <a:pPr marL="0" indent="0">
              <a:buNone/>
            </a:pPr>
            <a:endParaRPr lang="fr-BE" sz="14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11</a:t>
            </a:fld>
            <a:endParaRPr lang="fr-BE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113" y="6262688"/>
            <a:ext cx="3787775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15517"/>
            <a:ext cx="2806080" cy="407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68451"/>
            <a:ext cx="2522612" cy="200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28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Prélèvement d’air du sol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12</a:t>
            </a:fld>
            <a:endParaRPr lang="fr-BE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113" y="6262688"/>
            <a:ext cx="3787775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4" name="Espace réservé du contenu 1"/>
          <p:cNvSpPr txBox="1">
            <a:spLocks/>
          </p:cNvSpPr>
          <p:nvPr/>
        </p:nvSpPr>
        <p:spPr>
          <a:xfrm>
            <a:off x="647564" y="1585430"/>
            <a:ext cx="8172908" cy="470700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 dirty="0">
                <a:solidFill>
                  <a:srgbClr val="FF0000"/>
                </a:solidFill>
              </a:rPr>
              <a:t>Equilibre </a:t>
            </a:r>
            <a:r>
              <a:rPr lang="fr-FR" sz="2800" b="1" dirty="0" smtClean="0">
                <a:solidFill>
                  <a:srgbClr val="FF0000"/>
                </a:solidFill>
              </a:rPr>
              <a:t>fractions sol/liquide/gaz </a:t>
            </a:r>
            <a:r>
              <a:rPr lang="fr-FR" sz="2800" b="1" dirty="0">
                <a:solidFill>
                  <a:srgbClr val="FF0000"/>
                </a:solidFill>
              </a:rPr>
              <a:t>très fragile</a:t>
            </a:r>
          </a:p>
          <a:p>
            <a:pPr marL="0" indent="0">
              <a:buNone/>
            </a:pPr>
            <a:endParaRPr lang="fr-FR" sz="11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Paramètres d’influence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800" dirty="0" smtClean="0">
                <a:solidFill>
                  <a:schemeClr val="accent1"/>
                </a:solidFill>
              </a:rPr>
              <a:t>Type de sol</a:t>
            </a:r>
            <a:endParaRPr lang="fr-FR" sz="28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800" dirty="0" smtClean="0">
                <a:solidFill>
                  <a:schemeClr val="accent1"/>
                </a:solidFill>
              </a:rPr>
              <a:t>Saturation en eau du sol</a:t>
            </a:r>
            <a:endParaRPr lang="fr-FR" sz="28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BE" sz="2800" dirty="0" smtClean="0">
                <a:solidFill>
                  <a:schemeClr val="accent1"/>
                </a:solidFill>
              </a:rPr>
              <a:t>    Température sol/extérieur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800" dirty="0" smtClean="0">
                <a:solidFill>
                  <a:schemeClr val="accent1"/>
                </a:solidFill>
              </a:rPr>
              <a:t>Pression atmosphérique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800" dirty="0" smtClean="0">
                <a:solidFill>
                  <a:schemeClr val="accent1"/>
                </a:solidFill>
              </a:rPr>
              <a:t>Hauteur de la nappe</a:t>
            </a:r>
          </a:p>
          <a:p>
            <a:pPr marL="457200" indent="-457200">
              <a:buFont typeface="+mj-lt"/>
              <a:buAutoNum type="arabicPeriod"/>
            </a:pPr>
            <a:endParaRPr lang="fr-BE" sz="11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        Pas utilisable directement pour quantifier risques 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        Pas suffisant pour caractérisation de la pollution du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        sol ou de la nappe</a:t>
            </a:r>
            <a:endParaRPr lang="fr-FR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BE" sz="2800" b="1" dirty="0">
              <a:solidFill>
                <a:schemeClr val="accent1"/>
              </a:solidFill>
            </a:endParaRPr>
          </a:p>
        </p:txBody>
      </p:sp>
      <p:sp>
        <p:nvSpPr>
          <p:cNvPr id="15" name="Triangle isocèle 14"/>
          <p:cNvSpPr/>
          <p:nvPr/>
        </p:nvSpPr>
        <p:spPr>
          <a:xfrm>
            <a:off x="1197478" y="3580848"/>
            <a:ext cx="216024" cy="235594"/>
          </a:xfrm>
          <a:prstGeom prst="triangl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765580" y="5229200"/>
            <a:ext cx="45175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755297" y="5661248"/>
            <a:ext cx="45175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375" y="2534050"/>
            <a:ext cx="3940492" cy="209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35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Méthodes de prélèvement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340768"/>
            <a:ext cx="8172908" cy="477721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b="1" dirty="0" smtClean="0">
                <a:solidFill>
                  <a:schemeClr val="accent1"/>
                </a:solidFill>
              </a:rPr>
              <a:t>Voir ISO 10381-7</a:t>
            </a:r>
            <a:endParaRPr lang="fr-FR" sz="32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 smtClean="0">
              <a:solidFill>
                <a:schemeClr val="accent1"/>
              </a:solidFill>
            </a:endParaRPr>
          </a:p>
          <a:p>
            <a:r>
              <a:rPr lang="fr-FR" sz="2800" dirty="0" smtClean="0">
                <a:solidFill>
                  <a:schemeClr val="accent1"/>
                </a:solidFill>
              </a:rPr>
              <a:t>Prélèvement dans des conteneurs 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accent1"/>
                </a:solidFill>
              </a:rPr>
              <a:t>	</a:t>
            </a:r>
            <a:r>
              <a:rPr lang="fr-FR" sz="2800" dirty="0" smtClean="0">
                <a:solidFill>
                  <a:schemeClr val="accent1"/>
                </a:solidFill>
              </a:rPr>
              <a:t>- seringues à gaz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accent1"/>
                </a:solidFill>
              </a:rPr>
              <a:t>	</a:t>
            </a:r>
            <a:r>
              <a:rPr lang="fr-FR" sz="2800" dirty="0" smtClean="0">
                <a:solidFill>
                  <a:schemeClr val="accent1"/>
                </a:solidFill>
              </a:rPr>
              <a:t>- sac </a:t>
            </a:r>
            <a:r>
              <a:rPr lang="fr-FR" sz="2800" dirty="0" err="1" smtClean="0">
                <a:solidFill>
                  <a:schemeClr val="accent1"/>
                </a:solidFill>
              </a:rPr>
              <a:t>Tedlar</a:t>
            </a:r>
            <a:endParaRPr lang="fr-FR" sz="2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800" dirty="0">
                <a:solidFill>
                  <a:schemeClr val="accent1"/>
                </a:solidFill>
              </a:rPr>
              <a:t>	</a:t>
            </a:r>
            <a:r>
              <a:rPr lang="fr-FR" sz="2800" dirty="0" smtClean="0">
                <a:solidFill>
                  <a:schemeClr val="accent1"/>
                </a:solidFill>
              </a:rPr>
              <a:t>- </a:t>
            </a:r>
            <a:r>
              <a:rPr lang="fr-FR" sz="2800" dirty="0" err="1" smtClean="0">
                <a:solidFill>
                  <a:schemeClr val="accent1"/>
                </a:solidFill>
              </a:rPr>
              <a:t>Canister</a:t>
            </a:r>
            <a:endParaRPr lang="fr-FR" sz="2800" dirty="0" smtClean="0">
              <a:solidFill>
                <a:schemeClr val="accent1"/>
              </a:solidFill>
            </a:endParaRPr>
          </a:p>
          <a:p>
            <a:r>
              <a:rPr lang="fr-FR" sz="2800" dirty="0" smtClean="0">
                <a:solidFill>
                  <a:schemeClr val="accent1"/>
                </a:solidFill>
              </a:rPr>
              <a:t>Prélèvement sur adsorbant – actif ou passif</a:t>
            </a:r>
          </a:p>
          <a:p>
            <a:pPr marL="0" indent="0" algn="ctr">
              <a:buNone/>
            </a:pPr>
            <a:endParaRPr lang="fr-FR" sz="15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défini par l’expert et/ou le </a:t>
            </a:r>
            <a:r>
              <a:rPr lang="fr-FR" sz="2800" b="1" dirty="0">
                <a:solidFill>
                  <a:srgbClr val="FF0000"/>
                </a:solidFill>
              </a:rPr>
              <a:t>labo </a:t>
            </a:r>
            <a:endParaRPr lang="fr-FR" sz="2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13</a:t>
            </a:fld>
            <a:endParaRPr lang="fr-BE" dirty="0"/>
          </a:p>
        </p:txBody>
      </p:sp>
      <p:sp>
        <p:nvSpPr>
          <p:cNvPr id="13" name="Espace réservé du pied de page 3"/>
          <p:cNvSpPr txBox="1">
            <a:spLocks/>
          </p:cNvSpPr>
          <p:nvPr/>
        </p:nvSpPr>
        <p:spPr>
          <a:xfrm>
            <a:off x="3212232" y="6275658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Formation PRÉLEVEURS</a:t>
            </a:r>
            <a:endParaRPr lang="fr-BE" dirty="0" smtClean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1781579" y="5589240"/>
            <a:ext cx="45175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s://www.restek.fr/images/productimages/standard/27405_ai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700" y="22327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ww.restek.fr/images/productimages/standard/22050_ai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7" b="5042"/>
          <a:stretch/>
        </p:blipFill>
        <p:spPr bwMode="auto">
          <a:xfrm>
            <a:off x="5538192" y="2753035"/>
            <a:ext cx="1524000" cy="138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www.restek.fr/images/productimages/standard/24888_gc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2" b="26768"/>
          <a:stretch/>
        </p:blipFill>
        <p:spPr bwMode="auto">
          <a:xfrm>
            <a:off x="4090721" y="3224606"/>
            <a:ext cx="1286593" cy="55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i.shgcdn.com/fbd5979c-44db-4ae8-9d51-af4b10c91e47/-/format/auto/-/preview/3000x3000/-/quality/lighter/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627" y="4699984"/>
            <a:ext cx="1714500" cy="32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ORBO™ 53 Activated Silica Gel (20/40) specially cleaned, 400/200 mg with Glass Fiber Filters GFF,F,F separators, O.D. × L 7 mm × 100 mm, pkg of 50 e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699984"/>
            <a:ext cx="1767840" cy="29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8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Prélèvement en conteneur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052736"/>
            <a:ext cx="8172908" cy="523970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Intérêt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1"/>
                </a:solidFill>
              </a:rPr>
              <a:t>Prélèvement très localisé, pas de déplacement du gaz du sol</a:t>
            </a:r>
          </a:p>
          <a:p>
            <a:pPr marL="0" indent="0">
              <a:buNone/>
            </a:pPr>
            <a:endParaRPr lang="fr-FR" sz="105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Limites</a:t>
            </a:r>
            <a:endParaRPr lang="fr-FR" sz="2800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1"/>
                </a:solidFill>
              </a:rPr>
              <a:t>Faibles volumes prélevés (max 1 litre) &lt;&gt; LQ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1"/>
                </a:solidFill>
              </a:rPr>
              <a:t>Dilution ? 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1"/>
                </a:solidFill>
              </a:rPr>
              <a:t>!!! Contamination et Conservation des échantillons</a:t>
            </a:r>
          </a:p>
          <a:p>
            <a:pPr marL="0" indent="0">
              <a:buNone/>
            </a:pPr>
            <a:endParaRPr lang="fr-FR" sz="11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Conclusion</a:t>
            </a:r>
            <a:endParaRPr lang="fr-FR" sz="2800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1"/>
                </a:solidFill>
              </a:rPr>
              <a:t>Méthode </a:t>
            </a:r>
            <a:r>
              <a:rPr lang="fr-FR" sz="2800" dirty="0">
                <a:solidFill>
                  <a:schemeClr val="accent1"/>
                </a:solidFill>
              </a:rPr>
              <a:t>compliquée à mettre en œuvre, </a:t>
            </a:r>
            <a:r>
              <a:rPr lang="fr-FR" sz="2800" dirty="0" err="1">
                <a:solidFill>
                  <a:schemeClr val="accent1"/>
                </a:solidFill>
              </a:rPr>
              <a:t>bcp</a:t>
            </a:r>
            <a:r>
              <a:rPr lang="fr-FR" sz="2800" dirty="0">
                <a:solidFill>
                  <a:schemeClr val="accent1"/>
                </a:solidFill>
              </a:rPr>
              <a:t> de contraintes (voir norme</a:t>
            </a:r>
            <a:r>
              <a:rPr lang="fr-FR" sz="2800" dirty="0" smtClean="0">
                <a:solidFill>
                  <a:schemeClr val="accent1"/>
                </a:solidFill>
              </a:rPr>
              <a:t>), </a:t>
            </a:r>
          </a:p>
          <a:p>
            <a:pPr marL="0" indent="0">
              <a:buNone/>
            </a:pPr>
            <a:r>
              <a:rPr lang="fr-FR" sz="2800" u="sng" dirty="0" smtClean="0">
                <a:solidFill>
                  <a:schemeClr val="accent1"/>
                </a:solidFill>
              </a:rPr>
              <a:t>mais</a:t>
            </a:r>
            <a:r>
              <a:rPr lang="fr-FR" sz="2800" dirty="0" smtClean="0">
                <a:solidFill>
                  <a:schemeClr val="accent1"/>
                </a:solidFill>
              </a:rPr>
              <a:t> réalisation rapide, large spectre de polluants.</a:t>
            </a:r>
            <a:endParaRPr lang="fr-FR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14</a:t>
            </a:fld>
            <a:endParaRPr lang="fr-BE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pic>
        <p:nvPicPr>
          <p:cNvPr id="16" name="Picture 2" descr="https://www.restek.fr/images/productimages/standard/27405_a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768"/>
            <a:ext cx="736476" cy="73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www.restek.fr/images/productimages/standard/22050_ai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7" b="5042"/>
          <a:stretch/>
        </p:blipFill>
        <p:spPr bwMode="auto">
          <a:xfrm>
            <a:off x="326534" y="296079"/>
            <a:ext cx="724450" cy="73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www.restek.fr/images/productimages/standard/24888_gc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2" b="26768"/>
          <a:stretch/>
        </p:blipFill>
        <p:spPr bwMode="auto">
          <a:xfrm>
            <a:off x="1187624" y="292768"/>
            <a:ext cx="771140" cy="33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0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Prélèvement actif sur adsorbant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15</a:t>
            </a:fld>
            <a:endParaRPr lang="fr-BE" dirty="0"/>
          </a:p>
        </p:txBody>
      </p:sp>
      <p:sp>
        <p:nvSpPr>
          <p:cNvPr id="13" name="Espace réservé du contenu 1"/>
          <p:cNvSpPr txBox="1">
            <a:spLocks/>
          </p:cNvSpPr>
          <p:nvPr/>
        </p:nvSpPr>
        <p:spPr>
          <a:xfrm>
            <a:off x="622809" y="1124744"/>
            <a:ext cx="8172908" cy="475252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Intérêt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1"/>
                </a:solidFill>
              </a:rPr>
              <a:t>Volume de prélèvement plus élevé -&gt; mesure qualitative/semi-quantitative des gaz du sol</a:t>
            </a:r>
          </a:p>
          <a:p>
            <a:pPr marL="0" indent="0">
              <a:buNone/>
            </a:pPr>
            <a:endParaRPr lang="fr-FR" sz="105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Limites</a:t>
            </a:r>
            <a:endParaRPr lang="fr-FR" sz="2800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1"/>
                </a:solidFill>
              </a:rPr>
              <a:t>Perçage des cartouches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1"/>
                </a:solidFill>
              </a:rPr>
              <a:t>Déplacement des gaz du sols</a:t>
            </a:r>
          </a:p>
          <a:p>
            <a:pPr marL="0" indent="0">
              <a:buNone/>
            </a:pPr>
            <a:endParaRPr lang="fr-FR" sz="105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800" b="1" u="sng" dirty="0">
                <a:solidFill>
                  <a:schemeClr val="accent1"/>
                </a:solidFill>
              </a:rPr>
              <a:t>Conclusion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1"/>
                </a:solidFill>
              </a:rPr>
              <a:t>Intéressant pour étude préliminaire</a:t>
            </a:r>
            <a:endParaRPr lang="fr-FR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14" name="Espace réservé du pied de page 3"/>
          <p:cNvSpPr txBox="1">
            <a:spLocks/>
          </p:cNvSpPr>
          <p:nvPr/>
        </p:nvSpPr>
        <p:spPr>
          <a:xfrm>
            <a:off x="3206900" y="624711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Formation PRÉLEVEURS</a:t>
            </a:r>
            <a:endParaRPr lang="fr-BE" dirty="0" smtClean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D:\Marie\Documents\Réseaux Air\photos\matériel_prélev\IMG_0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80928"/>
            <a:ext cx="2022667" cy="240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35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Prélèvement passif sur adsorbant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16</a:t>
            </a:fld>
            <a:endParaRPr lang="fr-BE" dirty="0"/>
          </a:p>
        </p:txBody>
      </p:sp>
      <p:sp>
        <p:nvSpPr>
          <p:cNvPr id="13" name="Espace réservé du contenu 1"/>
          <p:cNvSpPr txBox="1">
            <a:spLocks/>
          </p:cNvSpPr>
          <p:nvPr/>
        </p:nvSpPr>
        <p:spPr>
          <a:xfrm>
            <a:off x="622809" y="955972"/>
            <a:ext cx="8172908" cy="53364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Intérêt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accent1"/>
                </a:solidFill>
              </a:rPr>
              <a:t>Aucune modification de la situation 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1"/>
                </a:solidFill>
              </a:rPr>
              <a:t>    -&gt; prélèvement localisé et qualification possibles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accent1"/>
                </a:solidFill>
              </a:rPr>
              <a:t>Facile à mettre en œuvre</a:t>
            </a:r>
          </a:p>
          <a:p>
            <a:pPr marL="0" indent="0">
              <a:buNone/>
            </a:pPr>
            <a:endParaRPr lang="fr-FR" sz="105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Limites</a:t>
            </a:r>
            <a:endParaRPr lang="fr-FR" sz="2800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1"/>
                </a:solidFill>
              </a:rPr>
              <a:t>-   Gamme de polluants piégés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accent1"/>
                </a:solidFill>
              </a:rPr>
              <a:t>Durée d’exposition longue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accent1"/>
                </a:solidFill>
              </a:rPr>
              <a:t>Disponibilité des facteurs de diffusion</a:t>
            </a:r>
          </a:p>
          <a:p>
            <a:pPr marL="0" indent="0">
              <a:buNone/>
            </a:pPr>
            <a:endParaRPr lang="fr-FR" sz="11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Conclusion</a:t>
            </a:r>
            <a:endParaRPr lang="fr-FR" sz="2800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1"/>
                </a:solidFill>
              </a:rPr>
              <a:t>Intéressant pour étude préliminaire</a:t>
            </a:r>
            <a:endParaRPr lang="fr-FR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D:\Marie\Documents\Réseaux Air\COVs\passif\radiello\Radiello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786" y="2514618"/>
            <a:ext cx="165714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2514618"/>
            <a:ext cx="131082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3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Prélèvement </a:t>
            </a:r>
            <a:r>
              <a:rPr lang="fr-FR" sz="2400" b="1" dirty="0" smtClean="0">
                <a:solidFill>
                  <a:schemeClr val="bg1"/>
                </a:solidFill>
              </a:rPr>
              <a:t>actif sur adsorbant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17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799964" y="1484783"/>
            <a:ext cx="8172908" cy="4793781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Mise en œuvre – prélèvement actif sur adsorbant</a:t>
            </a:r>
            <a:endParaRPr lang="fr-FR" sz="10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000" b="1" u="sng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accent1"/>
                </a:solidFill>
              </a:rPr>
              <a:t>Avant </a:t>
            </a:r>
            <a:r>
              <a:rPr lang="fr-FR" sz="2800" dirty="0">
                <a:solidFill>
                  <a:schemeClr val="accent1"/>
                </a:solidFill>
              </a:rPr>
              <a:t>prélèvement : purger min 1X volume du </a:t>
            </a:r>
            <a:r>
              <a:rPr lang="fr-FR" sz="2800" dirty="0" err="1" smtClean="0">
                <a:solidFill>
                  <a:schemeClr val="accent1"/>
                </a:solidFill>
              </a:rPr>
              <a:t>piezair</a:t>
            </a:r>
            <a:endParaRPr lang="fr-FR" sz="2800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accent1"/>
                </a:solidFill>
              </a:rPr>
              <a:t>Régler </a:t>
            </a:r>
            <a:r>
              <a:rPr lang="fr-FR" sz="2800" dirty="0">
                <a:solidFill>
                  <a:schemeClr val="accent1"/>
                </a:solidFill>
              </a:rPr>
              <a:t>et mesurer le débit de la pompe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accent1"/>
                </a:solidFill>
              </a:rPr>
              <a:t>Placer le tube dans le </a:t>
            </a:r>
            <a:r>
              <a:rPr lang="fr-FR" sz="2800" dirty="0" err="1" smtClean="0">
                <a:solidFill>
                  <a:schemeClr val="accent1"/>
                </a:solidFill>
              </a:rPr>
              <a:t>piezair</a:t>
            </a:r>
            <a:r>
              <a:rPr lang="fr-FR" sz="2800" dirty="0" smtClean="0">
                <a:solidFill>
                  <a:schemeClr val="accent1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accent1"/>
                </a:solidFill>
              </a:rPr>
              <a:t>Fermer le </a:t>
            </a:r>
            <a:r>
              <a:rPr lang="fr-FR" sz="2800" dirty="0" err="1" smtClean="0">
                <a:solidFill>
                  <a:schemeClr val="accent1"/>
                </a:solidFill>
              </a:rPr>
              <a:t>piezair</a:t>
            </a:r>
            <a:endParaRPr lang="fr-FR" sz="2800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accent1"/>
                </a:solidFill>
              </a:rPr>
              <a:t>Effectuer le prélèvement 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accent1"/>
                </a:solidFill>
              </a:rPr>
              <a:t>Mesurer </a:t>
            </a:r>
            <a:r>
              <a:rPr lang="fr-FR" sz="2800" dirty="0">
                <a:solidFill>
                  <a:schemeClr val="accent1"/>
                </a:solidFill>
              </a:rPr>
              <a:t>le </a:t>
            </a:r>
            <a:r>
              <a:rPr lang="fr-FR" sz="2800" dirty="0" smtClean="0">
                <a:solidFill>
                  <a:schemeClr val="accent1"/>
                </a:solidFill>
              </a:rPr>
              <a:t>débit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accent1"/>
                </a:solidFill>
              </a:rPr>
              <a:t>Consigner tous les paramètres</a:t>
            </a:r>
            <a:endParaRPr lang="fr-FR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44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Prélèvement </a:t>
            </a:r>
            <a:r>
              <a:rPr lang="fr-FR" sz="2400" b="1" dirty="0" smtClean="0">
                <a:solidFill>
                  <a:schemeClr val="bg1"/>
                </a:solidFill>
              </a:rPr>
              <a:t>actif sur adsorbant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18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323528" y="1988840"/>
            <a:ext cx="8649344" cy="397863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Prélèvement actif sur adsorbant</a:t>
            </a:r>
            <a:endParaRPr lang="fr-FR" sz="10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000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6689"/>
            <a:ext cx="55054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7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Prélèvement </a:t>
            </a:r>
            <a:r>
              <a:rPr lang="fr-FR" sz="2400" b="1" dirty="0" smtClean="0">
                <a:solidFill>
                  <a:schemeClr val="bg1"/>
                </a:solidFill>
              </a:rPr>
              <a:t>actif sur adsorbant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19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799964" y="1340768"/>
            <a:ext cx="8172908" cy="49377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Matériel</a:t>
            </a:r>
            <a:endParaRPr lang="fr-FR" sz="10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000" b="1" u="sng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Pompe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Tube(s) adsorbant(s) </a:t>
            </a:r>
          </a:p>
          <a:p>
            <a:pPr>
              <a:buFontTx/>
              <a:buChar char="-"/>
            </a:pPr>
            <a:r>
              <a:rPr lang="fr-FR" b="1" u="sng" dirty="0" smtClean="0">
                <a:solidFill>
                  <a:schemeClr val="accent1"/>
                </a:solidFill>
              </a:rPr>
              <a:t>Tubing inerte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Débitmètre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Chronomètre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Feuille de terrain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Thermomètre, baromètre, anémomètre, hygromètre, boussole, appareil photo,…</a:t>
            </a:r>
          </a:p>
          <a:p>
            <a:pPr>
              <a:buFontTx/>
              <a:buChar char="-"/>
            </a:pPr>
            <a:endParaRPr lang="fr-FR" sz="2800" i="1" dirty="0" smtClean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0712" y="-7510462"/>
            <a:ext cx="2816543" cy="218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9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7" y="2636912"/>
            <a:ext cx="7812075" cy="2865768"/>
          </a:xfrm>
        </p:spPr>
        <p:txBody>
          <a:bodyPr>
            <a:noAutofit/>
          </a:bodyPr>
          <a:lstStyle/>
          <a:p>
            <a:pPr marL="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Références et champ d’application</a:t>
            </a:r>
            <a:endParaRPr lang="fr-FR" sz="3200" b="1" dirty="0">
              <a:solidFill>
                <a:schemeClr val="accent1"/>
              </a:solidFill>
            </a:endParaRPr>
          </a:p>
          <a:p>
            <a:pPr marL="0" indent="-457200">
              <a:buFont typeface="+mj-lt"/>
              <a:buAutoNum type="arabicPeriod"/>
            </a:pPr>
            <a:r>
              <a:rPr lang="fr-FR" sz="3200" b="1" dirty="0">
                <a:solidFill>
                  <a:schemeClr val="accent1"/>
                </a:solidFill>
              </a:rPr>
              <a:t>Prélèvements d’air du sol</a:t>
            </a:r>
          </a:p>
          <a:p>
            <a:pPr marL="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Prélèvements </a:t>
            </a:r>
            <a:r>
              <a:rPr lang="fr-FR" sz="3200" b="1" dirty="0">
                <a:solidFill>
                  <a:schemeClr val="accent1"/>
                </a:solidFill>
              </a:rPr>
              <a:t>d’air ambiant</a:t>
            </a:r>
          </a:p>
          <a:p>
            <a:pPr marL="0" indent="-457200">
              <a:buFont typeface="+mj-lt"/>
              <a:buAutoNum type="arabicPeriod"/>
            </a:pPr>
            <a:r>
              <a:rPr lang="fr-FR" sz="3200" b="1" dirty="0">
                <a:solidFill>
                  <a:schemeClr val="accent1"/>
                </a:solidFill>
              </a:rPr>
              <a:t>Mesure du débit d’échantillonnage</a:t>
            </a:r>
          </a:p>
          <a:p>
            <a:pPr marL="0" indent="-457200">
              <a:buFont typeface="+mj-lt"/>
              <a:buAutoNum type="arabicPeriod"/>
            </a:pPr>
            <a:r>
              <a:rPr lang="fr-FR" sz="3200" b="1" dirty="0">
                <a:solidFill>
                  <a:schemeClr val="accent1"/>
                </a:solidFill>
              </a:rPr>
              <a:t>Conservation des échantillons</a:t>
            </a:r>
          </a:p>
          <a:p>
            <a:pPr marL="0" indent="0">
              <a:buNone/>
            </a:pPr>
            <a:endParaRPr lang="fr-FR" sz="3200" b="1" dirty="0" smtClean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fr-BE" b="1" cap="all" dirty="0" smtClean="0">
              <a:solidFill>
                <a:schemeClr val="accent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Programme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167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Prélèvement </a:t>
            </a:r>
            <a:r>
              <a:rPr lang="fr-FR" sz="2400" b="1" dirty="0" smtClean="0">
                <a:solidFill>
                  <a:schemeClr val="bg1"/>
                </a:solidFill>
              </a:rPr>
              <a:t>actif sur adsorbant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20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799964" y="1988840"/>
            <a:ext cx="8172908" cy="428972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Mise en œuvre</a:t>
            </a:r>
            <a:endParaRPr lang="fr-FR" sz="10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000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800" i="1" dirty="0" smtClean="0">
                <a:solidFill>
                  <a:schemeClr val="accent1"/>
                </a:solidFill>
              </a:rPr>
              <a:t>Avant </a:t>
            </a:r>
            <a:r>
              <a:rPr lang="fr-FR" sz="2800" i="1" dirty="0">
                <a:solidFill>
                  <a:schemeClr val="accent1"/>
                </a:solidFill>
              </a:rPr>
              <a:t>prélèvement : purger min 1X volume du </a:t>
            </a:r>
            <a:r>
              <a:rPr lang="fr-FR" sz="2800" i="1" dirty="0" err="1" smtClean="0">
                <a:solidFill>
                  <a:schemeClr val="accent1"/>
                </a:solidFill>
              </a:rPr>
              <a:t>piezair</a:t>
            </a:r>
            <a:endParaRPr lang="fr-FR" sz="2800" i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2800" i="1" dirty="0" smtClean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fr-FR" dirty="0" smtClean="0">
                <a:solidFill>
                  <a:schemeClr val="accent1"/>
                </a:solidFill>
              </a:rPr>
              <a:t>-&gt; à l’aide de la pompe de prélèvement ou d’une autre pompe, aspirer au minimum un volume équivalent au volume du </a:t>
            </a:r>
            <a:r>
              <a:rPr lang="fr-FR" dirty="0" err="1" smtClean="0">
                <a:solidFill>
                  <a:schemeClr val="accent1"/>
                </a:solidFill>
              </a:rPr>
              <a:t>piezair</a:t>
            </a: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2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Prélèvement </a:t>
            </a:r>
            <a:r>
              <a:rPr lang="fr-FR" sz="2400" b="1" dirty="0" smtClean="0">
                <a:solidFill>
                  <a:schemeClr val="bg1"/>
                </a:solidFill>
              </a:rPr>
              <a:t>actif sur adsorbant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59162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21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799964" y="1199310"/>
            <a:ext cx="8172908" cy="522582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Mise en œuvre</a:t>
            </a:r>
            <a:endParaRPr lang="fr-FR" sz="10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000" b="1" u="sng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fr-FR" sz="2800" i="1" dirty="0">
                <a:solidFill>
                  <a:schemeClr val="accent1"/>
                </a:solidFill>
              </a:rPr>
              <a:t>Régler et mesurer le débit de la pompe</a:t>
            </a:r>
          </a:p>
          <a:p>
            <a:pPr marL="0" indent="0" algn="ctr">
              <a:buNone/>
            </a:pPr>
            <a:r>
              <a:rPr lang="fr-FR" sz="2800" i="1" dirty="0" smtClean="0">
                <a:solidFill>
                  <a:srgbClr val="FF0000"/>
                </a:solidFill>
              </a:rPr>
              <a:t>!!! Etape très importante</a:t>
            </a: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accent1"/>
                </a:solidFill>
              </a:rPr>
              <a:t>Débit fixé par le laboratoire et/ou les experts (LQ, </a:t>
            </a:r>
            <a:r>
              <a:rPr lang="fr-BE" dirty="0" err="1" smtClean="0">
                <a:solidFill>
                  <a:schemeClr val="accent1"/>
                </a:solidFill>
              </a:rPr>
              <a:t>conc</a:t>
            </a:r>
            <a:r>
              <a:rPr lang="fr-BE" dirty="0" smtClean="0">
                <a:solidFill>
                  <a:schemeClr val="accent1"/>
                </a:solidFill>
              </a:rPr>
              <a:t>. estimées, objectifs,…)</a:t>
            </a: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accent1"/>
                </a:solidFill>
              </a:rPr>
              <a:t>Régler le débit avec une cartouche </a:t>
            </a:r>
            <a:r>
              <a:rPr lang="fr-BE" b="1" u="sng" dirty="0" smtClean="0">
                <a:solidFill>
                  <a:schemeClr val="accent1"/>
                </a:solidFill>
              </a:rPr>
              <a:t>et</a:t>
            </a:r>
            <a:r>
              <a:rPr lang="fr-BE" dirty="0" smtClean="0">
                <a:solidFill>
                  <a:schemeClr val="accent1"/>
                </a:solidFill>
              </a:rPr>
              <a:t> ligne complète</a:t>
            </a: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accent1"/>
                </a:solidFill>
              </a:rPr>
              <a:t>Mesurer le débit </a:t>
            </a:r>
            <a:r>
              <a:rPr lang="fr-BE" b="1" u="sng" dirty="0" smtClean="0">
                <a:solidFill>
                  <a:schemeClr val="accent1"/>
                </a:solidFill>
              </a:rPr>
              <a:t>avec la cartouche du prélèvement</a:t>
            </a:r>
            <a:r>
              <a:rPr lang="fr-BE" u="sng" dirty="0" smtClean="0">
                <a:solidFill>
                  <a:schemeClr val="accent1"/>
                </a:solidFill>
              </a:rPr>
              <a:t> </a:t>
            </a:r>
            <a:r>
              <a:rPr lang="fr-BE" dirty="0" smtClean="0">
                <a:solidFill>
                  <a:schemeClr val="accent1"/>
                </a:solidFill>
              </a:rPr>
              <a:t>et la ligne complète</a:t>
            </a:r>
          </a:p>
          <a:p>
            <a:pPr>
              <a:buFontTx/>
              <a:buChar char="-"/>
            </a:pPr>
            <a:r>
              <a:rPr lang="fr-BE" dirty="0">
                <a:solidFill>
                  <a:schemeClr val="accent1"/>
                </a:solidFill>
              </a:rPr>
              <a:t>Moyenne de 3 mesures min. </a:t>
            </a: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accent1"/>
                </a:solidFill>
              </a:rPr>
              <a:t>!! Étanchéité de la ligne</a:t>
            </a:r>
          </a:p>
        </p:txBody>
      </p:sp>
    </p:spTree>
    <p:extLst>
      <p:ext uri="{BB962C8B-B14F-4D97-AF65-F5344CB8AC3E}">
        <p14:creationId xmlns:p14="http://schemas.microsoft.com/office/powerpoint/2010/main" val="15674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Prélèvement </a:t>
            </a:r>
            <a:r>
              <a:rPr lang="fr-FR" sz="2400" b="1" dirty="0" smtClean="0">
                <a:solidFill>
                  <a:schemeClr val="bg1"/>
                </a:solidFill>
              </a:rPr>
              <a:t>actif sur adsorbant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59162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22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719572" y="1988840"/>
            <a:ext cx="8172908" cy="343799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Mise en œuvre</a:t>
            </a:r>
            <a:endParaRPr lang="fr-FR" sz="10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000" b="1" u="sng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fr-FR" sz="2800" i="1" dirty="0">
                <a:solidFill>
                  <a:schemeClr val="accent1"/>
                </a:solidFill>
              </a:rPr>
              <a:t>Placer le tube dans le </a:t>
            </a:r>
            <a:r>
              <a:rPr lang="fr-FR" sz="2800" i="1" dirty="0" err="1" smtClean="0">
                <a:solidFill>
                  <a:schemeClr val="accent1"/>
                </a:solidFill>
              </a:rPr>
              <a:t>piezair</a:t>
            </a:r>
            <a:r>
              <a:rPr lang="fr-FR" sz="2800" i="1" dirty="0" smtClean="0">
                <a:solidFill>
                  <a:schemeClr val="accent1"/>
                </a:solidFill>
              </a:rPr>
              <a:t> et fermer le </a:t>
            </a:r>
            <a:r>
              <a:rPr lang="fr-FR" sz="2800" i="1" dirty="0" err="1" smtClean="0">
                <a:solidFill>
                  <a:schemeClr val="accent1"/>
                </a:solidFill>
              </a:rPr>
              <a:t>piezair</a:t>
            </a:r>
            <a:r>
              <a:rPr lang="fr-FR" sz="2800" i="1" dirty="0" smtClean="0">
                <a:solidFill>
                  <a:schemeClr val="accent1"/>
                </a:solidFill>
              </a:rPr>
              <a:t> </a:t>
            </a:r>
            <a:endParaRPr lang="fr-FR" sz="2800" i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fr-FR" sz="2800" i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accent1"/>
                </a:solidFill>
              </a:rPr>
              <a:t>Idéalement en </a:t>
            </a:r>
            <a:r>
              <a:rPr lang="fr-BE" dirty="0">
                <a:solidFill>
                  <a:schemeClr val="accent1"/>
                </a:solidFill>
              </a:rPr>
              <a:t>tête de ligne de prélèvement</a:t>
            </a: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accent1"/>
                </a:solidFill>
              </a:rPr>
              <a:t>Profondeur minimale 0.75m</a:t>
            </a: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accent1"/>
                </a:solidFill>
              </a:rPr>
              <a:t>A hauteur de la zone à surveiller – zone polluée</a:t>
            </a: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accent1"/>
                </a:solidFill>
              </a:rPr>
              <a:t>Fermer le </a:t>
            </a:r>
            <a:r>
              <a:rPr lang="fr-BE" dirty="0" err="1" smtClean="0">
                <a:solidFill>
                  <a:schemeClr val="accent1"/>
                </a:solidFill>
              </a:rPr>
              <a:t>piezair</a:t>
            </a:r>
            <a:r>
              <a:rPr lang="fr-BE" dirty="0" smtClean="0">
                <a:solidFill>
                  <a:schemeClr val="accent1"/>
                </a:solidFill>
              </a:rPr>
              <a:t> par un bouchon étanche</a:t>
            </a:r>
          </a:p>
        </p:txBody>
      </p:sp>
    </p:spTree>
    <p:extLst>
      <p:ext uri="{BB962C8B-B14F-4D97-AF65-F5344CB8AC3E}">
        <p14:creationId xmlns:p14="http://schemas.microsoft.com/office/powerpoint/2010/main" val="21658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Prélèvement </a:t>
            </a:r>
            <a:r>
              <a:rPr lang="fr-FR" sz="2400" b="1" dirty="0" smtClean="0">
                <a:solidFill>
                  <a:schemeClr val="bg1"/>
                </a:solidFill>
              </a:rPr>
              <a:t>actif sur adsorbant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59162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23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719572" y="1988840"/>
            <a:ext cx="8172908" cy="343799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Mise en œuvre</a:t>
            </a:r>
            <a:endParaRPr lang="fr-FR" sz="10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000" b="1" u="sng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fr-FR" sz="2800" i="1" dirty="0" smtClean="0">
                <a:solidFill>
                  <a:schemeClr val="accent1"/>
                </a:solidFill>
              </a:rPr>
              <a:t>Effectuer le prélèvement</a:t>
            </a:r>
            <a:endParaRPr lang="fr-FR" sz="2800" i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accent1"/>
                </a:solidFill>
              </a:rPr>
              <a:t>Allumer la pompe</a:t>
            </a: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accent1"/>
                </a:solidFill>
              </a:rPr>
              <a:t>Durée définie par les experts et/ou le labo</a:t>
            </a:r>
            <a:endParaRPr lang="fr-BE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accent1"/>
                </a:solidFill>
              </a:rPr>
              <a:t>Mesure via chronomètre ou affichage de la pompe</a:t>
            </a:r>
          </a:p>
          <a:p>
            <a:pPr>
              <a:buFontTx/>
              <a:buChar char="-"/>
            </a:pPr>
            <a:r>
              <a:rPr lang="fr-BE" b="1" u="sng" dirty="0" smtClean="0">
                <a:solidFill>
                  <a:schemeClr val="accent1"/>
                </a:solidFill>
              </a:rPr>
              <a:t>Surveiller</a:t>
            </a:r>
          </a:p>
        </p:txBody>
      </p:sp>
    </p:spTree>
    <p:extLst>
      <p:ext uri="{BB962C8B-B14F-4D97-AF65-F5344CB8AC3E}">
        <p14:creationId xmlns:p14="http://schemas.microsoft.com/office/powerpoint/2010/main" val="3992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Prélèvement </a:t>
            </a:r>
            <a:r>
              <a:rPr lang="fr-FR" sz="2400" b="1" dirty="0" smtClean="0">
                <a:solidFill>
                  <a:schemeClr val="bg1"/>
                </a:solidFill>
              </a:rPr>
              <a:t>actif sur adsorbant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59162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24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719572" y="1988840"/>
            <a:ext cx="8172908" cy="3437991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Mise en œuvre</a:t>
            </a:r>
            <a:endParaRPr lang="fr-FR" sz="10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000" b="1" u="sng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fr-FR" sz="2800" i="1" dirty="0" smtClean="0">
                <a:solidFill>
                  <a:schemeClr val="accent1"/>
                </a:solidFill>
              </a:rPr>
              <a:t>Mesurer le débit</a:t>
            </a:r>
            <a:endParaRPr lang="fr-FR" sz="2800" i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fr-FR" sz="2800" i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accent1"/>
                </a:solidFill>
              </a:rPr>
              <a:t>Comme avant prélèvement, avec tube et ligne de prélèvement</a:t>
            </a:r>
          </a:p>
          <a:p>
            <a:pPr>
              <a:buFontTx/>
              <a:buChar char="-"/>
            </a:pPr>
            <a:r>
              <a:rPr lang="fr-BE" dirty="0">
                <a:solidFill>
                  <a:schemeClr val="accent1"/>
                </a:solidFill>
              </a:rPr>
              <a:t>Moyenne de 3 mesures min </a:t>
            </a: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accent1"/>
                </a:solidFill>
              </a:rPr>
              <a:t>Ecart débit initial – final &lt; 5%</a:t>
            </a:r>
            <a:endParaRPr lang="fr-B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Prélèvement </a:t>
            </a:r>
            <a:r>
              <a:rPr lang="fr-FR" sz="2400" b="1" dirty="0" smtClean="0">
                <a:solidFill>
                  <a:schemeClr val="bg1"/>
                </a:solidFill>
              </a:rPr>
              <a:t>actif sur adsorbant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59162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25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647564" y="1124744"/>
            <a:ext cx="8244916" cy="484272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Mise en œuvre</a:t>
            </a:r>
            <a:endParaRPr lang="fr-FR" sz="10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000" b="1" u="sng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fr-FR" sz="2800" i="1" dirty="0" smtClean="0">
                <a:solidFill>
                  <a:schemeClr val="accent1"/>
                </a:solidFill>
              </a:rPr>
              <a:t>Consigner les paramètres</a:t>
            </a:r>
          </a:p>
          <a:p>
            <a:pPr marL="0" indent="0">
              <a:buNone/>
            </a:pPr>
            <a:endParaRPr lang="fr-FR" sz="1000" i="1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Localisation et profondeur (+ photos éventuelles) </a:t>
            </a:r>
            <a:endParaRPr lang="fr-FR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FR" dirty="0">
                <a:solidFill>
                  <a:schemeClr val="accent1"/>
                </a:solidFill>
              </a:rPr>
              <a:t>Conditions d’ambiance (t°, RH, </a:t>
            </a:r>
            <a:r>
              <a:rPr lang="fr-FR" dirty="0" err="1" smtClean="0">
                <a:solidFill>
                  <a:schemeClr val="accent1"/>
                </a:solidFill>
              </a:rPr>
              <a:t>Patm</a:t>
            </a:r>
            <a:r>
              <a:rPr lang="fr-FR" dirty="0" smtClean="0">
                <a:solidFill>
                  <a:schemeClr val="accent1"/>
                </a:solidFill>
              </a:rPr>
              <a:t>, précipitations, vent)</a:t>
            </a:r>
            <a:endParaRPr lang="fr-FR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FR" dirty="0">
                <a:solidFill>
                  <a:schemeClr val="accent1"/>
                </a:solidFill>
              </a:rPr>
              <a:t>Débits initial et final</a:t>
            </a:r>
          </a:p>
          <a:p>
            <a:pPr>
              <a:buFontTx/>
              <a:buChar char="-"/>
            </a:pPr>
            <a:r>
              <a:rPr lang="fr-FR" dirty="0">
                <a:solidFill>
                  <a:schemeClr val="accent1"/>
                </a:solidFill>
              </a:rPr>
              <a:t>Durée (heure de début et de fin</a:t>
            </a:r>
            <a:r>
              <a:rPr lang="fr-FR" dirty="0" smtClean="0">
                <a:solidFill>
                  <a:schemeClr val="accent1"/>
                </a:solidFill>
              </a:rPr>
              <a:t>) + date d’</a:t>
            </a:r>
            <a:r>
              <a:rPr lang="fr-FR" dirty="0" err="1" smtClean="0">
                <a:solidFill>
                  <a:schemeClr val="accent1"/>
                </a:solidFill>
              </a:rPr>
              <a:t>éch</a:t>
            </a:r>
            <a:r>
              <a:rPr lang="fr-FR" dirty="0" smtClean="0">
                <a:solidFill>
                  <a:schemeClr val="accent1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Identification de l’</a:t>
            </a:r>
            <a:r>
              <a:rPr lang="fr-FR" dirty="0" err="1" smtClean="0">
                <a:solidFill>
                  <a:schemeClr val="accent1"/>
                </a:solidFill>
              </a:rPr>
              <a:t>éch</a:t>
            </a:r>
            <a:r>
              <a:rPr lang="fr-FR" dirty="0" smtClean="0">
                <a:solidFill>
                  <a:schemeClr val="accent1"/>
                </a:solidFill>
              </a:rPr>
              <a:t>. </a:t>
            </a:r>
            <a:r>
              <a:rPr lang="fr-FR" b="1" u="sng" dirty="0" smtClean="0">
                <a:solidFill>
                  <a:schemeClr val="accent1"/>
                </a:solidFill>
              </a:rPr>
              <a:t>et</a:t>
            </a:r>
            <a:r>
              <a:rPr lang="fr-FR" dirty="0" smtClean="0">
                <a:solidFill>
                  <a:schemeClr val="accent1"/>
                </a:solidFill>
              </a:rPr>
              <a:t> du matériel utilisé (pompe, débitmètre)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Toute autre info jugée utile</a:t>
            </a: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i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4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Prélèvement </a:t>
            </a:r>
            <a:r>
              <a:rPr lang="fr-FR" sz="2400" b="1" dirty="0" smtClean="0">
                <a:solidFill>
                  <a:schemeClr val="bg1"/>
                </a:solidFill>
              </a:rPr>
              <a:t>actif sur adsorbant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59162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26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719572" y="794322"/>
            <a:ext cx="8316924" cy="477652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000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Points d’attention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Ligne de prélèvement inerte (téflon), étanche et non contaminée</a:t>
            </a:r>
          </a:p>
          <a:p>
            <a:pPr>
              <a:buFontTx/>
              <a:buChar char="-"/>
            </a:pPr>
            <a:endParaRPr lang="fr-FR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fr-FR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fr-FR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Si plusieurs points : prélèvements dans les mêmes conditions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Sens de prélèvement sur la cartouche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!! Eau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Blanc de contrôle</a:t>
            </a:r>
            <a:endParaRPr lang="fr-FR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07232" y="3996623"/>
            <a:ext cx="1901780" cy="108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 flipV="1">
            <a:off x="6432860" y="4967236"/>
            <a:ext cx="576064" cy="3600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432860" y="4805654"/>
            <a:ext cx="576064" cy="323165"/>
          </a:xfrm>
          <a:prstGeom prst="rect">
            <a:avLst/>
          </a:prstGeom>
          <a:noFill/>
        </p:spPr>
        <p:txBody>
          <a:bodyPr wrap="square" tIns="0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fr-BE" dirty="0" smtClean="0"/>
              <a:t>Air</a:t>
            </a:r>
            <a:endParaRPr lang="fr-BE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6501308" y="5050572"/>
            <a:ext cx="705172" cy="28854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41" y="2204864"/>
            <a:ext cx="1584325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41" y="2204550"/>
            <a:ext cx="1743627" cy="135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3203848" y="2097102"/>
            <a:ext cx="100811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BE" sz="9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fr-BE" sz="9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258698" y="2113636"/>
            <a:ext cx="100811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BE" sz="9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fr-BE" sz="9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1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Prélèvement </a:t>
            </a:r>
            <a:r>
              <a:rPr lang="fr-FR" sz="2400" b="1" dirty="0" smtClean="0">
                <a:solidFill>
                  <a:schemeClr val="bg1"/>
                </a:solidFill>
              </a:rPr>
              <a:t>passif sur adsorbant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27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799964" y="1988840"/>
            <a:ext cx="8172908" cy="352839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Mise en œuvre – prélèvement passif sur adsorbant</a:t>
            </a:r>
            <a:endParaRPr lang="fr-FR" sz="10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0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000" b="1" u="sng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Avant </a:t>
            </a:r>
            <a:r>
              <a:rPr lang="fr-FR" dirty="0">
                <a:solidFill>
                  <a:schemeClr val="accent1"/>
                </a:solidFill>
              </a:rPr>
              <a:t>prélèvement : purger min 1X volume du </a:t>
            </a:r>
            <a:r>
              <a:rPr lang="fr-FR" dirty="0" err="1" smtClean="0">
                <a:solidFill>
                  <a:schemeClr val="accent1"/>
                </a:solidFill>
              </a:rPr>
              <a:t>piezair</a:t>
            </a:r>
            <a:endParaRPr lang="fr-FR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Placer le tube dans le </a:t>
            </a:r>
            <a:r>
              <a:rPr lang="fr-FR" dirty="0" err="1" smtClean="0">
                <a:solidFill>
                  <a:schemeClr val="accent1"/>
                </a:solidFill>
              </a:rPr>
              <a:t>piezair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Fermer le </a:t>
            </a:r>
            <a:r>
              <a:rPr lang="fr-FR" dirty="0" err="1" smtClean="0">
                <a:solidFill>
                  <a:schemeClr val="accent1"/>
                </a:solidFill>
              </a:rPr>
              <a:t>piezair</a:t>
            </a:r>
            <a:endParaRPr lang="fr-FR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Attendre…temps défini par le labo et/ou l’expert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Récupérer le tube</a:t>
            </a:r>
          </a:p>
          <a:p>
            <a:pPr>
              <a:buFontTx/>
              <a:buChar char="-"/>
            </a:pPr>
            <a:r>
              <a:rPr lang="fr-FR" dirty="0">
                <a:solidFill>
                  <a:schemeClr val="accent1"/>
                </a:solidFill>
              </a:rPr>
              <a:t>Consigner </a:t>
            </a:r>
            <a:r>
              <a:rPr lang="fr-FR" dirty="0" smtClean="0">
                <a:solidFill>
                  <a:schemeClr val="accent1"/>
                </a:solidFill>
              </a:rPr>
              <a:t>les paramètres</a:t>
            </a:r>
            <a:endParaRPr lang="fr-FR" sz="2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Prélèvement </a:t>
            </a:r>
            <a:r>
              <a:rPr lang="fr-FR" sz="2400" b="1" dirty="0" smtClean="0">
                <a:solidFill>
                  <a:schemeClr val="bg1"/>
                </a:solidFill>
              </a:rPr>
              <a:t>passif sur adsorbant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28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799964" y="1700809"/>
            <a:ext cx="8172908" cy="410445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Matériel</a:t>
            </a:r>
            <a:endParaRPr lang="fr-FR" sz="10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000" b="1" u="sng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Tube(s) adsorbant(s) 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Système pour accrocher le tube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Chronomètre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Feuille de terrain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Thermomètre, baromètre, anémomètre, hygromètre, boussole, appareil photo,…</a:t>
            </a:r>
          </a:p>
          <a:p>
            <a:pPr>
              <a:buFontTx/>
              <a:buChar char="-"/>
            </a:pPr>
            <a:endParaRPr lang="fr-FR" sz="2800" i="1" dirty="0" smtClean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0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Prélèvement </a:t>
            </a:r>
            <a:r>
              <a:rPr lang="fr-FR" sz="2400" b="1" dirty="0" smtClean="0">
                <a:solidFill>
                  <a:schemeClr val="bg1"/>
                </a:solidFill>
              </a:rPr>
              <a:t>passif sur adsorbant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29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799964" y="1988840"/>
            <a:ext cx="8172908" cy="428972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Mise en œuvre</a:t>
            </a:r>
            <a:endParaRPr lang="fr-FR" sz="10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000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800" i="1" dirty="0" smtClean="0">
                <a:solidFill>
                  <a:schemeClr val="accent1"/>
                </a:solidFill>
              </a:rPr>
              <a:t>Avant </a:t>
            </a:r>
            <a:r>
              <a:rPr lang="fr-FR" sz="2800" i="1" dirty="0">
                <a:solidFill>
                  <a:schemeClr val="accent1"/>
                </a:solidFill>
              </a:rPr>
              <a:t>prélèvement : purger min 1X volume du </a:t>
            </a:r>
            <a:r>
              <a:rPr lang="fr-FR" sz="2800" i="1" dirty="0" err="1" smtClean="0">
                <a:solidFill>
                  <a:schemeClr val="accent1"/>
                </a:solidFill>
              </a:rPr>
              <a:t>piezair</a:t>
            </a:r>
            <a:endParaRPr lang="fr-FR" sz="2800" i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2800" i="1" dirty="0" smtClean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fr-FR" dirty="0" smtClean="0">
                <a:solidFill>
                  <a:schemeClr val="accent1"/>
                </a:solidFill>
              </a:rPr>
              <a:t>-&gt; à l’aide d’une pompe, aspirer au minimum un volume équivalent au volume du </a:t>
            </a:r>
            <a:r>
              <a:rPr lang="fr-FR" dirty="0" err="1" smtClean="0">
                <a:solidFill>
                  <a:schemeClr val="accent1"/>
                </a:solidFill>
              </a:rPr>
              <a:t>piezair</a:t>
            </a: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87786"/>
            <a:ext cx="5112568" cy="361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3</a:t>
            </a:fld>
            <a:endParaRPr lang="fr-BE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113" y="6262688"/>
            <a:ext cx="3787775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4" name="Espace réservé du contenu 1"/>
          <p:cNvSpPr txBox="1">
            <a:spLocks/>
          </p:cNvSpPr>
          <p:nvPr/>
        </p:nvSpPr>
        <p:spPr>
          <a:xfrm>
            <a:off x="673535" y="1019868"/>
            <a:ext cx="8172908" cy="494760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2800" b="1" dirty="0">
              <a:solidFill>
                <a:schemeClr val="accent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31185" y="1817048"/>
            <a:ext cx="837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fr-BE" sz="3200" b="1" dirty="0" smtClean="0">
                <a:solidFill>
                  <a:schemeClr val="accent1"/>
                </a:solidFill>
              </a:rPr>
              <a:t>I. Références et champ d’application</a:t>
            </a:r>
            <a:endParaRPr lang="fr-BE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1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Prélèvement </a:t>
            </a:r>
            <a:r>
              <a:rPr lang="fr-FR" sz="2400" b="1" dirty="0" smtClean="0">
                <a:solidFill>
                  <a:schemeClr val="bg1"/>
                </a:solidFill>
              </a:rPr>
              <a:t>passif sur adsorbant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59162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30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719572" y="1988840"/>
            <a:ext cx="8172908" cy="3437991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Mise en œuvre</a:t>
            </a:r>
            <a:endParaRPr lang="fr-FR" sz="10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000" b="1" u="sng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fr-FR" sz="2800" i="1" dirty="0">
                <a:solidFill>
                  <a:schemeClr val="accent1"/>
                </a:solidFill>
              </a:rPr>
              <a:t>Placer le tube dans le </a:t>
            </a:r>
            <a:r>
              <a:rPr lang="fr-FR" sz="2800" i="1" dirty="0" err="1">
                <a:solidFill>
                  <a:schemeClr val="accent1"/>
                </a:solidFill>
              </a:rPr>
              <a:t>piezair</a:t>
            </a:r>
            <a:r>
              <a:rPr lang="fr-FR" sz="2800" i="1" dirty="0">
                <a:solidFill>
                  <a:schemeClr val="accent1"/>
                </a:solidFill>
              </a:rPr>
              <a:t> </a:t>
            </a:r>
            <a:r>
              <a:rPr lang="fr-FR" sz="2800" i="1" dirty="0" smtClean="0">
                <a:solidFill>
                  <a:schemeClr val="accent1"/>
                </a:solidFill>
              </a:rPr>
              <a:t>et fermer le </a:t>
            </a:r>
            <a:r>
              <a:rPr lang="fr-FR" sz="2800" i="1" dirty="0" err="1" smtClean="0">
                <a:solidFill>
                  <a:schemeClr val="accent1"/>
                </a:solidFill>
              </a:rPr>
              <a:t>piezair</a:t>
            </a:r>
            <a:endParaRPr lang="fr-FR" sz="2800" i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accent1"/>
                </a:solidFill>
              </a:rPr>
              <a:t>Profondeur minimale 0.75m</a:t>
            </a: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accent1"/>
                </a:solidFill>
              </a:rPr>
              <a:t>A hauteur de la zone à surveiller – zone polluée</a:t>
            </a: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accent1"/>
                </a:solidFill>
              </a:rPr>
              <a:t>Fermer le </a:t>
            </a:r>
            <a:r>
              <a:rPr lang="fr-BE" dirty="0" err="1" smtClean="0">
                <a:solidFill>
                  <a:schemeClr val="accent1"/>
                </a:solidFill>
              </a:rPr>
              <a:t>piezair</a:t>
            </a:r>
            <a:r>
              <a:rPr lang="fr-BE" dirty="0" smtClean="0">
                <a:solidFill>
                  <a:schemeClr val="accent1"/>
                </a:solidFill>
              </a:rPr>
              <a:t> avec un bouchon étanche</a:t>
            </a:r>
          </a:p>
        </p:txBody>
      </p:sp>
    </p:spTree>
    <p:extLst>
      <p:ext uri="{BB962C8B-B14F-4D97-AF65-F5344CB8AC3E}">
        <p14:creationId xmlns:p14="http://schemas.microsoft.com/office/powerpoint/2010/main" val="80666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Prélèvement </a:t>
            </a:r>
            <a:r>
              <a:rPr lang="fr-FR" sz="2400" b="1" dirty="0" smtClean="0">
                <a:solidFill>
                  <a:schemeClr val="bg1"/>
                </a:solidFill>
              </a:rPr>
              <a:t>passif sur adsorbant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59162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31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666614" y="912565"/>
            <a:ext cx="8172908" cy="496470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Mise en œuvre</a:t>
            </a:r>
            <a:endParaRPr lang="fr-FR" sz="10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000" b="1" u="sng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fr-BE" sz="2800" i="1" dirty="0" smtClean="0">
                <a:solidFill>
                  <a:schemeClr val="accent1"/>
                </a:solidFill>
              </a:rPr>
              <a:t>Attendre…Récupérer </a:t>
            </a:r>
            <a:r>
              <a:rPr lang="fr-BE" sz="2800" i="1" dirty="0">
                <a:solidFill>
                  <a:schemeClr val="accent1"/>
                </a:solidFill>
              </a:rPr>
              <a:t>le </a:t>
            </a:r>
            <a:r>
              <a:rPr lang="fr-BE" sz="2800" i="1" dirty="0" smtClean="0">
                <a:solidFill>
                  <a:schemeClr val="accent1"/>
                </a:solidFill>
              </a:rPr>
              <a:t>tube et consigner </a:t>
            </a:r>
            <a:r>
              <a:rPr lang="fr-BE" sz="2800" i="1" dirty="0">
                <a:solidFill>
                  <a:schemeClr val="accent1"/>
                </a:solidFill>
              </a:rPr>
              <a:t>tous les paramètres</a:t>
            </a: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FR" dirty="0">
                <a:solidFill>
                  <a:schemeClr val="accent1"/>
                </a:solidFill>
              </a:rPr>
              <a:t>Localisation et profondeur (+ photos éventuelles) </a:t>
            </a:r>
          </a:p>
          <a:p>
            <a:pPr>
              <a:buFontTx/>
              <a:buChar char="-"/>
            </a:pPr>
            <a:r>
              <a:rPr lang="fr-FR" dirty="0">
                <a:solidFill>
                  <a:schemeClr val="accent1"/>
                </a:solidFill>
              </a:rPr>
              <a:t>Conditions d’ambiance (t°, RH, </a:t>
            </a:r>
            <a:r>
              <a:rPr lang="fr-FR" dirty="0" err="1">
                <a:solidFill>
                  <a:schemeClr val="accent1"/>
                </a:solidFill>
              </a:rPr>
              <a:t>Patm</a:t>
            </a:r>
            <a:r>
              <a:rPr lang="fr-FR" dirty="0">
                <a:solidFill>
                  <a:schemeClr val="accent1"/>
                </a:solidFill>
              </a:rPr>
              <a:t>, précipitations)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Durée d’exposition (heure </a:t>
            </a:r>
            <a:r>
              <a:rPr lang="fr-FR" dirty="0">
                <a:solidFill>
                  <a:schemeClr val="accent1"/>
                </a:solidFill>
              </a:rPr>
              <a:t>de début et de fin) + date d’</a:t>
            </a:r>
            <a:r>
              <a:rPr lang="fr-FR" dirty="0" err="1">
                <a:solidFill>
                  <a:schemeClr val="accent1"/>
                </a:solidFill>
              </a:rPr>
              <a:t>éch</a:t>
            </a:r>
            <a:r>
              <a:rPr lang="fr-FR" dirty="0">
                <a:solidFill>
                  <a:schemeClr val="accent1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fr-FR" dirty="0">
                <a:solidFill>
                  <a:schemeClr val="accent1"/>
                </a:solidFill>
              </a:rPr>
              <a:t>Identification de l’</a:t>
            </a:r>
            <a:r>
              <a:rPr lang="fr-FR" dirty="0" err="1">
                <a:solidFill>
                  <a:schemeClr val="accent1"/>
                </a:solidFill>
              </a:rPr>
              <a:t>éch</a:t>
            </a:r>
            <a:r>
              <a:rPr lang="fr-FR" dirty="0">
                <a:solidFill>
                  <a:schemeClr val="accent1"/>
                </a:solidFill>
              </a:rPr>
              <a:t>. </a:t>
            </a:r>
          </a:p>
          <a:p>
            <a:pPr>
              <a:buFontTx/>
              <a:buChar char="-"/>
            </a:pPr>
            <a:r>
              <a:rPr lang="fr-FR" dirty="0">
                <a:solidFill>
                  <a:schemeClr val="accent1"/>
                </a:solidFill>
              </a:rPr>
              <a:t>Toute autre info jugée utile</a:t>
            </a:r>
          </a:p>
        </p:txBody>
      </p:sp>
    </p:spTree>
    <p:extLst>
      <p:ext uri="{BB962C8B-B14F-4D97-AF65-F5344CB8AC3E}">
        <p14:creationId xmlns:p14="http://schemas.microsoft.com/office/powerpoint/2010/main" val="8344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Prélèvement </a:t>
            </a:r>
            <a:r>
              <a:rPr lang="fr-FR" sz="2400" b="1" dirty="0" smtClean="0">
                <a:solidFill>
                  <a:schemeClr val="bg1"/>
                </a:solidFill>
              </a:rPr>
              <a:t>passif sur adsorbant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59162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32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719572" y="1268760"/>
            <a:ext cx="8316924" cy="430208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000" b="1" u="sng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Points d’attention</a:t>
            </a:r>
          </a:p>
          <a:p>
            <a:pPr marL="0" indent="0" algn="ctr">
              <a:buNone/>
            </a:pPr>
            <a:endParaRPr lang="fr-FR" sz="3200" i="1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Si plusieurs points : prélèvements dans les mêmes conditions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!! Eau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Sens de prélèvement sur le tube (si tube axial)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Blanc de contrôle</a:t>
            </a:r>
            <a:endParaRPr lang="fr-FR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6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33</a:t>
            </a:fld>
            <a:endParaRPr lang="fr-BE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113" y="6262688"/>
            <a:ext cx="3787775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4" name="Espace réservé du contenu 1"/>
          <p:cNvSpPr txBox="1">
            <a:spLocks/>
          </p:cNvSpPr>
          <p:nvPr/>
        </p:nvSpPr>
        <p:spPr>
          <a:xfrm>
            <a:off x="673535" y="1019868"/>
            <a:ext cx="8172908" cy="494760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2800" b="1" dirty="0">
              <a:solidFill>
                <a:schemeClr val="accent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42789" y="2713275"/>
            <a:ext cx="837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fr-BE" sz="3200" b="1" dirty="0" smtClean="0">
                <a:solidFill>
                  <a:schemeClr val="accent1"/>
                </a:solidFill>
              </a:rPr>
              <a:t>III. Prélèvements </a:t>
            </a:r>
            <a:r>
              <a:rPr lang="fr-BE" sz="3200" b="1" dirty="0">
                <a:solidFill>
                  <a:schemeClr val="accent1"/>
                </a:solidFill>
              </a:rPr>
              <a:t>d’air </a:t>
            </a:r>
            <a:r>
              <a:rPr lang="fr-BE" sz="3200" b="1" dirty="0" smtClean="0">
                <a:solidFill>
                  <a:schemeClr val="accent1"/>
                </a:solidFill>
              </a:rPr>
              <a:t>ambiant</a:t>
            </a:r>
            <a:endParaRPr lang="fr-BE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9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Prélèvement </a:t>
            </a:r>
            <a:r>
              <a:rPr lang="fr-FR" sz="2400" b="1" dirty="0" smtClean="0">
                <a:solidFill>
                  <a:schemeClr val="bg1"/>
                </a:solidFill>
              </a:rPr>
              <a:t>air ambiant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34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799964" y="18532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Mise en œuvre – prélèvement actif ou passif</a:t>
            </a:r>
          </a:p>
          <a:p>
            <a:pPr marL="0" indent="0">
              <a:buNone/>
            </a:pPr>
            <a:endParaRPr lang="fr-FR" sz="2800" b="1" u="sng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FR" dirty="0">
                <a:solidFill>
                  <a:schemeClr val="accent1"/>
                </a:solidFill>
              </a:rPr>
              <a:t>Définition et localisation des points de prélèvement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Régler </a:t>
            </a:r>
            <a:r>
              <a:rPr lang="fr-FR" dirty="0">
                <a:solidFill>
                  <a:schemeClr val="accent1"/>
                </a:solidFill>
              </a:rPr>
              <a:t>et mesurer le débit de la </a:t>
            </a:r>
            <a:r>
              <a:rPr lang="fr-FR" dirty="0" smtClean="0">
                <a:solidFill>
                  <a:schemeClr val="accent1"/>
                </a:solidFill>
              </a:rPr>
              <a:t>pompe (actif)</a:t>
            </a:r>
            <a:endParaRPr lang="fr-FR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Effectuer </a:t>
            </a:r>
            <a:r>
              <a:rPr lang="fr-FR" dirty="0">
                <a:solidFill>
                  <a:schemeClr val="accent1"/>
                </a:solidFill>
              </a:rPr>
              <a:t>le prélèvement </a:t>
            </a:r>
          </a:p>
          <a:p>
            <a:pPr>
              <a:buFontTx/>
              <a:buChar char="-"/>
            </a:pPr>
            <a:r>
              <a:rPr lang="fr-FR" dirty="0">
                <a:solidFill>
                  <a:schemeClr val="accent1"/>
                </a:solidFill>
              </a:rPr>
              <a:t>Mesurer le </a:t>
            </a:r>
            <a:r>
              <a:rPr lang="fr-FR" dirty="0" smtClean="0">
                <a:solidFill>
                  <a:schemeClr val="accent1"/>
                </a:solidFill>
              </a:rPr>
              <a:t>débit de la pompe (actif)</a:t>
            </a:r>
            <a:endParaRPr lang="fr-FR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FR" dirty="0">
                <a:solidFill>
                  <a:schemeClr val="accent1"/>
                </a:solidFill>
              </a:rPr>
              <a:t>Consigner tous les paramètres</a:t>
            </a: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3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Prélèvement air ambiant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35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799964" y="1340768"/>
            <a:ext cx="8172908" cy="49377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Matériel</a:t>
            </a:r>
            <a:endParaRPr lang="fr-FR" sz="10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000" b="1" u="sng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Pompe (actif)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Tube(s) adsorbant(s) 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Tubing inerte (actif)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Statifs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Débitmètre (actif)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Chronomètre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Feuille de terrain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Thermomètre, baromètre, anémomètre, hygromètre, boussole, appareil photo,…</a:t>
            </a:r>
          </a:p>
          <a:p>
            <a:pPr>
              <a:buFontTx/>
              <a:buChar char="-"/>
            </a:pPr>
            <a:endParaRPr lang="fr-FR" sz="2800" i="1" dirty="0" smtClean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5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Prélèvement </a:t>
            </a:r>
            <a:r>
              <a:rPr lang="fr-FR" sz="2400" b="1" dirty="0" smtClean="0">
                <a:solidFill>
                  <a:schemeClr val="bg1"/>
                </a:solidFill>
              </a:rPr>
              <a:t>air ambiant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36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799964" y="1484784"/>
            <a:ext cx="8172908" cy="479378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Localisation des points de prélèvement</a:t>
            </a:r>
          </a:p>
          <a:p>
            <a:pPr marL="0" indent="0">
              <a:buNone/>
            </a:pPr>
            <a:endParaRPr lang="fr-FR" sz="10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000" b="1" u="sng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accent1"/>
                </a:solidFill>
              </a:rPr>
              <a:t>Dans la cave ou vide ventilé </a:t>
            </a:r>
            <a:r>
              <a:rPr lang="fr-BE" b="1" u="sng" dirty="0" smtClean="0">
                <a:solidFill>
                  <a:schemeClr val="accent1"/>
                </a:solidFill>
              </a:rPr>
              <a:t>et</a:t>
            </a:r>
            <a:r>
              <a:rPr lang="fr-BE" dirty="0" smtClean="0">
                <a:solidFill>
                  <a:schemeClr val="accent1"/>
                </a:solidFill>
              </a:rPr>
              <a:t> une pièce de vie</a:t>
            </a: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accent1"/>
                </a:solidFill>
              </a:rPr>
              <a:t>Prélèvement extérieur</a:t>
            </a:r>
          </a:p>
          <a:p>
            <a:pPr marL="0" indent="0">
              <a:buNone/>
            </a:pPr>
            <a:r>
              <a:rPr lang="fr-BE" dirty="0" smtClean="0">
                <a:solidFill>
                  <a:srgbClr val="FF0000"/>
                </a:solidFill>
              </a:rPr>
              <a:t>+</a:t>
            </a:r>
            <a:r>
              <a:rPr lang="fr-BE" dirty="0" smtClean="0">
                <a:solidFill>
                  <a:schemeClr val="accent1"/>
                </a:solidFill>
              </a:rPr>
              <a:t>  prélèvement hors zone d’influence de la pollution (témoin)</a:t>
            </a: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accent1"/>
                </a:solidFill>
              </a:rPr>
              <a:t>Conditions usuelles d’occupation ou les – favorables</a:t>
            </a: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accent1"/>
                </a:solidFill>
              </a:rPr>
              <a:t>Pas de courant d’air ni de source de chaleur</a:t>
            </a: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accent1"/>
                </a:solidFill>
              </a:rPr>
              <a:t>Loin des sources de pollution intérieure (peintures, cuve mazout, produits d’entretien, parfums d’intérieur,…)</a:t>
            </a: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accent1"/>
                </a:solidFill>
              </a:rPr>
              <a:t>Au milieu de la pièce, au droit de la source de pollution et à 1,8m du sol</a:t>
            </a:r>
          </a:p>
          <a:p>
            <a:pPr>
              <a:buFontTx/>
              <a:buChar char="-"/>
            </a:pPr>
            <a:endParaRPr lang="fr-BE" sz="1000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fr-BE" b="1" dirty="0" smtClean="0">
                <a:solidFill>
                  <a:srgbClr val="FF0000"/>
                </a:solidFill>
              </a:rPr>
              <a:t>DOCUMENTER UN MAX</a:t>
            </a: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2816771" y="5722937"/>
            <a:ext cx="50405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2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Prélèvement </a:t>
            </a:r>
            <a:r>
              <a:rPr lang="fr-FR" sz="2400" b="1" dirty="0" smtClean="0">
                <a:solidFill>
                  <a:schemeClr val="bg1"/>
                </a:solidFill>
              </a:rPr>
              <a:t>air ambiant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37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810283" y="1173691"/>
            <a:ext cx="8172908" cy="479378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Prélèvement</a:t>
            </a:r>
          </a:p>
          <a:p>
            <a:pPr marL="0" indent="0">
              <a:buNone/>
            </a:pPr>
            <a:endParaRPr lang="fr-FR" sz="10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u="sng" dirty="0" smtClean="0">
                <a:solidFill>
                  <a:schemeClr val="accent1"/>
                </a:solidFill>
              </a:rPr>
              <a:t>I. Actif 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Régler </a:t>
            </a:r>
            <a:r>
              <a:rPr lang="fr-FR" dirty="0">
                <a:solidFill>
                  <a:schemeClr val="accent1"/>
                </a:solidFill>
              </a:rPr>
              <a:t>et mesurer le débit</a:t>
            </a:r>
          </a:p>
          <a:p>
            <a:pPr>
              <a:buFontTx/>
              <a:buChar char="-"/>
            </a:pPr>
            <a:r>
              <a:rPr lang="fr-FR" dirty="0">
                <a:solidFill>
                  <a:schemeClr val="accent1"/>
                </a:solidFill>
              </a:rPr>
              <a:t>Prélever</a:t>
            </a:r>
          </a:p>
          <a:p>
            <a:pPr>
              <a:buFontTx/>
              <a:buChar char="-"/>
            </a:pPr>
            <a:r>
              <a:rPr lang="fr-FR" dirty="0">
                <a:solidFill>
                  <a:schemeClr val="accent1"/>
                </a:solidFill>
              </a:rPr>
              <a:t>Mesurer le débit</a:t>
            </a:r>
          </a:p>
          <a:p>
            <a:pPr>
              <a:buFontTx/>
              <a:buChar char="-"/>
            </a:pPr>
            <a:r>
              <a:rPr lang="fr-FR" dirty="0">
                <a:solidFill>
                  <a:schemeClr val="accent1"/>
                </a:solidFill>
              </a:rPr>
              <a:t>Consigner les paramètres</a:t>
            </a:r>
          </a:p>
          <a:p>
            <a:pPr>
              <a:buFontTx/>
              <a:buChar char="-"/>
            </a:pPr>
            <a:endParaRPr lang="fr-FR" sz="1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u="sng" dirty="0" smtClean="0">
                <a:solidFill>
                  <a:schemeClr val="accent1"/>
                </a:solidFill>
              </a:rPr>
              <a:t>II. Passif</a:t>
            </a:r>
            <a:endParaRPr lang="fr-FR" u="sng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FR" dirty="0">
                <a:solidFill>
                  <a:schemeClr val="accent1"/>
                </a:solidFill>
              </a:rPr>
              <a:t>Exposer la cartouche</a:t>
            </a:r>
          </a:p>
          <a:p>
            <a:pPr>
              <a:buFontTx/>
              <a:buChar char="-"/>
            </a:pPr>
            <a:r>
              <a:rPr lang="fr-FR" dirty="0">
                <a:solidFill>
                  <a:schemeClr val="accent1"/>
                </a:solidFill>
              </a:rPr>
              <a:t>Consigner les paramètres</a:t>
            </a:r>
          </a:p>
          <a:p>
            <a:pPr>
              <a:buFontTx/>
              <a:buChar char="-"/>
            </a:pPr>
            <a:endParaRPr lang="fr-BE" sz="1000" dirty="0" smtClean="0">
              <a:solidFill>
                <a:schemeClr val="accent1"/>
              </a:solidFill>
            </a:endParaRPr>
          </a:p>
        </p:txBody>
      </p:sp>
      <p:pic>
        <p:nvPicPr>
          <p:cNvPr id="2050" name="Picture 2" descr="D:\Marie\Documents\Réseaux Air\photos\matériel_prélev\IMG_0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90253"/>
            <a:ext cx="1675384" cy="199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Marie\Documents\Réseaux Air\COVs\passif\radiello\Radiello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718" y="4149080"/>
            <a:ext cx="1387006" cy="175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Résultat de recherche d'images pour &quot;photo tube passif carbopack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188" y="4646957"/>
            <a:ext cx="1514475" cy="7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23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Prélèvement </a:t>
            </a:r>
            <a:r>
              <a:rPr lang="fr-FR" sz="2400" b="1" dirty="0" smtClean="0">
                <a:solidFill>
                  <a:schemeClr val="bg1"/>
                </a:solidFill>
              </a:rPr>
              <a:t>air ambiant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59162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38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647564" y="1124744"/>
            <a:ext cx="8244916" cy="484272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Paramètres à consigner</a:t>
            </a:r>
            <a:endParaRPr lang="fr-FR" sz="10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0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000" b="1" u="sng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Localisation (+ photos éventuelles) </a:t>
            </a:r>
            <a:endParaRPr lang="fr-FR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FR" dirty="0">
                <a:solidFill>
                  <a:schemeClr val="accent1"/>
                </a:solidFill>
              </a:rPr>
              <a:t>Conditions </a:t>
            </a:r>
            <a:r>
              <a:rPr lang="fr-FR" dirty="0" smtClean="0">
                <a:solidFill>
                  <a:schemeClr val="accent1"/>
                </a:solidFill>
              </a:rPr>
              <a:t>d’ambiance intérieure </a:t>
            </a:r>
            <a:r>
              <a:rPr lang="fr-FR" dirty="0">
                <a:solidFill>
                  <a:schemeClr val="accent1"/>
                </a:solidFill>
              </a:rPr>
              <a:t>(t°, RH, </a:t>
            </a:r>
            <a:r>
              <a:rPr lang="fr-FR" dirty="0" err="1" smtClean="0">
                <a:solidFill>
                  <a:schemeClr val="accent1"/>
                </a:solidFill>
              </a:rPr>
              <a:t>Patm</a:t>
            </a:r>
            <a:r>
              <a:rPr lang="fr-FR" dirty="0" smtClean="0">
                <a:solidFill>
                  <a:schemeClr val="accent1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Conditions de ventilation et de vie au moment du </a:t>
            </a:r>
            <a:r>
              <a:rPr lang="fr-FR" dirty="0" err="1" smtClean="0">
                <a:solidFill>
                  <a:schemeClr val="accent1"/>
                </a:solidFill>
              </a:rPr>
              <a:t>prélèv</a:t>
            </a:r>
            <a:r>
              <a:rPr lang="fr-FR" dirty="0" smtClean="0">
                <a:solidFill>
                  <a:schemeClr val="accent1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Conditions météorologiques (</a:t>
            </a:r>
            <a:r>
              <a:rPr lang="fr-FR" dirty="0">
                <a:solidFill>
                  <a:schemeClr val="accent1"/>
                </a:solidFill>
              </a:rPr>
              <a:t>t°, RH, </a:t>
            </a:r>
            <a:r>
              <a:rPr lang="fr-FR" dirty="0" err="1" smtClean="0">
                <a:solidFill>
                  <a:schemeClr val="accent1"/>
                </a:solidFill>
              </a:rPr>
              <a:t>Patm</a:t>
            </a:r>
            <a:r>
              <a:rPr lang="fr-FR" dirty="0" smtClean="0">
                <a:solidFill>
                  <a:schemeClr val="accent1"/>
                </a:solidFill>
              </a:rPr>
              <a:t>, précipitations, vent,…)</a:t>
            </a:r>
            <a:endParaRPr lang="fr-FR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Infos relatives au prélèvement (voir gaz du sol)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Suivi de la nappe (si réalisable)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Toute autre info jugée utile</a:t>
            </a: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i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Prélèvement air ambiant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59162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39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719572" y="1676844"/>
            <a:ext cx="8316924" cy="430208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Points d’attention</a:t>
            </a:r>
            <a:endParaRPr lang="fr-FR" sz="2800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0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000" b="1" u="sng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Sources de pollution intérieure : produits divers, </a:t>
            </a:r>
            <a:r>
              <a:rPr lang="fr-FR" u="sng" dirty="0" smtClean="0">
                <a:solidFill>
                  <a:schemeClr val="accent1"/>
                </a:solidFill>
              </a:rPr>
              <a:t>tabac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Sources de pollution extérieure : axes routiers, stations service, activité industrielle, …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Influence des conditions météorologiques sur la pollution de l’air (t° maison vs sol, surpression barométrique,..) et sur le prélèvement extérieur</a:t>
            </a: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fr-FR" u="sng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Références</a:t>
            </a:r>
            <a:endParaRPr lang="fr-BE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412777"/>
            <a:ext cx="8172908" cy="47133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u="sng" dirty="0">
                <a:solidFill>
                  <a:schemeClr val="accent1"/>
                </a:solidFill>
              </a:rPr>
              <a:t>GRER – Annexe B5 : 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</a:rPr>
              <a:t>Protocole d’échantillonnage de l’air dans le cadre de l’évaluation des risques liés à l’inhalation </a:t>
            </a:r>
          </a:p>
          <a:p>
            <a:pPr marL="0" indent="0">
              <a:buNone/>
            </a:pPr>
            <a:endParaRPr lang="fr-FR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1"/>
                </a:solidFill>
              </a:rPr>
              <a:t>Référence(s) normative(s) :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NBN-EN-ISO 16017-1:2000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NBN-EN-ISO 16200-1:2001</a:t>
            </a:r>
          </a:p>
          <a:p>
            <a:pPr marL="0" indent="0">
              <a:buNone/>
            </a:pPr>
            <a:endParaRPr lang="fr-FR" sz="11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NBN-EN-ISO 16017-2:2003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ISO 16200-2:2000</a:t>
            </a:r>
          </a:p>
          <a:p>
            <a:pPr marL="0" indent="0">
              <a:buNone/>
            </a:pPr>
            <a:endParaRPr lang="fr-FR" sz="105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ISO 10381-7:2005	</a:t>
            </a:r>
            <a:endParaRPr lang="fr-FR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BE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b="1" u="sng" dirty="0">
              <a:solidFill>
                <a:schemeClr val="accent1"/>
              </a:solidFill>
            </a:endParaRPr>
          </a:p>
          <a:p>
            <a:pPr lvl="1"/>
            <a:endParaRPr lang="fr-BE" sz="1800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4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2" name="Accolade fermante 1"/>
          <p:cNvSpPr/>
          <p:nvPr/>
        </p:nvSpPr>
        <p:spPr>
          <a:xfrm>
            <a:off x="4211960" y="3409431"/>
            <a:ext cx="72008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Accolade fermante 14"/>
          <p:cNvSpPr/>
          <p:nvPr/>
        </p:nvSpPr>
        <p:spPr>
          <a:xfrm>
            <a:off x="4221299" y="4365104"/>
            <a:ext cx="72008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4431754" y="3538638"/>
            <a:ext cx="4388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fr-BE" sz="2400" dirty="0">
                <a:solidFill>
                  <a:schemeClr val="accent1"/>
                </a:solidFill>
              </a:rPr>
              <a:t>Prélèvement actif air ambiant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521366" y="4494311"/>
            <a:ext cx="4388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fr-BE" sz="2400" dirty="0">
                <a:solidFill>
                  <a:schemeClr val="accent1"/>
                </a:solidFill>
              </a:rPr>
              <a:t>Prélèvement </a:t>
            </a:r>
            <a:r>
              <a:rPr lang="fr-BE" sz="2400" dirty="0" smtClean="0">
                <a:solidFill>
                  <a:schemeClr val="accent1"/>
                </a:solidFill>
              </a:rPr>
              <a:t>passif </a:t>
            </a:r>
            <a:r>
              <a:rPr lang="fr-BE" sz="2400" dirty="0">
                <a:solidFill>
                  <a:schemeClr val="accent1"/>
                </a:solidFill>
              </a:rPr>
              <a:t>air ambiant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4066059" y="5517232"/>
            <a:ext cx="3638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500753" y="5286399"/>
            <a:ext cx="4388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fr-BE" sz="2400" dirty="0">
                <a:solidFill>
                  <a:schemeClr val="accent1"/>
                </a:solidFill>
              </a:rPr>
              <a:t>Prélèvement </a:t>
            </a:r>
            <a:r>
              <a:rPr lang="fr-BE" sz="2400" dirty="0" smtClean="0">
                <a:solidFill>
                  <a:schemeClr val="accent1"/>
                </a:solidFill>
              </a:rPr>
              <a:t>air du sol</a:t>
            </a:r>
            <a:endParaRPr lang="fr-BE" sz="2400" dirty="0">
              <a:solidFill>
                <a:schemeClr val="accent1"/>
              </a:solidFill>
            </a:endParaRPr>
          </a:p>
        </p:txBody>
      </p:sp>
      <p:cxnSp>
        <p:nvCxnSpPr>
          <p:cNvPr id="20" name="Connecteur droit avec flèche 19"/>
          <p:cNvCxnSpPr>
            <a:endCxn id="3" idx="1"/>
          </p:cNvCxnSpPr>
          <p:nvPr/>
        </p:nvCxnSpPr>
        <p:spPr>
          <a:xfrm>
            <a:off x="4293307" y="3769471"/>
            <a:ext cx="13844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4307260" y="4725144"/>
            <a:ext cx="13844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513545" y="5825737"/>
            <a:ext cx="608279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fr-BE" sz="2400" dirty="0" smtClean="0">
                <a:solidFill>
                  <a:schemeClr val="accent1"/>
                </a:solidFill>
              </a:rPr>
              <a:t>Révisée en 2017 : </a:t>
            </a:r>
            <a:r>
              <a:rPr lang="fr-BE" sz="2400" b="1" dirty="0">
                <a:solidFill>
                  <a:schemeClr val="accent1"/>
                </a:solidFill>
              </a:rPr>
              <a:t>ISO 18400-204:2017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100000"/>
            </a:pPr>
            <a:endParaRPr lang="fr-BE" sz="2400" dirty="0">
              <a:solidFill>
                <a:schemeClr val="accent1"/>
              </a:solidFill>
            </a:endParaRPr>
          </a:p>
        </p:txBody>
      </p:sp>
      <p:sp>
        <p:nvSpPr>
          <p:cNvPr id="13" name="Flèche à angle droit 12"/>
          <p:cNvSpPr/>
          <p:nvPr/>
        </p:nvSpPr>
        <p:spPr>
          <a:xfrm rot="5400000">
            <a:off x="1035797" y="5796743"/>
            <a:ext cx="502274" cy="3199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2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40</a:t>
            </a:fld>
            <a:endParaRPr lang="fr-BE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113" y="6262688"/>
            <a:ext cx="3787775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4" name="Espace réservé du contenu 1"/>
          <p:cNvSpPr txBox="1">
            <a:spLocks/>
          </p:cNvSpPr>
          <p:nvPr/>
        </p:nvSpPr>
        <p:spPr>
          <a:xfrm>
            <a:off x="673535" y="1019868"/>
            <a:ext cx="8172908" cy="494760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2800" b="1" dirty="0">
              <a:solidFill>
                <a:schemeClr val="accent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42788" y="2276872"/>
            <a:ext cx="837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fr-BE" sz="3200" b="1" dirty="0" smtClean="0">
                <a:solidFill>
                  <a:schemeClr val="accent1"/>
                </a:solidFill>
              </a:rPr>
              <a:t>IV. Mesure du débit d’échantillonnage</a:t>
            </a:r>
            <a:endParaRPr lang="fr-BE" sz="32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Résultat de recherche d'images pour &quot;image débitmètre Alicat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17" y="373606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ésultat de recherche d'images pour &quot;image débitmètre Alica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030" name="Picture 6" descr="Résultat de recherche d'images pour &quot;image débitmètre Alicat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02507"/>
            <a:ext cx="109728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Résultat de recherche d'images pour &quot;image débitmètre à bulle de savo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" name="AutoShape 10" descr="Résultat de recherche d'images pour &quot;image débitmètre à bulle de savon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30355"/>
            <a:ext cx="1607344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0" y="3474847"/>
            <a:ext cx="1386840" cy="211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71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Mesure du débit d’échantillonnage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59162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41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719572" y="2184441"/>
            <a:ext cx="8316924" cy="362436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 u="sng" dirty="0" smtClean="0">
                <a:solidFill>
                  <a:srgbClr val="FF0000"/>
                </a:solidFill>
              </a:rPr>
              <a:t>Mesure du débit = source d’erreur</a:t>
            </a:r>
            <a:endParaRPr lang="fr-FR" sz="28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0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000" b="1" u="sng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 utiliser </a:t>
            </a:r>
            <a:r>
              <a:rPr lang="fr-FR" dirty="0">
                <a:solidFill>
                  <a:schemeClr val="accent1"/>
                </a:solidFill>
              </a:rPr>
              <a:t>du matériel </a:t>
            </a:r>
            <a:r>
              <a:rPr lang="fr-FR" dirty="0" smtClean="0">
                <a:solidFill>
                  <a:schemeClr val="accent1"/>
                </a:solidFill>
              </a:rPr>
              <a:t>étalonné 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connaître le principe de mesure du débitmètre utilisé 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         limites d’utilisation matériel et les facteurs d’influence          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        </a:t>
            </a:r>
          </a:p>
          <a:p>
            <a:pPr>
              <a:buFontTx/>
              <a:buChar char="-"/>
            </a:pPr>
            <a:endParaRPr lang="fr-FR" u="sng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1071278" y="4149080"/>
            <a:ext cx="25202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85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Mesure du débit d’échantillonnage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59162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42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323528" y="2184441"/>
            <a:ext cx="8568952" cy="32607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 u="sng" dirty="0">
                <a:solidFill>
                  <a:schemeClr val="accent1"/>
                </a:solidFill>
              </a:rPr>
              <a:t>Etalonnage</a:t>
            </a:r>
          </a:p>
          <a:p>
            <a:pPr marL="0" indent="0">
              <a:buNone/>
            </a:pPr>
            <a:endParaRPr lang="fr-FR" sz="10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000" b="1" u="sng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Etalonner 1X/an min (labo d’étalonnage)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Contrôles entre étalonnages par comparaison si possible</a:t>
            </a:r>
            <a:endParaRPr lang="fr-FR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Etalonner </a:t>
            </a:r>
            <a:r>
              <a:rPr lang="fr-FR" u="sng" dirty="0" smtClean="0">
                <a:solidFill>
                  <a:schemeClr val="accent1"/>
                </a:solidFill>
              </a:rPr>
              <a:t>dans la gamme de travail 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!! Type de gaz et température de référence pour débitmètres massiques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        </a:t>
            </a:r>
          </a:p>
          <a:p>
            <a:pPr>
              <a:buFontTx/>
              <a:buChar char="-"/>
            </a:pPr>
            <a:endParaRPr lang="fr-FR" u="sng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Mesure du débit d’échantillonnage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59162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43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719572" y="1556792"/>
            <a:ext cx="7812868" cy="425201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u="sng" dirty="0" smtClean="0">
                <a:solidFill>
                  <a:schemeClr val="accent1"/>
                </a:solidFill>
              </a:rPr>
              <a:t>Principes de mesure des débitmètres</a:t>
            </a: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0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000" b="1" u="sng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Débitmètres massiques (thermique ou flux laminaire)</a:t>
            </a:r>
          </a:p>
          <a:p>
            <a:pPr>
              <a:buFontTx/>
              <a:buChar char="-"/>
            </a:pPr>
            <a:endParaRPr lang="fr-FR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Débitmètres volumiques (piston ou bulle de savon)</a:t>
            </a:r>
          </a:p>
          <a:p>
            <a:pPr>
              <a:buFontTx/>
              <a:buChar char="-"/>
            </a:pPr>
            <a:endParaRPr lang="fr-FR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-  </a:t>
            </a:r>
            <a:r>
              <a:rPr lang="fr-FR" strike="sngStrike" dirty="0" smtClean="0">
                <a:solidFill>
                  <a:schemeClr val="accent1"/>
                </a:solidFill>
              </a:rPr>
              <a:t>Compteur gaz, anémomètre à fil chaud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        </a:t>
            </a:r>
          </a:p>
          <a:p>
            <a:pPr>
              <a:buFontTx/>
              <a:buChar char="-"/>
            </a:pPr>
            <a:endParaRPr lang="fr-FR" u="sng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8" b="23386"/>
          <a:stretch/>
        </p:blipFill>
        <p:spPr bwMode="auto">
          <a:xfrm>
            <a:off x="971600" y="906411"/>
            <a:ext cx="1969509" cy="77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Mesure du débit d’échantillonnage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59162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44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719572" y="1676844"/>
            <a:ext cx="8316924" cy="430208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Débitmètre massique thermique</a:t>
            </a:r>
            <a:endParaRPr lang="fr-FR" sz="2800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u="sng" dirty="0" smtClean="0">
                <a:solidFill>
                  <a:schemeClr val="accent1"/>
                </a:solidFill>
              </a:rPr>
              <a:t>Principe</a:t>
            </a:r>
            <a:r>
              <a:rPr lang="fr-BE" dirty="0" smtClean="0">
                <a:solidFill>
                  <a:schemeClr val="accent1"/>
                </a:solidFill>
              </a:rPr>
              <a:t> :</a:t>
            </a: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Réchauffement </a:t>
            </a:r>
            <a:r>
              <a:rPr lang="fr-BE" dirty="0">
                <a:solidFill>
                  <a:schemeClr val="accent1"/>
                </a:solidFill>
              </a:rPr>
              <a:t>du fluide qui traverse le débitmètre et mesure de la charge calorifique </a:t>
            </a:r>
            <a:r>
              <a:rPr lang="fr-BE" dirty="0" smtClean="0">
                <a:solidFill>
                  <a:schemeClr val="accent1"/>
                </a:solidFill>
              </a:rPr>
              <a:t>nécessaire.</a:t>
            </a:r>
            <a:endParaRPr lang="fr-BE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u="sng" dirty="0" smtClean="0">
                <a:solidFill>
                  <a:schemeClr val="accent1"/>
                </a:solidFill>
              </a:rPr>
              <a:t>Limites</a:t>
            </a:r>
            <a:r>
              <a:rPr lang="fr-BE" dirty="0" smtClean="0">
                <a:solidFill>
                  <a:schemeClr val="accent1"/>
                </a:solidFill>
              </a:rPr>
              <a:t> : </a:t>
            </a:r>
            <a:endParaRPr lang="fr-BE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dirty="0">
                <a:solidFill>
                  <a:schemeClr val="accent1"/>
                </a:solidFill>
              </a:rPr>
              <a:t>Influence du type de gaz </a:t>
            </a:r>
            <a:r>
              <a:rPr lang="fr-BE" dirty="0" smtClean="0">
                <a:solidFill>
                  <a:schemeClr val="accent1"/>
                </a:solidFill>
              </a:rPr>
              <a:t>et </a:t>
            </a:r>
            <a:r>
              <a:rPr lang="fr-BE" b="1" u="sng" dirty="0" smtClean="0">
                <a:solidFill>
                  <a:schemeClr val="accent1"/>
                </a:solidFill>
              </a:rPr>
              <a:t>de l’humidité </a:t>
            </a:r>
            <a:r>
              <a:rPr lang="fr-BE" dirty="0" smtClean="0">
                <a:solidFill>
                  <a:schemeClr val="accent1"/>
                </a:solidFill>
              </a:rPr>
              <a:t>sur </a:t>
            </a:r>
            <a:r>
              <a:rPr lang="fr-BE" dirty="0">
                <a:solidFill>
                  <a:schemeClr val="accent1"/>
                </a:solidFill>
              </a:rPr>
              <a:t>la mesure : il faut connaître la chaleur massique du gaz  -&gt; inconnue  </a:t>
            </a:r>
            <a:r>
              <a:rPr lang="fr-BE" dirty="0" smtClean="0">
                <a:solidFill>
                  <a:schemeClr val="accent1"/>
                </a:solidFill>
              </a:rPr>
              <a:t>généralement dans le cas de mélanges </a:t>
            </a:r>
          </a:p>
          <a:p>
            <a:pPr marL="0" indent="0">
              <a:buNone/>
            </a:pPr>
            <a:r>
              <a:rPr lang="fr-BE" u="sng" dirty="0" smtClean="0">
                <a:solidFill>
                  <a:schemeClr val="accent1"/>
                </a:solidFill>
              </a:rPr>
              <a:t>Conclusions</a:t>
            </a:r>
            <a:r>
              <a:rPr lang="fr-BE" dirty="0" smtClean="0">
                <a:solidFill>
                  <a:schemeClr val="accent1"/>
                </a:solidFill>
              </a:rPr>
              <a:t> :</a:t>
            </a: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Pratique, pas </a:t>
            </a:r>
            <a:r>
              <a:rPr lang="fr-BE" dirty="0">
                <a:solidFill>
                  <a:schemeClr val="accent1"/>
                </a:solidFill>
              </a:rPr>
              <a:t>cher mais pas recommandé </a:t>
            </a:r>
          </a:p>
          <a:p>
            <a:pPr marL="0" indent="0">
              <a:buNone/>
            </a:pPr>
            <a:endParaRPr lang="fr-FR" sz="10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fr-FR" u="sng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Mesure du débit d’échantillonnage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59162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45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719572" y="1545406"/>
            <a:ext cx="8316924" cy="444761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Débitmètre massique à flux laminaire</a:t>
            </a:r>
            <a:endParaRPr lang="fr-FR" sz="2800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u="sng" dirty="0" smtClean="0">
                <a:solidFill>
                  <a:schemeClr val="accent1"/>
                </a:solidFill>
              </a:rPr>
              <a:t>Principe</a:t>
            </a:r>
            <a:r>
              <a:rPr lang="fr-BE" dirty="0" smtClean="0">
                <a:solidFill>
                  <a:schemeClr val="accent1"/>
                </a:solidFill>
              </a:rPr>
              <a:t> :</a:t>
            </a: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Mesure de la perte de pression suite au passage du gaz dans une zone à écoulement laminaire.</a:t>
            </a:r>
            <a:endParaRPr lang="fr-BE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1100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u="sng" dirty="0" smtClean="0">
                <a:solidFill>
                  <a:schemeClr val="accent1"/>
                </a:solidFill>
              </a:rPr>
              <a:t>Limites</a:t>
            </a:r>
            <a:r>
              <a:rPr lang="fr-BE" dirty="0" smtClean="0">
                <a:solidFill>
                  <a:schemeClr val="accent1"/>
                </a:solidFill>
              </a:rPr>
              <a:t> : </a:t>
            </a:r>
            <a:endParaRPr lang="fr-BE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dirty="0">
                <a:solidFill>
                  <a:schemeClr val="accent1"/>
                </a:solidFill>
              </a:rPr>
              <a:t>Influence </a:t>
            </a:r>
            <a:r>
              <a:rPr lang="fr-BE" dirty="0" smtClean="0">
                <a:solidFill>
                  <a:schemeClr val="accent1"/>
                </a:solidFill>
              </a:rPr>
              <a:t>de la viscosité du gaz </a:t>
            </a:r>
            <a:r>
              <a:rPr lang="fr-BE" dirty="0">
                <a:solidFill>
                  <a:schemeClr val="accent1"/>
                </a:solidFill>
              </a:rPr>
              <a:t>sur la mesure : </a:t>
            </a:r>
            <a:r>
              <a:rPr lang="fr-BE" dirty="0" smtClean="0">
                <a:solidFill>
                  <a:schemeClr val="accent1"/>
                </a:solidFill>
              </a:rPr>
              <a:t>inconnue  généralement dans le cas de mélanges mais influence faible</a:t>
            </a: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!!! Poussières</a:t>
            </a:r>
          </a:p>
          <a:p>
            <a:pPr marL="0" indent="0">
              <a:buNone/>
            </a:pPr>
            <a:endParaRPr lang="fr-BE" sz="1100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u="sng" dirty="0" smtClean="0">
                <a:solidFill>
                  <a:schemeClr val="accent1"/>
                </a:solidFill>
              </a:rPr>
              <a:t>Conclusions</a:t>
            </a:r>
            <a:r>
              <a:rPr lang="fr-BE" dirty="0" smtClean="0">
                <a:solidFill>
                  <a:schemeClr val="accent1"/>
                </a:solidFill>
              </a:rPr>
              <a:t> :</a:t>
            </a: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OK mais fragile </a:t>
            </a:r>
            <a:endParaRPr lang="fr-FR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fr-FR" u="sng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2" b="10651"/>
          <a:stretch/>
        </p:blipFill>
        <p:spPr bwMode="auto">
          <a:xfrm>
            <a:off x="5742244" y="2780928"/>
            <a:ext cx="2901280" cy="98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21" y="4861530"/>
            <a:ext cx="10969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5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Mesure du débit d’échantillonnage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59162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46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719572" y="1545406"/>
            <a:ext cx="8316924" cy="444761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Débitmètre volumique à piston </a:t>
            </a:r>
            <a:endParaRPr lang="fr-FR" sz="2800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u="sng" dirty="0" smtClean="0">
                <a:solidFill>
                  <a:schemeClr val="accent1"/>
                </a:solidFill>
              </a:rPr>
              <a:t>Principe</a:t>
            </a:r>
            <a:r>
              <a:rPr lang="fr-BE" dirty="0" smtClean="0">
                <a:solidFill>
                  <a:schemeClr val="accent1"/>
                </a:solidFill>
              </a:rPr>
              <a:t> :</a:t>
            </a: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Mesure du temps de parcours d’un piston poussé dans un cylindre par le flux de gaz.</a:t>
            </a:r>
            <a:endParaRPr lang="fr-BE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1100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u="sng" dirty="0" smtClean="0">
                <a:solidFill>
                  <a:schemeClr val="accent1"/>
                </a:solidFill>
              </a:rPr>
              <a:t>Limites</a:t>
            </a:r>
            <a:r>
              <a:rPr lang="fr-BE" dirty="0" smtClean="0">
                <a:solidFill>
                  <a:schemeClr val="accent1"/>
                </a:solidFill>
              </a:rPr>
              <a:t> : </a:t>
            </a:r>
            <a:endParaRPr lang="fr-BE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dirty="0">
                <a:solidFill>
                  <a:schemeClr val="accent1"/>
                </a:solidFill>
              </a:rPr>
              <a:t>Influence </a:t>
            </a:r>
            <a:r>
              <a:rPr lang="fr-BE" dirty="0" smtClean="0">
                <a:solidFill>
                  <a:schemeClr val="accent1"/>
                </a:solidFill>
              </a:rPr>
              <a:t>de la température et de la pression du gaz </a:t>
            </a:r>
            <a:r>
              <a:rPr lang="fr-BE" dirty="0">
                <a:solidFill>
                  <a:schemeClr val="accent1"/>
                </a:solidFill>
              </a:rPr>
              <a:t>sur la </a:t>
            </a:r>
            <a:r>
              <a:rPr lang="fr-BE" dirty="0" smtClean="0">
                <a:solidFill>
                  <a:schemeClr val="accent1"/>
                </a:solidFill>
              </a:rPr>
              <a:t>mesure</a:t>
            </a:r>
          </a:p>
          <a:p>
            <a:pPr marL="0" indent="0">
              <a:buNone/>
            </a:pPr>
            <a:endParaRPr lang="fr-BE" sz="1100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u="sng" dirty="0" smtClean="0">
                <a:solidFill>
                  <a:schemeClr val="accent1"/>
                </a:solidFill>
              </a:rPr>
              <a:t>Conclusions</a:t>
            </a:r>
            <a:r>
              <a:rPr lang="fr-BE" dirty="0" smtClean="0">
                <a:solidFill>
                  <a:schemeClr val="accent1"/>
                </a:solidFill>
              </a:rPr>
              <a:t> :</a:t>
            </a: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OK</a:t>
            </a:r>
            <a:endParaRPr lang="fr-FR" u="sng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22904"/>
            <a:ext cx="1728192" cy="190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5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Mesure du débit d’échantillonnage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59162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47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719572" y="1545406"/>
            <a:ext cx="8316924" cy="444761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Débitmètre volumique à bulle de savon</a:t>
            </a:r>
            <a:endParaRPr lang="fr-FR" sz="2800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u="sng" dirty="0" smtClean="0">
                <a:solidFill>
                  <a:schemeClr val="accent1"/>
                </a:solidFill>
              </a:rPr>
              <a:t>Principe</a:t>
            </a:r>
            <a:r>
              <a:rPr lang="fr-BE" dirty="0" smtClean="0">
                <a:solidFill>
                  <a:schemeClr val="accent1"/>
                </a:solidFill>
              </a:rPr>
              <a:t> :</a:t>
            </a: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Mesure du temps de parcours d’un bulle de savon dans un cylindre poussée par le flux de gaz.</a:t>
            </a:r>
            <a:endParaRPr lang="fr-BE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1100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u="sng" dirty="0" smtClean="0">
                <a:solidFill>
                  <a:schemeClr val="accent1"/>
                </a:solidFill>
              </a:rPr>
              <a:t>Limites</a:t>
            </a:r>
            <a:r>
              <a:rPr lang="fr-BE" dirty="0" smtClean="0">
                <a:solidFill>
                  <a:schemeClr val="accent1"/>
                </a:solidFill>
              </a:rPr>
              <a:t> : </a:t>
            </a:r>
            <a:endParaRPr lang="fr-BE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- Influence de la température et de la pression du gaz </a:t>
            </a:r>
            <a:r>
              <a:rPr lang="fr-BE" dirty="0">
                <a:solidFill>
                  <a:schemeClr val="accent1"/>
                </a:solidFill>
              </a:rPr>
              <a:t>sur la </a:t>
            </a:r>
            <a:r>
              <a:rPr lang="fr-BE" dirty="0" smtClean="0">
                <a:solidFill>
                  <a:schemeClr val="accent1"/>
                </a:solidFill>
              </a:rPr>
              <a:t>mesure</a:t>
            </a: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- Influence de l’humidité (viscosité du savon)</a:t>
            </a: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!!! Poussières</a:t>
            </a:r>
          </a:p>
          <a:p>
            <a:pPr marL="0" indent="0">
              <a:buNone/>
            </a:pPr>
            <a:endParaRPr lang="fr-BE" sz="1100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u="sng" dirty="0" smtClean="0">
                <a:solidFill>
                  <a:schemeClr val="accent1"/>
                </a:solidFill>
              </a:rPr>
              <a:t>Conclusions</a:t>
            </a:r>
            <a:r>
              <a:rPr lang="fr-BE" dirty="0" smtClean="0">
                <a:solidFill>
                  <a:schemeClr val="accent1"/>
                </a:solidFill>
              </a:rPr>
              <a:t> :</a:t>
            </a: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Pas du tout conseillé, usage compliqué sur site</a:t>
            </a:r>
            <a:endParaRPr lang="fr-FR" u="sng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79922"/>
            <a:ext cx="138430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Mesure du débit d’échantillonnage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59162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48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719572" y="1676844"/>
            <a:ext cx="8316924" cy="430208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Points d’attention</a:t>
            </a:r>
            <a:endParaRPr lang="fr-FR" sz="2800" b="1" u="sng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fr-BE" dirty="0">
                <a:solidFill>
                  <a:schemeClr val="accent1"/>
                </a:solidFill>
              </a:rPr>
              <a:t>Le volume d’air prélevé doit être exprimé </a:t>
            </a:r>
          </a:p>
          <a:p>
            <a:pPr marL="0" indent="0" algn="ctr">
              <a:buNone/>
            </a:pPr>
            <a:r>
              <a:rPr lang="fr-BE" dirty="0">
                <a:solidFill>
                  <a:schemeClr val="accent1"/>
                </a:solidFill>
              </a:rPr>
              <a:t>à 20 °C et 1013 </a:t>
            </a:r>
            <a:r>
              <a:rPr lang="fr-BE" dirty="0" err="1">
                <a:solidFill>
                  <a:schemeClr val="accent1"/>
                </a:solidFill>
              </a:rPr>
              <a:t>mbars</a:t>
            </a:r>
            <a:endParaRPr lang="fr-BE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b="1" dirty="0" smtClean="0">
                <a:solidFill>
                  <a:schemeClr val="accent1"/>
                </a:solidFill>
              </a:rPr>
              <a:t>    </a:t>
            </a:r>
            <a:r>
              <a:rPr lang="fr-BE" b="1" u="sng" dirty="0" smtClean="0">
                <a:solidFill>
                  <a:schemeClr val="accent1"/>
                </a:solidFill>
              </a:rPr>
              <a:t>Volumique ou massique  ?</a:t>
            </a:r>
          </a:p>
          <a:p>
            <a:pPr marL="0" indent="0">
              <a:buNone/>
            </a:pPr>
            <a:r>
              <a:rPr lang="fr-BE" dirty="0" smtClean="0">
                <a:solidFill>
                  <a:schemeClr val="accent1"/>
                </a:solidFill>
              </a:rPr>
              <a:t>-   Si massique : choix du gaz et !!! température de référence</a:t>
            </a:r>
            <a:endParaRPr lang="fr-BE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accent1"/>
                </a:solidFill>
              </a:rPr>
              <a:t>Si volumique : enregistrement de la t° et de la pression pour correction ultérieure</a:t>
            </a:r>
          </a:p>
          <a:p>
            <a:pPr>
              <a:buFontTx/>
              <a:buChar char="-"/>
            </a:pPr>
            <a:endParaRPr lang="fr-BE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0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fr-FR" u="sng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49</a:t>
            </a:fld>
            <a:endParaRPr lang="fr-BE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113" y="6262688"/>
            <a:ext cx="3787775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4" name="Espace réservé du contenu 1"/>
          <p:cNvSpPr txBox="1">
            <a:spLocks/>
          </p:cNvSpPr>
          <p:nvPr/>
        </p:nvSpPr>
        <p:spPr>
          <a:xfrm>
            <a:off x="673535" y="1019868"/>
            <a:ext cx="8172908" cy="494760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2800" b="1" dirty="0">
              <a:solidFill>
                <a:schemeClr val="accent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42789" y="3068960"/>
            <a:ext cx="837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fr-BE" sz="3200" b="1" dirty="0" smtClean="0">
                <a:solidFill>
                  <a:schemeClr val="accent1"/>
                </a:solidFill>
              </a:rPr>
              <a:t>V. </a:t>
            </a:r>
            <a:r>
              <a:rPr lang="fr-BE" sz="3200" b="1" dirty="0">
                <a:solidFill>
                  <a:schemeClr val="accent1"/>
                </a:solidFill>
              </a:rPr>
              <a:t>Conservation des </a:t>
            </a:r>
            <a:r>
              <a:rPr lang="fr-BE" sz="3200" b="1" dirty="0" smtClean="0">
                <a:solidFill>
                  <a:schemeClr val="accent1"/>
                </a:solidFill>
              </a:rPr>
              <a:t>échantillons</a:t>
            </a:r>
            <a:endParaRPr lang="fr-BE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WBP_resu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08" y="1839488"/>
            <a:ext cx="6264696" cy="443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1"/>
          <p:cNvSpPr txBox="1">
            <a:spLocks/>
          </p:cNvSpPr>
          <p:nvPr/>
        </p:nvSpPr>
        <p:spPr>
          <a:xfrm>
            <a:off x="394302" y="1412776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Champ d’application : Etude des risques (Décret sols)</a:t>
            </a:r>
            <a:endParaRPr lang="fr-F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fr-BE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b="1" u="sng" dirty="0">
              <a:solidFill>
                <a:schemeClr val="accent1"/>
              </a:solidFill>
            </a:endParaRPr>
          </a:p>
          <a:p>
            <a:pPr lvl="1"/>
            <a:endParaRPr lang="fr-BE" sz="1800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5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Mesure du débit d’échantillonnage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59162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50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>
          <a:xfrm>
            <a:off x="521457" y="2132856"/>
            <a:ext cx="8316924" cy="331236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Conservation des échantillons</a:t>
            </a: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A </a:t>
            </a:r>
            <a:r>
              <a:rPr lang="fr-FR" dirty="0">
                <a:solidFill>
                  <a:schemeClr val="accent1"/>
                </a:solidFill>
              </a:rPr>
              <a:t>l’abri de toute source de </a:t>
            </a:r>
            <a:r>
              <a:rPr lang="fr-FR" dirty="0" smtClean="0">
                <a:solidFill>
                  <a:schemeClr val="accent1"/>
                </a:solidFill>
              </a:rPr>
              <a:t>contamination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A </a:t>
            </a:r>
            <a:r>
              <a:rPr lang="fr-FR" dirty="0">
                <a:solidFill>
                  <a:schemeClr val="accent1"/>
                </a:solidFill>
              </a:rPr>
              <a:t>l’abri de la </a:t>
            </a:r>
            <a:r>
              <a:rPr lang="fr-FR" dirty="0" smtClean="0">
                <a:solidFill>
                  <a:schemeClr val="accent1"/>
                </a:solidFill>
              </a:rPr>
              <a:t>chaleur (idéalement au frigo) et de la lumière pour les cartouches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Au frigo pour les conteneurs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1"/>
                </a:solidFill>
              </a:rPr>
              <a:t>Durée réduite (&lt; 24h) pour prélèvement en conteneur</a:t>
            </a:r>
          </a:p>
          <a:p>
            <a:pPr>
              <a:buFontTx/>
              <a:buChar char="-"/>
            </a:pPr>
            <a:endParaRPr lang="fr-FR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9" y="2708921"/>
            <a:ext cx="7408333" cy="34172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b="1" dirty="0" smtClean="0">
                <a:solidFill>
                  <a:schemeClr val="accent1"/>
                </a:solidFill>
              </a:rPr>
              <a:t>MERCI POUR VOTRE ÉCOUTE</a:t>
            </a:r>
          </a:p>
          <a:p>
            <a:pPr marL="0" indent="0" algn="ctr">
              <a:buNone/>
            </a:pP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600" dirty="0" smtClean="0">
                <a:solidFill>
                  <a:schemeClr val="bg1"/>
                </a:solidFill>
              </a:rPr>
              <a:t>Prélèvements d’air</a:t>
            </a:r>
            <a:endParaRPr lang="fr-BE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51</a:t>
            </a:fld>
            <a:endParaRPr lang="fr-BE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967" y="2924944"/>
            <a:ext cx="267652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9" y="2708921"/>
            <a:ext cx="7408333" cy="34172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u="sng" dirty="0" smtClean="0">
                <a:solidFill>
                  <a:schemeClr val="accent1"/>
                </a:solidFill>
              </a:rPr>
              <a:t>Question :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Le site est pollué par du benzène.  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Vous devez effectuer un prélèvement actif dans l’	air ambiant</a:t>
            </a:r>
          </a:p>
          <a:p>
            <a:pPr marL="0" indent="0">
              <a:buNone/>
            </a:pPr>
            <a:endParaRPr lang="fr-FR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b="1" i="1" dirty="0" smtClean="0">
                <a:solidFill>
                  <a:schemeClr val="accent1"/>
                </a:solidFill>
              </a:rPr>
              <a:t>- Quel débit d’échantillonnage allez-vous utiliser ?</a:t>
            </a:r>
          </a:p>
          <a:p>
            <a:pPr marL="0" indent="0">
              <a:buNone/>
            </a:pPr>
            <a:r>
              <a:rPr lang="fr-FR" b="1" i="1" dirty="0" smtClean="0">
                <a:solidFill>
                  <a:schemeClr val="accent1"/>
                </a:solidFill>
              </a:rPr>
              <a:t>- Quel volume total allez vous prélever ?</a:t>
            </a:r>
            <a:endParaRPr lang="fr-FR" b="1" i="1" dirty="0">
              <a:solidFill>
                <a:schemeClr val="accent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600" dirty="0" smtClean="0">
                <a:solidFill>
                  <a:schemeClr val="bg1"/>
                </a:solidFill>
              </a:rPr>
              <a:t>Echantillonnage d’air</a:t>
            </a:r>
            <a:endParaRPr lang="fr-BE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52</a:t>
            </a:fld>
            <a:endParaRPr lang="fr-BE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3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886644"/>
            <a:ext cx="5169659" cy="454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1"/>
          <p:cNvSpPr txBox="1">
            <a:spLocks/>
          </p:cNvSpPr>
          <p:nvPr/>
        </p:nvSpPr>
        <p:spPr>
          <a:xfrm>
            <a:off x="511234" y="1268760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Champ d’application : Etude de risques</a:t>
            </a:r>
          </a:p>
          <a:p>
            <a:pPr marL="0" indent="0">
              <a:buNone/>
            </a:pPr>
            <a:endParaRPr lang="fr-F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fr-BE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b="1" u="sng" dirty="0">
              <a:solidFill>
                <a:schemeClr val="accent1"/>
              </a:solidFill>
            </a:endParaRPr>
          </a:p>
          <a:p>
            <a:pPr lvl="1"/>
            <a:endParaRPr lang="fr-BE" sz="1800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6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5817223" y="2447262"/>
            <a:ext cx="3672408" cy="270703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/>
              <a:t>Nécessité </a:t>
            </a:r>
            <a:r>
              <a:rPr lang="fr-BE" dirty="0" smtClean="0"/>
              <a:t>de l’assainissement </a:t>
            </a:r>
            <a:endParaRPr lang="fr-BE" dirty="0" smtClean="0"/>
          </a:p>
          <a:p>
            <a:r>
              <a:rPr lang="fr-BE" dirty="0" smtClean="0"/>
              <a:t>Objectifs d’assainissement</a:t>
            </a:r>
            <a:endParaRPr lang="fr-BE" dirty="0" smtClean="0"/>
          </a:p>
          <a:p>
            <a:r>
              <a:rPr lang="fr-BE" dirty="0" smtClean="0"/>
              <a:t>Urgence</a:t>
            </a:r>
            <a:endParaRPr lang="fr-BE" dirty="0" smtClean="0"/>
          </a:p>
          <a:p>
            <a:r>
              <a:rPr lang="fr-BE" dirty="0" smtClean="0"/>
              <a:t>Recommandations  de gestion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3218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"/>
          <p:cNvSpPr txBox="1">
            <a:spLocks/>
          </p:cNvSpPr>
          <p:nvPr/>
        </p:nvSpPr>
        <p:spPr>
          <a:xfrm>
            <a:off x="323528" y="1234670"/>
            <a:ext cx="8183880" cy="53407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Champ d’application : Etude de risques</a:t>
            </a:r>
            <a:endParaRPr lang="fr-BE" b="1" u="sng" dirty="0">
              <a:solidFill>
                <a:schemeClr val="accent1"/>
              </a:solidFill>
            </a:endParaRPr>
          </a:p>
          <a:p>
            <a:pPr lvl="1"/>
            <a:endParaRPr lang="fr-BE" sz="1800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7</a:t>
            </a:fld>
            <a:endParaRPr lang="fr-BE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68631" y="1768746"/>
            <a:ext cx="8229600" cy="4252541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altLang="fr-FR" sz="2800" b="1" dirty="0"/>
              <a:t>S-</a:t>
            </a:r>
            <a:r>
              <a:rPr lang="fr-BE" altLang="fr-FR" sz="2800" b="1" dirty="0" err="1"/>
              <a:t>Risk</a:t>
            </a:r>
            <a:r>
              <a:rPr lang="fr-BE" altLang="fr-FR" sz="2800" b="1" dirty="0"/>
              <a:t>® WAL</a:t>
            </a:r>
            <a:endParaRPr lang="fr-BE" sz="2800" b="1" dirty="0" smtClean="0"/>
          </a:p>
          <a:p>
            <a:r>
              <a:rPr lang="fr-BE" dirty="0" smtClean="0"/>
              <a:t>Modèle - Outil d’aide à la décision</a:t>
            </a:r>
          </a:p>
          <a:p>
            <a:r>
              <a:rPr lang="fr-BE" dirty="0" smtClean="0"/>
              <a:t>Outil prédictif qui ne peut présenter totalement la réalité ni s’appliquer à tous les cas rencontrés en pollution des sols</a:t>
            </a:r>
          </a:p>
          <a:p>
            <a:r>
              <a:rPr lang="fr-BE" dirty="0" smtClean="0"/>
              <a:t>L’outil présente certaines limites :</a:t>
            </a:r>
          </a:p>
          <a:p>
            <a:pPr lvl="1"/>
            <a:r>
              <a:rPr lang="fr-BE" dirty="0" smtClean="0"/>
              <a:t> </a:t>
            </a:r>
            <a:r>
              <a:rPr lang="fr-FR" altLang="fr-FR" dirty="0" smtClean="0"/>
              <a:t>Approche </a:t>
            </a:r>
            <a:r>
              <a:rPr lang="fr-FR" altLang="fr-FR" dirty="0" smtClean="0"/>
              <a:t>mono-polluant, pas de couche libre</a:t>
            </a:r>
            <a:endParaRPr lang="fr-FR" altLang="fr-FR" dirty="0" smtClean="0"/>
          </a:p>
          <a:p>
            <a:pPr marL="301943" lvl="1" indent="0">
              <a:buNone/>
            </a:pPr>
            <a:endParaRPr lang="en-US" dirty="0"/>
          </a:p>
          <a:p>
            <a:pPr marL="301943" lvl="1" indent="0">
              <a:buNone/>
            </a:pPr>
            <a:r>
              <a:rPr lang="en-US" dirty="0" smtClean="0"/>
              <a:t>	</a:t>
            </a:r>
            <a:r>
              <a:rPr lang="en-US" b="1" dirty="0" err="1" smtClean="0"/>
              <a:t>Affinement</a:t>
            </a:r>
            <a:r>
              <a:rPr lang="en-US" b="1" dirty="0" smtClean="0"/>
              <a:t> </a:t>
            </a:r>
            <a:r>
              <a:rPr lang="en-US" b="1" dirty="0" smtClean="0"/>
              <a:t>(</a:t>
            </a:r>
            <a:r>
              <a:rPr lang="en-US" b="1" dirty="0" err="1" smtClean="0"/>
              <a:t>calibrage</a:t>
            </a:r>
            <a:r>
              <a:rPr lang="en-US" b="1" dirty="0" smtClean="0"/>
              <a:t>) du </a:t>
            </a:r>
            <a:r>
              <a:rPr lang="en-US" b="1" dirty="0" err="1" smtClean="0"/>
              <a:t>modèle</a:t>
            </a:r>
            <a:r>
              <a:rPr lang="en-US" b="1" dirty="0" smtClean="0"/>
              <a:t> au </a:t>
            </a:r>
            <a:r>
              <a:rPr lang="en-US" b="1" dirty="0" err="1" smtClean="0"/>
              <a:t>moyen</a:t>
            </a:r>
            <a:r>
              <a:rPr lang="en-US" b="1" dirty="0" smtClean="0"/>
              <a:t> de </a:t>
            </a:r>
            <a:r>
              <a:rPr lang="en-US" b="1" dirty="0" smtClean="0"/>
              <a:t>	</a:t>
            </a:r>
            <a:r>
              <a:rPr lang="en-US" b="1" dirty="0" err="1" smtClean="0"/>
              <a:t>prélèvements</a:t>
            </a:r>
            <a:r>
              <a:rPr lang="en-US" b="1" dirty="0" smtClean="0"/>
              <a:t> </a:t>
            </a:r>
            <a:r>
              <a:rPr lang="en-US" b="1" dirty="0" err="1" smtClean="0"/>
              <a:t>d’air</a:t>
            </a:r>
            <a:endParaRPr lang="fr-BE" b="1" dirty="0"/>
          </a:p>
        </p:txBody>
      </p:sp>
      <p:sp>
        <p:nvSpPr>
          <p:cNvPr id="2" name="Flèche droite 1"/>
          <p:cNvSpPr/>
          <p:nvPr/>
        </p:nvSpPr>
        <p:spPr>
          <a:xfrm>
            <a:off x="277779" y="4941168"/>
            <a:ext cx="9668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1443" y="1700808"/>
            <a:ext cx="1423844" cy="79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0374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8</a:t>
            </a:fld>
            <a:endParaRPr lang="fr-BE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113" y="6262688"/>
            <a:ext cx="3787775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4" name="Espace réservé du contenu 1"/>
          <p:cNvSpPr txBox="1">
            <a:spLocks/>
          </p:cNvSpPr>
          <p:nvPr/>
        </p:nvSpPr>
        <p:spPr>
          <a:xfrm>
            <a:off x="673535" y="1019868"/>
            <a:ext cx="8172908" cy="494760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2800" b="1" dirty="0">
              <a:solidFill>
                <a:schemeClr val="accent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42788" y="2709037"/>
            <a:ext cx="837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fr-BE" sz="3200" b="1" dirty="0" smtClean="0">
                <a:solidFill>
                  <a:schemeClr val="accent1"/>
                </a:solidFill>
              </a:rPr>
              <a:t>II. Prélèvement </a:t>
            </a:r>
            <a:r>
              <a:rPr lang="fr-BE" sz="3200" b="1" dirty="0">
                <a:solidFill>
                  <a:schemeClr val="accent1"/>
                </a:solidFill>
              </a:rPr>
              <a:t>d’air du sol</a:t>
            </a:r>
          </a:p>
        </p:txBody>
      </p:sp>
    </p:spTree>
    <p:extLst>
      <p:ext uri="{BB962C8B-B14F-4D97-AF65-F5344CB8AC3E}">
        <p14:creationId xmlns:p14="http://schemas.microsoft.com/office/powerpoint/2010/main" val="30902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"/>
          <p:cNvSpPr txBox="1">
            <a:spLocks/>
          </p:cNvSpPr>
          <p:nvPr/>
        </p:nvSpPr>
        <p:spPr>
          <a:xfrm>
            <a:off x="323528" y="1124744"/>
            <a:ext cx="8172908" cy="475252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 </a:t>
            </a:r>
            <a:r>
              <a:rPr lang="fr-BE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Air du </a:t>
            </a:r>
            <a:r>
              <a:rPr lang="fr-BE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sol (ISO </a:t>
            </a:r>
            <a:r>
              <a:rPr lang="fr-BE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18400-204:2017)</a:t>
            </a:r>
            <a:endParaRPr lang="fr-BE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fr-FR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fr-BE" sz="2000" b="1" u="sng" dirty="0" smtClean="0"/>
              <a:t>Canne </a:t>
            </a:r>
            <a:r>
              <a:rPr lang="fr-BE" sz="2000" b="1" u="sng" dirty="0"/>
              <a:t>de prélèvement</a:t>
            </a:r>
            <a:endParaRPr lang="fr-BE" sz="2000" dirty="0"/>
          </a:p>
          <a:p>
            <a:r>
              <a:rPr lang="fr-BE" sz="1800" dirty="0"/>
              <a:t>Ouvrage temporaire enfoncé dans le </a:t>
            </a:r>
            <a:r>
              <a:rPr lang="fr-BE" sz="1800" dirty="0" smtClean="0"/>
              <a:t>sol, modèles </a:t>
            </a:r>
            <a:r>
              <a:rPr lang="fr-BE" sz="1800" dirty="0"/>
              <a:t>existants : à pointe perdue, à pointe rétractable…</a:t>
            </a:r>
          </a:p>
          <a:p>
            <a:r>
              <a:rPr lang="fr-BE" sz="1800" dirty="0" smtClean="0"/>
              <a:t>Attention aux contaminations croisées</a:t>
            </a:r>
            <a:endParaRPr lang="fr-BE" sz="1800" dirty="0"/>
          </a:p>
          <a:p>
            <a:r>
              <a:rPr lang="fr-BE" sz="1800" dirty="0"/>
              <a:t>Avantage : rapidité de mise en place, coût.</a:t>
            </a:r>
          </a:p>
          <a:p>
            <a:r>
              <a:rPr lang="fr-BE" sz="1800" dirty="0"/>
              <a:t>Inconvénient : mesure ponctuelle limitée aux horizons superficiels, sols meubles</a:t>
            </a:r>
            <a:r>
              <a:rPr lang="fr-BE" sz="1800" dirty="0" smtClean="0"/>
              <a:t>.</a:t>
            </a:r>
          </a:p>
          <a:p>
            <a:pPr marL="0" indent="0">
              <a:buNone/>
            </a:pPr>
            <a:r>
              <a:rPr lang="fr-BE" sz="2000" b="1" u="sng" dirty="0" err="1"/>
              <a:t>Piézair</a:t>
            </a:r>
            <a:endParaRPr lang="fr-BE" sz="2000" dirty="0"/>
          </a:p>
          <a:p>
            <a:r>
              <a:rPr lang="fr-BE" sz="1800" dirty="0"/>
              <a:t>ouvrage permanent ou semi-permanent </a:t>
            </a:r>
            <a:r>
              <a:rPr lang="fr-BE" sz="1800" dirty="0" smtClean="0"/>
              <a:t>foré comprenant un </a:t>
            </a:r>
            <a:r>
              <a:rPr lang="fr-BE" sz="1800" dirty="0"/>
              <a:t>tubage </a:t>
            </a:r>
            <a:r>
              <a:rPr lang="fr-BE" sz="1800" dirty="0" smtClean="0"/>
              <a:t>avec portion </a:t>
            </a:r>
            <a:r>
              <a:rPr lang="fr-BE" sz="1800" dirty="0" err="1" smtClean="0"/>
              <a:t>crépinée</a:t>
            </a:r>
            <a:r>
              <a:rPr lang="fr-BE" sz="1800" dirty="0" smtClean="0"/>
              <a:t>. Système </a:t>
            </a:r>
            <a:r>
              <a:rPr lang="fr-BE" sz="1800" dirty="0"/>
              <a:t>de fermeture </a:t>
            </a:r>
            <a:r>
              <a:rPr lang="fr-BE" sz="1800" dirty="0" smtClean="0"/>
              <a:t>étanche requis. </a:t>
            </a:r>
            <a:endParaRPr lang="fr-BE" sz="1800" dirty="0"/>
          </a:p>
          <a:p>
            <a:r>
              <a:rPr lang="fr-BE" sz="1800" dirty="0"/>
              <a:t>Avantage : suivi long terme possible, répétabilité des mesures.</a:t>
            </a:r>
          </a:p>
          <a:p>
            <a:r>
              <a:rPr lang="fr-BE" sz="1800" dirty="0"/>
              <a:t>Inconvénient : mise en place, coût</a:t>
            </a:r>
            <a:endParaRPr lang="fr-BE" sz="18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9</a:t>
            </a:fld>
            <a:endParaRPr lang="fr-BE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113" y="6262688"/>
            <a:ext cx="3787775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 smtClean="0">
                <a:solidFill>
                  <a:schemeClr val="accent1"/>
                </a:solidFill>
              </a:rPr>
              <a:t>Echantillonnage de l’air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20272" y="260648"/>
            <a:ext cx="178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Equipement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ésentation_ISSeP">
  <a:themeElements>
    <a:clrScheme name="Personnalisé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19398A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Présentation_ISSeP</Template>
  <TotalTime>10464</TotalTime>
  <Words>2130</Words>
  <Application>Microsoft Office PowerPoint</Application>
  <PresentationFormat>Affichage à l'écran (4:3)</PresentationFormat>
  <Paragraphs>684</Paragraphs>
  <Slides>52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3" baseType="lpstr">
      <vt:lpstr>Présentation_ISSeP</vt:lpstr>
      <vt:lpstr>      Formation « préleveurs »  Prélèvements d’air </vt:lpstr>
      <vt:lpstr>Programme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Prélèvements d’air</vt:lpstr>
      <vt:lpstr>Echantillonnage d’air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Problématique des terres amiantées</dc:title>
  <dc:creator>LAMBOTTE Robin</dc:creator>
  <cp:lastModifiedBy>LAMBERT Christophe</cp:lastModifiedBy>
  <cp:revision>390</cp:revision>
  <cp:lastPrinted>2018-09-24T08:40:34Z</cp:lastPrinted>
  <dcterms:created xsi:type="dcterms:W3CDTF">2017-11-22T16:18:59Z</dcterms:created>
  <dcterms:modified xsi:type="dcterms:W3CDTF">2019-11-28T11:34:23Z</dcterms:modified>
</cp:coreProperties>
</file>