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373" r:id="rId3"/>
    <p:sldId id="324" r:id="rId4"/>
    <p:sldId id="411" r:id="rId5"/>
    <p:sldId id="379" r:id="rId6"/>
    <p:sldId id="374" r:id="rId7"/>
    <p:sldId id="400" r:id="rId8"/>
    <p:sldId id="380" r:id="rId9"/>
    <p:sldId id="402" r:id="rId10"/>
    <p:sldId id="382" r:id="rId11"/>
    <p:sldId id="416" r:id="rId12"/>
    <p:sldId id="405" r:id="rId13"/>
    <p:sldId id="410" r:id="rId14"/>
    <p:sldId id="417" r:id="rId15"/>
    <p:sldId id="419" r:id="rId16"/>
    <p:sldId id="418" r:id="rId17"/>
    <p:sldId id="408" r:id="rId18"/>
    <p:sldId id="406" r:id="rId19"/>
    <p:sldId id="407" r:id="rId20"/>
    <p:sldId id="409" r:id="rId21"/>
    <p:sldId id="413" r:id="rId22"/>
    <p:sldId id="415" r:id="rId23"/>
    <p:sldId id="414" r:id="rId24"/>
    <p:sldId id="296" r:id="rId25"/>
    <p:sldId id="420"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MBERT Christophe" initials="CHL" lastIdx="5" clrIdx="0"/>
  <p:cmAuthor id="1" name="GARZANITI Simon" initials="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DE2"/>
    <a:srgbClr val="04617B"/>
    <a:srgbClr val="07A1CB"/>
    <a:srgbClr val="89A5EA"/>
    <a:srgbClr val="277CF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6" autoAdjust="0"/>
    <p:restoredTop sz="92362" autoAdjust="0"/>
  </p:normalViewPr>
  <p:slideViewPr>
    <p:cSldViewPr>
      <p:cViewPr varScale="1">
        <p:scale>
          <a:sx n="110" d="100"/>
          <a:sy n="110" d="100"/>
        </p:scale>
        <p:origin x="1074" y="126"/>
      </p:cViewPr>
      <p:guideLst>
        <p:guide orient="horz" pos="2160"/>
        <p:guide pos="2880"/>
      </p:guideLst>
    </p:cSldViewPr>
  </p:slideViewPr>
  <p:outlineViewPr>
    <p:cViewPr>
      <p:scale>
        <a:sx n="33" d="100"/>
        <a:sy n="33" d="100"/>
      </p:scale>
      <p:origin x="0" y="25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2F2A20-B23D-401D-86CF-E356F933D1BC}" type="datetimeFigureOut">
              <a:rPr lang="fr-BE" smtClean="0"/>
              <a:t>28-11-19</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06BF0-014E-422D-ACA1-EE2E5A1C1701}" type="slidenum">
              <a:rPr lang="fr-BE" smtClean="0"/>
              <a:t>‹N°›</a:t>
            </a:fld>
            <a:endParaRPr lang="fr-BE"/>
          </a:p>
        </p:txBody>
      </p:sp>
    </p:spTree>
    <p:extLst>
      <p:ext uri="{BB962C8B-B14F-4D97-AF65-F5344CB8AC3E}">
        <p14:creationId xmlns:p14="http://schemas.microsoft.com/office/powerpoint/2010/main" val="380859395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E19D4F-6D3A-4266-85EF-D4F0EE4249D8}" type="datetimeFigureOut">
              <a:rPr lang="fr-BE" smtClean="0"/>
              <a:t>28-11-19</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874B083-83BB-468C-8A15-9F496F32F835}" type="slidenum">
              <a:rPr lang="fr-BE" smtClean="0"/>
              <a:t>‹N°›</a:t>
            </a:fld>
            <a:endParaRPr lang="fr-BE"/>
          </a:p>
        </p:txBody>
      </p:sp>
    </p:spTree>
    <p:extLst>
      <p:ext uri="{BB962C8B-B14F-4D97-AF65-F5344CB8AC3E}">
        <p14:creationId xmlns:p14="http://schemas.microsoft.com/office/powerpoint/2010/main" val="240471770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6" name="Espace réservé du pied de page 5"/>
          <p:cNvSpPr>
            <a:spLocks noGrp="1"/>
          </p:cNvSpPr>
          <p:nvPr>
            <p:ph type="ftr" sz="quarter" idx="10"/>
          </p:nvPr>
        </p:nvSpPr>
        <p:spPr/>
        <p:txBody>
          <a:bodyPr/>
          <a:lstStyle/>
          <a:p>
            <a:endParaRPr lang="fr-BE"/>
          </a:p>
        </p:txBody>
      </p:sp>
    </p:spTree>
    <p:extLst>
      <p:ext uri="{BB962C8B-B14F-4D97-AF65-F5344CB8AC3E}">
        <p14:creationId xmlns:p14="http://schemas.microsoft.com/office/powerpoint/2010/main" val="323421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endParaRPr lang="fr-BE"/>
          </a:p>
        </p:txBody>
      </p:sp>
    </p:spTree>
    <p:extLst>
      <p:ext uri="{BB962C8B-B14F-4D97-AF65-F5344CB8AC3E}">
        <p14:creationId xmlns:p14="http://schemas.microsoft.com/office/powerpoint/2010/main" val="244698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6" name="Espace réservé du pied de page 5"/>
          <p:cNvSpPr>
            <a:spLocks noGrp="1"/>
          </p:cNvSpPr>
          <p:nvPr>
            <p:ph type="ftr" sz="quarter" idx="10"/>
          </p:nvPr>
        </p:nvSpPr>
        <p:spPr/>
        <p:txBody>
          <a:bodyPr/>
          <a:lstStyle/>
          <a:p>
            <a:endParaRPr lang="fr-BE"/>
          </a:p>
        </p:txBody>
      </p:sp>
    </p:spTree>
    <p:extLst>
      <p:ext uri="{BB962C8B-B14F-4D97-AF65-F5344CB8AC3E}">
        <p14:creationId xmlns:p14="http://schemas.microsoft.com/office/powerpoint/2010/main" val="323421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BE"/>
          </a:p>
        </p:txBody>
      </p:sp>
      <p:sp>
        <p:nvSpPr>
          <p:cNvPr id="6" name="Espace réservé du pied de page 5"/>
          <p:cNvSpPr>
            <a:spLocks noGrp="1"/>
          </p:cNvSpPr>
          <p:nvPr>
            <p:ph type="ftr" sz="quarter" idx="10"/>
          </p:nvPr>
        </p:nvSpPr>
        <p:spPr/>
        <p:txBody>
          <a:bodyPr/>
          <a:lstStyle/>
          <a:p>
            <a:endParaRPr lang="fr-BE"/>
          </a:p>
        </p:txBody>
      </p:sp>
    </p:spTree>
    <p:extLst>
      <p:ext uri="{BB962C8B-B14F-4D97-AF65-F5344CB8AC3E}">
        <p14:creationId xmlns:p14="http://schemas.microsoft.com/office/powerpoint/2010/main" val="373797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1"/>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FF51E01-E19D-40A5-BBB8-7438E088CD1A}" type="datetime1">
              <a:rPr lang="fr-BE" smtClean="0"/>
              <a:t>28-11-19</a:t>
            </a:fld>
            <a:endParaRPr lang="fr-BE"/>
          </a:p>
        </p:txBody>
      </p:sp>
      <p:sp>
        <p:nvSpPr>
          <p:cNvPr id="5" name="Footer Placeholder 4"/>
          <p:cNvSpPr>
            <a:spLocks noGrp="1"/>
          </p:cNvSpPr>
          <p:nvPr>
            <p:ph type="ftr" sz="quarter" idx="11"/>
          </p:nvPr>
        </p:nvSpPr>
        <p:spPr/>
        <p:txBody>
          <a:bodyPr/>
          <a:lstStyle/>
          <a:p>
            <a:r>
              <a:rPr lang="fr-BE" smtClean="0"/>
              <a:t>Comité suivi du 28 novembre 2017</a:t>
            </a:r>
            <a:endParaRPr lang="fr-BE"/>
          </a:p>
        </p:txBody>
      </p:sp>
      <p:sp>
        <p:nvSpPr>
          <p:cNvPr id="6" name="Slide Number Placeholder 5"/>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94063EE-C4A0-415C-9691-E1B14C930597}" type="datetime1">
              <a:rPr lang="fr-BE" smtClean="0"/>
              <a:t>28-11-19</a:t>
            </a:fld>
            <a:endParaRPr lang="fr-BE"/>
          </a:p>
        </p:txBody>
      </p:sp>
      <p:sp>
        <p:nvSpPr>
          <p:cNvPr id="5" name="Footer Placeholder 4"/>
          <p:cNvSpPr>
            <a:spLocks noGrp="1"/>
          </p:cNvSpPr>
          <p:nvPr>
            <p:ph type="ftr" sz="quarter" idx="11"/>
          </p:nvPr>
        </p:nvSpPr>
        <p:spPr/>
        <p:txBody>
          <a:bodyPr/>
          <a:lstStyle/>
          <a:p>
            <a:r>
              <a:rPr lang="fr-BE" smtClean="0"/>
              <a:t>Comité suivi du 28 novembre 2017</a:t>
            </a:r>
            <a:endParaRPr lang="fr-BE"/>
          </a:p>
        </p:txBody>
      </p:sp>
      <p:sp>
        <p:nvSpPr>
          <p:cNvPr id="6" name="Slide Number Placeholder 5"/>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A62BD0-BB3E-462D-AD44-5CE046394E62}" type="datetime1">
              <a:rPr lang="fr-BE" smtClean="0"/>
              <a:t>28-11-19</a:t>
            </a:fld>
            <a:endParaRPr lang="fr-BE"/>
          </a:p>
        </p:txBody>
      </p:sp>
      <p:sp>
        <p:nvSpPr>
          <p:cNvPr id="5" name="Footer Placeholder 4"/>
          <p:cNvSpPr>
            <a:spLocks noGrp="1"/>
          </p:cNvSpPr>
          <p:nvPr>
            <p:ph type="ftr" sz="quarter" idx="11"/>
          </p:nvPr>
        </p:nvSpPr>
        <p:spPr/>
        <p:txBody>
          <a:bodyPr/>
          <a:lstStyle/>
          <a:p>
            <a:r>
              <a:rPr lang="fr-BE" smtClean="0"/>
              <a:t>Comité suivi du 28 novembre 2017</a:t>
            </a:r>
            <a:endParaRPr lang="fr-BE"/>
          </a:p>
        </p:txBody>
      </p:sp>
      <p:sp>
        <p:nvSpPr>
          <p:cNvPr id="6" name="Slide Number Placeholder 5"/>
          <p:cNvSpPr>
            <a:spLocks noGrp="1"/>
          </p:cNvSpPr>
          <p:nvPr>
            <p:ph type="sldNum" sz="quarter" idx="12"/>
          </p:nvPr>
        </p:nvSpPr>
        <p:spPr/>
        <p:txBody>
          <a:bodyPr/>
          <a:lstStyle/>
          <a:p>
            <a:fld id="{1CC86C12-27FA-4E55-AABA-72B19D089AC4}" type="slidenum">
              <a:rPr lang="fr-BE" smtClean="0"/>
              <a:t>‹N°›</a:t>
            </a:fld>
            <a:endParaRPr lang="fr-B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0050A44-4563-46B7-82F3-FC003E78AC9F}" type="datetime1">
              <a:rPr lang="fr-BE" smtClean="0"/>
              <a:t>28-11-19</a:t>
            </a:fld>
            <a:endParaRPr lang="fr-BE"/>
          </a:p>
        </p:txBody>
      </p:sp>
      <p:sp>
        <p:nvSpPr>
          <p:cNvPr id="5" name="Footer Placeholder 4"/>
          <p:cNvSpPr>
            <a:spLocks noGrp="1"/>
          </p:cNvSpPr>
          <p:nvPr>
            <p:ph type="ftr" sz="quarter" idx="11"/>
          </p:nvPr>
        </p:nvSpPr>
        <p:spPr/>
        <p:txBody>
          <a:bodyPr/>
          <a:lstStyle/>
          <a:p>
            <a:r>
              <a:rPr lang="fr-BE" smtClean="0"/>
              <a:t>Comité suivi du 28 novembre 2017</a:t>
            </a:r>
            <a:endParaRPr lang="fr-BE"/>
          </a:p>
        </p:txBody>
      </p:sp>
      <p:sp>
        <p:nvSpPr>
          <p:cNvPr id="6" name="Slide Number Placeholder 5"/>
          <p:cNvSpPr>
            <a:spLocks noGrp="1"/>
          </p:cNvSpPr>
          <p:nvPr>
            <p:ph type="sldNum" sz="quarter" idx="12"/>
          </p:nvPr>
        </p:nvSpPr>
        <p:spPr/>
        <p:txBody>
          <a:bodyPr/>
          <a:lstStyle/>
          <a:p>
            <a:fld id="{1CC86C12-27FA-4E55-AABA-72B19D089AC4}" type="slidenum">
              <a:rPr lang="fr-BE" smtClean="0"/>
              <a:t>‹N°›</a:t>
            </a:fld>
            <a:endParaRPr lang="fr-BE"/>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89"/>
            <a:ext cx="5544515"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9718BA1-F1E9-479E-949A-26A4298BA67F}" type="datetime1">
              <a:rPr lang="fr-BE" smtClean="0"/>
              <a:t>28-11-19</a:t>
            </a:fld>
            <a:endParaRPr lang="fr-BE"/>
          </a:p>
        </p:txBody>
      </p:sp>
      <p:sp>
        <p:nvSpPr>
          <p:cNvPr id="5" name="Footer Placeholder 4"/>
          <p:cNvSpPr>
            <a:spLocks noGrp="1"/>
          </p:cNvSpPr>
          <p:nvPr>
            <p:ph type="ftr" sz="quarter" idx="11"/>
          </p:nvPr>
        </p:nvSpPr>
        <p:spPr/>
        <p:txBody>
          <a:bodyPr/>
          <a:lstStyle/>
          <a:p>
            <a:r>
              <a:rPr lang="fr-BE" smtClean="0"/>
              <a:t>Comité suivi du 28 novembre 2017</a:t>
            </a:r>
            <a:endParaRPr lang="fr-BE"/>
          </a:p>
        </p:txBody>
      </p:sp>
      <p:sp>
        <p:nvSpPr>
          <p:cNvPr id="6" name="Slide Number Placeholder 5"/>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607C4C0A-3E89-4416-AD09-0D75E00D5AD8}" type="datetime1">
              <a:rPr lang="fr-BE" smtClean="0"/>
              <a:t>28-11-19</a:t>
            </a:fld>
            <a:endParaRPr lang="fr-BE"/>
          </a:p>
        </p:txBody>
      </p:sp>
      <p:sp>
        <p:nvSpPr>
          <p:cNvPr id="6" name="Footer Placeholder 5"/>
          <p:cNvSpPr>
            <a:spLocks noGrp="1"/>
          </p:cNvSpPr>
          <p:nvPr>
            <p:ph type="ftr" sz="quarter" idx="11"/>
          </p:nvPr>
        </p:nvSpPr>
        <p:spPr/>
        <p:txBody>
          <a:bodyPr/>
          <a:lstStyle/>
          <a:p>
            <a:r>
              <a:rPr lang="fr-BE" smtClean="0"/>
              <a:t>Comité suivi du 28 novembre 2017</a:t>
            </a:r>
            <a:endParaRPr lang="fr-BE"/>
          </a:p>
        </p:txBody>
      </p:sp>
      <p:sp>
        <p:nvSpPr>
          <p:cNvPr id="7" name="Slide Number Placeholder 6"/>
          <p:cNvSpPr>
            <a:spLocks noGrp="1"/>
          </p:cNvSpPr>
          <p:nvPr>
            <p:ph type="sldNum" sz="quarter" idx="12"/>
          </p:nvPr>
        </p:nvSpPr>
        <p:spPr/>
        <p:txBody>
          <a:bodyPr/>
          <a:lstStyle/>
          <a:p>
            <a:fld id="{1CC86C12-27FA-4E55-AABA-72B19D089AC4}" type="slidenum">
              <a:rPr lang="fr-BE" smtClean="0"/>
              <a:t>‹N°›</a:t>
            </a:fld>
            <a:endParaRPr lang="fr-BE"/>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D5C7A36-9CB8-4A71-9063-D57E70890071}" type="datetime1">
              <a:rPr lang="fr-BE" smtClean="0"/>
              <a:t>28-11-19</a:t>
            </a:fld>
            <a:endParaRPr lang="fr-BE"/>
          </a:p>
        </p:txBody>
      </p:sp>
      <p:sp>
        <p:nvSpPr>
          <p:cNvPr id="8" name="Footer Placeholder 7"/>
          <p:cNvSpPr>
            <a:spLocks noGrp="1"/>
          </p:cNvSpPr>
          <p:nvPr>
            <p:ph type="ftr" sz="quarter" idx="11"/>
          </p:nvPr>
        </p:nvSpPr>
        <p:spPr/>
        <p:txBody>
          <a:bodyPr/>
          <a:lstStyle/>
          <a:p>
            <a:r>
              <a:rPr lang="fr-BE" smtClean="0"/>
              <a:t>Comité suivi du 28 novembre 2017</a:t>
            </a:r>
            <a:endParaRPr lang="fr-BE"/>
          </a:p>
        </p:txBody>
      </p:sp>
      <p:sp>
        <p:nvSpPr>
          <p:cNvPr id="9" name="Slide Number Placeholder 8"/>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7C5E97D-4041-4242-8E13-AE8572F98804}" type="datetime1">
              <a:rPr lang="fr-BE" smtClean="0"/>
              <a:t>28-11-19</a:t>
            </a:fld>
            <a:endParaRPr lang="fr-BE"/>
          </a:p>
        </p:txBody>
      </p:sp>
      <p:sp>
        <p:nvSpPr>
          <p:cNvPr id="4" name="Footer Placeholder 3"/>
          <p:cNvSpPr>
            <a:spLocks noGrp="1"/>
          </p:cNvSpPr>
          <p:nvPr>
            <p:ph type="ftr" sz="quarter" idx="11"/>
          </p:nvPr>
        </p:nvSpPr>
        <p:spPr/>
        <p:txBody>
          <a:bodyPr/>
          <a:lstStyle/>
          <a:p>
            <a:r>
              <a:rPr lang="fr-BE" smtClean="0"/>
              <a:t>Comité suivi du 28 novembre 2017</a:t>
            </a:r>
            <a:endParaRPr lang="fr-BE"/>
          </a:p>
        </p:txBody>
      </p:sp>
      <p:sp>
        <p:nvSpPr>
          <p:cNvPr id="5" name="Slide Number Placeholder 4"/>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FD15FE4-B831-4721-8A42-9BDE1A75EB6C}" type="datetime1">
              <a:rPr lang="fr-BE" smtClean="0"/>
              <a:t>28-11-19</a:t>
            </a:fld>
            <a:endParaRPr lang="fr-BE"/>
          </a:p>
        </p:txBody>
      </p:sp>
      <p:sp>
        <p:nvSpPr>
          <p:cNvPr id="3" name="Footer Placeholder 2"/>
          <p:cNvSpPr>
            <a:spLocks noGrp="1"/>
          </p:cNvSpPr>
          <p:nvPr>
            <p:ph type="ftr" sz="quarter" idx="11"/>
          </p:nvPr>
        </p:nvSpPr>
        <p:spPr/>
        <p:txBody>
          <a:bodyPr/>
          <a:lstStyle/>
          <a:p>
            <a:r>
              <a:rPr lang="fr-BE" smtClean="0"/>
              <a:t>Comité suivi du 28 novembre 2017</a:t>
            </a:r>
            <a:endParaRPr lang="fr-BE"/>
          </a:p>
        </p:txBody>
      </p:sp>
      <p:sp>
        <p:nvSpPr>
          <p:cNvPr id="4" name="Slide Number Placeholder 3"/>
          <p:cNvSpPr>
            <a:spLocks noGrp="1"/>
          </p:cNvSpPr>
          <p:nvPr>
            <p:ph type="sldNum" sz="quarter" idx="12"/>
          </p:nvPr>
        </p:nvSpPr>
        <p:spPr/>
        <p:txBody>
          <a:bodyPr/>
          <a:lstStyle/>
          <a:p>
            <a:fld id="{1CC86C12-27FA-4E55-AABA-72B19D089AC4}"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5F989B-BDA9-4704-8CA1-B28C4D04D436}" type="datetime1">
              <a:rPr lang="fr-BE" smtClean="0"/>
              <a:t>28-11-19</a:t>
            </a:fld>
            <a:endParaRPr lang="fr-BE"/>
          </a:p>
        </p:txBody>
      </p:sp>
      <p:sp>
        <p:nvSpPr>
          <p:cNvPr id="6" name="Footer Placeholder 5"/>
          <p:cNvSpPr>
            <a:spLocks noGrp="1"/>
          </p:cNvSpPr>
          <p:nvPr>
            <p:ph type="ftr" sz="quarter" idx="11"/>
          </p:nvPr>
        </p:nvSpPr>
        <p:spPr/>
        <p:txBody>
          <a:bodyPr/>
          <a:lstStyle/>
          <a:p>
            <a:r>
              <a:rPr lang="fr-BE" smtClean="0"/>
              <a:t>Comité suivi du 28 novembre 2017</a:t>
            </a:r>
            <a:endParaRPr lang="fr-BE"/>
          </a:p>
        </p:txBody>
      </p:sp>
      <p:sp>
        <p:nvSpPr>
          <p:cNvPr id="7" name="Slide Number Placeholder 6"/>
          <p:cNvSpPr>
            <a:spLocks noGrp="1"/>
          </p:cNvSpPr>
          <p:nvPr>
            <p:ph type="sldNum" sz="quarter" idx="12"/>
          </p:nvPr>
        </p:nvSpPr>
        <p:spPr/>
        <p:txBody>
          <a:bodyPr/>
          <a:lstStyle/>
          <a:p>
            <a:fld id="{1CC86C12-27FA-4E55-AABA-72B19D089AC4}" type="slidenum">
              <a:rPr lang="fr-BE" smtClean="0"/>
              <a:t>‹N°›</a:t>
            </a:fld>
            <a:endParaRPr lang="fr-BE"/>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7" y="338667"/>
            <a:ext cx="3812645" cy="2429935"/>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8C34E71-2DBF-41C8-8A78-7A661AF9CAE4}" type="datetime1">
              <a:rPr lang="fr-BE" smtClean="0"/>
              <a:t>28-11-19</a:t>
            </a:fld>
            <a:endParaRPr lang="fr-BE"/>
          </a:p>
        </p:txBody>
      </p:sp>
      <p:sp>
        <p:nvSpPr>
          <p:cNvPr id="6" name="Footer Placeholder 5"/>
          <p:cNvSpPr>
            <a:spLocks noGrp="1"/>
          </p:cNvSpPr>
          <p:nvPr>
            <p:ph type="ftr" sz="quarter" idx="11"/>
          </p:nvPr>
        </p:nvSpPr>
        <p:spPr/>
        <p:txBody>
          <a:bodyPr/>
          <a:lstStyle/>
          <a:p>
            <a:r>
              <a:rPr lang="fr-BE" smtClean="0"/>
              <a:t>Comité suivi du 28 novembre 2017</a:t>
            </a:r>
            <a:endParaRPr lang="fr-BE"/>
          </a:p>
        </p:txBody>
      </p:sp>
      <p:sp>
        <p:nvSpPr>
          <p:cNvPr id="7" name="Slide Number Placeholder 6"/>
          <p:cNvSpPr>
            <a:spLocks noGrp="1"/>
          </p:cNvSpPr>
          <p:nvPr>
            <p:ph type="sldNum" sz="quarter" idx="12"/>
          </p:nvPr>
        </p:nvSpPr>
        <p:spPr/>
        <p:txBody>
          <a:bodyPr/>
          <a:lstStyle/>
          <a:p>
            <a:fld id="{1CC86C12-27FA-4E55-AABA-72B19D089AC4}" type="slidenum">
              <a:rPr lang="fr-BE" smtClean="0"/>
              <a:t>‹N°›</a:t>
            </a:fld>
            <a:endParaRPr lang="fr-B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A06FFB-516E-4A3E-9775-C5EB7F83D4CA}" type="datetime1">
              <a:rPr lang="fr-BE" smtClean="0"/>
              <a:t>28-11-19</a:t>
            </a:fld>
            <a:endParaRPr lang="fr-BE"/>
          </a:p>
        </p:txBody>
      </p:sp>
      <p:sp>
        <p:nvSpPr>
          <p:cNvPr id="5" name="Footer Placeholder 4"/>
          <p:cNvSpPr>
            <a:spLocks noGrp="1"/>
          </p:cNvSpPr>
          <p:nvPr>
            <p:ph type="ftr" sz="quarter" idx="3"/>
          </p:nvPr>
        </p:nvSpPr>
        <p:spPr>
          <a:xfrm>
            <a:off x="193640"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r-BE" smtClean="0"/>
              <a:t>Comité suivi du 28 novembre 2017</a:t>
            </a:r>
            <a:endParaRPr lang="fr-BE"/>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1CC86C12-27FA-4E55-AABA-72B19D089AC4}" type="slidenum">
              <a:rPr lang="fr-BE" smtClean="0"/>
              <a:t>‹N°›</a:t>
            </a:fld>
            <a:endParaRPr lang="fr-BE"/>
          </a:p>
        </p:txBody>
      </p:sp>
      <p:sp>
        <p:nvSpPr>
          <p:cNvPr id="3" name="Text Placeholder 2"/>
          <p:cNvSpPr>
            <a:spLocks noGrp="1"/>
          </p:cNvSpPr>
          <p:nvPr>
            <p:ph type="body" idx="1"/>
          </p:nvPr>
        </p:nvSpPr>
        <p:spPr>
          <a:xfrm>
            <a:off x="872069"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2444" y="260648"/>
            <a:ext cx="7772400" cy="4896543"/>
          </a:xfrm>
        </p:spPr>
        <p:txBody>
          <a:bodyPr>
            <a:normAutofit fontScale="90000"/>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dirty="0" smtClean="0"/>
              <a:t>Formation « préleveurs »</a:t>
            </a:r>
            <a:br>
              <a:rPr lang="fr-BE" dirty="0" smtClean="0"/>
            </a:br>
            <a:r>
              <a:rPr lang="fr-BE" dirty="0" smtClean="0"/>
              <a:t/>
            </a:r>
            <a:br>
              <a:rPr lang="fr-BE" dirty="0" smtClean="0"/>
            </a:br>
            <a:r>
              <a:rPr lang="fr-BE" sz="4000" dirty="0" smtClean="0">
                <a:solidFill>
                  <a:schemeClr val="bg1"/>
                </a:solidFill>
              </a:rPr>
              <a:t>P 7 </a:t>
            </a:r>
            <a:r>
              <a:rPr lang="fr-BE" sz="4000" dirty="0">
                <a:solidFill>
                  <a:schemeClr val="bg1"/>
                </a:solidFill>
              </a:rPr>
              <a:t>– Méthode de </a:t>
            </a:r>
            <a:r>
              <a:rPr lang="fr-BE" sz="4000" dirty="0" smtClean="0">
                <a:solidFill>
                  <a:schemeClr val="bg1"/>
                </a:solidFill>
              </a:rPr>
              <a:t>description</a:t>
            </a:r>
            <a:br>
              <a:rPr lang="fr-BE" sz="4000" dirty="0" smtClean="0">
                <a:solidFill>
                  <a:schemeClr val="bg1"/>
                </a:solidFill>
              </a:rPr>
            </a:br>
            <a:r>
              <a:rPr lang="fr-BE" sz="4000" dirty="0" smtClean="0">
                <a:solidFill>
                  <a:schemeClr val="bg1"/>
                </a:solidFill>
              </a:rPr>
              <a:t>des sols et des terres excavées</a:t>
            </a:r>
            <a:br>
              <a:rPr lang="fr-BE" sz="4000" dirty="0" smtClean="0">
                <a:solidFill>
                  <a:schemeClr val="bg1"/>
                </a:solidFill>
              </a:rPr>
            </a:br>
            <a:r>
              <a:rPr lang="fr-BE" sz="4000" dirty="0" smtClean="0">
                <a:solidFill>
                  <a:schemeClr val="bg1"/>
                </a:solidFill>
              </a:rPr>
              <a:t>à finalité environnementale</a:t>
            </a:r>
            <a:br>
              <a:rPr lang="fr-BE" sz="4000" dirty="0" smtClean="0">
                <a:solidFill>
                  <a:schemeClr val="bg1"/>
                </a:solidFill>
              </a:rPr>
            </a:br>
            <a:r>
              <a:rPr lang="fr-BE" sz="4000" dirty="0">
                <a:solidFill>
                  <a:schemeClr val="bg1"/>
                </a:solidFill>
              </a:rPr>
              <a:t/>
            </a:r>
            <a:br>
              <a:rPr lang="fr-BE" sz="4000" dirty="0">
                <a:solidFill>
                  <a:schemeClr val="bg1"/>
                </a:solidFill>
              </a:rPr>
            </a:br>
            <a:r>
              <a:rPr lang="fr-FR" sz="1600" b="1" dirty="0">
                <a:solidFill>
                  <a:schemeClr val="bg1"/>
                </a:solidFill>
              </a:rPr>
              <a:t>Claude Dingelstadt</a:t>
            </a:r>
            <a:endParaRPr lang="fr-BE" sz="4000" dirty="0">
              <a:solidFill>
                <a:schemeClr val="bg1"/>
              </a:solidFill>
            </a:endParaRPr>
          </a:p>
        </p:txBody>
      </p:sp>
      <p:sp>
        <p:nvSpPr>
          <p:cNvPr id="3" name="Sous-titre 2"/>
          <p:cNvSpPr>
            <a:spLocks noGrp="1"/>
          </p:cNvSpPr>
          <p:nvPr>
            <p:ph type="subTitle" idx="1"/>
          </p:nvPr>
        </p:nvSpPr>
        <p:spPr>
          <a:xfrm>
            <a:off x="1403648" y="3813043"/>
            <a:ext cx="6400800" cy="1473200"/>
          </a:xfrm>
        </p:spPr>
        <p:txBody>
          <a:bodyPr>
            <a:normAutofit/>
          </a:bodyPr>
          <a:lstStyle/>
          <a:p>
            <a:endParaRPr lang="fr-FR" sz="1400" dirty="0" smtClean="0">
              <a:solidFill>
                <a:schemeClr val="bg1"/>
              </a:solidFill>
            </a:endParaRPr>
          </a:p>
          <a:p>
            <a:endParaRPr lang="fr-FR" sz="14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44" y="5013177"/>
            <a:ext cx="1296144" cy="158293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spTree>
    <p:extLst>
      <p:ext uri="{BB962C8B-B14F-4D97-AF65-F5344CB8AC3E}">
        <p14:creationId xmlns:p14="http://schemas.microsoft.com/office/powerpoint/2010/main" val="3386661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10</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pic>
        <p:nvPicPr>
          <p:cNvPr id="2" name="Image 1"/>
          <p:cNvPicPr>
            <a:picLocks noChangeAspect="1"/>
          </p:cNvPicPr>
          <p:nvPr/>
        </p:nvPicPr>
        <p:blipFill rotWithShape="1">
          <a:blip r:embed="rId4"/>
          <a:srcRect l="486" b="1133"/>
          <a:stretch/>
        </p:blipFill>
        <p:spPr>
          <a:xfrm>
            <a:off x="2123728" y="1632927"/>
            <a:ext cx="4908474" cy="4497286"/>
          </a:xfrm>
          <a:prstGeom prst="rect">
            <a:avLst/>
          </a:prstGeom>
        </p:spPr>
      </p:pic>
      <p:sp>
        <p:nvSpPr>
          <p:cNvPr id="6" name="ZoneTexte 5"/>
          <p:cNvSpPr txBox="1"/>
          <p:nvPr/>
        </p:nvSpPr>
        <p:spPr>
          <a:xfrm>
            <a:off x="323528" y="1635234"/>
            <a:ext cx="3384376" cy="707886"/>
          </a:xfrm>
          <a:prstGeom prst="rect">
            <a:avLst/>
          </a:prstGeom>
          <a:noFill/>
        </p:spPr>
        <p:txBody>
          <a:bodyPr wrap="square" rtlCol="0">
            <a:spAutoFit/>
          </a:bodyPr>
          <a:lstStyle/>
          <a:p>
            <a:r>
              <a:rPr lang="fr-FR" sz="2000" b="1" dirty="0">
                <a:solidFill>
                  <a:schemeClr val="accent1"/>
                </a:solidFill>
              </a:rPr>
              <a:t>Diagramme </a:t>
            </a:r>
            <a:r>
              <a:rPr lang="fr-FR" sz="2000" b="1" dirty="0" smtClean="0">
                <a:solidFill>
                  <a:schemeClr val="accent1"/>
                </a:solidFill>
              </a:rPr>
              <a:t>triangulaire de </a:t>
            </a:r>
            <a:r>
              <a:rPr lang="fr-FR" sz="2000" b="1" dirty="0">
                <a:solidFill>
                  <a:schemeClr val="accent1"/>
                </a:solidFill>
              </a:rPr>
              <a:t>texture</a:t>
            </a:r>
            <a:endParaRPr lang="fr-BE" sz="2000" b="1" dirty="0">
              <a:solidFill>
                <a:schemeClr val="accent1"/>
              </a:solidFill>
            </a:endParaRPr>
          </a:p>
        </p:txBody>
      </p:sp>
      <p:sp>
        <p:nvSpPr>
          <p:cNvPr id="9" name="Triangle isocèle 8"/>
          <p:cNvSpPr/>
          <p:nvPr/>
        </p:nvSpPr>
        <p:spPr>
          <a:xfrm>
            <a:off x="5076056" y="3501008"/>
            <a:ext cx="576064"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5076056" y="3601616"/>
            <a:ext cx="504056" cy="215444"/>
          </a:xfrm>
          <a:prstGeom prst="rect">
            <a:avLst/>
          </a:prstGeom>
          <a:noFill/>
        </p:spPr>
        <p:txBody>
          <a:bodyPr wrap="square" rtlCol="0">
            <a:spAutoFit/>
          </a:bodyPr>
          <a:lstStyle/>
          <a:p>
            <a:pPr algn="ctr"/>
            <a:r>
              <a:rPr lang="fr-FR" sz="800" b="1" dirty="0" smtClean="0"/>
              <a:t>Argile</a:t>
            </a:r>
            <a:endParaRPr lang="fr-BE" sz="800" b="1" dirty="0"/>
          </a:p>
        </p:txBody>
      </p:sp>
      <p:sp>
        <p:nvSpPr>
          <p:cNvPr id="14" name="ZoneTexte 13"/>
          <p:cNvSpPr txBox="1"/>
          <p:nvPr/>
        </p:nvSpPr>
        <p:spPr>
          <a:xfrm>
            <a:off x="5040052" y="3767336"/>
            <a:ext cx="648072" cy="215444"/>
          </a:xfrm>
          <a:prstGeom prst="rect">
            <a:avLst/>
          </a:prstGeom>
          <a:noFill/>
        </p:spPr>
        <p:txBody>
          <a:bodyPr wrap="square" rtlCol="0">
            <a:spAutoFit/>
          </a:bodyPr>
          <a:lstStyle/>
          <a:p>
            <a:pPr algn="ctr"/>
            <a:r>
              <a:rPr lang="fr-FR" sz="800" b="1" dirty="0" smtClean="0"/>
              <a:t>limoneuse</a:t>
            </a:r>
            <a:endParaRPr lang="fr-BE" sz="800" b="1" dirty="0"/>
          </a:p>
        </p:txBody>
      </p:sp>
      <p:sp>
        <p:nvSpPr>
          <p:cNvPr id="11" name="ZoneTexte 10"/>
          <p:cNvSpPr txBox="1"/>
          <p:nvPr/>
        </p:nvSpPr>
        <p:spPr>
          <a:xfrm>
            <a:off x="4018223" y="1105242"/>
            <a:ext cx="1008112" cy="461665"/>
          </a:xfrm>
          <a:prstGeom prst="rect">
            <a:avLst/>
          </a:prstGeom>
          <a:noFill/>
        </p:spPr>
        <p:txBody>
          <a:bodyPr wrap="square" rtlCol="0">
            <a:spAutoFit/>
          </a:bodyPr>
          <a:lstStyle/>
          <a:p>
            <a:r>
              <a:rPr lang="fr-FR" sz="2400" b="1" dirty="0">
                <a:solidFill>
                  <a:schemeClr val="accent1"/>
                </a:solidFill>
              </a:rPr>
              <a:t>Argile</a:t>
            </a:r>
            <a:endParaRPr lang="fr-BE" sz="2400" b="1" dirty="0">
              <a:solidFill>
                <a:schemeClr val="accent1"/>
              </a:solidFill>
            </a:endParaRPr>
          </a:p>
        </p:txBody>
      </p:sp>
      <p:sp>
        <p:nvSpPr>
          <p:cNvPr id="15" name="ZoneTexte 14"/>
          <p:cNvSpPr txBox="1"/>
          <p:nvPr/>
        </p:nvSpPr>
        <p:spPr>
          <a:xfrm>
            <a:off x="1115616" y="5372293"/>
            <a:ext cx="1008112" cy="461665"/>
          </a:xfrm>
          <a:prstGeom prst="rect">
            <a:avLst/>
          </a:prstGeom>
          <a:noFill/>
        </p:spPr>
        <p:txBody>
          <a:bodyPr wrap="square" rtlCol="0">
            <a:spAutoFit/>
          </a:bodyPr>
          <a:lstStyle/>
          <a:p>
            <a:r>
              <a:rPr lang="fr-FR" sz="2400" b="1" dirty="0" smtClean="0">
                <a:solidFill>
                  <a:schemeClr val="accent1"/>
                </a:solidFill>
              </a:rPr>
              <a:t>Sable</a:t>
            </a:r>
            <a:endParaRPr lang="fr-BE" sz="2400" b="1" dirty="0">
              <a:solidFill>
                <a:schemeClr val="accent1"/>
              </a:solidFill>
            </a:endParaRPr>
          </a:p>
        </p:txBody>
      </p:sp>
      <p:sp>
        <p:nvSpPr>
          <p:cNvPr id="16" name="ZoneTexte 15"/>
          <p:cNvSpPr txBox="1"/>
          <p:nvPr/>
        </p:nvSpPr>
        <p:spPr>
          <a:xfrm>
            <a:off x="6948264" y="5373216"/>
            <a:ext cx="1008112" cy="461665"/>
          </a:xfrm>
          <a:prstGeom prst="rect">
            <a:avLst/>
          </a:prstGeom>
          <a:noFill/>
        </p:spPr>
        <p:txBody>
          <a:bodyPr wrap="square" rtlCol="0">
            <a:spAutoFit/>
          </a:bodyPr>
          <a:lstStyle/>
          <a:p>
            <a:r>
              <a:rPr lang="fr-FR" sz="2400" b="1" dirty="0" smtClean="0">
                <a:solidFill>
                  <a:schemeClr val="accent1"/>
                </a:solidFill>
              </a:rPr>
              <a:t>Limon</a:t>
            </a:r>
            <a:endParaRPr lang="fr-BE" sz="2400" b="1" dirty="0">
              <a:solidFill>
                <a:schemeClr val="accent1"/>
              </a:solidFill>
            </a:endParaRPr>
          </a:p>
        </p:txBody>
      </p:sp>
    </p:spTree>
    <p:extLst>
      <p:ext uri="{BB962C8B-B14F-4D97-AF65-F5344CB8AC3E}">
        <p14:creationId xmlns:p14="http://schemas.microsoft.com/office/powerpoint/2010/main" val="2293087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9" name="Espace réservé du contenu 1"/>
          <p:cNvSpPr txBox="1">
            <a:spLocks/>
          </p:cNvSpPr>
          <p:nvPr/>
        </p:nvSpPr>
        <p:spPr>
          <a:xfrm>
            <a:off x="628446" y="1516540"/>
            <a:ext cx="8172908" cy="470546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Importance de la texture</a:t>
            </a:r>
          </a:p>
          <a:p>
            <a:pPr marL="0" indent="0">
              <a:buNone/>
            </a:pPr>
            <a:endParaRPr lang="fr-FR" sz="2000" dirty="0" smtClean="0">
              <a:solidFill>
                <a:schemeClr val="accent1"/>
              </a:solidFill>
            </a:endParaRPr>
          </a:p>
          <a:p>
            <a:pPr marL="0" indent="0">
              <a:buNone/>
            </a:pPr>
            <a:r>
              <a:rPr lang="fr-FR" sz="2000" dirty="0" smtClean="0">
                <a:solidFill>
                  <a:schemeClr val="accent1"/>
                </a:solidFill>
              </a:rPr>
              <a:t>La texture influence :</a:t>
            </a:r>
          </a:p>
          <a:p>
            <a:pPr marL="625475" indent="-355600" algn="just">
              <a:buFont typeface="Candara" panose="020E0502030303020204" pitchFamily="34" charset="0"/>
              <a:buChar char="–"/>
            </a:pPr>
            <a:r>
              <a:rPr lang="fr-FR" sz="2000" dirty="0" smtClean="0">
                <a:solidFill>
                  <a:schemeClr val="accent1"/>
                </a:solidFill>
              </a:rPr>
              <a:t>le </a:t>
            </a:r>
            <a:r>
              <a:rPr lang="fr-FR" sz="2000" dirty="0">
                <a:solidFill>
                  <a:schemeClr val="accent1"/>
                </a:solidFill>
              </a:rPr>
              <a:t>comportement des éléments potentiellement </a:t>
            </a:r>
            <a:r>
              <a:rPr lang="fr-FR" sz="2000" dirty="0" smtClean="0">
                <a:solidFill>
                  <a:schemeClr val="accent1"/>
                </a:solidFill>
              </a:rPr>
              <a:t>toxiques ;</a:t>
            </a:r>
          </a:p>
          <a:p>
            <a:pPr marL="625475" indent="-355600" algn="just">
              <a:buFont typeface="Candara" panose="020E0502030303020204" pitchFamily="34" charset="0"/>
              <a:buChar char="–"/>
            </a:pPr>
            <a:r>
              <a:rPr lang="fr-FR" sz="2000" dirty="0" smtClean="0">
                <a:solidFill>
                  <a:schemeClr val="accent1"/>
                </a:solidFill>
              </a:rPr>
              <a:t>le lessivage des polluants ; </a:t>
            </a:r>
          </a:p>
          <a:p>
            <a:pPr marL="625475" indent="-355600" algn="just">
              <a:buFont typeface="Candara" panose="020E0502030303020204" pitchFamily="34" charset="0"/>
              <a:buChar char="–"/>
            </a:pPr>
            <a:r>
              <a:rPr lang="fr-FR" sz="2000" dirty="0" smtClean="0">
                <a:solidFill>
                  <a:schemeClr val="accent1"/>
                </a:solidFill>
              </a:rPr>
              <a:t>le choix de la technique de dépollution.</a:t>
            </a:r>
          </a:p>
          <a:p>
            <a:pPr marL="625475" indent="-355600" algn="just">
              <a:buFont typeface="Candara" panose="020E0502030303020204" pitchFamily="34" charset="0"/>
              <a:buChar char="–"/>
            </a:pPr>
            <a:endParaRPr lang="fr-FR" sz="2000" dirty="0">
              <a:solidFill>
                <a:schemeClr val="accent1"/>
              </a:solidFill>
            </a:endParaRPr>
          </a:p>
          <a:p>
            <a:pPr marL="0" indent="0" algn="just">
              <a:buNone/>
            </a:pPr>
            <a:r>
              <a:rPr lang="fr-FR" dirty="0" smtClean="0"/>
              <a:t> </a:t>
            </a:r>
            <a:endParaRPr lang="fr-FR" dirty="0" smtClean="0">
              <a:solidFill>
                <a:schemeClr val="accent1"/>
              </a:solidFill>
            </a:endParaRPr>
          </a:p>
          <a:p>
            <a:pPr>
              <a:buFont typeface="Arial" panose="020B0604020202020204" pitchFamily="34" charset="0"/>
              <a:buChar char="•"/>
            </a:pPr>
            <a:endParaRPr lang="fr-FR" dirty="0">
              <a:solidFill>
                <a:schemeClr val="accent1"/>
              </a:solidFill>
            </a:endParaRPr>
          </a:p>
          <a:p>
            <a:pPr>
              <a:buFont typeface="Arial" panose="020B0604020202020204" pitchFamily="34" charset="0"/>
              <a:buChar char="•"/>
            </a:pPr>
            <a:endParaRPr lang="fr-FR" b="1" u="sng"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11</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12828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9" name="Espace réservé du contenu 1"/>
          <p:cNvSpPr txBox="1">
            <a:spLocks/>
          </p:cNvSpPr>
          <p:nvPr/>
        </p:nvSpPr>
        <p:spPr>
          <a:xfrm>
            <a:off x="475129" y="1461611"/>
            <a:ext cx="8244916"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Éléments grossiers</a:t>
            </a:r>
          </a:p>
          <a:p>
            <a:pPr marL="541338" indent="-273050">
              <a:buFont typeface="Arial" panose="020B0604020202020204" pitchFamily="34" charset="0"/>
              <a:buChar char="•"/>
            </a:pPr>
            <a:r>
              <a:rPr lang="fr-FR" sz="2000" dirty="0" smtClean="0">
                <a:solidFill>
                  <a:schemeClr val="accent1"/>
                </a:solidFill>
              </a:rPr>
              <a:t>Éléments </a:t>
            </a:r>
            <a:r>
              <a:rPr lang="fr-FR" sz="2000" dirty="0">
                <a:solidFill>
                  <a:schemeClr val="accent1"/>
                </a:solidFill>
              </a:rPr>
              <a:t>&gt; 2 </a:t>
            </a:r>
            <a:r>
              <a:rPr lang="fr-FR" sz="2000" dirty="0" err="1" smtClean="0">
                <a:solidFill>
                  <a:schemeClr val="accent1"/>
                </a:solidFill>
              </a:rPr>
              <a:t>mm.</a:t>
            </a:r>
            <a:endParaRPr lang="fr-FR" sz="2000" dirty="0">
              <a:solidFill>
                <a:schemeClr val="accent1"/>
              </a:solidFill>
            </a:endParaRPr>
          </a:p>
          <a:p>
            <a:pPr marL="541338" indent="-273050">
              <a:buFont typeface="Arial" panose="020B0604020202020204" pitchFamily="34" charset="0"/>
              <a:buChar char="•"/>
            </a:pPr>
            <a:r>
              <a:rPr lang="fr-FR" sz="2000" dirty="0" smtClean="0">
                <a:solidFill>
                  <a:schemeClr val="accent1"/>
                </a:solidFill>
              </a:rPr>
              <a:t>Origine </a:t>
            </a:r>
            <a:r>
              <a:rPr lang="fr-FR" sz="2000" b="1" dirty="0" smtClean="0">
                <a:solidFill>
                  <a:schemeClr val="accent1"/>
                </a:solidFill>
              </a:rPr>
              <a:t>naturelle</a:t>
            </a:r>
            <a:r>
              <a:rPr lang="fr-FR" sz="2000" dirty="0" smtClean="0">
                <a:solidFill>
                  <a:schemeClr val="accent1"/>
                </a:solidFill>
              </a:rPr>
              <a:t> (graviers, …) ou </a:t>
            </a:r>
            <a:r>
              <a:rPr lang="fr-FR" sz="2000" b="1" dirty="0" smtClean="0">
                <a:solidFill>
                  <a:schemeClr val="accent1"/>
                </a:solidFill>
              </a:rPr>
              <a:t>anthropique</a:t>
            </a:r>
            <a:r>
              <a:rPr lang="fr-FR" sz="2000" dirty="0" smtClean="0">
                <a:solidFill>
                  <a:schemeClr val="accent1"/>
                </a:solidFill>
              </a:rPr>
              <a:t> (briques, déchets, …).</a:t>
            </a:r>
          </a:p>
          <a:p>
            <a:pPr marL="268288" indent="0">
              <a:buNone/>
            </a:pPr>
            <a:r>
              <a:rPr lang="fr-FR" sz="2000" dirty="0" smtClean="0">
                <a:solidFill>
                  <a:schemeClr val="accent1"/>
                </a:solidFill>
              </a:rPr>
              <a:t>Ils doivent faire l’objet d’un inventaire aussi précis que possible qui reprend :</a:t>
            </a:r>
          </a:p>
          <a:p>
            <a:pPr marL="541338" indent="-273050">
              <a:buFont typeface="Arial" panose="020B0604020202020204" pitchFamily="34" charset="0"/>
              <a:buChar char="•"/>
            </a:pPr>
            <a:r>
              <a:rPr lang="fr-FR" sz="2000" dirty="0" smtClean="0">
                <a:solidFill>
                  <a:schemeClr val="accent1"/>
                </a:solidFill>
              </a:rPr>
              <a:t>leur nature ;</a:t>
            </a:r>
          </a:p>
          <a:p>
            <a:pPr marL="541338" indent="-273050">
              <a:buFont typeface="Arial" panose="020B0604020202020204" pitchFamily="34" charset="0"/>
              <a:buChar char="•"/>
            </a:pPr>
            <a:r>
              <a:rPr lang="fr-FR" sz="2000" dirty="0" smtClean="0">
                <a:solidFill>
                  <a:schemeClr val="accent1"/>
                </a:solidFill>
              </a:rPr>
              <a:t>leurs caractéristiques (taille, couleur, …) ;</a:t>
            </a:r>
          </a:p>
          <a:p>
            <a:pPr marL="541338" indent="-273050">
              <a:buFont typeface="Arial" panose="020B0604020202020204" pitchFamily="34" charset="0"/>
              <a:buChar char="•"/>
            </a:pPr>
            <a:r>
              <a:rPr lang="fr-FR" sz="2000" dirty="0">
                <a:solidFill>
                  <a:schemeClr val="accent1"/>
                </a:solidFill>
              </a:rPr>
              <a:t>l’abondance des éléments </a:t>
            </a:r>
            <a:r>
              <a:rPr lang="fr-FR" sz="2000" dirty="0" smtClean="0">
                <a:solidFill>
                  <a:schemeClr val="accent1"/>
                </a:solidFill>
              </a:rPr>
              <a:t>majoritaires ;</a:t>
            </a:r>
            <a:endParaRPr lang="fr-FR" sz="2000" dirty="0">
              <a:solidFill>
                <a:schemeClr val="accent1"/>
              </a:solidFill>
            </a:endParaRPr>
          </a:p>
          <a:p>
            <a:pPr marL="541338" indent="-273050">
              <a:buFont typeface="Arial" panose="020B0604020202020204" pitchFamily="34" charset="0"/>
              <a:buChar char="•"/>
            </a:pPr>
            <a:r>
              <a:rPr lang="fr-FR" sz="2000" dirty="0" smtClean="0">
                <a:solidFill>
                  <a:schemeClr val="accent1"/>
                </a:solidFill>
              </a:rPr>
              <a:t>leur estimation en % en volume.</a:t>
            </a:r>
          </a:p>
          <a:p>
            <a:pPr marL="268288" indent="0">
              <a:buNone/>
            </a:pPr>
            <a:r>
              <a:rPr lang="fr-FR" sz="2000" b="1" dirty="0" smtClean="0">
                <a:solidFill>
                  <a:schemeClr val="accent1"/>
                </a:solidFill>
              </a:rPr>
              <a:t>Important </a:t>
            </a:r>
            <a:r>
              <a:rPr lang="fr-FR" sz="2000" dirty="0" smtClean="0">
                <a:solidFill>
                  <a:schemeClr val="accent1"/>
                </a:solidFill>
              </a:rPr>
              <a:t>: une attention particulière doit être portées aux éléments susceptibles</a:t>
            </a:r>
            <a:r>
              <a:rPr lang="fr-FR" sz="2000" dirty="0" smtClean="0">
                <a:solidFill>
                  <a:srgbClr val="FF0000"/>
                </a:solidFill>
              </a:rPr>
              <a:t> </a:t>
            </a:r>
            <a:r>
              <a:rPr lang="fr-FR" sz="2100" dirty="0">
                <a:solidFill>
                  <a:schemeClr val="accent1"/>
                </a:solidFill>
              </a:rPr>
              <a:t>de contenir des éléments potentiellement </a:t>
            </a:r>
            <a:r>
              <a:rPr lang="fr-FR" sz="2100" dirty="0" smtClean="0">
                <a:solidFill>
                  <a:schemeClr val="accent1"/>
                </a:solidFill>
              </a:rPr>
              <a:t>toxiques </a:t>
            </a:r>
            <a:r>
              <a:rPr lang="fr-FR" sz="2000" dirty="0" smtClean="0">
                <a:solidFill>
                  <a:schemeClr val="accent1"/>
                </a:solidFill>
              </a:rPr>
              <a:t>(scories, charbons, goudrons, …).</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12</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3627803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13</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pic>
        <p:nvPicPr>
          <p:cNvPr id="11" name="Image 10"/>
          <p:cNvPicPr/>
          <p:nvPr/>
        </p:nvPicPr>
        <p:blipFill rotWithShape="1">
          <a:blip r:embed="rId4"/>
          <a:srcRect l="32439" t="14969" r="31125" b="5279"/>
          <a:stretch/>
        </p:blipFill>
        <p:spPr bwMode="auto">
          <a:xfrm>
            <a:off x="935806" y="1094385"/>
            <a:ext cx="4068241" cy="5008676"/>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004047" y="2440490"/>
            <a:ext cx="3960441" cy="707886"/>
          </a:xfrm>
          <a:prstGeom prst="rect">
            <a:avLst/>
          </a:prstGeom>
        </p:spPr>
        <p:txBody>
          <a:bodyPr wrap="square">
            <a:spAutoFit/>
          </a:bodyPr>
          <a:lstStyle/>
          <a:p>
            <a:pPr algn="ctr"/>
            <a:r>
              <a:rPr lang="fr-FR" sz="2000" dirty="0">
                <a:solidFill>
                  <a:schemeClr val="accent1"/>
                </a:solidFill>
              </a:rPr>
              <a:t>Grilles d’évaluation des proportions </a:t>
            </a:r>
            <a:r>
              <a:rPr lang="fr-FR" sz="2000" dirty="0" smtClean="0">
                <a:solidFill>
                  <a:schemeClr val="accent1"/>
                </a:solidFill>
              </a:rPr>
              <a:t>d’éléments grossiers</a:t>
            </a:r>
            <a:endParaRPr lang="fr-BE" sz="2000" dirty="0">
              <a:solidFill>
                <a:schemeClr val="accent1"/>
              </a:solidFill>
            </a:endParaRPr>
          </a:p>
        </p:txBody>
      </p:sp>
    </p:spTree>
    <p:extLst>
      <p:ext uri="{BB962C8B-B14F-4D97-AF65-F5344CB8AC3E}">
        <p14:creationId xmlns:p14="http://schemas.microsoft.com/office/powerpoint/2010/main" val="2108673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9" name="Espace réservé du contenu 1"/>
          <p:cNvSpPr txBox="1">
            <a:spLocks/>
          </p:cNvSpPr>
          <p:nvPr/>
        </p:nvSpPr>
        <p:spPr>
          <a:xfrm>
            <a:off x="475129" y="1461611"/>
            <a:ext cx="8244916"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Importance des éléments grossiers</a:t>
            </a:r>
          </a:p>
          <a:p>
            <a:pPr marL="0" indent="0">
              <a:buNone/>
            </a:pPr>
            <a:endParaRPr lang="fr-FR" b="1" dirty="0" smtClean="0">
              <a:solidFill>
                <a:schemeClr val="accent1"/>
              </a:solidFill>
            </a:endParaRPr>
          </a:p>
          <a:p>
            <a:pPr marL="0" indent="0">
              <a:buNone/>
            </a:pPr>
            <a:r>
              <a:rPr lang="fr-FR" sz="2000" dirty="0" smtClean="0">
                <a:solidFill>
                  <a:schemeClr val="accent1"/>
                </a:solidFill>
              </a:rPr>
              <a:t>Permet :</a:t>
            </a:r>
          </a:p>
          <a:p>
            <a:pPr marL="541338" indent="-273050">
              <a:buFont typeface="Arial" panose="020B0604020202020204" pitchFamily="34" charset="0"/>
              <a:buChar char="•"/>
            </a:pPr>
            <a:r>
              <a:rPr lang="fr-FR" sz="2000" dirty="0" smtClean="0">
                <a:solidFill>
                  <a:schemeClr val="accent1"/>
                </a:solidFill>
              </a:rPr>
              <a:t>de cibler les paramètres des analyses chimiques en identifiant des particules porteuses d’éléments potentiellement toxiques qui pourraient également se retrouver dans les fractions fines ;</a:t>
            </a:r>
            <a:endParaRPr lang="fr-FR" sz="2000" dirty="0">
              <a:solidFill>
                <a:schemeClr val="accent1"/>
              </a:solidFill>
            </a:endParaRPr>
          </a:p>
          <a:p>
            <a:pPr marL="541338" indent="-273050">
              <a:buFont typeface="Arial" panose="020B0604020202020204" pitchFamily="34" charset="0"/>
              <a:buChar char="•"/>
            </a:pPr>
            <a:r>
              <a:rPr lang="fr-FR" sz="2000" dirty="0" smtClean="0">
                <a:solidFill>
                  <a:schemeClr val="accent1"/>
                </a:solidFill>
              </a:rPr>
              <a:t>d’orienter la valorisation des terres excavées.</a:t>
            </a:r>
          </a:p>
          <a:p>
            <a:pPr marL="541338" indent="-273050">
              <a:buFont typeface="Arial" panose="020B0604020202020204" pitchFamily="34" charset="0"/>
              <a:buChar char="•"/>
            </a:pPr>
            <a:endParaRPr lang="fr-FR" sz="2000" dirty="0" smtClean="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14</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1818658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a:t>
            </a:r>
            <a:r>
              <a:rPr lang="fr-FR" sz="2400" b="1" dirty="0" smtClean="0">
                <a:solidFill>
                  <a:schemeClr val="bg1"/>
                </a:solidFill>
              </a:rPr>
              <a:t>Couleur</a:t>
            </a:r>
            <a:endParaRPr lang="fr-FR"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a:solidFill>
                  <a:schemeClr val="accent1"/>
                </a:solidFill>
              </a:rPr>
              <a:t>La </a:t>
            </a:r>
            <a:r>
              <a:rPr lang="fr-FR" b="1" dirty="0" smtClean="0">
                <a:solidFill>
                  <a:schemeClr val="accent1"/>
                </a:solidFill>
              </a:rPr>
              <a:t>couleur</a:t>
            </a:r>
          </a:p>
          <a:p>
            <a:pPr marL="0" indent="0">
              <a:buNone/>
            </a:pPr>
            <a:endParaRPr lang="fr-FR" b="1" dirty="0">
              <a:solidFill>
                <a:schemeClr val="accent1"/>
              </a:solidFill>
            </a:endParaRPr>
          </a:p>
          <a:p>
            <a:pPr>
              <a:buFont typeface="Arial" panose="020B0604020202020204" pitchFamily="34" charset="0"/>
              <a:buChar char="•"/>
            </a:pPr>
            <a:r>
              <a:rPr lang="fr-FR" sz="2000" dirty="0" smtClean="0">
                <a:solidFill>
                  <a:schemeClr val="accent1"/>
                </a:solidFill>
              </a:rPr>
              <a:t>La détermination de la couleur se fait toujours sur un </a:t>
            </a:r>
            <a:r>
              <a:rPr lang="fr-FR" sz="2000" dirty="0">
                <a:solidFill>
                  <a:schemeClr val="accent1"/>
                </a:solidFill>
              </a:rPr>
              <a:t>matériau </a:t>
            </a:r>
            <a:r>
              <a:rPr lang="fr-FR" sz="2000" dirty="0" smtClean="0">
                <a:solidFill>
                  <a:schemeClr val="accent1"/>
                </a:solidFill>
              </a:rPr>
              <a:t>humide </a:t>
            </a:r>
            <a:r>
              <a:rPr lang="fr-FR" sz="2000" dirty="0">
                <a:solidFill>
                  <a:schemeClr val="accent1"/>
                </a:solidFill>
                <a:sym typeface="Wingdings" panose="05000000000000000000" pitchFamily="2" charset="2"/>
              </a:rPr>
              <a:t> </a:t>
            </a:r>
            <a:r>
              <a:rPr lang="fr-FR" sz="2000" dirty="0" smtClean="0">
                <a:solidFill>
                  <a:schemeClr val="accent1"/>
                </a:solidFill>
              </a:rPr>
              <a:t>Humidifier si nécessaire ;</a:t>
            </a:r>
          </a:p>
          <a:p>
            <a:pPr>
              <a:buFont typeface="Arial" panose="020B0604020202020204" pitchFamily="34" charset="0"/>
              <a:buChar char="•"/>
            </a:pPr>
            <a:r>
              <a:rPr lang="fr-FR" sz="2000" dirty="0" smtClean="0">
                <a:solidFill>
                  <a:schemeClr val="accent1"/>
                </a:solidFill>
              </a:rPr>
              <a:t>La couleur peut-être décrite selon l’une des deux méthodes suivantes :</a:t>
            </a:r>
          </a:p>
          <a:p>
            <a:pPr lvl="1">
              <a:buFont typeface="Arial" panose="020B0604020202020204" pitchFamily="34" charset="0"/>
              <a:buChar char="•"/>
            </a:pPr>
            <a:r>
              <a:rPr lang="fr-FR" sz="2000" dirty="0" smtClean="0">
                <a:solidFill>
                  <a:schemeClr val="accent1"/>
                </a:solidFill>
              </a:rPr>
              <a:t>par comparaison avec un </a:t>
            </a:r>
            <a:r>
              <a:rPr lang="fr-FR" sz="2000" dirty="0">
                <a:solidFill>
                  <a:schemeClr val="accent1"/>
                </a:solidFill>
              </a:rPr>
              <a:t>référentiel de couleur standardisé de type « </a:t>
            </a:r>
            <a:r>
              <a:rPr lang="fr-FR" sz="2000" dirty="0" err="1" smtClean="0">
                <a:solidFill>
                  <a:schemeClr val="accent1"/>
                </a:solidFill>
              </a:rPr>
              <a:t>Munsell</a:t>
            </a:r>
            <a:r>
              <a:rPr lang="fr-FR" sz="2000" dirty="0">
                <a:solidFill>
                  <a:schemeClr val="accent1"/>
                </a:solidFill>
              </a:rPr>
              <a:t>® </a:t>
            </a:r>
            <a:r>
              <a:rPr lang="fr-FR" sz="2000" dirty="0" err="1">
                <a:solidFill>
                  <a:schemeClr val="accent1"/>
                </a:solidFill>
              </a:rPr>
              <a:t>Soil</a:t>
            </a:r>
            <a:r>
              <a:rPr lang="fr-FR" sz="2000" dirty="0">
                <a:solidFill>
                  <a:schemeClr val="accent1"/>
                </a:solidFill>
              </a:rPr>
              <a:t> </a:t>
            </a:r>
            <a:r>
              <a:rPr lang="fr-FR" sz="2000" dirty="0" err="1">
                <a:solidFill>
                  <a:schemeClr val="accent1"/>
                </a:solidFill>
              </a:rPr>
              <a:t>Color</a:t>
            </a:r>
            <a:r>
              <a:rPr lang="fr-FR" sz="2000" dirty="0">
                <a:solidFill>
                  <a:schemeClr val="accent1"/>
                </a:solidFill>
              </a:rPr>
              <a:t> Charts » ou équivalent  </a:t>
            </a:r>
            <a:r>
              <a:rPr lang="fr-FR" sz="2000" dirty="0">
                <a:solidFill>
                  <a:schemeClr val="accent1"/>
                </a:solidFill>
                <a:sym typeface="Wingdings" panose="05000000000000000000" pitchFamily="2" charset="2"/>
              </a:rPr>
              <a:t>  donne un code spécifique pour chaque nuance de couleur  solution optimale ;</a:t>
            </a:r>
          </a:p>
          <a:p>
            <a:pPr lvl="1">
              <a:buFont typeface="Arial" panose="020B0604020202020204" pitchFamily="34" charset="0"/>
              <a:buChar char="•"/>
            </a:pPr>
            <a:r>
              <a:rPr lang="fr-FR" sz="2000" dirty="0" smtClean="0">
                <a:solidFill>
                  <a:schemeClr val="accent1"/>
                </a:solidFill>
              </a:rPr>
              <a:t>en </a:t>
            </a:r>
            <a:r>
              <a:rPr lang="fr-FR" sz="2000" dirty="0">
                <a:solidFill>
                  <a:schemeClr val="accent1"/>
                </a:solidFill>
              </a:rPr>
              <a:t>décrivant la couleur le plus précisément possible en combinant une couleur principale et une couleur secondaire assorties de qualificatifs (foncé/clair, bigarré, tacheté, </a:t>
            </a:r>
            <a:r>
              <a:rPr lang="fr-FR" sz="2000" dirty="0" smtClean="0">
                <a:solidFill>
                  <a:schemeClr val="accent1"/>
                </a:solidFill>
              </a:rPr>
              <a:t>…).</a:t>
            </a:r>
            <a:endParaRPr lang="fr-FR" sz="2000" dirty="0">
              <a:solidFill>
                <a:schemeClr val="accent1"/>
              </a:solidFill>
            </a:endParaRPr>
          </a:p>
          <a:p>
            <a:pPr>
              <a:buFont typeface="Arial" panose="020B0604020202020204" pitchFamily="34" charset="0"/>
              <a:buChar char="•"/>
            </a:pPr>
            <a:endParaRPr lang="fr-FR" dirty="0" smtClean="0">
              <a:solidFill>
                <a:schemeClr val="accent1"/>
              </a:solidFill>
            </a:endParaRPr>
          </a:p>
          <a:p>
            <a:pPr>
              <a:buFont typeface="Arial" panose="020B0604020202020204" pitchFamily="34" charset="0"/>
              <a:buChar char="•"/>
            </a:pPr>
            <a:endParaRPr lang="fr-FR" dirty="0">
              <a:solidFill>
                <a:schemeClr val="accent1"/>
              </a:solidFill>
            </a:endParaRPr>
          </a:p>
          <a:p>
            <a:pPr>
              <a:buFont typeface="Arial" panose="020B0604020202020204" pitchFamily="34" charset="0"/>
              <a:buChar char="•"/>
            </a:pPr>
            <a:endParaRPr lang="fr-FR" b="1" u="sng"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15</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926212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a:t>
            </a:r>
            <a:r>
              <a:rPr lang="fr-FR" sz="2400" b="1" dirty="0" smtClean="0">
                <a:solidFill>
                  <a:schemeClr val="bg1"/>
                </a:solidFill>
              </a:rPr>
              <a:t>Couleur</a:t>
            </a:r>
            <a:endParaRPr lang="fr-FR"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fr-FR" dirty="0" smtClean="0">
              <a:solidFill>
                <a:schemeClr val="accent1"/>
              </a:solidFill>
            </a:endParaRPr>
          </a:p>
          <a:p>
            <a:pPr>
              <a:buFont typeface="Arial" panose="020B0604020202020204" pitchFamily="34" charset="0"/>
              <a:buChar char="•"/>
            </a:pPr>
            <a:endParaRPr lang="fr-FR" dirty="0">
              <a:solidFill>
                <a:schemeClr val="accent1"/>
              </a:solidFill>
            </a:endParaRPr>
          </a:p>
          <a:p>
            <a:pPr>
              <a:buFont typeface="Arial" panose="020B0604020202020204" pitchFamily="34" charset="0"/>
              <a:buChar char="•"/>
            </a:pPr>
            <a:endParaRPr lang="fr-FR" b="1" u="sng"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16</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pic>
        <p:nvPicPr>
          <p:cNvPr id="2" name="Image 1"/>
          <p:cNvPicPr>
            <a:picLocks noChangeAspect="1"/>
          </p:cNvPicPr>
          <p:nvPr/>
        </p:nvPicPr>
        <p:blipFill>
          <a:blip r:embed="rId4"/>
          <a:stretch>
            <a:fillRect/>
          </a:stretch>
        </p:blipFill>
        <p:spPr>
          <a:xfrm>
            <a:off x="1669294" y="1360103"/>
            <a:ext cx="6129448" cy="4781391"/>
          </a:xfrm>
          <a:prstGeom prst="rect">
            <a:avLst/>
          </a:prstGeom>
        </p:spPr>
      </p:pic>
    </p:spTree>
    <p:extLst>
      <p:ext uri="{BB962C8B-B14F-4D97-AF65-F5344CB8AC3E}">
        <p14:creationId xmlns:p14="http://schemas.microsoft.com/office/powerpoint/2010/main" val="181571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67744" y="332657"/>
            <a:ext cx="6624736" cy="830997"/>
          </a:xfrm>
          <a:prstGeom prst="rect">
            <a:avLst/>
          </a:prstGeom>
          <a:noFill/>
        </p:spPr>
        <p:txBody>
          <a:bodyPr wrap="square" rtlCol="0">
            <a:spAutoFit/>
          </a:bodyPr>
          <a:lstStyle/>
          <a:p>
            <a:pPr algn="r"/>
            <a:r>
              <a:rPr lang="fr-FR" sz="2400" b="1" dirty="0">
                <a:solidFill>
                  <a:schemeClr val="bg1"/>
                </a:solidFill>
              </a:rPr>
              <a:t>3. Description – </a:t>
            </a:r>
            <a:r>
              <a:rPr lang="fr-FR" sz="2400" b="1" dirty="0" smtClean="0">
                <a:solidFill>
                  <a:schemeClr val="bg1"/>
                </a:solidFill>
              </a:rPr>
              <a:t>Indices </a:t>
            </a:r>
            <a:r>
              <a:rPr lang="fr-FR" sz="2400" b="1" dirty="0">
                <a:solidFill>
                  <a:schemeClr val="bg1"/>
                </a:solidFill>
              </a:rPr>
              <a:t>organoleptiques de pollution</a:t>
            </a: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Indices organoleptiques de pollution</a:t>
            </a:r>
          </a:p>
          <a:p>
            <a:pPr marL="0" indent="0">
              <a:buNone/>
            </a:pPr>
            <a:endParaRPr lang="fr-FR" sz="2800" b="1" dirty="0" smtClean="0">
              <a:solidFill>
                <a:schemeClr val="accent1"/>
              </a:solidFill>
            </a:endParaRPr>
          </a:p>
          <a:p>
            <a:pPr marL="541338" indent="-273050">
              <a:buFont typeface="Arial" panose="020B0604020202020204" pitchFamily="34" charset="0"/>
              <a:buChar char="•"/>
            </a:pPr>
            <a:r>
              <a:rPr lang="fr-FR" sz="2000" dirty="0" smtClean="0">
                <a:solidFill>
                  <a:schemeClr val="accent1"/>
                </a:solidFill>
              </a:rPr>
              <a:t>Sont tous les indices qui pourraient laisser penser que le matériau est pollué.</a:t>
            </a:r>
          </a:p>
          <a:p>
            <a:pPr marL="541338" indent="-273050">
              <a:buFont typeface="Arial" panose="020B0604020202020204" pitchFamily="34" charset="0"/>
              <a:buChar char="•"/>
            </a:pPr>
            <a:r>
              <a:rPr lang="fr-FR" sz="2000" dirty="0" smtClean="0">
                <a:solidFill>
                  <a:schemeClr val="accent1"/>
                </a:solidFill>
              </a:rPr>
              <a:t>Il peut s’agir :</a:t>
            </a:r>
          </a:p>
          <a:p>
            <a:pPr marL="843281" lvl="1" indent="-273050">
              <a:buFont typeface="Arial" panose="020B0604020202020204" pitchFamily="34" charset="0"/>
              <a:buChar char="•"/>
            </a:pPr>
            <a:r>
              <a:rPr lang="fr-FR" sz="2000" dirty="0" smtClean="0">
                <a:solidFill>
                  <a:schemeClr val="accent1"/>
                </a:solidFill>
              </a:rPr>
              <a:t>d’odeurs particulières (hydrocarbures, …) ;</a:t>
            </a:r>
          </a:p>
          <a:p>
            <a:pPr marL="843281" lvl="1" indent="-273050">
              <a:buFont typeface="Arial" panose="020B0604020202020204" pitchFamily="34" charset="0"/>
              <a:buChar char="•"/>
            </a:pPr>
            <a:r>
              <a:rPr lang="fr-FR" sz="2000" dirty="0" smtClean="0">
                <a:solidFill>
                  <a:schemeClr val="accent1"/>
                </a:solidFill>
              </a:rPr>
              <a:t>d’éléments exogènes (scories, débris de charbon, …) ;</a:t>
            </a:r>
          </a:p>
          <a:p>
            <a:pPr marL="843281" lvl="1" indent="-273050">
              <a:buFont typeface="Arial" panose="020B0604020202020204" pitchFamily="34" charset="0"/>
              <a:buChar char="•"/>
            </a:pPr>
            <a:r>
              <a:rPr lang="fr-FR" sz="2000" dirty="0" smtClean="0">
                <a:solidFill>
                  <a:schemeClr val="accent1"/>
                </a:solidFill>
              </a:rPr>
              <a:t>d’indices visuels (irisation, goudron, </a:t>
            </a:r>
            <a:r>
              <a:rPr lang="fr-FR" sz="2000" dirty="0">
                <a:solidFill>
                  <a:schemeClr val="accent1"/>
                </a:solidFill>
              </a:rPr>
              <a:t>couleur anormale</a:t>
            </a:r>
            <a:r>
              <a:rPr lang="fr-FR" sz="2000" dirty="0" smtClean="0">
                <a:solidFill>
                  <a:schemeClr val="accent1"/>
                </a:solidFill>
              </a:rPr>
              <a:t>, …).</a:t>
            </a:r>
            <a:endParaRPr lang="fr-FR" sz="2000"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17</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790199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a:t>
            </a:r>
            <a:r>
              <a:rPr lang="fr-FR" sz="2400" b="1" dirty="0" smtClean="0">
                <a:solidFill>
                  <a:schemeClr val="bg1"/>
                </a:solidFill>
              </a:rPr>
              <a:t>Humidité</a:t>
            </a:r>
            <a:endParaRPr lang="fr-FR" sz="2400" b="1" dirty="0">
              <a:solidFill>
                <a:schemeClr val="bg1"/>
              </a:solidFill>
            </a:endParaRPr>
          </a:p>
        </p:txBody>
      </p:sp>
      <p:sp>
        <p:nvSpPr>
          <p:cNvPr id="9" name="Espace réservé du contenu 1"/>
          <p:cNvSpPr txBox="1">
            <a:spLocks/>
          </p:cNvSpPr>
          <p:nvPr/>
        </p:nvSpPr>
        <p:spPr>
          <a:xfrm>
            <a:off x="593557" y="1340017"/>
            <a:ext cx="8172908" cy="484173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Humidité </a:t>
            </a:r>
          </a:p>
          <a:p>
            <a:pPr marL="268288" indent="0">
              <a:buNone/>
            </a:pPr>
            <a:r>
              <a:rPr lang="fr-FR" sz="2000" dirty="0" smtClean="0">
                <a:solidFill>
                  <a:schemeClr val="accent1"/>
                </a:solidFill>
              </a:rPr>
              <a:t>L’estimation de l’humidité d’un matériau vise à classer celui-ci dans l’une des 5 catégories suivantes :</a:t>
            </a:r>
          </a:p>
          <a:p>
            <a:pPr marL="895350" indent="-273050">
              <a:buFont typeface="Arial" panose="020B0604020202020204" pitchFamily="34" charset="0"/>
              <a:buChar char="•"/>
            </a:pPr>
            <a:r>
              <a:rPr lang="fr-FR" sz="2000" dirty="0" smtClean="0">
                <a:solidFill>
                  <a:schemeClr val="accent1"/>
                </a:solidFill>
              </a:rPr>
              <a:t>Sec</a:t>
            </a:r>
          </a:p>
          <a:p>
            <a:pPr marL="895350" indent="-273050">
              <a:buFont typeface="Arial" panose="020B0604020202020204" pitchFamily="34" charset="0"/>
              <a:buChar char="•"/>
            </a:pPr>
            <a:r>
              <a:rPr lang="fr-FR" sz="2000" dirty="0" smtClean="0">
                <a:solidFill>
                  <a:schemeClr val="accent1"/>
                </a:solidFill>
              </a:rPr>
              <a:t>Légèrement humide</a:t>
            </a:r>
          </a:p>
          <a:p>
            <a:pPr marL="895350" indent="-273050">
              <a:buFont typeface="Arial" panose="020B0604020202020204" pitchFamily="34" charset="0"/>
              <a:buChar char="•"/>
            </a:pPr>
            <a:r>
              <a:rPr lang="fr-FR" sz="2000" dirty="0" smtClean="0">
                <a:solidFill>
                  <a:schemeClr val="accent1"/>
                </a:solidFill>
              </a:rPr>
              <a:t>Humide</a:t>
            </a:r>
          </a:p>
          <a:p>
            <a:pPr marL="895350" indent="-273050">
              <a:buFont typeface="Arial" panose="020B0604020202020204" pitchFamily="34" charset="0"/>
              <a:buChar char="•"/>
            </a:pPr>
            <a:r>
              <a:rPr lang="fr-FR" sz="2000" dirty="0" smtClean="0">
                <a:solidFill>
                  <a:schemeClr val="accent1"/>
                </a:solidFill>
              </a:rPr>
              <a:t>Très humide</a:t>
            </a:r>
          </a:p>
          <a:p>
            <a:pPr marL="895350" indent="-273050">
              <a:buFont typeface="Arial" panose="020B0604020202020204" pitchFamily="34" charset="0"/>
              <a:buChar char="•"/>
            </a:pPr>
            <a:r>
              <a:rPr lang="fr-FR" sz="2000" dirty="0" smtClean="0">
                <a:solidFill>
                  <a:schemeClr val="accent1"/>
                </a:solidFill>
              </a:rPr>
              <a:t>Saturé</a:t>
            </a:r>
          </a:p>
          <a:p>
            <a:pPr marL="268288" indent="0">
              <a:buNone/>
            </a:pPr>
            <a:r>
              <a:rPr lang="fr-FR" sz="2000" dirty="0" smtClean="0">
                <a:solidFill>
                  <a:schemeClr val="accent1"/>
                </a:solidFill>
              </a:rPr>
              <a:t>Plus </a:t>
            </a:r>
            <a:r>
              <a:rPr lang="fr-FR" sz="2000" dirty="0">
                <a:solidFill>
                  <a:schemeClr val="accent1"/>
                </a:solidFill>
              </a:rPr>
              <a:t>que l’humidité  d’un matériau, c’est surtout la variation d’humidité au sein d’un profil qu’il est important de </a:t>
            </a:r>
            <a:r>
              <a:rPr lang="fr-FR" sz="2000" dirty="0" smtClean="0">
                <a:solidFill>
                  <a:schemeClr val="accent1"/>
                </a:solidFill>
              </a:rPr>
              <a:t>noter.</a:t>
            </a:r>
          </a:p>
          <a:p>
            <a:pPr marL="268288" indent="0">
              <a:buNone/>
            </a:pPr>
            <a:r>
              <a:rPr lang="fr-FR" sz="2000" b="1" dirty="0" smtClean="0">
                <a:solidFill>
                  <a:schemeClr val="accent1"/>
                </a:solidFill>
              </a:rPr>
              <a:t>Importance de l’humidité</a:t>
            </a:r>
          </a:p>
          <a:p>
            <a:pPr marL="269875" indent="0">
              <a:buNone/>
            </a:pPr>
            <a:r>
              <a:rPr lang="fr-FR" sz="2000" dirty="0" smtClean="0">
                <a:solidFill>
                  <a:schemeClr val="accent1"/>
                </a:solidFill>
              </a:rPr>
              <a:t>Profondeur de la surface piézométrique et équipement des piézomètres (crépines, …).</a:t>
            </a:r>
          </a:p>
          <a:p>
            <a:pPr marL="268288" indent="0">
              <a:buNone/>
            </a:pPr>
            <a:endParaRPr lang="fr-FR" sz="2000"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18</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cxnSp>
        <p:nvCxnSpPr>
          <p:cNvPr id="3" name="Connecteur droit avec flèche 2"/>
          <p:cNvCxnSpPr/>
          <p:nvPr/>
        </p:nvCxnSpPr>
        <p:spPr>
          <a:xfrm>
            <a:off x="1115616" y="2636912"/>
            <a:ext cx="0" cy="151216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02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332657"/>
            <a:ext cx="6696744" cy="461665"/>
          </a:xfrm>
          <a:prstGeom prst="rect">
            <a:avLst/>
          </a:prstGeom>
          <a:noFill/>
        </p:spPr>
        <p:txBody>
          <a:bodyPr wrap="square" rtlCol="0">
            <a:spAutoFit/>
          </a:bodyPr>
          <a:lstStyle/>
          <a:p>
            <a:pPr algn="r"/>
            <a:r>
              <a:rPr lang="fr-FR" sz="2400" b="1" dirty="0">
                <a:solidFill>
                  <a:schemeClr val="bg1"/>
                </a:solidFill>
              </a:rPr>
              <a:t>3. Description – </a:t>
            </a:r>
            <a:r>
              <a:rPr lang="fr-FR" sz="2400" b="1" dirty="0" smtClean="0">
                <a:solidFill>
                  <a:schemeClr val="bg1"/>
                </a:solidFill>
              </a:rPr>
              <a:t>Autres</a:t>
            </a:r>
            <a:endParaRPr lang="fr-FR"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Autres</a:t>
            </a:r>
          </a:p>
          <a:p>
            <a:pPr marL="268288" indent="0">
              <a:buNone/>
            </a:pPr>
            <a:endParaRPr lang="fr-FR" sz="2000" dirty="0" smtClean="0">
              <a:solidFill>
                <a:schemeClr val="accent1"/>
              </a:solidFill>
            </a:endParaRPr>
          </a:p>
          <a:p>
            <a:pPr marL="268288" indent="0">
              <a:buNone/>
            </a:pPr>
            <a:r>
              <a:rPr lang="fr-FR" sz="2000" dirty="0" smtClean="0">
                <a:solidFill>
                  <a:schemeClr val="accent1"/>
                </a:solidFill>
              </a:rPr>
              <a:t>Toute autre information permettant de mieux appréhender la situation environnementale :</a:t>
            </a:r>
          </a:p>
          <a:p>
            <a:pPr marL="541338" indent="-273050">
              <a:buFont typeface="Arial" panose="020B0604020202020204" pitchFamily="34" charset="0"/>
              <a:buChar char="•"/>
            </a:pPr>
            <a:r>
              <a:rPr lang="fr-FR" sz="2000" dirty="0" smtClean="0">
                <a:solidFill>
                  <a:schemeClr val="accent1"/>
                </a:solidFill>
              </a:rPr>
              <a:t>type et l’état de recouvrement de surface (risques de lessivage) ;</a:t>
            </a:r>
          </a:p>
          <a:p>
            <a:pPr marL="541338" indent="-273050">
              <a:buFont typeface="Arial" panose="020B0604020202020204" pitchFamily="34" charset="0"/>
              <a:buChar char="•"/>
            </a:pPr>
            <a:r>
              <a:rPr lang="fr-FR" sz="2000" dirty="0" smtClean="0">
                <a:solidFill>
                  <a:schemeClr val="accent1"/>
                </a:solidFill>
              </a:rPr>
              <a:t>présence d’une canalisation et son état (axes d’écoulement préférentiels, source potentielle de pollution) ;</a:t>
            </a:r>
          </a:p>
          <a:p>
            <a:pPr marL="541338" indent="-273050">
              <a:buFont typeface="Arial" panose="020B0604020202020204" pitchFamily="34" charset="0"/>
              <a:buChar char="•"/>
            </a:pPr>
            <a:r>
              <a:rPr lang="fr-FR" sz="2000" dirty="0" smtClean="0">
                <a:solidFill>
                  <a:schemeClr val="accent1"/>
                </a:solidFill>
              </a:rPr>
              <a:t>…</a:t>
            </a:r>
            <a:endParaRPr lang="fr-FR" sz="2000"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19</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3497436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Références</a:t>
            </a:r>
            <a:endParaRPr lang="fr-BE"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Références</a:t>
            </a:r>
            <a:r>
              <a:rPr lang="fr-FR" sz="2800" b="1" dirty="0" smtClean="0">
                <a:solidFill>
                  <a:schemeClr val="accent1"/>
                </a:solidFill>
              </a:rPr>
              <a:t> </a:t>
            </a:r>
          </a:p>
          <a:p>
            <a:pPr marL="0" indent="0">
              <a:buNone/>
            </a:pPr>
            <a:endParaRPr lang="fr-FR" sz="2800" b="1" dirty="0" smtClean="0">
              <a:solidFill>
                <a:schemeClr val="accent1"/>
              </a:solidFill>
            </a:endParaRPr>
          </a:p>
          <a:p>
            <a:pPr marL="0" indent="0">
              <a:buNone/>
            </a:pPr>
            <a:r>
              <a:rPr lang="fr-FR" sz="2000" b="1" u="sng" dirty="0" smtClean="0">
                <a:solidFill>
                  <a:schemeClr val="accent1"/>
                </a:solidFill>
              </a:rPr>
              <a:t>Protocole CWEA : </a:t>
            </a:r>
          </a:p>
          <a:p>
            <a:pPr marL="0" indent="0">
              <a:buNone/>
            </a:pPr>
            <a:r>
              <a:rPr lang="fr-FR" sz="2000" dirty="0" smtClean="0">
                <a:solidFill>
                  <a:schemeClr val="accent1"/>
                </a:solidFill>
              </a:rPr>
              <a:t>« P-7 – </a:t>
            </a:r>
            <a:r>
              <a:rPr lang="fr-FR" sz="2000" dirty="0">
                <a:solidFill>
                  <a:schemeClr val="accent1"/>
                </a:solidFill>
              </a:rPr>
              <a:t>Méthode de description des sols </a:t>
            </a:r>
            <a:r>
              <a:rPr lang="fr-FR" sz="2000" dirty="0" smtClean="0">
                <a:solidFill>
                  <a:schemeClr val="accent1"/>
                </a:solidFill>
              </a:rPr>
              <a:t>et </a:t>
            </a:r>
            <a:r>
              <a:rPr lang="fr-FR" sz="2000" dirty="0">
                <a:solidFill>
                  <a:schemeClr val="accent1"/>
                </a:solidFill>
              </a:rPr>
              <a:t>terres excavées à finalité </a:t>
            </a:r>
            <a:r>
              <a:rPr lang="fr-FR" sz="2000" dirty="0" smtClean="0">
                <a:solidFill>
                  <a:schemeClr val="accent1"/>
                </a:solidFill>
              </a:rPr>
              <a:t>environnementale »</a:t>
            </a:r>
          </a:p>
          <a:p>
            <a:pPr marL="0" indent="0">
              <a:buNone/>
            </a:pPr>
            <a:endParaRPr lang="fr-FR" sz="2000" b="1" dirty="0">
              <a:solidFill>
                <a:schemeClr val="accent1"/>
              </a:solidFill>
            </a:endParaRPr>
          </a:p>
          <a:p>
            <a:pPr marL="0" indent="0">
              <a:buNone/>
            </a:pPr>
            <a:r>
              <a:rPr lang="fr-FR" sz="2000" b="1" u="sng" dirty="0" smtClean="0">
                <a:solidFill>
                  <a:schemeClr val="accent1"/>
                </a:solidFill>
              </a:rPr>
              <a:t>Références normatives :</a:t>
            </a:r>
          </a:p>
          <a:p>
            <a:pPr marL="0" indent="0">
              <a:buNone/>
            </a:pPr>
            <a:r>
              <a:rPr lang="fr-FR" sz="2000" dirty="0" smtClean="0">
                <a:solidFill>
                  <a:schemeClr val="accent1"/>
                </a:solidFill>
              </a:rPr>
              <a:t>ISO/DIS 25177:	2017	</a:t>
            </a:r>
            <a:r>
              <a:rPr lang="fr-FR" sz="2000" dirty="0" err="1" smtClean="0">
                <a:solidFill>
                  <a:schemeClr val="accent1"/>
                </a:solidFill>
              </a:rPr>
              <a:t>Soil</a:t>
            </a:r>
            <a:r>
              <a:rPr lang="fr-FR" sz="2000" dirty="0" smtClean="0">
                <a:solidFill>
                  <a:schemeClr val="accent1"/>
                </a:solidFill>
              </a:rPr>
              <a:t> </a:t>
            </a:r>
            <a:r>
              <a:rPr lang="fr-FR" sz="2000" dirty="0" err="1" smtClean="0">
                <a:solidFill>
                  <a:schemeClr val="accent1"/>
                </a:solidFill>
              </a:rPr>
              <a:t>quality</a:t>
            </a:r>
            <a:r>
              <a:rPr lang="fr-FR" sz="2000" dirty="0" smtClean="0">
                <a:solidFill>
                  <a:schemeClr val="accent1"/>
                </a:solidFill>
              </a:rPr>
              <a:t> – Field </a:t>
            </a:r>
            <a:r>
              <a:rPr lang="fr-FR" sz="2000" dirty="0" err="1" smtClean="0">
                <a:solidFill>
                  <a:schemeClr val="accent1"/>
                </a:solidFill>
              </a:rPr>
              <a:t>soil</a:t>
            </a:r>
            <a:r>
              <a:rPr lang="fr-FR" sz="2000" dirty="0" smtClean="0">
                <a:solidFill>
                  <a:schemeClr val="accent1"/>
                </a:solidFill>
              </a:rPr>
              <a:t> description</a:t>
            </a:r>
            <a:r>
              <a:rPr lang="fr-FR" sz="2000" dirty="0" smtClean="0">
                <a:solidFill>
                  <a:schemeClr val="accent1"/>
                </a:solidFill>
                <a:sym typeface="Wingdings" panose="05000000000000000000" pitchFamily="2" charset="2"/>
              </a:rPr>
              <a:t> </a:t>
            </a:r>
          </a:p>
          <a:p>
            <a:pPr marL="0" indent="0">
              <a:buNone/>
            </a:pPr>
            <a:endParaRPr lang="fr-FR" sz="2000" dirty="0">
              <a:solidFill>
                <a:schemeClr val="accent1"/>
              </a:solidFill>
              <a:sym typeface="Wingdings" panose="05000000000000000000" pitchFamily="2" charset="2"/>
            </a:endParaRPr>
          </a:p>
          <a:p>
            <a:pPr marL="0" indent="0">
              <a:buNone/>
            </a:pPr>
            <a:r>
              <a:rPr lang="fr-FR" sz="2000" dirty="0" smtClean="0">
                <a:solidFill>
                  <a:schemeClr val="accent1"/>
                </a:solidFill>
                <a:sym typeface="Wingdings" panose="05000000000000000000" pitchFamily="2" charset="2"/>
              </a:rPr>
              <a:t>ISO 25177:    2019 (F)   Qualité du sol  - Description du sol </a:t>
            </a:r>
            <a:r>
              <a:rPr lang="fr-FR" sz="2000" dirty="0">
                <a:solidFill>
                  <a:schemeClr val="accent1"/>
                </a:solidFill>
                <a:sym typeface="Wingdings" panose="05000000000000000000" pitchFamily="2" charset="2"/>
              </a:rPr>
              <a:t>sur le terrain</a:t>
            </a:r>
            <a:r>
              <a:rPr lang="fr-FR" sz="2000" dirty="0">
                <a:solidFill>
                  <a:schemeClr val="accent1"/>
                </a:solidFill>
              </a:rPr>
              <a:t>	</a:t>
            </a:r>
          </a:p>
          <a:p>
            <a:pPr marL="0" indent="0">
              <a:buNone/>
            </a:pPr>
            <a:endParaRPr lang="fr-FR" b="1" dirty="0" smtClean="0">
              <a:solidFill>
                <a:srgbClr val="002060"/>
              </a:solidFill>
            </a:endParaRPr>
          </a:p>
          <a:p>
            <a:pPr marL="0" indent="0">
              <a:buNone/>
            </a:pPr>
            <a:endParaRPr lang="fr-BE" dirty="0">
              <a:solidFill>
                <a:schemeClr val="accent1"/>
              </a:solidFill>
            </a:endParaRPr>
          </a:p>
          <a:p>
            <a:pPr marL="0" indent="0">
              <a:buNone/>
            </a:pPr>
            <a:endParaRPr lang="fr-BE" b="1" u="sng" dirty="0">
              <a:solidFill>
                <a:schemeClr val="accent1"/>
              </a:solidFill>
            </a:endParaRPr>
          </a:p>
          <a:p>
            <a:pPr lvl="1"/>
            <a:endParaRPr lang="fr-BE" sz="1800" b="1" dirty="0" smtClean="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1"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a:t>
            </a:fld>
            <a:endParaRPr lang="fr-BE" dirty="0"/>
          </a:p>
        </p:txBody>
      </p:sp>
    </p:spTree>
    <p:extLst>
      <p:ext uri="{BB962C8B-B14F-4D97-AF65-F5344CB8AC3E}">
        <p14:creationId xmlns:p14="http://schemas.microsoft.com/office/powerpoint/2010/main" val="24211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332657"/>
            <a:ext cx="6696744" cy="461665"/>
          </a:xfrm>
          <a:prstGeom prst="rect">
            <a:avLst/>
          </a:prstGeom>
          <a:noFill/>
        </p:spPr>
        <p:txBody>
          <a:bodyPr wrap="square" rtlCol="0">
            <a:spAutoFit/>
          </a:bodyPr>
          <a:lstStyle/>
          <a:p>
            <a:pPr algn="r"/>
            <a:r>
              <a:rPr lang="fr-FR" sz="2400" b="1" dirty="0" smtClean="0">
                <a:solidFill>
                  <a:schemeClr val="bg1"/>
                </a:solidFill>
              </a:rPr>
              <a:t>4. Typologie</a:t>
            </a:r>
            <a:endParaRPr lang="fr-FR" sz="2400" b="1" dirty="0">
              <a:solidFill>
                <a:schemeClr val="bg1"/>
              </a:solidFill>
            </a:endParaRPr>
          </a:p>
        </p:txBody>
      </p:sp>
      <p:sp>
        <p:nvSpPr>
          <p:cNvPr id="9" name="Espace réservé du contenu 1"/>
          <p:cNvSpPr txBox="1">
            <a:spLocks/>
          </p:cNvSpPr>
          <p:nvPr/>
        </p:nvSpPr>
        <p:spPr>
          <a:xfrm>
            <a:off x="493630" y="1052486"/>
            <a:ext cx="8442540" cy="5025247"/>
          </a:xfrm>
          <a:prstGeom prst="rect">
            <a:avLst/>
          </a:prstGeom>
        </p:spPr>
        <p:txBody>
          <a:bodyPr>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sz="2600" b="1" dirty="0" smtClean="0">
                <a:solidFill>
                  <a:schemeClr val="accent1"/>
                </a:solidFill>
              </a:rPr>
              <a:t>4. Typologie</a:t>
            </a:r>
          </a:p>
          <a:p>
            <a:pPr marL="268288" indent="0">
              <a:buNone/>
            </a:pPr>
            <a:r>
              <a:rPr lang="fr-FR" sz="2000" dirty="0" smtClean="0">
                <a:solidFill>
                  <a:schemeClr val="accent1"/>
                </a:solidFill>
              </a:rPr>
              <a:t>Les différents matériaux présents sur le site doivent être </a:t>
            </a:r>
            <a:r>
              <a:rPr lang="fr-FR" sz="2000" b="1" dirty="0" smtClean="0">
                <a:solidFill>
                  <a:schemeClr val="accent1"/>
                </a:solidFill>
              </a:rPr>
              <a:t>identifiés</a:t>
            </a:r>
            <a:r>
              <a:rPr lang="fr-FR" sz="2000" dirty="0" smtClean="0">
                <a:solidFill>
                  <a:schemeClr val="accent1"/>
                </a:solidFill>
              </a:rPr>
              <a:t> </a:t>
            </a:r>
            <a:r>
              <a:rPr lang="fr-FR" sz="2000" b="1" dirty="0" smtClean="0">
                <a:solidFill>
                  <a:schemeClr val="accent1"/>
                </a:solidFill>
              </a:rPr>
              <a:t>de manière univoque à l’échelle du site </a:t>
            </a:r>
            <a:r>
              <a:rPr lang="fr-FR" sz="2000" dirty="0" smtClean="0">
                <a:solidFill>
                  <a:schemeClr val="accent1"/>
                </a:solidFill>
              </a:rPr>
              <a:t>sur base de la nature et de l’abondance des éléments (texture, éléments grossiers naturels ou artificiels) ou encore de caractéristiques organoleptiques (couleur, toucher, …).</a:t>
            </a:r>
          </a:p>
          <a:p>
            <a:pPr marL="268288" indent="0">
              <a:buNone/>
            </a:pPr>
            <a:r>
              <a:rPr lang="fr-FR" sz="2000" dirty="0" smtClean="0">
                <a:solidFill>
                  <a:schemeClr val="accent1"/>
                </a:solidFill>
              </a:rPr>
              <a:t>Exemples : </a:t>
            </a:r>
            <a:r>
              <a:rPr lang="fr-FR" sz="2000" dirty="0">
                <a:solidFill>
                  <a:schemeClr val="accent1"/>
                </a:solidFill>
              </a:rPr>
              <a:t>sable jaune clair, limon vert </a:t>
            </a:r>
            <a:r>
              <a:rPr lang="fr-FR" sz="2000" dirty="0" smtClean="0">
                <a:solidFill>
                  <a:schemeClr val="accent1"/>
                </a:solidFill>
              </a:rPr>
              <a:t>foncé </a:t>
            </a:r>
            <a:r>
              <a:rPr lang="fr-FR" sz="2000" dirty="0">
                <a:solidFill>
                  <a:schemeClr val="accent1"/>
                </a:solidFill>
              </a:rPr>
              <a:t>à scories, </a:t>
            </a:r>
            <a:r>
              <a:rPr lang="fr-FR" sz="2000" dirty="0" smtClean="0">
                <a:solidFill>
                  <a:schemeClr val="accent1"/>
                </a:solidFill>
              </a:rPr>
              <a:t>argile sableuse gris clair …</a:t>
            </a:r>
          </a:p>
          <a:p>
            <a:pPr marL="611188" indent="-342900">
              <a:buFont typeface="Arial" panose="020B0604020202020204" pitchFamily="34" charset="0"/>
              <a:buChar char="•"/>
            </a:pPr>
            <a:endParaRPr lang="fr-FR" sz="1200" dirty="0" smtClean="0">
              <a:solidFill>
                <a:schemeClr val="accent1"/>
              </a:solidFill>
            </a:endParaRPr>
          </a:p>
          <a:p>
            <a:pPr marL="268288" indent="0">
              <a:buNone/>
            </a:pPr>
            <a:r>
              <a:rPr lang="fr-FR" sz="2000" b="1" dirty="0">
                <a:solidFill>
                  <a:schemeClr val="accent1"/>
                </a:solidFill>
              </a:rPr>
              <a:t>Remarque</a:t>
            </a:r>
            <a:r>
              <a:rPr lang="fr-FR" sz="2000" dirty="0">
                <a:solidFill>
                  <a:schemeClr val="accent1"/>
                </a:solidFill>
              </a:rPr>
              <a:t> </a:t>
            </a:r>
          </a:p>
          <a:p>
            <a:pPr marL="268288" indent="0">
              <a:buNone/>
            </a:pPr>
            <a:r>
              <a:rPr lang="fr-FR" sz="2000" dirty="0">
                <a:solidFill>
                  <a:schemeClr val="accent1"/>
                </a:solidFill>
              </a:rPr>
              <a:t>Si l’étude environnementale s’échelonne en plusieurs phases ou si plusieurs personnes sont en charge des descriptions ou des prélèvements, il est recommandé d’établir des échantillons de référence pour les différentes typologies (transfert d’informations).</a:t>
            </a:r>
          </a:p>
          <a:p>
            <a:pPr marL="268288" indent="0">
              <a:buNone/>
            </a:pPr>
            <a:endParaRPr lang="fr-FR" sz="1300" b="1" dirty="0">
              <a:solidFill>
                <a:schemeClr val="accent1"/>
              </a:solidFill>
            </a:endParaRPr>
          </a:p>
          <a:p>
            <a:pPr marL="268288" indent="0">
              <a:buNone/>
            </a:pPr>
            <a:r>
              <a:rPr lang="fr-FR" sz="2000" b="1" dirty="0">
                <a:solidFill>
                  <a:schemeClr val="accent1"/>
                </a:solidFill>
              </a:rPr>
              <a:t>Importance </a:t>
            </a:r>
          </a:p>
          <a:p>
            <a:pPr marL="268288" indent="0">
              <a:buNone/>
            </a:pPr>
            <a:r>
              <a:rPr lang="fr-FR" sz="2000" dirty="0">
                <a:solidFill>
                  <a:schemeClr val="accent1"/>
                </a:solidFill>
              </a:rPr>
              <a:t>La traçabilité des terres excavées</a:t>
            </a:r>
            <a:r>
              <a:rPr lang="fr-FR" sz="2000" dirty="0" smtClean="0">
                <a:solidFill>
                  <a:schemeClr val="accent1"/>
                </a:solidFill>
              </a:rPr>
              <a:t>.</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20</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88221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332657"/>
            <a:ext cx="6696744" cy="461665"/>
          </a:xfrm>
          <a:prstGeom prst="rect">
            <a:avLst/>
          </a:prstGeom>
          <a:noFill/>
        </p:spPr>
        <p:txBody>
          <a:bodyPr wrap="square" rtlCol="0">
            <a:spAutoFit/>
          </a:bodyPr>
          <a:lstStyle/>
          <a:p>
            <a:pPr algn="r"/>
            <a:r>
              <a:rPr lang="fr-FR" sz="2400" b="1" dirty="0" smtClean="0">
                <a:solidFill>
                  <a:schemeClr val="bg1"/>
                </a:solidFill>
              </a:rPr>
              <a:t>5. Rapportage</a:t>
            </a:r>
            <a:endParaRPr lang="fr-FR" sz="2400" b="1" dirty="0">
              <a:solidFill>
                <a:schemeClr val="bg1"/>
              </a:solidFill>
            </a:endParaRPr>
          </a:p>
        </p:txBody>
      </p:sp>
      <p:sp>
        <p:nvSpPr>
          <p:cNvPr id="9" name="Espace réservé du contenu 1"/>
          <p:cNvSpPr txBox="1">
            <a:spLocks/>
          </p:cNvSpPr>
          <p:nvPr/>
        </p:nvSpPr>
        <p:spPr>
          <a:xfrm>
            <a:off x="647564" y="1268760"/>
            <a:ext cx="8244916" cy="4912987"/>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5. Rapportage</a:t>
            </a:r>
          </a:p>
          <a:p>
            <a:pPr marL="268288" indent="0">
              <a:buNone/>
            </a:pPr>
            <a:r>
              <a:rPr lang="fr-FR" sz="2000" dirty="0">
                <a:solidFill>
                  <a:schemeClr val="accent1"/>
                </a:solidFill>
              </a:rPr>
              <a:t>La description de sols en place et de terres excavées est réalisées sur des fiches de description spécifiques.</a:t>
            </a:r>
          </a:p>
          <a:p>
            <a:pPr marL="268288" indent="0">
              <a:buNone/>
            </a:pPr>
            <a:r>
              <a:rPr lang="fr-FR" sz="2000" dirty="0">
                <a:solidFill>
                  <a:schemeClr val="accent1"/>
                </a:solidFill>
              </a:rPr>
              <a:t>Ces fiches doivent reprendre un certain nombre de données obligatoires regroupées en plusieurs </a:t>
            </a:r>
            <a:r>
              <a:rPr lang="fr-FR" sz="2000" dirty="0" smtClean="0">
                <a:solidFill>
                  <a:schemeClr val="accent1"/>
                </a:solidFill>
              </a:rPr>
              <a:t>thèmes.</a:t>
            </a:r>
          </a:p>
          <a:p>
            <a:pPr marL="268288" indent="0">
              <a:buNone/>
            </a:pPr>
            <a:endParaRPr lang="fr-FR" sz="2000" dirty="0">
              <a:solidFill>
                <a:schemeClr val="accent1"/>
              </a:solidFill>
            </a:endParaRPr>
          </a:p>
          <a:p>
            <a:pPr marL="268288" indent="0">
              <a:buNone/>
            </a:pPr>
            <a:r>
              <a:rPr lang="fr-FR" sz="2000" b="1" dirty="0" smtClean="0">
                <a:solidFill>
                  <a:schemeClr val="accent1"/>
                </a:solidFill>
              </a:rPr>
              <a:t>Données </a:t>
            </a:r>
            <a:r>
              <a:rPr lang="fr-FR" sz="2000" b="1" dirty="0">
                <a:solidFill>
                  <a:schemeClr val="accent1"/>
                </a:solidFill>
              </a:rPr>
              <a:t>administratives </a:t>
            </a:r>
            <a:r>
              <a:rPr lang="fr-FR" sz="2000" dirty="0" smtClean="0">
                <a:solidFill>
                  <a:schemeClr val="accent1"/>
                </a:solidFill>
              </a:rPr>
              <a:t>: identification </a:t>
            </a:r>
            <a:r>
              <a:rPr lang="fr-FR" sz="2000" dirty="0">
                <a:solidFill>
                  <a:schemeClr val="accent1"/>
                </a:solidFill>
              </a:rPr>
              <a:t>du site, du point de prélèvement, du foreur, du préleveur, </a:t>
            </a:r>
            <a:r>
              <a:rPr lang="fr-FR" sz="2000" dirty="0" smtClean="0">
                <a:solidFill>
                  <a:schemeClr val="accent1"/>
                </a:solidFill>
              </a:rPr>
              <a:t>… </a:t>
            </a:r>
            <a:r>
              <a:rPr lang="fr-FR" sz="2000" dirty="0">
                <a:solidFill>
                  <a:schemeClr val="accent1"/>
                </a:solidFill>
              </a:rPr>
              <a:t>;</a:t>
            </a:r>
          </a:p>
          <a:p>
            <a:pPr marL="268288" indent="0">
              <a:buNone/>
            </a:pPr>
            <a:r>
              <a:rPr lang="fr-FR" sz="2000" b="1" dirty="0">
                <a:solidFill>
                  <a:schemeClr val="accent1"/>
                </a:solidFill>
              </a:rPr>
              <a:t>Données techniques </a:t>
            </a:r>
            <a:r>
              <a:rPr lang="fr-FR" sz="2000" dirty="0" smtClean="0">
                <a:solidFill>
                  <a:schemeClr val="accent1"/>
                </a:solidFill>
              </a:rPr>
              <a:t>: mode sondage, … ;</a:t>
            </a:r>
            <a:endParaRPr lang="fr-FR" sz="2000" dirty="0">
              <a:solidFill>
                <a:schemeClr val="accent1"/>
              </a:solidFill>
            </a:endParaRPr>
          </a:p>
          <a:p>
            <a:pPr marL="268288" indent="0">
              <a:buNone/>
            </a:pPr>
            <a:r>
              <a:rPr lang="fr-FR" sz="2000" b="1" dirty="0" smtClean="0">
                <a:solidFill>
                  <a:schemeClr val="accent1"/>
                </a:solidFill>
              </a:rPr>
              <a:t>Données lithologiques : </a:t>
            </a:r>
            <a:r>
              <a:rPr lang="fr-FR" sz="2000" dirty="0" smtClean="0">
                <a:solidFill>
                  <a:schemeClr val="accent1"/>
                </a:solidFill>
              </a:rPr>
              <a:t>description [texture, couleur, …], typologie, … ;</a:t>
            </a:r>
          </a:p>
          <a:p>
            <a:pPr marL="268288" indent="0">
              <a:buNone/>
            </a:pPr>
            <a:r>
              <a:rPr lang="fr-FR" sz="2000" b="1" dirty="0" smtClean="0">
                <a:solidFill>
                  <a:schemeClr val="accent1"/>
                </a:solidFill>
              </a:rPr>
              <a:t>Données hydrogéologiques </a:t>
            </a:r>
            <a:r>
              <a:rPr lang="fr-FR" sz="2000" dirty="0" smtClean="0">
                <a:solidFill>
                  <a:schemeClr val="accent1"/>
                </a:solidFill>
              </a:rPr>
              <a:t>(le cas échéant).</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21</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69117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332657"/>
            <a:ext cx="6696744" cy="461665"/>
          </a:xfrm>
          <a:prstGeom prst="rect">
            <a:avLst/>
          </a:prstGeom>
          <a:noFill/>
        </p:spPr>
        <p:txBody>
          <a:bodyPr wrap="square" rtlCol="0">
            <a:spAutoFit/>
          </a:bodyPr>
          <a:lstStyle/>
          <a:p>
            <a:pPr algn="r"/>
            <a:r>
              <a:rPr lang="fr-FR" sz="2400" b="1" dirty="0">
                <a:solidFill>
                  <a:schemeClr val="bg1"/>
                </a:solidFill>
              </a:rPr>
              <a:t>5. Rapportage</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22</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559626761"/>
              </p:ext>
            </p:extLst>
          </p:nvPr>
        </p:nvGraphicFramePr>
        <p:xfrm>
          <a:off x="1115616" y="1047853"/>
          <a:ext cx="6840760" cy="5175043"/>
        </p:xfrm>
        <a:graphic>
          <a:graphicData uri="http://schemas.openxmlformats.org/presentationml/2006/ole">
            <mc:AlternateContent xmlns:mc="http://schemas.openxmlformats.org/markup-compatibility/2006">
              <mc:Choice xmlns:v="urn:schemas-microsoft-com:vml" Requires="v">
                <p:oleObj spid="_x0000_s1086" name="Feuille de calcul" r:id="rId5" imgW="22345612" imgH="16906807" progId="Excel.Sheet.12">
                  <p:embed/>
                </p:oleObj>
              </mc:Choice>
              <mc:Fallback>
                <p:oleObj name="Feuille de calcul" r:id="rId5" imgW="22345612" imgH="16906807" progId="Excel.Sheet.12">
                  <p:embed/>
                  <p:pic>
                    <p:nvPicPr>
                      <p:cNvPr id="0" name=""/>
                      <p:cNvPicPr/>
                      <p:nvPr/>
                    </p:nvPicPr>
                    <p:blipFill>
                      <a:blip r:embed="rId6"/>
                      <a:stretch>
                        <a:fillRect/>
                      </a:stretch>
                    </p:blipFill>
                    <p:spPr>
                      <a:xfrm>
                        <a:off x="1115616" y="1047853"/>
                        <a:ext cx="6840760" cy="5175043"/>
                      </a:xfrm>
                      <a:prstGeom prst="rect">
                        <a:avLst/>
                      </a:prstGeom>
                    </p:spPr>
                  </p:pic>
                </p:oleObj>
              </mc:Fallback>
            </mc:AlternateContent>
          </a:graphicData>
        </a:graphic>
      </p:graphicFrame>
      <p:sp>
        <p:nvSpPr>
          <p:cNvPr id="2" name="Rectangle à coins arrondis 1"/>
          <p:cNvSpPr/>
          <p:nvPr/>
        </p:nvSpPr>
        <p:spPr>
          <a:xfrm>
            <a:off x="971600" y="1988840"/>
            <a:ext cx="720080" cy="381642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à coins arrondis 2"/>
          <p:cNvSpPr/>
          <p:nvPr/>
        </p:nvSpPr>
        <p:spPr>
          <a:xfrm>
            <a:off x="1907704" y="1047853"/>
            <a:ext cx="4752528" cy="86897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p:nvPr/>
        </p:nvSpPr>
        <p:spPr>
          <a:xfrm>
            <a:off x="1763688" y="1988840"/>
            <a:ext cx="5184576" cy="3777409"/>
          </a:xfrm>
          <a:prstGeom prst="roundRect">
            <a:avLst>
              <a:gd name="adj" fmla="val 614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à coins arrondis 14"/>
          <p:cNvSpPr/>
          <p:nvPr/>
        </p:nvSpPr>
        <p:spPr>
          <a:xfrm>
            <a:off x="7061124" y="1988840"/>
            <a:ext cx="919919" cy="377740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p:nvPr/>
        </p:nvSpPr>
        <p:spPr>
          <a:xfrm>
            <a:off x="5368937" y="5805605"/>
            <a:ext cx="2587439" cy="41729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015716" y="572609"/>
            <a:ext cx="4536504" cy="400110"/>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administratives et techniques</a:t>
            </a:r>
            <a:endParaRPr lang="fr-BE" sz="2000" b="1" dirty="0">
              <a:solidFill>
                <a:srgbClr val="FF0000"/>
              </a:solidFill>
            </a:endParaRPr>
          </a:p>
        </p:txBody>
      </p:sp>
      <p:sp>
        <p:nvSpPr>
          <p:cNvPr id="17" name="ZoneTexte 16"/>
          <p:cNvSpPr txBox="1"/>
          <p:nvPr/>
        </p:nvSpPr>
        <p:spPr>
          <a:xfrm>
            <a:off x="2955803" y="3496942"/>
            <a:ext cx="2652707" cy="400110"/>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t>
            </a:r>
            <a:r>
              <a:rPr lang="fr-FR" sz="2000" b="1" dirty="0" smtClean="0">
                <a:solidFill>
                  <a:srgbClr val="FF0000"/>
                </a:solidFill>
              </a:rPr>
              <a:t>lithologiques</a:t>
            </a:r>
            <a:endParaRPr lang="fr-BE" sz="2000" b="1" dirty="0">
              <a:solidFill>
                <a:srgbClr val="FF0000"/>
              </a:solidFill>
            </a:endParaRPr>
          </a:p>
        </p:txBody>
      </p:sp>
      <p:sp>
        <p:nvSpPr>
          <p:cNvPr id="18" name="ZoneTexte 17"/>
          <p:cNvSpPr txBox="1"/>
          <p:nvPr/>
        </p:nvSpPr>
        <p:spPr>
          <a:xfrm>
            <a:off x="7216939" y="3150559"/>
            <a:ext cx="1574650" cy="707886"/>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t>
            </a:r>
            <a:r>
              <a:rPr lang="fr-FR" sz="2000" b="1" dirty="0" smtClean="0">
                <a:solidFill>
                  <a:srgbClr val="FF0000"/>
                </a:solidFill>
              </a:rPr>
              <a:t>échantillons</a:t>
            </a:r>
            <a:endParaRPr lang="fr-BE" sz="2000" b="1" dirty="0">
              <a:solidFill>
                <a:srgbClr val="FF0000"/>
              </a:solidFill>
            </a:endParaRPr>
          </a:p>
        </p:txBody>
      </p:sp>
      <p:sp>
        <p:nvSpPr>
          <p:cNvPr id="19" name="ZoneTexte 18"/>
          <p:cNvSpPr txBox="1"/>
          <p:nvPr/>
        </p:nvSpPr>
        <p:spPr>
          <a:xfrm>
            <a:off x="63931" y="3191019"/>
            <a:ext cx="1552118" cy="707886"/>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t>
            </a:r>
            <a:r>
              <a:rPr lang="fr-FR" sz="2000" b="1" dirty="0" smtClean="0">
                <a:solidFill>
                  <a:srgbClr val="FF0000"/>
                </a:solidFill>
              </a:rPr>
              <a:t>piézomètre</a:t>
            </a:r>
            <a:endParaRPr lang="fr-BE" sz="2000" b="1" dirty="0">
              <a:solidFill>
                <a:srgbClr val="FF0000"/>
              </a:solidFill>
            </a:endParaRPr>
          </a:p>
        </p:txBody>
      </p:sp>
      <p:sp>
        <p:nvSpPr>
          <p:cNvPr id="20" name="ZoneTexte 19"/>
          <p:cNvSpPr txBox="1"/>
          <p:nvPr/>
        </p:nvSpPr>
        <p:spPr>
          <a:xfrm>
            <a:off x="5508104" y="5855702"/>
            <a:ext cx="2304256" cy="307777"/>
          </a:xfrm>
          <a:prstGeom prst="rect">
            <a:avLst/>
          </a:prstGeom>
          <a:solidFill>
            <a:schemeClr val="bg1"/>
          </a:solidFill>
          <a:ln>
            <a:solidFill>
              <a:schemeClr val="accent1"/>
            </a:solidFill>
          </a:ln>
        </p:spPr>
        <p:txBody>
          <a:bodyPr wrap="square" rtlCol="0">
            <a:spAutoFit/>
          </a:bodyPr>
          <a:lstStyle/>
          <a:p>
            <a:pPr algn="ctr"/>
            <a:r>
              <a:rPr lang="fr-FR" sz="1400" b="1" dirty="0" smtClean="0">
                <a:solidFill>
                  <a:srgbClr val="FF0000"/>
                </a:solidFill>
              </a:rPr>
              <a:t>Nom </a:t>
            </a:r>
            <a:r>
              <a:rPr lang="fr-FR" sz="1400" b="1" dirty="0">
                <a:solidFill>
                  <a:srgbClr val="FF0000"/>
                </a:solidFill>
              </a:rPr>
              <a:t>et </a:t>
            </a:r>
            <a:r>
              <a:rPr lang="fr-FR" sz="1400" b="1" dirty="0" smtClean="0">
                <a:solidFill>
                  <a:srgbClr val="FF0000"/>
                </a:solidFill>
              </a:rPr>
              <a:t>signature préleveur</a:t>
            </a:r>
            <a:endParaRPr lang="fr-BE" sz="1400" b="1" dirty="0">
              <a:solidFill>
                <a:srgbClr val="FF0000"/>
              </a:solidFill>
            </a:endParaRPr>
          </a:p>
        </p:txBody>
      </p:sp>
    </p:spTree>
    <p:extLst>
      <p:ext uri="{BB962C8B-B14F-4D97-AF65-F5344CB8AC3E}">
        <p14:creationId xmlns:p14="http://schemas.microsoft.com/office/powerpoint/2010/main" val="380872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332657"/>
            <a:ext cx="6696744" cy="461665"/>
          </a:xfrm>
          <a:prstGeom prst="rect">
            <a:avLst/>
          </a:prstGeom>
          <a:noFill/>
        </p:spPr>
        <p:txBody>
          <a:bodyPr wrap="square" rtlCol="0">
            <a:spAutoFit/>
          </a:bodyPr>
          <a:lstStyle/>
          <a:p>
            <a:pPr algn="r"/>
            <a:r>
              <a:rPr lang="fr-FR" sz="2400" b="1" dirty="0">
                <a:solidFill>
                  <a:schemeClr val="bg1"/>
                </a:solidFill>
              </a:rPr>
              <a:t>5. Rapportage</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23</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4233692734"/>
              </p:ext>
            </p:extLst>
          </p:nvPr>
        </p:nvGraphicFramePr>
        <p:xfrm>
          <a:off x="1067778" y="1050727"/>
          <a:ext cx="7536669" cy="4993043"/>
        </p:xfrm>
        <a:graphic>
          <a:graphicData uri="http://schemas.openxmlformats.org/presentationml/2006/ole">
            <mc:AlternateContent xmlns:mc="http://schemas.openxmlformats.org/markup-compatibility/2006">
              <mc:Choice xmlns:v="urn:schemas-microsoft-com:vml" Requires="v">
                <p:oleObj spid="_x0000_s2103" name="Feuille de calcul" r:id="rId5" imgW="25222149" imgH="16706884" progId="Excel.Sheet.12">
                  <p:embed/>
                </p:oleObj>
              </mc:Choice>
              <mc:Fallback>
                <p:oleObj name="Feuille de calcul" r:id="rId5" imgW="25222149" imgH="16706884" progId="Excel.Sheet.12">
                  <p:embed/>
                  <p:pic>
                    <p:nvPicPr>
                      <p:cNvPr id="0" name=""/>
                      <p:cNvPicPr/>
                      <p:nvPr/>
                    </p:nvPicPr>
                    <p:blipFill>
                      <a:blip r:embed="rId6"/>
                      <a:stretch>
                        <a:fillRect/>
                      </a:stretch>
                    </p:blipFill>
                    <p:spPr>
                      <a:xfrm>
                        <a:off x="1067778" y="1050727"/>
                        <a:ext cx="7536669" cy="4993043"/>
                      </a:xfrm>
                      <a:prstGeom prst="rect">
                        <a:avLst/>
                      </a:prstGeom>
                    </p:spPr>
                  </p:pic>
                </p:oleObj>
              </mc:Fallback>
            </mc:AlternateContent>
          </a:graphicData>
        </a:graphic>
      </p:graphicFrame>
      <p:sp>
        <p:nvSpPr>
          <p:cNvPr id="11" name="Rectangle à coins arrondis 10"/>
          <p:cNvSpPr/>
          <p:nvPr/>
        </p:nvSpPr>
        <p:spPr>
          <a:xfrm>
            <a:off x="2843808" y="1012804"/>
            <a:ext cx="3672408" cy="76709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p:nvPr/>
        </p:nvSpPr>
        <p:spPr>
          <a:xfrm>
            <a:off x="1043607" y="1916832"/>
            <a:ext cx="2088233" cy="37048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à coins arrondis 14"/>
          <p:cNvSpPr/>
          <p:nvPr/>
        </p:nvSpPr>
        <p:spPr>
          <a:xfrm>
            <a:off x="3183816" y="1918990"/>
            <a:ext cx="5420630" cy="259013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p:nvPr/>
        </p:nvSpPr>
        <p:spPr>
          <a:xfrm>
            <a:off x="3183816" y="4536748"/>
            <a:ext cx="5420630" cy="108488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à coins arrondis 16"/>
          <p:cNvSpPr/>
          <p:nvPr/>
        </p:nvSpPr>
        <p:spPr>
          <a:xfrm>
            <a:off x="5718303" y="5671791"/>
            <a:ext cx="2886143" cy="39603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17"/>
          <p:cNvSpPr txBox="1"/>
          <p:nvPr/>
        </p:nvSpPr>
        <p:spPr>
          <a:xfrm>
            <a:off x="2224201" y="553405"/>
            <a:ext cx="4536504" cy="400110"/>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administratives et techniques</a:t>
            </a:r>
            <a:endParaRPr lang="fr-BE" sz="2000" b="1" dirty="0">
              <a:solidFill>
                <a:srgbClr val="FF0000"/>
              </a:solidFill>
            </a:endParaRPr>
          </a:p>
        </p:txBody>
      </p:sp>
      <p:sp>
        <p:nvSpPr>
          <p:cNvPr id="19" name="ZoneTexte 18"/>
          <p:cNvSpPr txBox="1"/>
          <p:nvPr/>
        </p:nvSpPr>
        <p:spPr>
          <a:xfrm>
            <a:off x="1276399" y="4800216"/>
            <a:ext cx="1622648" cy="707886"/>
          </a:xfrm>
          <a:prstGeom prst="rect">
            <a:avLst/>
          </a:prstGeom>
          <a:solidFill>
            <a:schemeClr val="bg1"/>
          </a:solidFill>
          <a:ln>
            <a:solidFill>
              <a:schemeClr val="accent1"/>
            </a:solidFill>
          </a:ln>
        </p:spPr>
        <p:txBody>
          <a:bodyPr wrap="square" rtlCol="0">
            <a:spAutoFit/>
          </a:bodyPr>
          <a:lstStyle/>
          <a:p>
            <a:pPr algn="ctr"/>
            <a:r>
              <a:rPr lang="fr-FR" sz="2000" b="1" dirty="0">
                <a:solidFill>
                  <a:srgbClr val="FF0000"/>
                </a:solidFill>
              </a:rPr>
              <a:t>Données </a:t>
            </a:r>
            <a:r>
              <a:rPr lang="fr-FR" sz="2000" b="1" dirty="0" smtClean="0">
                <a:solidFill>
                  <a:srgbClr val="FF0000"/>
                </a:solidFill>
              </a:rPr>
              <a:t>lithologiques</a:t>
            </a:r>
            <a:endParaRPr lang="fr-BE" sz="2000" b="1" dirty="0">
              <a:solidFill>
                <a:srgbClr val="FF0000"/>
              </a:solidFill>
            </a:endParaRPr>
          </a:p>
        </p:txBody>
      </p:sp>
      <p:sp>
        <p:nvSpPr>
          <p:cNvPr id="20" name="ZoneTexte 19"/>
          <p:cNvSpPr txBox="1"/>
          <p:nvPr/>
        </p:nvSpPr>
        <p:spPr>
          <a:xfrm>
            <a:off x="6069065" y="5703374"/>
            <a:ext cx="2304256" cy="307777"/>
          </a:xfrm>
          <a:prstGeom prst="rect">
            <a:avLst/>
          </a:prstGeom>
          <a:solidFill>
            <a:schemeClr val="bg1"/>
          </a:solidFill>
          <a:ln>
            <a:solidFill>
              <a:schemeClr val="accent1"/>
            </a:solidFill>
          </a:ln>
        </p:spPr>
        <p:txBody>
          <a:bodyPr wrap="square" rtlCol="0">
            <a:spAutoFit/>
          </a:bodyPr>
          <a:lstStyle/>
          <a:p>
            <a:pPr algn="ctr"/>
            <a:r>
              <a:rPr lang="fr-FR" sz="1400" b="1" dirty="0" smtClean="0">
                <a:solidFill>
                  <a:srgbClr val="FF0000"/>
                </a:solidFill>
              </a:rPr>
              <a:t>Nom </a:t>
            </a:r>
            <a:r>
              <a:rPr lang="fr-FR" sz="1400" b="1" dirty="0">
                <a:solidFill>
                  <a:srgbClr val="FF0000"/>
                </a:solidFill>
              </a:rPr>
              <a:t>et </a:t>
            </a:r>
            <a:r>
              <a:rPr lang="fr-FR" sz="1400" b="1" dirty="0" smtClean="0">
                <a:solidFill>
                  <a:srgbClr val="FF0000"/>
                </a:solidFill>
              </a:rPr>
              <a:t>signature préleveur</a:t>
            </a:r>
            <a:endParaRPr lang="fr-BE" sz="1400" b="1" dirty="0">
              <a:solidFill>
                <a:srgbClr val="FF0000"/>
              </a:solidFill>
            </a:endParaRPr>
          </a:p>
        </p:txBody>
      </p:sp>
      <p:sp>
        <p:nvSpPr>
          <p:cNvPr id="21" name="ZoneTexte 20"/>
          <p:cNvSpPr txBox="1"/>
          <p:nvPr/>
        </p:nvSpPr>
        <p:spPr>
          <a:xfrm>
            <a:off x="3707904" y="5029773"/>
            <a:ext cx="4563279" cy="400110"/>
          </a:xfrm>
          <a:prstGeom prst="rect">
            <a:avLst/>
          </a:prstGeom>
          <a:solidFill>
            <a:schemeClr val="bg1"/>
          </a:solidFill>
          <a:ln>
            <a:solidFill>
              <a:schemeClr val="accent1"/>
            </a:solidFill>
          </a:ln>
        </p:spPr>
        <p:txBody>
          <a:bodyPr wrap="square" rtlCol="0">
            <a:spAutoFit/>
          </a:bodyPr>
          <a:lstStyle/>
          <a:p>
            <a:pPr algn="ctr"/>
            <a:r>
              <a:rPr lang="fr-FR" sz="2000" b="1" dirty="0" smtClean="0">
                <a:solidFill>
                  <a:srgbClr val="FF0000"/>
                </a:solidFill>
              </a:rPr>
              <a:t>Stratégies réellement appliquées</a:t>
            </a:r>
            <a:endParaRPr lang="fr-BE" sz="2000" b="1" dirty="0">
              <a:solidFill>
                <a:srgbClr val="FF0000"/>
              </a:solidFill>
            </a:endParaRPr>
          </a:p>
        </p:txBody>
      </p:sp>
      <p:pic>
        <p:nvPicPr>
          <p:cNvPr id="22" name="Image 21"/>
          <p:cNvPicPr>
            <a:picLocks noChangeAspect="1"/>
          </p:cNvPicPr>
          <p:nvPr/>
        </p:nvPicPr>
        <p:blipFill rotWithShape="1">
          <a:blip r:embed="rId7"/>
          <a:srcRect l="13382" t="18500" r="5113" b="19200"/>
          <a:stretch/>
        </p:blipFill>
        <p:spPr>
          <a:xfrm>
            <a:off x="3563888" y="2345463"/>
            <a:ext cx="4697367" cy="2019641"/>
          </a:xfrm>
          <a:prstGeom prst="rect">
            <a:avLst/>
          </a:prstGeom>
        </p:spPr>
      </p:pic>
    </p:spTree>
    <p:extLst>
      <p:ext uri="{BB962C8B-B14F-4D97-AF65-F5344CB8AC3E}">
        <p14:creationId xmlns:p14="http://schemas.microsoft.com/office/powerpoint/2010/main" val="3375484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3645024"/>
            <a:ext cx="7408333" cy="2121101"/>
          </a:xfrm>
        </p:spPr>
        <p:txBody>
          <a:bodyPr>
            <a:normAutofit/>
          </a:bodyPr>
          <a:lstStyle/>
          <a:p>
            <a:pPr marL="0" indent="0" algn="ctr">
              <a:buNone/>
            </a:pPr>
            <a:r>
              <a:rPr lang="fr-BE" b="1" dirty="0" smtClean="0">
                <a:solidFill>
                  <a:schemeClr val="accent1"/>
                </a:solidFill>
              </a:rPr>
              <a:t>MERCI POUR VOTRE ÉCOUTE</a:t>
            </a:r>
          </a:p>
          <a:p>
            <a:pPr marL="0" indent="0" algn="ctr">
              <a:buNone/>
            </a:pPr>
            <a:endParaRPr lang="fr-FR" b="1" dirty="0">
              <a:solidFill>
                <a:schemeClr val="accent1"/>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4" name="Espace réservé du pied de page 3"/>
          <p:cNvSpPr>
            <a:spLocks noGrp="1"/>
          </p:cNvSpPr>
          <p:nvPr>
            <p:ph type="ftr" sz="quarter" idx="11"/>
          </p:nvPr>
        </p:nvSpPr>
        <p:spPr>
          <a:xfrm>
            <a:off x="2339752" y="6262252"/>
            <a:ext cx="4896544"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a:solidFill>
                  <a:schemeClr val="accent1"/>
                </a:solidFill>
              </a:rPr>
              <a:t>P7 – </a:t>
            </a:r>
            <a:r>
              <a:rPr lang="fr-FR" dirty="0">
                <a:solidFill>
                  <a:schemeClr val="accent1"/>
                </a:solidFill>
              </a:rPr>
              <a:t>Méthode de description des sols et des terres excavées à finalité environnementale</a:t>
            </a:r>
            <a:endParaRPr lang="fr-BE" dirty="0">
              <a:solidFill>
                <a:schemeClr val="accent1"/>
              </a:solidFill>
            </a:endParaRPr>
          </a:p>
        </p:txBody>
      </p:sp>
      <p:sp>
        <p:nvSpPr>
          <p:cNvPr id="7"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24</a:t>
            </a:fld>
            <a:endParaRPr lang="fr-BE" dirty="0"/>
          </a:p>
        </p:txBody>
      </p:sp>
      <p:sp>
        <p:nvSpPr>
          <p:cNvPr id="8" name="Titre 7"/>
          <p:cNvSpPr>
            <a:spLocks noGrp="1"/>
          </p:cNvSpPr>
          <p:nvPr>
            <p:ph type="title"/>
          </p:nvPr>
        </p:nvSpPr>
        <p:spPr/>
        <p:txBody>
          <a:bodyPr/>
          <a:lstStyle/>
          <a:p>
            <a:r>
              <a:rPr lang="fr-BE" dirty="0"/>
              <a:t>Formation « préleveurs »</a:t>
            </a:r>
          </a:p>
        </p:txBody>
      </p:sp>
    </p:spTree>
    <p:extLst>
      <p:ext uri="{BB962C8B-B14F-4D97-AF65-F5344CB8AC3E}">
        <p14:creationId xmlns:p14="http://schemas.microsoft.com/office/powerpoint/2010/main" val="2710234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3645024"/>
            <a:ext cx="7408333" cy="2121101"/>
          </a:xfrm>
        </p:spPr>
        <p:txBody>
          <a:bodyPr>
            <a:normAutofit/>
          </a:bodyPr>
          <a:lstStyle/>
          <a:p>
            <a:pPr marL="0" indent="0" algn="ctr">
              <a:buNone/>
            </a:pPr>
            <a:r>
              <a:rPr lang="fr-FR" b="1" dirty="0" smtClean="0">
                <a:solidFill>
                  <a:schemeClr val="accent1"/>
                </a:solidFill>
              </a:rPr>
              <a:t>Réaliser la description des terres excavées présentées dans les bacs situés à l’extérieur à l’aide des fiches de description</a:t>
            </a:r>
            <a:endParaRPr lang="fr-FR" b="1" dirty="0">
              <a:solidFill>
                <a:schemeClr val="accent1"/>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4" name="Espace réservé du pied de page 3"/>
          <p:cNvSpPr>
            <a:spLocks noGrp="1"/>
          </p:cNvSpPr>
          <p:nvPr>
            <p:ph type="ftr" sz="quarter" idx="11"/>
          </p:nvPr>
        </p:nvSpPr>
        <p:spPr>
          <a:xfrm>
            <a:off x="2339752" y="6262252"/>
            <a:ext cx="4896544"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a:solidFill>
                  <a:schemeClr val="accent1"/>
                </a:solidFill>
              </a:rPr>
              <a:t>P7 – </a:t>
            </a:r>
            <a:r>
              <a:rPr lang="fr-FR" dirty="0">
                <a:solidFill>
                  <a:schemeClr val="accent1"/>
                </a:solidFill>
              </a:rPr>
              <a:t>Méthode de description des sols et des terres excavées à finalité environnementale</a:t>
            </a:r>
            <a:endParaRPr lang="fr-BE" dirty="0">
              <a:solidFill>
                <a:schemeClr val="accent1"/>
              </a:solidFill>
            </a:endParaRPr>
          </a:p>
        </p:txBody>
      </p:sp>
      <p:sp>
        <p:nvSpPr>
          <p:cNvPr id="7"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25</a:t>
            </a:fld>
            <a:endParaRPr lang="fr-BE" dirty="0"/>
          </a:p>
        </p:txBody>
      </p:sp>
      <p:sp>
        <p:nvSpPr>
          <p:cNvPr id="8" name="Titre 7"/>
          <p:cNvSpPr>
            <a:spLocks noGrp="1"/>
          </p:cNvSpPr>
          <p:nvPr>
            <p:ph type="title"/>
          </p:nvPr>
        </p:nvSpPr>
        <p:spPr/>
        <p:txBody>
          <a:bodyPr/>
          <a:lstStyle/>
          <a:p>
            <a:r>
              <a:rPr lang="fr-FR" dirty="0" smtClean="0"/>
              <a:t>Cas pratique</a:t>
            </a:r>
            <a:endParaRPr lang="fr-BE" dirty="0"/>
          </a:p>
        </p:txBody>
      </p:sp>
    </p:spTree>
    <p:extLst>
      <p:ext uri="{BB962C8B-B14F-4D97-AF65-F5344CB8AC3E}">
        <p14:creationId xmlns:p14="http://schemas.microsoft.com/office/powerpoint/2010/main" val="170928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56326" y="2636912"/>
            <a:ext cx="7812075" cy="3330559"/>
          </a:xfrm>
        </p:spPr>
        <p:txBody>
          <a:bodyPr>
            <a:noAutofit/>
          </a:bodyPr>
          <a:lstStyle/>
          <a:p>
            <a:pPr marL="457200" indent="-457200">
              <a:buFont typeface="+mj-lt"/>
              <a:buAutoNum type="arabicPeriod"/>
            </a:pPr>
            <a:r>
              <a:rPr lang="fr-FR" b="1" dirty="0" smtClean="0">
                <a:solidFill>
                  <a:schemeClr val="accent1"/>
                </a:solidFill>
              </a:rPr>
              <a:t>Objet</a:t>
            </a:r>
          </a:p>
          <a:p>
            <a:pPr marL="457200" indent="-457200">
              <a:buFont typeface="+mj-lt"/>
              <a:buAutoNum type="arabicPeriod"/>
            </a:pPr>
            <a:r>
              <a:rPr lang="fr-FR" b="1" dirty="0" smtClean="0">
                <a:solidFill>
                  <a:schemeClr val="accent1"/>
                </a:solidFill>
              </a:rPr>
              <a:t>Méthodologie</a:t>
            </a:r>
          </a:p>
          <a:p>
            <a:pPr marL="457200" indent="-457200">
              <a:buFont typeface="+mj-lt"/>
              <a:buAutoNum type="arabicPeriod"/>
            </a:pPr>
            <a:r>
              <a:rPr lang="fr-FR" b="1" dirty="0" smtClean="0">
                <a:solidFill>
                  <a:schemeClr val="accent1"/>
                </a:solidFill>
              </a:rPr>
              <a:t>Description</a:t>
            </a:r>
          </a:p>
          <a:p>
            <a:pPr marL="457200" indent="-457200">
              <a:buFont typeface="+mj-lt"/>
              <a:buAutoNum type="arabicPeriod"/>
            </a:pPr>
            <a:r>
              <a:rPr lang="fr-FR" b="1" dirty="0" smtClean="0">
                <a:solidFill>
                  <a:schemeClr val="accent1"/>
                </a:solidFill>
              </a:rPr>
              <a:t>Typologie</a:t>
            </a:r>
          </a:p>
          <a:p>
            <a:pPr marL="457200" indent="-457200">
              <a:buFont typeface="+mj-lt"/>
              <a:buAutoNum type="arabicPeriod"/>
            </a:pPr>
            <a:r>
              <a:rPr lang="fr-FR" b="1" dirty="0" smtClean="0">
                <a:solidFill>
                  <a:schemeClr val="accent1"/>
                </a:solidFill>
              </a:rPr>
              <a:t>Rapportage</a:t>
            </a:r>
          </a:p>
          <a:p>
            <a:pPr marL="0" indent="0">
              <a:buNone/>
            </a:pPr>
            <a:r>
              <a:rPr lang="fr-FR" b="1" dirty="0" smtClean="0">
                <a:solidFill>
                  <a:schemeClr val="accent1"/>
                </a:solidFill>
              </a:rPr>
              <a:t>Cas pratique</a:t>
            </a:r>
          </a:p>
          <a:p>
            <a:pPr marL="457200" indent="-457200">
              <a:buFont typeface="+mj-lt"/>
              <a:buAutoNum type="arabicPeriod"/>
            </a:pPr>
            <a:endParaRPr lang="fr-FR" sz="3200" b="1" dirty="0" smtClean="0">
              <a:solidFill>
                <a:schemeClr val="accent1"/>
              </a:solidFill>
            </a:endParaRPr>
          </a:p>
          <a:p>
            <a:pPr marL="457200" indent="-457200">
              <a:buFont typeface="+mj-lt"/>
              <a:buAutoNum type="arabicPeriod"/>
            </a:pPr>
            <a:endParaRPr lang="fr-BE" b="1" cap="all" dirty="0" smtClean="0">
              <a:solidFill>
                <a:schemeClr val="accent1"/>
              </a:solidFill>
            </a:endParaRPr>
          </a:p>
        </p:txBody>
      </p:sp>
      <p:sp>
        <p:nvSpPr>
          <p:cNvPr id="3" name="Titre 2"/>
          <p:cNvSpPr>
            <a:spLocks noGrp="1"/>
          </p:cNvSpPr>
          <p:nvPr>
            <p:ph type="title"/>
          </p:nvPr>
        </p:nvSpPr>
        <p:spPr>
          <a:xfrm>
            <a:off x="647564" y="260648"/>
            <a:ext cx="8229600" cy="498384"/>
          </a:xfrm>
        </p:spPr>
        <p:txBody>
          <a:bodyPr>
            <a:normAutofit/>
          </a:bodyPr>
          <a:lstStyle/>
          <a:p>
            <a:pPr algn="r"/>
            <a:r>
              <a:rPr lang="fr-BE" sz="2400" b="1" dirty="0">
                <a:solidFill>
                  <a:schemeClr val="bg1"/>
                </a:solidFill>
                <a:latin typeface="+mn-lt"/>
                <a:ea typeface="+mn-ea"/>
                <a:cs typeface="+mn-cs"/>
              </a:rPr>
              <a:t>Plan de la présentation</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7"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3</a:t>
            </a:fld>
            <a:endParaRPr lang="fr-BE" dirty="0"/>
          </a:p>
        </p:txBody>
      </p:sp>
      <p:sp>
        <p:nvSpPr>
          <p:cNvPr id="8"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181671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smtClean="0">
                <a:solidFill>
                  <a:schemeClr val="bg1"/>
                </a:solidFill>
              </a:rPr>
              <a:t>1. Objet</a:t>
            </a:r>
            <a:endParaRPr lang="fr-BE" sz="2400" b="1" dirty="0">
              <a:solidFill>
                <a:schemeClr val="bg1"/>
              </a:solidFill>
            </a:endParaRPr>
          </a:p>
        </p:txBody>
      </p:sp>
      <p:sp>
        <p:nvSpPr>
          <p:cNvPr id="9" name="Espace réservé du contenu 1"/>
          <p:cNvSpPr txBox="1">
            <a:spLocks/>
          </p:cNvSpPr>
          <p:nvPr/>
        </p:nvSpPr>
        <p:spPr>
          <a:xfrm>
            <a:off x="647564" y="1124745"/>
            <a:ext cx="8172908" cy="500142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mj-lt"/>
              <a:buAutoNum type="arabicPeriod"/>
            </a:pPr>
            <a:r>
              <a:rPr lang="fr-FR" b="1" dirty="0" smtClean="0">
                <a:solidFill>
                  <a:schemeClr val="accent1"/>
                </a:solidFill>
              </a:rPr>
              <a:t>Objet</a:t>
            </a:r>
          </a:p>
          <a:p>
            <a:pPr marL="0" indent="0">
              <a:buNone/>
            </a:pPr>
            <a:r>
              <a:rPr lang="fr-FR" sz="2000" dirty="0" smtClean="0">
                <a:solidFill>
                  <a:schemeClr val="accent1"/>
                </a:solidFill>
              </a:rPr>
              <a:t>Ce </a:t>
            </a:r>
            <a:r>
              <a:rPr lang="fr-FR" sz="2000" dirty="0">
                <a:solidFill>
                  <a:schemeClr val="accent1"/>
                </a:solidFill>
              </a:rPr>
              <a:t>protocole </a:t>
            </a:r>
            <a:r>
              <a:rPr lang="fr-FR" sz="2000" dirty="0" smtClean="0">
                <a:solidFill>
                  <a:schemeClr val="accent1"/>
                </a:solidFill>
              </a:rPr>
              <a:t>énonce </a:t>
            </a:r>
            <a:r>
              <a:rPr lang="fr-FR" sz="2000" dirty="0">
                <a:solidFill>
                  <a:schemeClr val="accent1"/>
                </a:solidFill>
              </a:rPr>
              <a:t>les lignes directrices pour la description précise </a:t>
            </a:r>
            <a:r>
              <a:rPr lang="fr-FR" sz="2000" dirty="0" smtClean="0">
                <a:solidFill>
                  <a:schemeClr val="accent1"/>
                </a:solidFill>
              </a:rPr>
              <a:t>des </a:t>
            </a:r>
            <a:r>
              <a:rPr lang="fr-FR" sz="2000" dirty="0">
                <a:solidFill>
                  <a:schemeClr val="accent1"/>
                </a:solidFill>
              </a:rPr>
              <a:t>sols </a:t>
            </a:r>
            <a:r>
              <a:rPr lang="fr-FR" sz="2000" dirty="0" smtClean="0">
                <a:solidFill>
                  <a:schemeClr val="accent1"/>
                </a:solidFill>
              </a:rPr>
              <a:t>en place et des </a:t>
            </a:r>
            <a:r>
              <a:rPr lang="fr-FR" sz="2000" dirty="0">
                <a:solidFill>
                  <a:schemeClr val="accent1"/>
                </a:solidFill>
              </a:rPr>
              <a:t>terres excavées </a:t>
            </a:r>
            <a:r>
              <a:rPr lang="fr-FR" sz="2000" dirty="0" smtClean="0">
                <a:solidFill>
                  <a:schemeClr val="accent1"/>
                </a:solidFill>
              </a:rPr>
              <a:t>dans </a:t>
            </a:r>
            <a:r>
              <a:rPr lang="fr-FR" sz="2000" dirty="0">
                <a:solidFill>
                  <a:schemeClr val="accent1"/>
                </a:solidFill>
              </a:rPr>
              <a:t>le cadre d’un contrôle </a:t>
            </a:r>
            <a:r>
              <a:rPr lang="fr-FR" sz="2000" dirty="0" smtClean="0">
                <a:solidFill>
                  <a:schemeClr val="accent1"/>
                </a:solidFill>
              </a:rPr>
              <a:t>environnemental.</a:t>
            </a:r>
          </a:p>
          <a:p>
            <a:pPr marL="0" indent="0">
              <a:buNone/>
            </a:pPr>
            <a:endParaRPr lang="fr-FR" sz="1600" dirty="0" smtClean="0">
              <a:solidFill>
                <a:schemeClr val="accent1"/>
              </a:solidFill>
            </a:endParaRPr>
          </a:p>
          <a:p>
            <a:pPr marL="0" indent="0">
              <a:buNone/>
            </a:pPr>
            <a:r>
              <a:rPr lang="fr-FR" b="1" i="1" dirty="0" smtClean="0">
                <a:solidFill>
                  <a:schemeClr val="accent1"/>
                </a:solidFill>
              </a:rPr>
              <a:t>Préalables</a:t>
            </a:r>
          </a:p>
          <a:p>
            <a:pPr marL="0" indent="0">
              <a:buNone/>
            </a:pPr>
            <a:r>
              <a:rPr lang="fr-FR" sz="2000" dirty="0" smtClean="0">
                <a:solidFill>
                  <a:schemeClr val="accent1"/>
                </a:solidFill>
              </a:rPr>
              <a:t>- Un </a:t>
            </a:r>
            <a:r>
              <a:rPr lang="fr-FR" sz="2000" u="sng" dirty="0" smtClean="0">
                <a:solidFill>
                  <a:schemeClr val="accent1"/>
                </a:solidFill>
              </a:rPr>
              <a:t>sol en place</a:t>
            </a:r>
            <a:r>
              <a:rPr lang="fr-FR" sz="2000" dirty="0" smtClean="0">
                <a:solidFill>
                  <a:schemeClr val="accent1"/>
                </a:solidFill>
              </a:rPr>
              <a:t> est organisé en couches (horizons) qui nécessitent chacune une description précise.</a:t>
            </a:r>
          </a:p>
          <a:p>
            <a:pPr marL="0" indent="0">
              <a:buNone/>
            </a:pPr>
            <a:r>
              <a:rPr lang="fr-FR" sz="2000" dirty="0" smtClean="0">
                <a:solidFill>
                  <a:schemeClr val="accent1"/>
                </a:solidFill>
              </a:rPr>
              <a:t>- Une </a:t>
            </a:r>
            <a:r>
              <a:rPr lang="fr-FR" sz="2000" u="sng" dirty="0">
                <a:solidFill>
                  <a:schemeClr val="accent1"/>
                </a:solidFill>
              </a:rPr>
              <a:t>terre excavée </a:t>
            </a:r>
            <a:r>
              <a:rPr lang="fr-FR" sz="2000" dirty="0" smtClean="0">
                <a:solidFill>
                  <a:schemeClr val="accent1"/>
                </a:solidFill>
              </a:rPr>
              <a:t>est désorganisée</a:t>
            </a:r>
            <a:r>
              <a:rPr lang="fr-FR" sz="2000" dirty="0">
                <a:solidFill>
                  <a:schemeClr val="accent1"/>
                </a:solidFill>
              </a:rPr>
              <a:t> en </a:t>
            </a:r>
            <a:r>
              <a:rPr lang="fr-FR" sz="2000" dirty="0" smtClean="0">
                <a:solidFill>
                  <a:schemeClr val="accent1"/>
                </a:solidFill>
              </a:rPr>
              <a:t>tas qui repose sur un sol, et chaque tas individuel doit être décrit de façon précise.</a:t>
            </a:r>
          </a:p>
          <a:p>
            <a:pPr marL="0" indent="0">
              <a:buNone/>
            </a:pPr>
            <a:r>
              <a:rPr lang="fr-FR" sz="2000" dirty="0" smtClean="0">
                <a:solidFill>
                  <a:schemeClr val="accent1"/>
                </a:solidFill>
              </a:rPr>
              <a:t>- Par </a:t>
            </a:r>
            <a:r>
              <a:rPr lang="fr-FR" sz="2000" dirty="0">
                <a:solidFill>
                  <a:schemeClr val="accent1"/>
                </a:solidFill>
              </a:rPr>
              <a:t>simplification, les sols en place et les terres excavées sont repris ci-après sous le terme matériaux.</a:t>
            </a:r>
          </a:p>
          <a:p>
            <a:pPr marL="0" indent="0">
              <a:buNone/>
            </a:pPr>
            <a:r>
              <a:rPr lang="fr-FR" sz="2000" dirty="0">
                <a:solidFill>
                  <a:schemeClr val="accent1"/>
                </a:solidFill>
              </a:rPr>
              <a:t>- </a:t>
            </a:r>
            <a:r>
              <a:rPr lang="fr-FR" sz="2000" dirty="0" smtClean="0">
                <a:solidFill>
                  <a:schemeClr val="accent1"/>
                </a:solidFill>
              </a:rPr>
              <a:t>Les </a:t>
            </a:r>
            <a:r>
              <a:rPr lang="fr-FR" sz="2000" dirty="0">
                <a:solidFill>
                  <a:schemeClr val="accent1"/>
                </a:solidFill>
              </a:rPr>
              <a:t>matériaux sont constitués de </a:t>
            </a:r>
            <a:r>
              <a:rPr lang="fr-FR" sz="2000" dirty="0" smtClean="0">
                <a:solidFill>
                  <a:schemeClr val="accent1"/>
                </a:solidFill>
              </a:rPr>
              <a:t>terrains naturels </a:t>
            </a:r>
            <a:r>
              <a:rPr lang="fr-FR" sz="2000" dirty="0">
                <a:solidFill>
                  <a:schemeClr val="accent1"/>
                </a:solidFill>
              </a:rPr>
              <a:t>et/ou d’éléments anthropiques (briques, scories, …).</a:t>
            </a:r>
          </a:p>
          <a:p>
            <a:pPr marL="0" indent="0">
              <a:buNone/>
            </a:pPr>
            <a:endParaRPr lang="fr-FR" dirty="0">
              <a:solidFill>
                <a:schemeClr val="accent1"/>
              </a:solidFill>
            </a:endParaRPr>
          </a:p>
          <a:p>
            <a:pPr marL="0" indent="0">
              <a:buNone/>
            </a:pPr>
            <a:endParaRPr lang="fr-BE" b="1" u="sng" dirty="0">
              <a:solidFill>
                <a:schemeClr val="accent1"/>
              </a:solidFill>
            </a:endParaRPr>
          </a:p>
          <a:p>
            <a:pPr lvl="1"/>
            <a:endParaRPr lang="fr-BE" sz="1800" b="1" dirty="0" smtClean="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4</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1483067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smtClean="0">
                <a:solidFill>
                  <a:schemeClr val="bg1"/>
                </a:solidFill>
              </a:rPr>
              <a:t>2. Méthodologie</a:t>
            </a:r>
            <a:endParaRPr lang="fr-FR" sz="2400" b="1" dirty="0">
              <a:solidFill>
                <a:schemeClr val="bg1"/>
              </a:solidFill>
            </a:endParaRPr>
          </a:p>
        </p:txBody>
      </p:sp>
      <p:sp>
        <p:nvSpPr>
          <p:cNvPr id="9" name="Espace réservé du contenu 1"/>
          <p:cNvSpPr txBox="1">
            <a:spLocks/>
          </p:cNvSpPr>
          <p:nvPr/>
        </p:nvSpPr>
        <p:spPr>
          <a:xfrm>
            <a:off x="647564" y="1284089"/>
            <a:ext cx="8172908" cy="4978163"/>
          </a:xfrm>
          <a:prstGeom prst="rect">
            <a:avLst/>
          </a:prstGeom>
        </p:spPr>
        <p:txBody>
          <a:bodyPr>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2.  Méthodologie</a:t>
            </a:r>
            <a:endParaRPr lang="fr-FR" b="1" dirty="0">
              <a:solidFill>
                <a:schemeClr val="accent1"/>
              </a:solidFill>
            </a:endParaRPr>
          </a:p>
          <a:p>
            <a:pPr marL="0" indent="0">
              <a:buNone/>
            </a:pPr>
            <a:r>
              <a:rPr lang="fr-FR" sz="2000" dirty="0">
                <a:solidFill>
                  <a:schemeClr val="accent1"/>
                </a:solidFill>
              </a:rPr>
              <a:t>La description des matériaux repose sur des critères organoleptiques rapidement accessibles sur terrain.</a:t>
            </a:r>
          </a:p>
          <a:p>
            <a:pPr marL="0" indent="0">
              <a:buNone/>
            </a:pPr>
            <a:endParaRPr lang="fr-FR" sz="2000" dirty="0" smtClean="0">
              <a:solidFill>
                <a:schemeClr val="accent1"/>
              </a:solidFill>
            </a:endParaRPr>
          </a:p>
          <a:p>
            <a:pPr marL="0" indent="0">
              <a:buNone/>
            </a:pPr>
            <a:r>
              <a:rPr lang="fr-FR" sz="2000" dirty="0" smtClean="0">
                <a:solidFill>
                  <a:schemeClr val="accent1"/>
                </a:solidFill>
              </a:rPr>
              <a:t>Pour l’essentiel : </a:t>
            </a:r>
            <a:r>
              <a:rPr lang="fr-FR" sz="2000" dirty="0">
                <a:solidFill>
                  <a:schemeClr val="accent1"/>
                </a:solidFill>
              </a:rPr>
              <a:t>la vue et le </a:t>
            </a:r>
            <a:r>
              <a:rPr lang="fr-FR" sz="2000" dirty="0" smtClean="0">
                <a:solidFill>
                  <a:schemeClr val="accent1"/>
                </a:solidFill>
              </a:rPr>
              <a:t>toucher</a:t>
            </a:r>
            <a:endParaRPr lang="fr-FR" sz="2000" dirty="0">
              <a:solidFill>
                <a:schemeClr val="accent1"/>
              </a:solidFill>
            </a:endParaRPr>
          </a:p>
          <a:p>
            <a:pPr marL="0" indent="0">
              <a:buNone/>
            </a:pPr>
            <a:r>
              <a:rPr lang="fr-FR" sz="2000" dirty="0" smtClean="0">
                <a:solidFill>
                  <a:schemeClr val="accent1"/>
                </a:solidFill>
              </a:rPr>
              <a:t>L’odorat</a:t>
            </a:r>
            <a:r>
              <a:rPr lang="fr-FR" sz="2000" dirty="0">
                <a:solidFill>
                  <a:schemeClr val="accent1"/>
                </a:solidFill>
              </a:rPr>
              <a:t>, </a:t>
            </a:r>
            <a:r>
              <a:rPr lang="fr-FR" sz="2000" dirty="0" smtClean="0">
                <a:solidFill>
                  <a:schemeClr val="accent1"/>
                </a:solidFill>
              </a:rPr>
              <a:t>fortement conseillé de ne pas respirer les volatils. </a:t>
            </a:r>
            <a:r>
              <a:rPr lang="fr-FR" sz="2000" dirty="0">
                <a:solidFill>
                  <a:schemeClr val="accent1"/>
                </a:solidFill>
              </a:rPr>
              <a:t>En cas d’odeur suspecte, on met le masque !</a:t>
            </a:r>
          </a:p>
          <a:p>
            <a:pPr marL="0" indent="0">
              <a:buNone/>
            </a:pPr>
            <a:endParaRPr lang="fr-FR" sz="2000" dirty="0" smtClean="0">
              <a:solidFill>
                <a:schemeClr val="accent1"/>
              </a:solidFill>
            </a:endParaRPr>
          </a:p>
          <a:p>
            <a:pPr marL="0" indent="0">
              <a:buNone/>
            </a:pPr>
            <a:r>
              <a:rPr lang="fr-FR" sz="2000" b="1" dirty="0" smtClean="0">
                <a:solidFill>
                  <a:schemeClr val="accent1"/>
                </a:solidFill>
              </a:rPr>
              <a:t>Important </a:t>
            </a:r>
            <a:r>
              <a:rPr lang="fr-FR" sz="2000" dirty="0" smtClean="0">
                <a:solidFill>
                  <a:schemeClr val="accent1"/>
                </a:solidFill>
              </a:rPr>
              <a:t>: la </a:t>
            </a:r>
            <a:r>
              <a:rPr lang="fr-FR" sz="2000" dirty="0">
                <a:solidFill>
                  <a:schemeClr val="accent1"/>
                </a:solidFill>
              </a:rPr>
              <a:t>description des matériaux est réalisée </a:t>
            </a:r>
            <a:r>
              <a:rPr lang="fr-FR" sz="2000" dirty="0" smtClean="0">
                <a:solidFill>
                  <a:schemeClr val="accent1"/>
                </a:solidFill>
              </a:rPr>
              <a:t>directement après </a:t>
            </a:r>
            <a:r>
              <a:rPr lang="fr-FR" sz="2000" dirty="0">
                <a:solidFill>
                  <a:schemeClr val="accent1"/>
                </a:solidFill>
              </a:rPr>
              <a:t>échantillonnage </a:t>
            </a:r>
            <a:r>
              <a:rPr lang="fr-FR" sz="2000" dirty="0" smtClean="0">
                <a:solidFill>
                  <a:schemeClr val="accent1"/>
                </a:solidFill>
              </a:rPr>
              <a:t>(limiter perte de volatils dans les échantillons destinés à l’analyse) ;</a:t>
            </a:r>
          </a:p>
          <a:p>
            <a:pPr marL="0" indent="0">
              <a:buNone/>
            </a:pPr>
            <a:endParaRPr lang="fr-FR" sz="2000" dirty="0" smtClean="0">
              <a:solidFill>
                <a:schemeClr val="accent1"/>
              </a:solidFill>
            </a:endParaRPr>
          </a:p>
          <a:p>
            <a:pPr marL="0" indent="0" algn="just">
              <a:buNone/>
            </a:pPr>
            <a:r>
              <a:rPr lang="fr-FR" sz="2000" b="1" dirty="0" smtClean="0">
                <a:solidFill>
                  <a:schemeClr val="accent1"/>
                </a:solidFill>
              </a:rPr>
              <a:t>Recommandations</a:t>
            </a:r>
          </a:p>
          <a:p>
            <a:pPr marL="180975" indent="0" algn="just">
              <a:buNone/>
            </a:pPr>
            <a:r>
              <a:rPr lang="fr-FR" sz="2000" dirty="0" smtClean="0">
                <a:solidFill>
                  <a:schemeClr val="accent1"/>
                </a:solidFill>
              </a:rPr>
              <a:t>La </a:t>
            </a:r>
            <a:r>
              <a:rPr lang="fr-FR" sz="2000" dirty="0">
                <a:solidFill>
                  <a:schemeClr val="accent1"/>
                </a:solidFill>
              </a:rPr>
              <a:t>description des matériaux est </a:t>
            </a:r>
            <a:r>
              <a:rPr lang="fr-FR" sz="2000" dirty="0" smtClean="0">
                <a:solidFill>
                  <a:schemeClr val="accent1"/>
                </a:solidFill>
              </a:rPr>
              <a:t>réalisée :</a:t>
            </a:r>
            <a:endParaRPr lang="fr-FR" sz="2000" dirty="0">
              <a:solidFill>
                <a:schemeClr val="accent1"/>
              </a:solidFill>
            </a:endParaRPr>
          </a:p>
          <a:p>
            <a:pPr marL="361950" indent="-180975" algn="just">
              <a:buFont typeface="Candara" panose="020E0502030303020204" pitchFamily="34" charset="0"/>
              <a:buChar char="–"/>
            </a:pPr>
            <a:r>
              <a:rPr lang="fr-FR" sz="2000" dirty="0">
                <a:solidFill>
                  <a:schemeClr val="accent1"/>
                </a:solidFill>
              </a:rPr>
              <a:t>sur une quantité de matière suffisante pour une bonne représentativité </a:t>
            </a:r>
            <a:r>
              <a:rPr lang="fr-FR" sz="2000" dirty="0">
                <a:solidFill>
                  <a:schemeClr val="accent1"/>
                </a:solidFill>
                <a:sym typeface="Wingdings" panose="05000000000000000000" pitchFamily="2" charset="2"/>
              </a:rPr>
              <a:t></a:t>
            </a:r>
            <a:r>
              <a:rPr lang="fr-FR" sz="2000" dirty="0">
                <a:solidFill>
                  <a:schemeClr val="accent1"/>
                </a:solidFill>
              </a:rPr>
              <a:t> </a:t>
            </a:r>
            <a:r>
              <a:rPr lang="fr-FR" sz="2000" dirty="0" smtClean="0">
                <a:solidFill>
                  <a:schemeClr val="accent1"/>
                </a:solidFill>
              </a:rPr>
              <a:t>dépend </a:t>
            </a:r>
            <a:r>
              <a:rPr lang="fr-FR" sz="2000" dirty="0">
                <a:solidFill>
                  <a:schemeClr val="accent1"/>
                </a:solidFill>
              </a:rPr>
              <a:t>de la méthode de </a:t>
            </a:r>
            <a:r>
              <a:rPr lang="fr-FR" sz="2000" dirty="0" smtClean="0">
                <a:solidFill>
                  <a:schemeClr val="accent1"/>
                </a:solidFill>
              </a:rPr>
              <a:t>sondage (</a:t>
            </a:r>
            <a:r>
              <a:rPr lang="fr-FR" sz="2000" dirty="0">
                <a:solidFill>
                  <a:schemeClr val="accent1"/>
                </a:solidFill>
              </a:rPr>
              <a:t>via </a:t>
            </a:r>
            <a:r>
              <a:rPr lang="fr-FR" sz="2000" dirty="0" smtClean="0">
                <a:solidFill>
                  <a:schemeClr val="accent1"/>
                </a:solidFill>
              </a:rPr>
              <a:t>excavatrice </a:t>
            </a:r>
            <a:r>
              <a:rPr lang="fr-FR" sz="2000" dirty="0">
                <a:solidFill>
                  <a:schemeClr val="accent1"/>
                </a:solidFill>
              </a:rPr>
              <a:t>&gt; forage grand Ø &gt; forage petit Ø</a:t>
            </a:r>
            <a:r>
              <a:rPr lang="fr-FR" sz="2000" dirty="0" smtClean="0">
                <a:solidFill>
                  <a:schemeClr val="accent1"/>
                </a:solidFill>
              </a:rPr>
              <a:t>) ;</a:t>
            </a:r>
            <a:endParaRPr lang="fr-FR" sz="2000" dirty="0">
              <a:solidFill>
                <a:schemeClr val="accent1"/>
              </a:solidFill>
            </a:endParaRPr>
          </a:p>
          <a:p>
            <a:pPr marL="361950" indent="-180975">
              <a:buFont typeface="Candara" panose="020E0502030303020204" pitchFamily="34" charset="0"/>
              <a:buChar char="–"/>
            </a:pPr>
            <a:r>
              <a:rPr lang="fr-FR" sz="2000" dirty="0">
                <a:solidFill>
                  <a:schemeClr val="accent1"/>
                </a:solidFill>
              </a:rPr>
              <a:t>dans les meilleures conditions possibles </a:t>
            </a:r>
            <a:r>
              <a:rPr lang="fr-FR" sz="2000" dirty="0" smtClean="0">
                <a:solidFill>
                  <a:schemeClr val="accent1"/>
                </a:solidFill>
              </a:rPr>
              <a:t>: </a:t>
            </a:r>
          </a:p>
          <a:p>
            <a:pPr marL="927418" lvl="1" indent="-355600">
              <a:buFont typeface="Candara" panose="020E0502030303020204" pitchFamily="34" charset="0"/>
              <a:buChar char="–"/>
            </a:pPr>
            <a:r>
              <a:rPr lang="fr-FR" sz="2000" dirty="0" smtClean="0">
                <a:solidFill>
                  <a:schemeClr val="accent1"/>
                </a:solidFill>
              </a:rPr>
              <a:t>table à bonne hauteur ;</a:t>
            </a:r>
          </a:p>
          <a:p>
            <a:pPr marL="927418" lvl="1" indent="-355600">
              <a:buFont typeface="Candara" panose="020E0502030303020204" pitchFamily="34" charset="0"/>
              <a:buChar char="–"/>
            </a:pPr>
            <a:r>
              <a:rPr lang="fr-FR" sz="2000" dirty="0" smtClean="0">
                <a:solidFill>
                  <a:schemeClr val="accent1"/>
                </a:solidFill>
              </a:rPr>
              <a:t>sous une bonne lumière ;</a:t>
            </a:r>
          </a:p>
          <a:p>
            <a:pPr marL="927418" lvl="1" indent="-355600">
              <a:buFont typeface="Candara" panose="020E0502030303020204" pitchFamily="34" charset="0"/>
              <a:buChar char="–"/>
            </a:pPr>
            <a:r>
              <a:rPr lang="fr-FR" sz="2000" dirty="0">
                <a:solidFill>
                  <a:schemeClr val="accent1"/>
                </a:solidFill>
              </a:rPr>
              <a:t>à l’abri des intempéries (pluie, vent, …) ;</a:t>
            </a:r>
          </a:p>
          <a:p>
            <a:pPr marL="927418" lvl="1" indent="-355600">
              <a:buFont typeface="Candara" panose="020E0502030303020204" pitchFamily="34" charset="0"/>
              <a:buChar char="–"/>
            </a:pPr>
            <a:r>
              <a:rPr lang="fr-FR" sz="2000" dirty="0" smtClean="0">
                <a:solidFill>
                  <a:schemeClr val="accent1"/>
                </a:solidFill>
              </a:rPr>
              <a:t>…</a:t>
            </a:r>
          </a:p>
          <a:p>
            <a:pPr marL="927418" lvl="1" indent="-355600">
              <a:buFont typeface="Candara" panose="020E0502030303020204" pitchFamily="34" charset="0"/>
              <a:buChar char="–"/>
            </a:pPr>
            <a:endParaRPr lang="fr-FR" dirty="0" smtClean="0">
              <a:solidFill>
                <a:srgbClr val="FF0000"/>
              </a:solidFill>
            </a:endParaRPr>
          </a:p>
          <a:p>
            <a:pPr>
              <a:buFont typeface="Candara" panose="020E0502030303020204" pitchFamily="34" charset="0"/>
              <a:buChar char="–"/>
            </a:pPr>
            <a:endParaRPr lang="fr-FR" dirty="0" smtClean="0">
              <a:solidFill>
                <a:srgbClr val="FF0000"/>
              </a:solidFill>
            </a:endParaRPr>
          </a:p>
          <a:p>
            <a:pPr>
              <a:buFont typeface="Candara" panose="020E0502030303020204" pitchFamily="34" charset="0"/>
              <a:buChar char="–"/>
            </a:pPr>
            <a:endParaRPr lang="fr-FR" dirty="0" smtClean="0">
              <a:solidFill>
                <a:srgbClr val="FF0000"/>
              </a:solidFill>
            </a:endParaRPr>
          </a:p>
          <a:p>
            <a:pPr marL="0" indent="0">
              <a:buNone/>
            </a:pPr>
            <a:endParaRPr lang="fr-FR" dirty="0" smtClean="0">
              <a:solidFill>
                <a:srgbClr val="FF0000"/>
              </a:solidFill>
            </a:endParaRPr>
          </a:p>
          <a:p>
            <a:pPr marL="0" indent="0">
              <a:buNone/>
            </a:pPr>
            <a:endParaRPr lang="fr-BE" sz="3200" b="1"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5</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327323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smtClean="0">
                <a:solidFill>
                  <a:schemeClr val="bg1"/>
                </a:solidFill>
              </a:rPr>
              <a:t>3. Description des matériaux</a:t>
            </a:r>
            <a:endParaRPr lang="fr-FR"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AutoNum type="arabicPeriod" startAt="3"/>
            </a:pPr>
            <a:r>
              <a:rPr lang="fr-FR" b="1" dirty="0" smtClean="0">
                <a:solidFill>
                  <a:schemeClr val="accent1"/>
                </a:solidFill>
              </a:rPr>
              <a:t>Description des matériaux</a:t>
            </a:r>
          </a:p>
          <a:p>
            <a:pPr marL="0" indent="0">
              <a:buNone/>
            </a:pPr>
            <a:endParaRPr lang="fr-FR" sz="2000" dirty="0" smtClean="0">
              <a:solidFill>
                <a:schemeClr val="accent1"/>
              </a:solidFill>
            </a:endParaRPr>
          </a:p>
          <a:p>
            <a:pPr marL="0" indent="0">
              <a:buNone/>
            </a:pPr>
            <a:r>
              <a:rPr lang="fr-FR" sz="2000" dirty="0" smtClean="0">
                <a:solidFill>
                  <a:schemeClr val="accent1"/>
                </a:solidFill>
              </a:rPr>
              <a:t>La description des matériaux comprend plusieurs critères :</a:t>
            </a:r>
          </a:p>
          <a:p>
            <a:pPr marL="541338" indent="-273050">
              <a:buFont typeface="Arial" panose="020B0604020202020204" pitchFamily="34" charset="0"/>
              <a:buChar char="•"/>
            </a:pPr>
            <a:r>
              <a:rPr lang="fr-FR" sz="2000" dirty="0" smtClean="0">
                <a:solidFill>
                  <a:schemeClr val="accent1"/>
                </a:solidFill>
              </a:rPr>
              <a:t>La nature des éléments constitutifs</a:t>
            </a:r>
          </a:p>
          <a:p>
            <a:pPr marL="843281" lvl="1" indent="-273050">
              <a:buFont typeface="Arial" panose="020B0604020202020204" pitchFamily="34" charset="0"/>
              <a:buChar char="•"/>
            </a:pPr>
            <a:r>
              <a:rPr lang="fr-FR" sz="2000" dirty="0" smtClean="0">
                <a:solidFill>
                  <a:schemeClr val="accent1"/>
                </a:solidFill>
              </a:rPr>
              <a:t>Éléments fins ou texture</a:t>
            </a:r>
          </a:p>
          <a:p>
            <a:pPr marL="843281" lvl="1" indent="-273050">
              <a:buFont typeface="Arial" panose="020B0604020202020204" pitchFamily="34" charset="0"/>
              <a:buChar char="•"/>
            </a:pPr>
            <a:r>
              <a:rPr lang="fr-FR" sz="2000" dirty="0" smtClean="0">
                <a:solidFill>
                  <a:schemeClr val="accent1"/>
                </a:solidFill>
              </a:rPr>
              <a:t>Éléments grossiers</a:t>
            </a:r>
          </a:p>
          <a:p>
            <a:pPr marL="541338" indent="-273050">
              <a:buFont typeface="Arial" panose="020B0604020202020204" pitchFamily="34" charset="0"/>
              <a:buChar char="•"/>
            </a:pPr>
            <a:r>
              <a:rPr lang="fr-FR" sz="2000" dirty="0" smtClean="0">
                <a:solidFill>
                  <a:schemeClr val="accent1"/>
                </a:solidFill>
              </a:rPr>
              <a:t>La couleur</a:t>
            </a:r>
          </a:p>
          <a:p>
            <a:pPr marL="541338" indent="-273050">
              <a:buFont typeface="Arial" panose="020B0604020202020204" pitchFamily="34" charset="0"/>
              <a:buChar char="•"/>
            </a:pPr>
            <a:r>
              <a:rPr lang="fr-FR" sz="2000" dirty="0" smtClean="0">
                <a:solidFill>
                  <a:schemeClr val="accent1"/>
                </a:solidFill>
              </a:rPr>
              <a:t>Indices organoleptiques de pollution</a:t>
            </a:r>
          </a:p>
          <a:p>
            <a:pPr marL="541338" indent="-273050">
              <a:buFont typeface="Arial" panose="020B0604020202020204" pitchFamily="34" charset="0"/>
              <a:buChar char="•"/>
            </a:pPr>
            <a:r>
              <a:rPr lang="fr-FR" sz="2000" dirty="0" smtClean="0">
                <a:solidFill>
                  <a:schemeClr val="accent1"/>
                </a:solidFill>
              </a:rPr>
              <a:t>L’humidité</a:t>
            </a:r>
            <a:endParaRPr lang="fr-FR" sz="2000" dirty="0">
              <a:solidFill>
                <a:schemeClr val="accent1"/>
              </a:solidFill>
            </a:endParaRPr>
          </a:p>
          <a:p>
            <a:pPr marL="541338" indent="-273050">
              <a:buFont typeface="Arial" panose="020B0604020202020204" pitchFamily="34" charset="0"/>
              <a:buChar char="•"/>
            </a:pPr>
            <a:r>
              <a:rPr lang="fr-FR" sz="2000" dirty="0" smtClean="0">
                <a:solidFill>
                  <a:schemeClr val="accent1"/>
                </a:solidFill>
              </a:rPr>
              <a:t>Autres</a:t>
            </a:r>
            <a:endParaRPr lang="fr-BE" sz="2000"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6</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40135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a:t>
            </a:r>
            <a:r>
              <a:rPr lang="fr-FR" sz="2400" b="1" dirty="0" smtClean="0">
                <a:solidFill>
                  <a:schemeClr val="bg1"/>
                </a:solidFill>
              </a:rPr>
              <a:t>– Nature des éléments</a:t>
            </a:r>
            <a:endParaRPr lang="fr-FR" sz="2400" b="1" dirty="0">
              <a:solidFill>
                <a:schemeClr val="bg1"/>
              </a:solidFill>
            </a:endParaRPr>
          </a:p>
        </p:txBody>
      </p:sp>
      <p:sp>
        <p:nvSpPr>
          <p:cNvPr id="9" name="Espace réservé du contenu 1"/>
          <p:cNvSpPr txBox="1">
            <a:spLocks/>
          </p:cNvSpPr>
          <p:nvPr/>
        </p:nvSpPr>
        <p:spPr>
          <a:xfrm>
            <a:off x="647564" y="1700809"/>
            <a:ext cx="8172908" cy="442535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sz="2800" b="1" dirty="0" smtClean="0">
                <a:solidFill>
                  <a:schemeClr val="accent1"/>
                </a:solidFill>
              </a:rPr>
              <a:t>La </a:t>
            </a:r>
            <a:r>
              <a:rPr lang="fr-FR" sz="2800" b="1" dirty="0">
                <a:solidFill>
                  <a:schemeClr val="accent1"/>
                </a:solidFill>
              </a:rPr>
              <a:t>nature des éléments </a:t>
            </a:r>
            <a:r>
              <a:rPr lang="fr-FR" sz="2800" b="1" dirty="0" smtClean="0">
                <a:solidFill>
                  <a:schemeClr val="accent1"/>
                </a:solidFill>
              </a:rPr>
              <a:t>constitutifs d’un matériau</a:t>
            </a:r>
            <a:endParaRPr lang="fr-FR" sz="2800" b="1" dirty="0">
              <a:solidFill>
                <a:schemeClr val="accent1"/>
              </a:solidFill>
            </a:endParaRPr>
          </a:p>
          <a:p>
            <a:pPr marL="0" indent="0">
              <a:buNone/>
            </a:pPr>
            <a:r>
              <a:rPr lang="fr-FR" sz="2000" dirty="0" smtClean="0">
                <a:solidFill>
                  <a:schemeClr val="accent1"/>
                </a:solidFill>
              </a:rPr>
              <a:t>Les éléments sont répartis en classes granulométriques</a:t>
            </a:r>
          </a:p>
          <a:p>
            <a:pPr>
              <a:buFont typeface="Arial" panose="020B0604020202020204" pitchFamily="34" charset="0"/>
              <a:buChar char="•"/>
            </a:pPr>
            <a:endParaRPr lang="fr-FR" dirty="0" smtClean="0">
              <a:solidFill>
                <a:schemeClr val="accent1"/>
              </a:solidFill>
            </a:endParaRPr>
          </a:p>
          <a:p>
            <a:pPr>
              <a:buFont typeface="Arial" panose="020B0604020202020204" pitchFamily="34" charset="0"/>
              <a:buChar char="•"/>
            </a:pPr>
            <a:endParaRPr lang="fr-BE"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7</a:t>
            </a:fld>
            <a:endParaRPr lang="fr-BE" dirty="0"/>
          </a:p>
        </p:txBody>
      </p:sp>
      <p:sp>
        <p:nvSpPr>
          <p:cNvPr id="2" name="ZoneTexte 1"/>
          <p:cNvSpPr txBox="1"/>
          <p:nvPr/>
        </p:nvSpPr>
        <p:spPr>
          <a:xfrm>
            <a:off x="433061" y="4482261"/>
            <a:ext cx="1368152" cy="400110"/>
          </a:xfrm>
          <a:prstGeom prst="rect">
            <a:avLst/>
          </a:prstGeom>
          <a:noFill/>
        </p:spPr>
        <p:txBody>
          <a:bodyPr wrap="square" rtlCol="0">
            <a:spAutoFit/>
          </a:bodyPr>
          <a:lstStyle/>
          <a:p>
            <a:r>
              <a:rPr lang="fr-FR" sz="2000" dirty="0">
                <a:solidFill>
                  <a:schemeClr val="accent1"/>
                </a:solidFill>
              </a:rPr>
              <a:t>Matériau</a:t>
            </a:r>
            <a:endParaRPr lang="fr-BE" sz="2000" dirty="0">
              <a:solidFill>
                <a:schemeClr val="accent1"/>
              </a:solidFill>
            </a:endParaRPr>
          </a:p>
        </p:txBody>
      </p:sp>
      <p:sp>
        <p:nvSpPr>
          <p:cNvPr id="13" name="ZoneTexte 12"/>
          <p:cNvSpPr txBox="1"/>
          <p:nvPr/>
        </p:nvSpPr>
        <p:spPr>
          <a:xfrm>
            <a:off x="1907704" y="3491499"/>
            <a:ext cx="2045332" cy="707886"/>
          </a:xfrm>
          <a:prstGeom prst="rect">
            <a:avLst/>
          </a:prstGeom>
          <a:noFill/>
        </p:spPr>
        <p:txBody>
          <a:bodyPr wrap="square" rtlCol="0">
            <a:spAutoFit/>
          </a:bodyPr>
          <a:lstStyle/>
          <a:p>
            <a:pPr algn="ctr"/>
            <a:r>
              <a:rPr lang="fr-FR" sz="2000" dirty="0" smtClean="0">
                <a:solidFill>
                  <a:schemeClr val="accent1"/>
                </a:solidFill>
              </a:rPr>
              <a:t>Éléments fins</a:t>
            </a:r>
          </a:p>
          <a:p>
            <a:pPr algn="ctr"/>
            <a:r>
              <a:rPr lang="fr-FR" sz="2000" dirty="0" smtClean="0">
                <a:solidFill>
                  <a:schemeClr val="accent1"/>
                </a:solidFill>
              </a:rPr>
              <a:t>(&lt;2 mm)</a:t>
            </a:r>
            <a:endParaRPr lang="fr-BE" sz="2000" dirty="0">
              <a:solidFill>
                <a:schemeClr val="accent1"/>
              </a:solidFill>
            </a:endParaRPr>
          </a:p>
        </p:txBody>
      </p:sp>
      <p:sp>
        <p:nvSpPr>
          <p:cNvPr id="14" name="ZoneTexte 13"/>
          <p:cNvSpPr txBox="1"/>
          <p:nvPr/>
        </p:nvSpPr>
        <p:spPr>
          <a:xfrm>
            <a:off x="1907704" y="5380939"/>
            <a:ext cx="2880320" cy="769441"/>
          </a:xfrm>
          <a:prstGeom prst="rect">
            <a:avLst/>
          </a:prstGeom>
          <a:noFill/>
        </p:spPr>
        <p:txBody>
          <a:bodyPr wrap="square" rtlCol="0">
            <a:spAutoFit/>
          </a:bodyPr>
          <a:lstStyle/>
          <a:p>
            <a:pPr algn="ctr"/>
            <a:r>
              <a:rPr lang="fr-FR" sz="2400" b="1" dirty="0" smtClean="0">
                <a:solidFill>
                  <a:schemeClr val="accent1"/>
                </a:solidFill>
              </a:rPr>
              <a:t>Éléments grossiers</a:t>
            </a:r>
          </a:p>
          <a:p>
            <a:pPr algn="ctr"/>
            <a:r>
              <a:rPr lang="fr-FR" sz="2000" dirty="0" smtClean="0">
                <a:solidFill>
                  <a:schemeClr val="accent1"/>
                </a:solidFill>
              </a:rPr>
              <a:t>(&gt;2 mm)</a:t>
            </a:r>
            <a:endParaRPr lang="fr-BE" sz="2000" dirty="0">
              <a:solidFill>
                <a:schemeClr val="accent1"/>
              </a:solidFill>
            </a:endParaRPr>
          </a:p>
        </p:txBody>
      </p:sp>
      <p:sp>
        <p:nvSpPr>
          <p:cNvPr id="15" name="ZoneTexte 14"/>
          <p:cNvSpPr txBox="1"/>
          <p:nvPr/>
        </p:nvSpPr>
        <p:spPr>
          <a:xfrm>
            <a:off x="4299485" y="2757836"/>
            <a:ext cx="1368152" cy="707886"/>
          </a:xfrm>
          <a:prstGeom prst="rect">
            <a:avLst/>
          </a:prstGeom>
          <a:noFill/>
        </p:spPr>
        <p:txBody>
          <a:bodyPr wrap="square" rtlCol="0">
            <a:spAutoFit/>
          </a:bodyPr>
          <a:lstStyle/>
          <a:p>
            <a:pPr algn="ctr"/>
            <a:r>
              <a:rPr lang="fr-FR" sz="2000" dirty="0" smtClean="0">
                <a:solidFill>
                  <a:schemeClr val="accent1"/>
                </a:solidFill>
              </a:rPr>
              <a:t>Argiles</a:t>
            </a:r>
          </a:p>
          <a:p>
            <a:pPr algn="ctr"/>
            <a:r>
              <a:rPr lang="fr-FR" sz="2000" dirty="0" smtClean="0">
                <a:solidFill>
                  <a:schemeClr val="accent1"/>
                </a:solidFill>
              </a:rPr>
              <a:t>(0 à 2 µm)</a:t>
            </a:r>
            <a:endParaRPr lang="fr-BE" sz="2000" dirty="0">
              <a:solidFill>
                <a:schemeClr val="accent1"/>
              </a:solidFill>
            </a:endParaRPr>
          </a:p>
        </p:txBody>
      </p:sp>
      <p:sp>
        <p:nvSpPr>
          <p:cNvPr id="16" name="ZoneTexte 15"/>
          <p:cNvSpPr txBox="1"/>
          <p:nvPr/>
        </p:nvSpPr>
        <p:spPr>
          <a:xfrm>
            <a:off x="4061048" y="3465722"/>
            <a:ext cx="1886000" cy="707886"/>
          </a:xfrm>
          <a:prstGeom prst="rect">
            <a:avLst/>
          </a:prstGeom>
          <a:noFill/>
        </p:spPr>
        <p:txBody>
          <a:bodyPr wrap="square" rtlCol="0">
            <a:spAutoFit/>
          </a:bodyPr>
          <a:lstStyle/>
          <a:p>
            <a:pPr algn="ctr"/>
            <a:r>
              <a:rPr lang="fr-FR" sz="2000" dirty="0" smtClean="0">
                <a:solidFill>
                  <a:schemeClr val="accent1"/>
                </a:solidFill>
              </a:rPr>
              <a:t>Limon</a:t>
            </a:r>
          </a:p>
          <a:p>
            <a:pPr algn="ctr"/>
            <a:r>
              <a:rPr lang="fr-FR" sz="2000" dirty="0" smtClean="0">
                <a:solidFill>
                  <a:schemeClr val="accent1"/>
                </a:solidFill>
              </a:rPr>
              <a:t>(2 µm à 50 </a:t>
            </a:r>
            <a:r>
              <a:rPr lang="fr-FR" sz="2000" dirty="0">
                <a:solidFill>
                  <a:schemeClr val="accent1"/>
                </a:solidFill>
              </a:rPr>
              <a:t>µm</a:t>
            </a:r>
            <a:r>
              <a:rPr lang="fr-FR" sz="2000" dirty="0" smtClean="0">
                <a:solidFill>
                  <a:schemeClr val="accent1"/>
                </a:solidFill>
              </a:rPr>
              <a:t>)</a:t>
            </a:r>
            <a:endParaRPr lang="fr-BE" sz="2000" dirty="0">
              <a:solidFill>
                <a:schemeClr val="accent1"/>
              </a:solidFill>
            </a:endParaRPr>
          </a:p>
        </p:txBody>
      </p:sp>
      <p:sp>
        <p:nvSpPr>
          <p:cNvPr id="17" name="ZoneTexte 16"/>
          <p:cNvSpPr txBox="1"/>
          <p:nvPr/>
        </p:nvSpPr>
        <p:spPr>
          <a:xfrm>
            <a:off x="3989040" y="4219810"/>
            <a:ext cx="2023120" cy="707886"/>
          </a:xfrm>
          <a:prstGeom prst="rect">
            <a:avLst/>
          </a:prstGeom>
          <a:noFill/>
        </p:spPr>
        <p:txBody>
          <a:bodyPr wrap="square" rtlCol="0">
            <a:spAutoFit/>
          </a:bodyPr>
          <a:lstStyle/>
          <a:p>
            <a:pPr algn="ctr"/>
            <a:r>
              <a:rPr lang="fr-FR" sz="2000" dirty="0" smtClean="0">
                <a:solidFill>
                  <a:schemeClr val="accent1"/>
                </a:solidFill>
              </a:rPr>
              <a:t>Sable</a:t>
            </a:r>
          </a:p>
          <a:p>
            <a:pPr algn="ctr"/>
            <a:r>
              <a:rPr lang="fr-FR" sz="2000" dirty="0" smtClean="0">
                <a:solidFill>
                  <a:schemeClr val="accent1"/>
                </a:solidFill>
              </a:rPr>
              <a:t>(</a:t>
            </a:r>
            <a:r>
              <a:rPr lang="fr-FR" sz="2000" dirty="0">
                <a:solidFill>
                  <a:schemeClr val="accent1"/>
                </a:solidFill>
              </a:rPr>
              <a:t>50 µm</a:t>
            </a:r>
            <a:r>
              <a:rPr lang="fr-FR" sz="2000" dirty="0" smtClean="0">
                <a:solidFill>
                  <a:schemeClr val="accent1"/>
                </a:solidFill>
              </a:rPr>
              <a:t> à 2 mm)</a:t>
            </a:r>
            <a:endParaRPr lang="fr-BE" sz="2000" dirty="0">
              <a:solidFill>
                <a:schemeClr val="accent1"/>
              </a:solidFill>
            </a:endParaRPr>
          </a:p>
        </p:txBody>
      </p:sp>
      <p:cxnSp>
        <p:nvCxnSpPr>
          <p:cNvPr id="20" name="Connecteur droit avec flèche 19"/>
          <p:cNvCxnSpPr/>
          <p:nvPr/>
        </p:nvCxnSpPr>
        <p:spPr>
          <a:xfrm flipV="1">
            <a:off x="1657725" y="4029159"/>
            <a:ext cx="432048" cy="451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708283" y="4953228"/>
            <a:ext cx="381490" cy="390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3824861" y="3157070"/>
            <a:ext cx="396126" cy="33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824861" y="4077146"/>
            <a:ext cx="396126" cy="405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6" idx="1"/>
          </p:cNvCxnSpPr>
          <p:nvPr/>
        </p:nvCxnSpPr>
        <p:spPr>
          <a:xfrm>
            <a:off x="3824861" y="3819665"/>
            <a:ext cx="2361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arenthèse fermante 28"/>
          <p:cNvSpPr/>
          <p:nvPr/>
        </p:nvSpPr>
        <p:spPr>
          <a:xfrm>
            <a:off x="5724128" y="2780928"/>
            <a:ext cx="432048" cy="216024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 name="ZoneTexte 30"/>
          <p:cNvSpPr txBox="1"/>
          <p:nvPr/>
        </p:nvSpPr>
        <p:spPr>
          <a:xfrm>
            <a:off x="6446339" y="2960365"/>
            <a:ext cx="2538312" cy="1692771"/>
          </a:xfrm>
          <a:prstGeom prst="rect">
            <a:avLst/>
          </a:prstGeom>
          <a:noFill/>
        </p:spPr>
        <p:txBody>
          <a:bodyPr wrap="square" rtlCol="0">
            <a:spAutoFit/>
          </a:bodyPr>
          <a:lstStyle/>
          <a:p>
            <a:pPr algn="ctr"/>
            <a:r>
              <a:rPr lang="fr-FR" sz="2000" dirty="0">
                <a:solidFill>
                  <a:schemeClr val="accent1"/>
                </a:solidFill>
              </a:rPr>
              <a:t>La proportion relative de ces 3 fractions </a:t>
            </a:r>
            <a:r>
              <a:rPr lang="fr-FR" sz="2000" dirty="0" smtClean="0">
                <a:solidFill>
                  <a:schemeClr val="accent1"/>
                </a:solidFill>
              </a:rPr>
              <a:t>granulométriques définit </a:t>
            </a:r>
            <a:r>
              <a:rPr lang="fr-FR" sz="2000" dirty="0">
                <a:solidFill>
                  <a:schemeClr val="accent1"/>
                </a:solidFill>
              </a:rPr>
              <a:t>la </a:t>
            </a:r>
            <a:r>
              <a:rPr lang="fr-FR" sz="2400" b="1" dirty="0">
                <a:solidFill>
                  <a:schemeClr val="accent1"/>
                </a:solidFill>
              </a:rPr>
              <a:t>texture</a:t>
            </a:r>
            <a:r>
              <a:rPr lang="fr-FR" sz="2000" dirty="0">
                <a:solidFill>
                  <a:schemeClr val="accent1"/>
                </a:solidFill>
              </a:rPr>
              <a:t> </a:t>
            </a:r>
            <a:r>
              <a:rPr lang="fr-FR" sz="2000" dirty="0" smtClean="0">
                <a:solidFill>
                  <a:schemeClr val="accent1"/>
                </a:solidFill>
              </a:rPr>
              <a:t>du matériau</a:t>
            </a:r>
            <a:endParaRPr lang="fr-BE" sz="2400" b="1" dirty="0">
              <a:solidFill>
                <a:schemeClr val="accent1"/>
              </a:solidFill>
            </a:endParaRPr>
          </a:p>
        </p:txBody>
      </p:sp>
      <p:sp>
        <p:nvSpPr>
          <p:cNvPr id="34"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307809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9" name="Espace réservé du contenu 1"/>
          <p:cNvSpPr txBox="1">
            <a:spLocks/>
          </p:cNvSpPr>
          <p:nvPr/>
        </p:nvSpPr>
        <p:spPr>
          <a:xfrm>
            <a:off x="628446" y="1516540"/>
            <a:ext cx="8172908" cy="470546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Texture ou classe texturale</a:t>
            </a:r>
          </a:p>
          <a:p>
            <a:pPr marL="0" indent="0">
              <a:buNone/>
            </a:pPr>
            <a:endParaRPr lang="fr-FR" b="1" dirty="0" smtClean="0">
              <a:solidFill>
                <a:schemeClr val="accent1"/>
              </a:solidFill>
            </a:endParaRPr>
          </a:p>
          <a:p>
            <a:pPr marL="0" indent="0" algn="just">
              <a:buNone/>
            </a:pPr>
            <a:r>
              <a:rPr lang="fr-FR" sz="2000" dirty="0" smtClean="0">
                <a:solidFill>
                  <a:schemeClr val="accent1"/>
                </a:solidFill>
              </a:rPr>
              <a:t>La notion </a:t>
            </a:r>
            <a:r>
              <a:rPr lang="fr-FR" sz="2000" dirty="0">
                <a:solidFill>
                  <a:schemeClr val="accent1"/>
                </a:solidFill>
              </a:rPr>
              <a:t>de « texture » et de « classe </a:t>
            </a:r>
            <a:r>
              <a:rPr lang="fr-FR" sz="2000" dirty="0" smtClean="0">
                <a:solidFill>
                  <a:schemeClr val="accent1"/>
                </a:solidFill>
              </a:rPr>
              <a:t>texturale </a:t>
            </a:r>
            <a:r>
              <a:rPr lang="fr-FR" sz="2000" dirty="0">
                <a:solidFill>
                  <a:schemeClr val="accent1"/>
                </a:solidFill>
              </a:rPr>
              <a:t>» </a:t>
            </a:r>
            <a:r>
              <a:rPr lang="fr-FR" sz="2000" dirty="0" smtClean="0">
                <a:solidFill>
                  <a:schemeClr val="accent1"/>
                </a:solidFill>
              </a:rPr>
              <a:t>permet de </a:t>
            </a:r>
            <a:r>
              <a:rPr lang="fr-FR" sz="2000" b="1" dirty="0" smtClean="0">
                <a:solidFill>
                  <a:schemeClr val="accent1"/>
                </a:solidFill>
              </a:rPr>
              <a:t>désigner </a:t>
            </a:r>
            <a:r>
              <a:rPr lang="fr-FR" sz="2000" b="1" dirty="0">
                <a:solidFill>
                  <a:schemeClr val="accent1"/>
                </a:solidFill>
              </a:rPr>
              <a:t>des sols </a:t>
            </a:r>
            <a:r>
              <a:rPr lang="fr-FR" sz="2000" dirty="0">
                <a:solidFill>
                  <a:schemeClr val="accent1"/>
                </a:solidFill>
              </a:rPr>
              <a:t>en fonction de la proportion relative </a:t>
            </a:r>
            <a:r>
              <a:rPr lang="fr-FR" sz="2000" dirty="0" smtClean="0">
                <a:solidFill>
                  <a:schemeClr val="accent1"/>
                </a:solidFill>
              </a:rPr>
              <a:t>des </a:t>
            </a:r>
            <a:r>
              <a:rPr lang="fr-FR" sz="2000" dirty="0">
                <a:solidFill>
                  <a:schemeClr val="accent1"/>
                </a:solidFill>
              </a:rPr>
              <a:t>3 fractions granulométriques (argile, limon, </a:t>
            </a:r>
            <a:r>
              <a:rPr lang="fr-FR" sz="2000" dirty="0" smtClean="0">
                <a:solidFill>
                  <a:schemeClr val="accent1"/>
                </a:solidFill>
              </a:rPr>
              <a:t>sable).</a:t>
            </a:r>
          </a:p>
          <a:p>
            <a:pPr marL="0" indent="0" algn="just">
              <a:buNone/>
            </a:pPr>
            <a:endParaRPr lang="fr-FR" dirty="0" smtClean="0">
              <a:solidFill>
                <a:schemeClr val="accent1"/>
              </a:solidFill>
            </a:endParaRPr>
          </a:p>
          <a:p>
            <a:pPr marL="0" indent="0" algn="just">
              <a:buNone/>
            </a:pPr>
            <a:r>
              <a:rPr lang="fr-FR" sz="2000" dirty="0" smtClean="0">
                <a:solidFill>
                  <a:schemeClr val="accent1"/>
                </a:solidFill>
              </a:rPr>
              <a:t>Elle est évaluée sur base d’une </a:t>
            </a:r>
            <a:r>
              <a:rPr lang="fr-FR" sz="2000" b="1" dirty="0">
                <a:solidFill>
                  <a:schemeClr val="accent1"/>
                </a:solidFill>
              </a:rPr>
              <a:t>appréciation </a:t>
            </a:r>
            <a:r>
              <a:rPr lang="fr-FR" sz="2000" b="1" dirty="0" smtClean="0">
                <a:solidFill>
                  <a:schemeClr val="accent1"/>
                </a:solidFill>
              </a:rPr>
              <a:t>sur </a:t>
            </a:r>
            <a:r>
              <a:rPr lang="fr-FR" sz="2000" b="1" dirty="0">
                <a:solidFill>
                  <a:schemeClr val="accent1"/>
                </a:solidFill>
              </a:rPr>
              <a:t>le </a:t>
            </a:r>
            <a:r>
              <a:rPr lang="fr-FR" sz="2000" b="1" dirty="0" smtClean="0">
                <a:solidFill>
                  <a:schemeClr val="accent1"/>
                </a:solidFill>
              </a:rPr>
              <a:t>terrain </a:t>
            </a:r>
            <a:r>
              <a:rPr lang="fr-FR" sz="2000" dirty="0" smtClean="0">
                <a:solidFill>
                  <a:schemeClr val="accent1"/>
                </a:solidFill>
              </a:rPr>
              <a:t>: </a:t>
            </a:r>
            <a:r>
              <a:rPr lang="fr-FR" sz="2000" b="1" dirty="0" smtClean="0">
                <a:solidFill>
                  <a:schemeClr val="accent1"/>
                </a:solidFill>
              </a:rPr>
              <a:t>essai tactile, </a:t>
            </a:r>
            <a:r>
              <a:rPr lang="fr-FR" sz="2000" dirty="0" smtClean="0">
                <a:solidFill>
                  <a:schemeClr val="accent1"/>
                </a:solidFill>
              </a:rPr>
              <a:t> </a:t>
            </a:r>
            <a:r>
              <a:rPr lang="fr-FR" sz="2000" b="1" dirty="0">
                <a:solidFill>
                  <a:schemeClr val="accent1"/>
                </a:solidFill>
              </a:rPr>
              <a:t>caractéristiques </a:t>
            </a:r>
            <a:r>
              <a:rPr lang="fr-FR" sz="2000" b="1" dirty="0" smtClean="0">
                <a:solidFill>
                  <a:schemeClr val="accent1"/>
                </a:solidFill>
              </a:rPr>
              <a:t>visibles </a:t>
            </a:r>
            <a:r>
              <a:rPr lang="fr-FR" sz="2000" dirty="0" smtClean="0">
                <a:solidFill>
                  <a:schemeClr val="accent1"/>
                </a:solidFill>
              </a:rPr>
              <a:t>(analyse qualitative). </a:t>
            </a:r>
          </a:p>
          <a:p>
            <a:pPr marL="0" indent="0" algn="just">
              <a:buNone/>
            </a:pPr>
            <a:endParaRPr lang="fr-FR" sz="2000" dirty="0" smtClean="0">
              <a:solidFill>
                <a:schemeClr val="accent1"/>
              </a:solidFill>
            </a:endParaRPr>
          </a:p>
          <a:p>
            <a:pPr marL="0" indent="0" algn="just">
              <a:buNone/>
            </a:pPr>
            <a:r>
              <a:rPr lang="fr-FR" sz="2000" dirty="0" smtClean="0">
                <a:solidFill>
                  <a:schemeClr val="accent1"/>
                </a:solidFill>
              </a:rPr>
              <a:t>Elle </a:t>
            </a:r>
            <a:r>
              <a:rPr lang="fr-FR" sz="2000" dirty="0">
                <a:solidFill>
                  <a:schemeClr val="accent1"/>
                </a:solidFill>
              </a:rPr>
              <a:t>est quelque peu différente de la </a:t>
            </a:r>
            <a:r>
              <a:rPr lang="fr-FR" sz="2000" dirty="0" smtClean="0">
                <a:solidFill>
                  <a:schemeClr val="accent1"/>
                </a:solidFill>
              </a:rPr>
              <a:t>«composition granulométrique» </a:t>
            </a:r>
            <a:r>
              <a:rPr lang="fr-FR" sz="2000" dirty="0">
                <a:solidFill>
                  <a:schemeClr val="accent1"/>
                </a:solidFill>
              </a:rPr>
              <a:t>qui résulte de l’analyse granulométrique faite en </a:t>
            </a:r>
            <a:r>
              <a:rPr lang="fr-FR" sz="2000" dirty="0" smtClean="0">
                <a:solidFill>
                  <a:schemeClr val="accent1"/>
                </a:solidFill>
              </a:rPr>
              <a:t>laboratoire </a:t>
            </a:r>
            <a:r>
              <a:rPr lang="fr-FR" sz="2000" dirty="0">
                <a:solidFill>
                  <a:schemeClr val="accent1"/>
                </a:solidFill>
              </a:rPr>
              <a:t>(analyse </a:t>
            </a:r>
            <a:r>
              <a:rPr lang="fr-FR" sz="2000" dirty="0" smtClean="0">
                <a:solidFill>
                  <a:schemeClr val="accent1"/>
                </a:solidFill>
              </a:rPr>
              <a:t>quantitative).</a:t>
            </a:r>
            <a:r>
              <a:rPr lang="fr-FR" sz="2000" dirty="0" smtClean="0"/>
              <a:t> </a:t>
            </a:r>
            <a:endParaRPr lang="fr-FR" sz="2000" dirty="0" smtClean="0">
              <a:solidFill>
                <a:schemeClr val="accent1"/>
              </a:solidFill>
            </a:endParaRPr>
          </a:p>
          <a:p>
            <a:pPr>
              <a:buFont typeface="Arial" panose="020B0604020202020204" pitchFamily="34" charset="0"/>
              <a:buChar char="•"/>
            </a:pPr>
            <a:endParaRPr lang="fr-FR" dirty="0">
              <a:solidFill>
                <a:schemeClr val="accent1"/>
              </a:solidFill>
            </a:endParaRPr>
          </a:p>
          <a:p>
            <a:pPr>
              <a:buFont typeface="Arial" panose="020B0604020202020204" pitchFamily="34" charset="0"/>
              <a:buChar char="•"/>
            </a:pPr>
            <a:endParaRPr lang="fr-FR" b="1" u="sng" dirty="0">
              <a:solidFill>
                <a:schemeClr val="accent1"/>
              </a:solidFill>
            </a:endParaRP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8</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Tree>
    <p:extLst>
      <p:ext uri="{BB962C8B-B14F-4D97-AF65-F5344CB8AC3E}">
        <p14:creationId xmlns:p14="http://schemas.microsoft.com/office/powerpoint/2010/main" val="246986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07904" y="332657"/>
            <a:ext cx="5184576" cy="461665"/>
          </a:xfrm>
          <a:prstGeom prst="rect">
            <a:avLst/>
          </a:prstGeom>
          <a:noFill/>
        </p:spPr>
        <p:txBody>
          <a:bodyPr wrap="square" rtlCol="0">
            <a:spAutoFit/>
          </a:bodyPr>
          <a:lstStyle/>
          <a:p>
            <a:pPr algn="r"/>
            <a:r>
              <a:rPr lang="fr-FR" sz="2400" b="1" dirty="0">
                <a:solidFill>
                  <a:schemeClr val="bg1"/>
                </a:solidFill>
              </a:rPr>
              <a:t>3. Description – Nature des éléments</a:t>
            </a:r>
          </a:p>
        </p:txBody>
      </p:sp>
      <p:sp>
        <p:nvSpPr>
          <p:cNvPr id="5" name="Rectangle 2"/>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Rectangle 4"/>
          <p:cNvSpPr>
            <a:spLocks noChangeArrowheads="1"/>
          </p:cNvSpPr>
          <p:nvPr/>
        </p:nvSpPr>
        <p:spPr bwMode="auto">
          <a:xfrm>
            <a:off x="1"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117986"/>
            <a:ext cx="451884" cy="62338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67471"/>
            <a:ext cx="648072" cy="649935"/>
          </a:xfrm>
          <a:prstGeom prst="rect">
            <a:avLst/>
          </a:prstGeom>
        </p:spPr>
      </p:pic>
      <p:sp>
        <p:nvSpPr>
          <p:cNvPr id="12" name="Espace réservé du numéro de diapositive 6"/>
          <p:cNvSpPr>
            <a:spLocks noGrp="1"/>
          </p:cNvSpPr>
          <p:nvPr>
            <p:ph type="sldNum" sz="quarter" idx="12"/>
          </p:nvPr>
        </p:nvSpPr>
        <p:spPr>
          <a:xfrm>
            <a:off x="7164288" y="6181747"/>
            <a:ext cx="1161826" cy="365125"/>
          </a:xfrm>
        </p:spPr>
        <p:txBody>
          <a:bodyPr/>
          <a:lstStyle/>
          <a:p>
            <a:fld id="{1CC86C12-27FA-4E55-AABA-72B19D089AC4}" type="slidenum">
              <a:rPr lang="fr-BE" smtClean="0"/>
              <a:t>9</a:t>
            </a:fld>
            <a:endParaRPr lang="fr-BE" dirty="0"/>
          </a:p>
        </p:txBody>
      </p:sp>
      <p:sp>
        <p:nvSpPr>
          <p:cNvPr id="13" name="Espace réservé du pied de page 3"/>
          <p:cNvSpPr>
            <a:spLocks noGrp="1"/>
          </p:cNvSpPr>
          <p:nvPr>
            <p:ph type="ftr" sz="quarter" idx="11"/>
          </p:nvPr>
        </p:nvSpPr>
        <p:spPr>
          <a:xfrm>
            <a:off x="2195736" y="6262252"/>
            <a:ext cx="4968551" cy="365125"/>
          </a:xfrm>
        </p:spPr>
        <p:txBody>
          <a:bodyPr/>
          <a:lstStyle/>
          <a:p>
            <a:pPr algn="ctr"/>
            <a:r>
              <a:rPr lang="fr-FR" b="1" dirty="0">
                <a:solidFill>
                  <a:schemeClr val="accent1"/>
                </a:solidFill>
              </a:rPr>
              <a:t>Formation PRÉLEVEURS</a:t>
            </a:r>
            <a:endParaRPr lang="fr-BE" dirty="0">
              <a:solidFill>
                <a:schemeClr val="accent1"/>
              </a:solidFill>
            </a:endParaRPr>
          </a:p>
          <a:p>
            <a:r>
              <a:rPr lang="fr-BE" dirty="0" smtClean="0">
                <a:solidFill>
                  <a:schemeClr val="accent1"/>
                </a:solidFill>
              </a:rPr>
              <a:t>P7 </a:t>
            </a:r>
            <a:r>
              <a:rPr lang="fr-BE" dirty="0">
                <a:solidFill>
                  <a:schemeClr val="accent1"/>
                </a:solidFill>
              </a:rPr>
              <a:t>– </a:t>
            </a:r>
            <a:r>
              <a:rPr lang="fr-FR" dirty="0">
                <a:solidFill>
                  <a:schemeClr val="accent1"/>
                </a:solidFill>
              </a:rPr>
              <a:t>Méthode de </a:t>
            </a:r>
            <a:r>
              <a:rPr lang="fr-FR" dirty="0" smtClean="0">
                <a:solidFill>
                  <a:schemeClr val="accent1"/>
                </a:solidFill>
              </a:rPr>
              <a:t>description des </a:t>
            </a:r>
            <a:r>
              <a:rPr lang="fr-FR" dirty="0">
                <a:solidFill>
                  <a:schemeClr val="accent1"/>
                </a:solidFill>
              </a:rPr>
              <a:t>sols et des terres </a:t>
            </a:r>
            <a:r>
              <a:rPr lang="fr-FR" dirty="0" smtClean="0">
                <a:solidFill>
                  <a:schemeClr val="accent1"/>
                </a:solidFill>
              </a:rPr>
              <a:t>excavées à </a:t>
            </a:r>
            <a:r>
              <a:rPr lang="fr-FR" dirty="0">
                <a:solidFill>
                  <a:schemeClr val="accent1"/>
                </a:solidFill>
              </a:rPr>
              <a:t>finalité environnementale</a:t>
            </a:r>
            <a:endParaRPr lang="fr-BE" dirty="0">
              <a:solidFill>
                <a:schemeClr val="accent1"/>
              </a:solidFill>
            </a:endParaRPr>
          </a:p>
        </p:txBody>
      </p:sp>
      <p:sp>
        <p:nvSpPr>
          <p:cNvPr id="11" name="Espace réservé du contenu 1"/>
          <p:cNvSpPr txBox="1">
            <a:spLocks/>
          </p:cNvSpPr>
          <p:nvPr/>
        </p:nvSpPr>
        <p:spPr>
          <a:xfrm>
            <a:off x="628446" y="1422354"/>
            <a:ext cx="8172908" cy="470546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fr-FR" b="1" dirty="0" smtClean="0">
                <a:solidFill>
                  <a:schemeClr val="accent1"/>
                </a:solidFill>
              </a:rPr>
              <a:t>Texture </a:t>
            </a:r>
            <a:endParaRPr lang="fr-FR" b="1" dirty="0">
              <a:solidFill>
                <a:schemeClr val="accent1"/>
              </a:solidFill>
            </a:endParaRPr>
          </a:p>
          <a:p>
            <a:pPr>
              <a:buFont typeface="Arial" panose="020B0604020202020204" pitchFamily="34" charset="0"/>
              <a:buChar char="•"/>
            </a:pPr>
            <a:endParaRPr lang="fr-FR" dirty="0">
              <a:solidFill>
                <a:schemeClr val="accent1"/>
              </a:solidFill>
            </a:endParaRPr>
          </a:p>
          <a:p>
            <a:pPr>
              <a:buFont typeface="Arial" panose="020B0604020202020204" pitchFamily="34" charset="0"/>
              <a:buChar char="•"/>
            </a:pPr>
            <a:endParaRPr lang="fr-FR" b="1" u="sng" dirty="0">
              <a:solidFill>
                <a:schemeClr val="accent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096761373"/>
              </p:ext>
            </p:extLst>
          </p:nvPr>
        </p:nvGraphicFramePr>
        <p:xfrm>
          <a:off x="889356" y="1926729"/>
          <a:ext cx="7833515" cy="4137324"/>
        </p:xfrm>
        <a:graphic>
          <a:graphicData uri="http://schemas.openxmlformats.org/drawingml/2006/table">
            <a:tbl>
              <a:tblPr>
                <a:tableStyleId>{5C22544A-7EE6-4342-B048-85BDC9FD1C3A}</a:tableStyleId>
              </a:tblPr>
              <a:tblGrid>
                <a:gridCol w="3053408">
                  <a:extLst>
                    <a:ext uri="{9D8B030D-6E8A-4147-A177-3AD203B41FA5}">
                      <a16:colId xmlns:a16="http://schemas.microsoft.com/office/drawing/2014/main" val="3058552833"/>
                    </a:ext>
                  </a:extLst>
                </a:gridCol>
                <a:gridCol w="3540715">
                  <a:extLst>
                    <a:ext uri="{9D8B030D-6E8A-4147-A177-3AD203B41FA5}">
                      <a16:colId xmlns:a16="http://schemas.microsoft.com/office/drawing/2014/main" val="2388784886"/>
                    </a:ext>
                  </a:extLst>
                </a:gridCol>
                <a:gridCol w="1239392">
                  <a:extLst>
                    <a:ext uri="{9D8B030D-6E8A-4147-A177-3AD203B41FA5}">
                      <a16:colId xmlns:a16="http://schemas.microsoft.com/office/drawing/2014/main" val="497415989"/>
                    </a:ext>
                  </a:extLst>
                </a:gridCol>
              </a:tblGrid>
              <a:tr h="559338">
                <a:tc>
                  <a:txBody>
                    <a:bodyPr/>
                    <a:lstStyle/>
                    <a:p>
                      <a:pPr algn="ctr" fontAlgn="ctr"/>
                      <a:r>
                        <a:rPr lang="fr-BE" sz="1700" u="none" strike="noStrike" dirty="0">
                          <a:solidFill>
                            <a:schemeClr val="accent1"/>
                          </a:solidFill>
                          <a:effectLst/>
                        </a:rPr>
                        <a:t>Cohésion — Plasticité </a:t>
                      </a:r>
                      <a:endParaRPr lang="fr-BE"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ctr" fontAlgn="ctr"/>
                      <a:r>
                        <a:rPr lang="fr-BE" sz="1700" u="none" strike="noStrike" dirty="0">
                          <a:solidFill>
                            <a:schemeClr val="accent1"/>
                          </a:solidFill>
                          <a:effectLst/>
                        </a:rPr>
                        <a:t>Caractéristiques visibles</a:t>
                      </a:r>
                      <a:endParaRPr lang="fr-BE"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ctr" fontAlgn="ctr"/>
                      <a:r>
                        <a:rPr lang="fr-BE" sz="1700" u="none" strike="noStrike" dirty="0">
                          <a:solidFill>
                            <a:schemeClr val="accent1"/>
                          </a:solidFill>
                          <a:effectLst/>
                        </a:rPr>
                        <a:t> Classe </a:t>
                      </a:r>
                      <a:r>
                        <a:rPr lang="fr-BE" sz="1700" u="none" strike="noStrike" dirty="0" smtClean="0">
                          <a:solidFill>
                            <a:schemeClr val="accent1"/>
                          </a:solidFill>
                          <a:effectLst/>
                        </a:rPr>
                        <a:t>texturale</a:t>
                      </a:r>
                      <a:endParaRPr lang="fr-BE" sz="1700" b="0" i="0" u="none" strike="noStrike" dirty="0">
                        <a:solidFill>
                          <a:schemeClr val="accent1"/>
                        </a:solidFill>
                        <a:effectLst/>
                        <a:latin typeface="Candara" panose="020E0502030303020204" pitchFamily="34" charset="0"/>
                      </a:endParaRPr>
                    </a:p>
                  </a:txBody>
                  <a:tcPr marL="8238" marR="8238" marT="8238" marB="0" anchor="ctr"/>
                </a:tc>
                <a:extLst>
                  <a:ext uri="{0D108BD9-81ED-4DB2-BD59-A6C34878D82A}">
                    <a16:rowId xmlns:a16="http://schemas.microsoft.com/office/drawing/2014/main" val="2528277377"/>
                  </a:ext>
                </a:extLst>
              </a:tr>
              <a:tr h="1100919">
                <a:tc>
                  <a:txBody>
                    <a:bodyPr/>
                    <a:lstStyle/>
                    <a:p>
                      <a:pPr algn="l" fontAlgn="ctr"/>
                      <a:r>
                        <a:rPr lang="fr-FR" sz="1700" u="none" strike="noStrike" dirty="0">
                          <a:solidFill>
                            <a:schemeClr val="accent1"/>
                          </a:solidFill>
                          <a:effectLst/>
                        </a:rPr>
                        <a:t>Non cohérent </a:t>
                      </a:r>
                      <a:br>
                        <a:rPr lang="fr-FR" sz="1700" u="none" strike="noStrike" dirty="0">
                          <a:solidFill>
                            <a:schemeClr val="accent1"/>
                          </a:solidFill>
                          <a:effectLst/>
                        </a:rPr>
                      </a:br>
                      <a:r>
                        <a:rPr lang="fr-FR" sz="1700" u="none" strike="noStrike" dirty="0">
                          <a:solidFill>
                            <a:schemeClr val="accent1"/>
                          </a:solidFill>
                          <a:effectLst/>
                        </a:rPr>
                        <a:t>Ne colle pas aux doigts</a:t>
                      </a:r>
                      <a:br>
                        <a:rPr lang="fr-FR" sz="1700" u="none" strike="noStrike" dirty="0">
                          <a:solidFill>
                            <a:schemeClr val="accent1"/>
                          </a:solidFill>
                          <a:effectLst/>
                        </a:rPr>
                      </a:br>
                      <a:r>
                        <a:rPr lang="fr-FR" sz="1700" u="none" strike="noStrike" dirty="0">
                          <a:solidFill>
                            <a:schemeClr val="accent1"/>
                          </a:solidFill>
                          <a:effectLst/>
                        </a:rPr>
                        <a:t>Non plastique</a:t>
                      </a:r>
                      <a:endParaRPr lang="fr-FR"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l" fontAlgn="ctr"/>
                      <a:r>
                        <a:rPr lang="fr-FR" sz="1700" u="none" strike="noStrike" dirty="0">
                          <a:solidFill>
                            <a:schemeClr val="accent1"/>
                          </a:solidFill>
                          <a:effectLst/>
                        </a:rPr>
                        <a:t>Particules individuelles nettement visibles et sensibles</a:t>
                      </a:r>
                      <a:br>
                        <a:rPr lang="fr-FR" sz="1700" u="none" strike="noStrike" dirty="0">
                          <a:solidFill>
                            <a:schemeClr val="accent1"/>
                          </a:solidFill>
                          <a:effectLst/>
                        </a:rPr>
                      </a:br>
                      <a:r>
                        <a:rPr lang="fr-FR" sz="1700" u="none" strike="noStrike" dirty="0">
                          <a:solidFill>
                            <a:schemeClr val="accent1"/>
                          </a:solidFill>
                          <a:effectLst/>
                        </a:rPr>
                        <a:t>Rugueuses (mais d'autant moins qu'elles sont plus fines)</a:t>
                      </a:r>
                      <a:endParaRPr lang="fr-FR"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ctr" fontAlgn="ctr"/>
                      <a:r>
                        <a:rPr lang="fr-BE" sz="1700" u="none" strike="noStrike" dirty="0">
                          <a:solidFill>
                            <a:schemeClr val="accent1"/>
                          </a:solidFill>
                          <a:effectLst/>
                        </a:rPr>
                        <a:t>Sable</a:t>
                      </a:r>
                      <a:endParaRPr lang="fr-BE" sz="1700" b="0" i="0" u="none" strike="noStrike" dirty="0">
                        <a:solidFill>
                          <a:schemeClr val="accent1"/>
                        </a:solidFill>
                        <a:effectLst/>
                        <a:latin typeface="Candara" panose="020E0502030303020204" pitchFamily="34" charset="0"/>
                      </a:endParaRPr>
                    </a:p>
                  </a:txBody>
                  <a:tcPr marL="8238" marR="8238" marT="8238" marB="0" anchor="ctr"/>
                </a:tc>
                <a:extLst>
                  <a:ext uri="{0D108BD9-81ED-4DB2-BD59-A6C34878D82A}">
                    <a16:rowId xmlns:a16="http://schemas.microsoft.com/office/drawing/2014/main" val="2746854485"/>
                  </a:ext>
                </a:extLst>
              </a:tr>
              <a:tr h="825689">
                <a:tc>
                  <a:txBody>
                    <a:bodyPr/>
                    <a:lstStyle/>
                    <a:p>
                      <a:pPr algn="l" fontAlgn="ctr"/>
                      <a:r>
                        <a:rPr lang="fr-FR" sz="1700" u="none" strike="noStrike" dirty="0">
                          <a:solidFill>
                            <a:schemeClr val="accent1"/>
                          </a:solidFill>
                          <a:effectLst/>
                        </a:rPr>
                        <a:t>Non cohérent</a:t>
                      </a:r>
                      <a:br>
                        <a:rPr lang="fr-FR" sz="1700" u="none" strike="noStrike" dirty="0">
                          <a:solidFill>
                            <a:schemeClr val="accent1"/>
                          </a:solidFill>
                          <a:effectLst/>
                        </a:rPr>
                      </a:br>
                      <a:r>
                        <a:rPr lang="fr-FR" sz="1700" u="none" strike="noStrike" dirty="0">
                          <a:solidFill>
                            <a:schemeClr val="accent1"/>
                          </a:solidFill>
                          <a:effectLst/>
                        </a:rPr>
                        <a:t>Colle nettement aux doigts</a:t>
                      </a:r>
                      <a:br>
                        <a:rPr lang="fr-FR" sz="1700" u="none" strike="noStrike" dirty="0">
                          <a:solidFill>
                            <a:schemeClr val="accent1"/>
                          </a:solidFill>
                          <a:effectLst/>
                        </a:rPr>
                      </a:br>
                      <a:r>
                        <a:rPr lang="fr-FR" sz="1700" u="none" strike="noStrike" dirty="0">
                          <a:solidFill>
                            <a:schemeClr val="accent1"/>
                          </a:solidFill>
                          <a:effectLst/>
                        </a:rPr>
                        <a:t>Non ou pas facilement moulé</a:t>
                      </a:r>
                      <a:endParaRPr lang="fr-FR"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l" fontAlgn="ctr"/>
                      <a:r>
                        <a:rPr lang="fr-FR" sz="1700" u="none" strike="noStrike" dirty="0">
                          <a:solidFill>
                            <a:schemeClr val="accent1"/>
                          </a:solidFill>
                          <a:effectLst/>
                        </a:rPr>
                        <a:t>Poudreux, velouté</a:t>
                      </a:r>
                      <a:br>
                        <a:rPr lang="fr-FR" sz="1700" u="none" strike="noStrike" dirty="0">
                          <a:solidFill>
                            <a:schemeClr val="accent1"/>
                          </a:solidFill>
                          <a:effectLst/>
                        </a:rPr>
                      </a:br>
                      <a:r>
                        <a:rPr lang="fr-FR" sz="1700" u="none" strike="noStrike" dirty="0">
                          <a:solidFill>
                            <a:schemeClr val="accent1"/>
                          </a:solidFill>
                          <a:effectLst/>
                        </a:rPr>
                        <a:t>Particules individuelles pas ou presque pas visibles et sensibles</a:t>
                      </a:r>
                      <a:endParaRPr lang="fr-FR"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ctr" fontAlgn="ctr"/>
                      <a:r>
                        <a:rPr lang="fr-BE" sz="1700" u="none" strike="noStrike">
                          <a:solidFill>
                            <a:schemeClr val="accent1"/>
                          </a:solidFill>
                          <a:effectLst/>
                        </a:rPr>
                        <a:t>Limon</a:t>
                      </a:r>
                      <a:endParaRPr lang="fr-BE" sz="1700" b="0" i="0" u="none" strike="noStrike">
                        <a:solidFill>
                          <a:schemeClr val="accent1"/>
                        </a:solidFill>
                        <a:effectLst/>
                        <a:latin typeface="Candara" panose="020E0502030303020204" pitchFamily="34" charset="0"/>
                      </a:endParaRPr>
                    </a:p>
                  </a:txBody>
                  <a:tcPr marL="8238" marR="8238" marT="8238" marB="0" anchor="ctr"/>
                </a:tc>
                <a:extLst>
                  <a:ext uri="{0D108BD9-81ED-4DB2-BD59-A6C34878D82A}">
                    <a16:rowId xmlns:a16="http://schemas.microsoft.com/office/drawing/2014/main" val="166111695"/>
                  </a:ext>
                </a:extLst>
              </a:tr>
              <a:tr h="1651378">
                <a:tc>
                  <a:txBody>
                    <a:bodyPr/>
                    <a:lstStyle/>
                    <a:p>
                      <a:pPr algn="l" fontAlgn="ctr"/>
                      <a:r>
                        <a:rPr lang="fr-FR" sz="1700" u="none" strike="noStrike" dirty="0">
                          <a:solidFill>
                            <a:schemeClr val="accent1"/>
                          </a:solidFill>
                          <a:effectLst/>
                        </a:rPr>
                        <a:t>Cohérent</a:t>
                      </a:r>
                      <a:br>
                        <a:rPr lang="fr-FR" sz="1700" u="none" strike="noStrike" dirty="0">
                          <a:solidFill>
                            <a:schemeClr val="accent1"/>
                          </a:solidFill>
                          <a:effectLst/>
                        </a:rPr>
                      </a:br>
                      <a:r>
                        <a:rPr lang="fr-FR" sz="1700" u="none" strike="noStrike" dirty="0" smtClean="0">
                          <a:solidFill>
                            <a:schemeClr val="accent1"/>
                          </a:solidFill>
                          <a:effectLst/>
                        </a:rPr>
                        <a:t>Collant</a:t>
                      </a:r>
                    </a:p>
                    <a:p>
                      <a:pPr algn="l" fontAlgn="ctr"/>
                      <a:r>
                        <a:rPr lang="fr-FR" sz="1700" u="none" strike="noStrike" dirty="0" smtClean="0">
                          <a:solidFill>
                            <a:schemeClr val="accent1"/>
                          </a:solidFill>
                          <a:effectLst/>
                        </a:rPr>
                        <a:t>Plastique souple</a:t>
                      </a:r>
                      <a:r>
                        <a:rPr lang="fr-FR" sz="1700" u="none" strike="noStrike" dirty="0">
                          <a:solidFill>
                            <a:schemeClr val="accent1"/>
                          </a:solidFill>
                          <a:effectLst/>
                        </a:rPr>
                        <a:t/>
                      </a:r>
                      <a:br>
                        <a:rPr lang="fr-FR" sz="1700" u="none" strike="noStrike" dirty="0">
                          <a:solidFill>
                            <a:schemeClr val="accent1"/>
                          </a:solidFill>
                          <a:effectLst/>
                        </a:rPr>
                      </a:br>
                      <a:r>
                        <a:rPr lang="fr-FR" sz="1700" u="none" strike="noStrike" dirty="0">
                          <a:solidFill>
                            <a:schemeClr val="accent1"/>
                          </a:solidFill>
                          <a:effectLst/>
                        </a:rPr>
                        <a:t>Peut être roulé en boudin très fin</a:t>
                      </a:r>
                      <a:br>
                        <a:rPr lang="fr-FR" sz="1700" u="none" strike="noStrike" dirty="0">
                          <a:solidFill>
                            <a:schemeClr val="accent1"/>
                          </a:solidFill>
                          <a:effectLst/>
                        </a:rPr>
                      </a:br>
                      <a:r>
                        <a:rPr lang="fr-FR" sz="1700" u="none" strike="noStrike" dirty="0">
                          <a:solidFill>
                            <a:schemeClr val="accent1"/>
                          </a:solidFill>
                          <a:effectLst/>
                        </a:rPr>
                        <a:t>Faces de frottement très luisantes</a:t>
                      </a:r>
                      <a:endParaRPr lang="fr-FR"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l" fontAlgn="ctr"/>
                      <a:r>
                        <a:rPr lang="fr-BE" sz="1700" u="none" strike="noStrike" dirty="0">
                          <a:solidFill>
                            <a:schemeClr val="accent1"/>
                          </a:solidFill>
                          <a:effectLst/>
                        </a:rPr>
                        <a:t>Aucune particule sableuse sensible </a:t>
                      </a:r>
                      <a:endParaRPr lang="fr-BE" sz="1700" b="0" i="0" u="none" strike="noStrike" dirty="0">
                        <a:solidFill>
                          <a:schemeClr val="accent1"/>
                        </a:solidFill>
                        <a:effectLst/>
                        <a:latin typeface="Candara" panose="020E0502030303020204" pitchFamily="34" charset="0"/>
                      </a:endParaRPr>
                    </a:p>
                  </a:txBody>
                  <a:tcPr marL="8238" marR="8238" marT="8238" marB="0" anchor="ctr"/>
                </a:tc>
                <a:tc>
                  <a:txBody>
                    <a:bodyPr/>
                    <a:lstStyle/>
                    <a:p>
                      <a:pPr algn="ctr" fontAlgn="ctr"/>
                      <a:r>
                        <a:rPr lang="fr-BE" sz="1700" u="none" strike="noStrike" dirty="0">
                          <a:solidFill>
                            <a:schemeClr val="accent1"/>
                          </a:solidFill>
                          <a:effectLst/>
                        </a:rPr>
                        <a:t>Argile</a:t>
                      </a:r>
                      <a:endParaRPr lang="fr-BE" sz="1700" b="0" i="0" u="none" strike="noStrike" dirty="0">
                        <a:solidFill>
                          <a:schemeClr val="accent1"/>
                        </a:solidFill>
                        <a:effectLst/>
                        <a:latin typeface="Candara" panose="020E0502030303020204" pitchFamily="34" charset="0"/>
                      </a:endParaRPr>
                    </a:p>
                  </a:txBody>
                  <a:tcPr marL="8238" marR="8238" marT="8238" marB="0" anchor="ctr"/>
                </a:tc>
                <a:extLst>
                  <a:ext uri="{0D108BD9-81ED-4DB2-BD59-A6C34878D82A}">
                    <a16:rowId xmlns:a16="http://schemas.microsoft.com/office/drawing/2014/main" val="1496814508"/>
                  </a:ext>
                </a:extLst>
              </a:tr>
            </a:tbl>
          </a:graphicData>
        </a:graphic>
      </p:graphicFrame>
    </p:spTree>
    <p:extLst>
      <p:ext uri="{BB962C8B-B14F-4D97-AF65-F5344CB8AC3E}">
        <p14:creationId xmlns:p14="http://schemas.microsoft.com/office/powerpoint/2010/main" val="3300260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_ISSeP">
  <a:themeElements>
    <a:clrScheme name="Personnalisé 1">
      <a:dk1>
        <a:sysClr val="windowText" lastClr="000000"/>
      </a:dk1>
      <a:lt1>
        <a:sysClr val="window" lastClr="FFFFFF"/>
      </a:lt1>
      <a:dk2>
        <a:srgbClr val="04617B"/>
      </a:dk2>
      <a:lt2>
        <a:srgbClr val="DBF5F9"/>
      </a:lt2>
      <a:accent1>
        <a:srgbClr val="19398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Présentation_ISSeP</Template>
  <TotalTime>12672</TotalTime>
  <Words>1592</Words>
  <Application>Microsoft Office PowerPoint</Application>
  <PresentationFormat>Affichage à l'écran (4:3)</PresentationFormat>
  <Paragraphs>275</Paragraphs>
  <Slides>25</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2" baseType="lpstr">
      <vt:lpstr>Arial</vt:lpstr>
      <vt:lpstr>Calibri</vt:lpstr>
      <vt:lpstr>Candara</vt:lpstr>
      <vt:lpstr>Symbol</vt:lpstr>
      <vt:lpstr>Wingdings</vt:lpstr>
      <vt:lpstr>Présentation_ISSeP</vt:lpstr>
      <vt:lpstr>Feuille de calcul</vt:lpstr>
      <vt:lpstr>      Formation « préleveurs »  P 7 – Méthode de description des sols et des terres excavées à finalité environnementale  Claude Dingelstadt</vt:lpstr>
      <vt:lpstr>Présentation PowerPoint</vt:lpstr>
      <vt:lpstr>Plan de la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 « préleveurs »</vt:lpstr>
      <vt:lpstr>Cas pratique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Problématique des terres amiantées</dc:title>
  <dc:creator>LAMBOTTE Robin</dc:creator>
  <cp:lastModifiedBy>DINGELSTADT Claude</cp:lastModifiedBy>
  <cp:revision>469</cp:revision>
  <cp:lastPrinted>2019-11-20T09:42:14Z</cp:lastPrinted>
  <dcterms:created xsi:type="dcterms:W3CDTF">2017-11-22T16:18:59Z</dcterms:created>
  <dcterms:modified xsi:type="dcterms:W3CDTF">2019-11-28T08:55:28Z</dcterms:modified>
</cp:coreProperties>
</file>