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324" r:id="rId3"/>
    <p:sldId id="373" r:id="rId4"/>
    <p:sldId id="400" r:id="rId5"/>
    <p:sldId id="374" r:id="rId6"/>
    <p:sldId id="380" r:id="rId7"/>
    <p:sldId id="382" r:id="rId8"/>
    <p:sldId id="383" r:id="rId9"/>
    <p:sldId id="375" r:id="rId10"/>
    <p:sldId id="406" r:id="rId11"/>
    <p:sldId id="384" r:id="rId12"/>
    <p:sldId id="385" r:id="rId13"/>
    <p:sldId id="401" r:id="rId14"/>
    <p:sldId id="404" r:id="rId15"/>
    <p:sldId id="402" r:id="rId16"/>
    <p:sldId id="296" r:id="rId17"/>
    <p:sldId id="398" r:id="rId18"/>
    <p:sldId id="403" r:id="rId19"/>
    <p:sldId id="407" r:id="rId2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MBERT Christophe" initials="CHL" lastIdx="5" clrIdx="0"/>
  <p:cmAuthor id="1" name="GARZANITI Simon" initials="S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9DE2"/>
    <a:srgbClr val="04617B"/>
    <a:srgbClr val="07A1CB"/>
    <a:srgbClr val="89A5EA"/>
    <a:srgbClr val="277CF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4" autoAdjust="0"/>
    <p:restoredTop sz="87018" autoAdjust="0"/>
  </p:normalViewPr>
  <p:slideViewPr>
    <p:cSldViewPr>
      <p:cViewPr>
        <p:scale>
          <a:sx n="70" d="100"/>
          <a:sy n="70" d="100"/>
        </p:scale>
        <p:origin x="-3048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F2A20-B23D-401D-86CF-E356F933D1BC}" type="datetimeFigureOut">
              <a:rPr lang="fr-BE" smtClean="0"/>
              <a:t>27/11/2019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06BF0-014E-422D-ACA1-EE2E5A1C170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859395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19D4F-6D3A-4266-85EF-D4F0EE4249D8}" type="datetimeFigureOut">
              <a:rPr lang="fr-BE" smtClean="0"/>
              <a:t>27/11/2019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4B083-83BB-468C-8A15-9F496F32F83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471770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7145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Description log approximative</a:t>
            </a:r>
            <a:endParaRPr lang="fr-BE" baseline="0" dirty="0" smtClean="0"/>
          </a:p>
          <a:p>
            <a:r>
              <a:rPr lang="fr-BE" baseline="0" dirty="0" smtClean="0"/>
              <a:t>Possibilités techniques d’améliorer la qualité de l’échantillon: vitesse de rotation faible, arrêt du forage dès que le sol apparait en surface, nettoyage autour du trou, </a:t>
            </a:r>
            <a:r>
              <a:rPr lang="fr-BE" dirty="0" smtClean="0"/>
              <a:t>toilettage</a:t>
            </a:r>
            <a:r>
              <a:rPr lang="fr-BE" baseline="0" dirty="0" smtClean="0"/>
              <a:t> de l’échantillon, écarter l’outil lors du prélèvement pour éviter les retombées de terres dans le trou</a:t>
            </a:r>
          </a:p>
          <a:p>
            <a:r>
              <a:rPr lang="fr-BE" baseline="0" dirty="0" smtClean="0"/>
              <a:t>Convient mieux si A-LA que LS-S.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9458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Décrochement</a:t>
            </a:r>
            <a:r>
              <a:rPr lang="fr-BE" baseline="0" dirty="0" smtClean="0"/>
              <a:t> de la tête, insertion de l’outil (</a:t>
            </a:r>
            <a:r>
              <a:rPr lang="fr-BE" baseline="0" dirty="0" err="1" smtClean="0"/>
              <a:t>steekbus</a:t>
            </a:r>
            <a:r>
              <a:rPr lang="fr-BE" baseline="0" dirty="0" smtClean="0"/>
              <a:t>) dans le train de tige. Raccrochage de la tête rotative.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23484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Toilettage de l’échantillon si gouge ajourée ! </a:t>
            </a:r>
            <a:r>
              <a:rPr lang="fr-BE" baseline="0" dirty="0" smtClean="0"/>
              <a:t>Ne pas prélever les premiers cm au sommet: Retombées</a:t>
            </a:r>
            <a:endParaRPr lang="fr-BE" dirty="0" smtClean="0"/>
          </a:p>
          <a:p>
            <a:r>
              <a:rPr lang="fr-BE" dirty="0" smtClean="0"/>
              <a:t>Faible diamètre</a:t>
            </a:r>
            <a:r>
              <a:rPr lang="fr-BE" baseline="0" dirty="0" smtClean="0"/>
              <a:t> bof pour </a:t>
            </a:r>
            <a:r>
              <a:rPr lang="fr-BE" baseline="0" dirty="0" err="1" smtClean="0"/>
              <a:t>piézo</a:t>
            </a:r>
            <a:r>
              <a:rPr lang="fr-BE" baseline="0" dirty="0" smtClean="0"/>
              <a:t>, lissage des parois</a:t>
            </a:r>
          </a:p>
          <a:p>
            <a:r>
              <a:rPr lang="fr-BE" baseline="0" dirty="0" smtClean="0"/>
              <a:t>Indiqué pour Volatil pas de preuve que c’est équivalent au pot en verre.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9118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Précède ou suit la tête de forage, selon la lithologie.</a:t>
            </a:r>
          </a:p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27593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Prévoir un échantillon à manipuler pour la description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54597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44437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4219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Une question sur le « bouchonnage de liner »? </a:t>
            </a:r>
          </a:p>
          <a:p>
            <a:r>
              <a:rPr lang="fr-BE" dirty="0" smtClean="0"/>
              <a:t>Compromis GP:</a:t>
            </a:r>
            <a:r>
              <a:rPr lang="fr-BE" baseline="0" dirty="0" smtClean="0"/>
              <a:t> pour certains forages, ouvrir tous les liners et reconditionner échantillons dans pots en verre (rapidement!) et au droit des zones sources de polluants volatiles, bouchonner directement le liner.</a:t>
            </a:r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4219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Une question sur le « bouchonnage de liner »? </a:t>
            </a:r>
          </a:p>
          <a:p>
            <a:r>
              <a:rPr lang="fr-BE" dirty="0" smtClean="0"/>
              <a:t>Compromis GP:</a:t>
            </a:r>
            <a:r>
              <a:rPr lang="fr-BE" baseline="0" dirty="0" smtClean="0"/>
              <a:t> pour certains forages, ouvrir tous les liners et reconditionner échantillons dans pots en verre (rapidement!) et au droit des zones sources de polluants volatiles, bouchonner directement le liner.</a:t>
            </a:r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4219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Une question sur le « bouchonnage de liner »? </a:t>
            </a:r>
          </a:p>
          <a:p>
            <a:r>
              <a:rPr lang="fr-BE" dirty="0" smtClean="0"/>
              <a:t>Compromis GP:</a:t>
            </a:r>
            <a:r>
              <a:rPr lang="fr-BE" baseline="0" dirty="0" smtClean="0"/>
              <a:t> pour certains forages, ouvrir tous les liners et reconditionner échantillons dans pots en verre (rapidement!) et au droit des zones sources de polluants volatiles, bouchonner directement le liner.</a:t>
            </a:r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4219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421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4289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FF0000"/>
                </a:solidFill>
              </a:rPr>
              <a:t>Tout le monde OK avec ça?!</a:t>
            </a:r>
          </a:p>
          <a:p>
            <a:r>
              <a:rPr lang="fr-BE" dirty="0" smtClean="0">
                <a:solidFill>
                  <a:srgbClr val="FF0000"/>
                </a:solidFill>
              </a:rPr>
              <a:t>Quid Broyage/tamisage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12541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Contraintes</a:t>
            </a:r>
            <a:r>
              <a:rPr lang="fr-BE" baseline="0" dirty="0" smtClean="0"/>
              <a:t> qui concernent aussi bien le préleveur que l’expert. 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6238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Contrainte qui concernent</a:t>
            </a:r>
            <a:r>
              <a:rPr lang="fr-BE" baseline="0" dirty="0" smtClean="0"/>
              <a:t> principalement l’expert. Et le préleveur pour les EPI, l’organisation de la journée.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05616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Attention fraicheur de l’échantillon</a:t>
            </a:r>
            <a:r>
              <a:rPr lang="fr-BE" baseline="0" dirty="0" smtClean="0"/>
              <a:t> de paroi</a:t>
            </a:r>
          </a:p>
          <a:p>
            <a:r>
              <a:rPr lang="fr-BE" baseline="0" dirty="0" smtClean="0"/>
              <a:t>Jauge Owen pour pollution atmosphérique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09602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9286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Description log approximative</a:t>
            </a:r>
            <a:endParaRPr lang="fr-BE" baseline="0" dirty="0" smtClean="0"/>
          </a:p>
          <a:p>
            <a:r>
              <a:rPr lang="fr-BE" baseline="0" dirty="0" smtClean="0"/>
              <a:t>Possibilités techniques d’améliorer la qualité de l’échantillon: vitesse de rotation faible, arrêt du forage dès que le sol apparait en surface, nettoyage autour du trou, </a:t>
            </a:r>
            <a:r>
              <a:rPr lang="fr-BE" dirty="0" smtClean="0"/>
              <a:t>toilettage</a:t>
            </a:r>
            <a:r>
              <a:rPr lang="fr-BE" baseline="0" dirty="0" smtClean="0"/>
              <a:t> de l’échantillon, écarter l’outil lors du prélèvement pour éviter les retombées de terres dans le trou</a:t>
            </a:r>
          </a:p>
          <a:p>
            <a:r>
              <a:rPr lang="fr-BE" baseline="0" dirty="0" smtClean="0"/>
              <a:t>Convient mieux si A-LA que LS-S.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945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C62E-530D-455C-A84D-FFE9C8C7BC94}" type="datetime1">
              <a:rPr lang="fr-BE" smtClean="0"/>
              <a:t>27/11/2019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Formation PRÉLEVEURS P6 – Méthode de prélèvement de sol en place à finalité environnementale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CCE8-2514-4C0D-A287-56B5F1144E2F}" type="datetime1">
              <a:rPr lang="fr-BE" smtClean="0"/>
              <a:t>27/11/2019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Formation PRÉLEVEURS P6 – Méthode de prélèvement de sol en place à finalité environnementale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D7DB-B5FD-4B28-A5B3-B7A486DBE86B}" type="datetime1">
              <a:rPr lang="fr-BE" smtClean="0"/>
              <a:t>27/11/2019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Formation PRÉLEVEURS P6 – Méthode de prélèvement de sol en place à finalité environnementale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1"/>
            <a:ext cx="60198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44A4-E338-4AD8-8095-ACA34A9B43F6}" type="datetime1">
              <a:rPr lang="fr-BE" smtClean="0"/>
              <a:t>27/11/2019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Formation PRÉLEVEURS P6 – Méthode de prélèvement de sol en place à finalité environnementale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0" y="4203592"/>
            <a:ext cx="287642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89"/>
            <a:ext cx="5544515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3D3F-4060-43C2-BF7B-3245A7E9EC4D}" type="datetime1">
              <a:rPr lang="fr-BE" smtClean="0"/>
              <a:t>27/11/2019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Formation PRÉLEVEURS P6 – Méthode de prélèvement de sol en place à finalité environnementale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FDDF-EF0C-44C3-A986-039AD0E0E7D3}" type="datetime1">
              <a:rPr lang="fr-BE" smtClean="0"/>
              <a:t>27/11/2019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Formation PRÉLEVEURS P6 – Méthode de prélèvement de sol en place à finalité environnementale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5A66-89BB-4930-8201-4FD35C8D37B1}" type="datetime1">
              <a:rPr lang="fr-BE" smtClean="0"/>
              <a:t>27/11/2019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Formation PRÉLEVEURS P6 – Méthode de prélèvement de sol en place à finalité environnementale</a:t>
            </a:r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A925-1AED-4AC7-B694-07D9769021DA}" type="datetime1">
              <a:rPr lang="fr-BE" smtClean="0"/>
              <a:t>27/11/2019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Formation PRÉLEVEURS P6 – Méthode de prélèvement de sol en place à finalité environnementale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C548-A2E8-45B6-9822-156192980036}" type="datetime1">
              <a:rPr lang="fr-BE" smtClean="0"/>
              <a:t>27/11/2019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Formation PRÉLEVEURS P6 – Méthode de prélèvement de sol en place à finalité environnementale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FBD5-4438-41F8-996B-2FAF89C9186F}" type="datetime1">
              <a:rPr lang="fr-BE" smtClean="0"/>
              <a:t>27/11/2019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Formation PRÉLEVEURS P6 – Méthode de prélèvement de sol en place à finalité environnementale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7" y="338667"/>
            <a:ext cx="3812645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5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6622-42FD-422F-8D44-11ABE52CB157}" type="datetime1">
              <a:rPr lang="fr-BE" smtClean="0"/>
              <a:t>27/11/2019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Formation PRÉLEVEURS P6 – Méthode de prélèvement de sol en place à finalité environnementale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33EDFAE-243E-467D-8D2D-0912241960EF}" type="datetime1">
              <a:rPr lang="fr-BE" smtClean="0"/>
              <a:t>27/11/2019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0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BE" smtClean="0"/>
              <a:t>Formation PRÉLEVEURS P6 – Méthode de prélèvement de sol en place à finalité environnementale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9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ssep.be/cwea-table-des-matieres-2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2444" y="260649"/>
            <a:ext cx="7772400" cy="3380308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>Formation « préleveurs »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sz="4000" dirty="0" smtClean="0">
                <a:solidFill>
                  <a:schemeClr val="bg1"/>
                </a:solidFill>
              </a:rPr>
              <a:t>P 6 </a:t>
            </a:r>
            <a:r>
              <a:rPr lang="fr-BE" sz="4000" dirty="0">
                <a:solidFill>
                  <a:schemeClr val="bg1"/>
                </a:solidFill>
              </a:rPr>
              <a:t>– Méthode de prélèvement de </a:t>
            </a:r>
            <a:r>
              <a:rPr lang="fr-BE" sz="4000" dirty="0" smtClean="0">
                <a:solidFill>
                  <a:schemeClr val="bg1"/>
                </a:solidFill>
              </a:rPr>
              <a:t>sol en place à finalité environnementale</a:t>
            </a:r>
            <a:endParaRPr lang="fr-BE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813043"/>
            <a:ext cx="6400800" cy="1473200"/>
          </a:xfrm>
        </p:spPr>
        <p:txBody>
          <a:bodyPr>
            <a:normAutofit/>
          </a:bodyPr>
          <a:lstStyle/>
          <a:p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dirty="0" smtClean="0">
                <a:solidFill>
                  <a:schemeClr val="bg1"/>
                </a:solidFill>
              </a:rPr>
              <a:t>Emilie Navette</a:t>
            </a:r>
            <a:endParaRPr lang="fr-BE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4" y="5013177"/>
            <a:ext cx="1296144" cy="15829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1</a:t>
            </a:fld>
            <a:endParaRPr lang="fr-BE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483769" y="5935423"/>
            <a:ext cx="4176463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 smtClean="0">
                <a:solidFill>
                  <a:schemeClr val="accent1"/>
                </a:solidFill>
              </a:rPr>
              <a:t>P6 </a:t>
            </a:r>
            <a:r>
              <a:rPr lang="fr-BE" dirty="0">
                <a:solidFill>
                  <a:schemeClr val="accent1"/>
                </a:solidFill>
              </a:rPr>
              <a:t>– Méthode de prélèvement de </a:t>
            </a:r>
            <a:r>
              <a:rPr lang="fr-BE" dirty="0" smtClean="0">
                <a:solidFill>
                  <a:schemeClr val="accent1"/>
                </a:solidFill>
              </a:rPr>
              <a:t>sol en place à finalité environnementale</a:t>
            </a:r>
            <a:endParaRPr lang="fr-B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3. Techniques disponibles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4932548" cy="438194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Tarière mécanique</a:t>
            </a:r>
            <a:endParaRPr lang="fr-FR" sz="2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rgbClr val="C00000"/>
                </a:solidFill>
              </a:rPr>
              <a:t>Méthode non recommandée MAIS</a:t>
            </a:r>
            <a:endParaRPr lang="fr-FR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sz="1800" b="1" dirty="0" smtClean="0">
                <a:solidFill>
                  <a:schemeClr val="accent1"/>
                </a:solidFill>
              </a:rPr>
              <a:t>Possibilités techniques d’améliorer la qualité de l’échantillon:</a:t>
            </a:r>
          </a:p>
          <a:p>
            <a:pPr marL="0" indent="0">
              <a:buNone/>
            </a:pPr>
            <a:endParaRPr lang="fr-BE" sz="1800" b="1" dirty="0" smtClean="0">
              <a:solidFill>
                <a:schemeClr val="accent1"/>
              </a:solidFill>
            </a:endParaRPr>
          </a:p>
          <a:p>
            <a:r>
              <a:rPr lang="fr-BE" sz="1800" dirty="0" smtClean="0">
                <a:solidFill>
                  <a:schemeClr val="accent1"/>
                </a:solidFill>
              </a:rPr>
              <a:t>Forage par passes successives (pas en continu)</a:t>
            </a:r>
          </a:p>
          <a:p>
            <a:r>
              <a:rPr lang="fr-BE" sz="1800" dirty="0" smtClean="0">
                <a:solidFill>
                  <a:schemeClr val="accent1"/>
                </a:solidFill>
              </a:rPr>
              <a:t>Vitesse de rotation faible</a:t>
            </a:r>
          </a:p>
          <a:p>
            <a:r>
              <a:rPr lang="fr-BE" sz="1800" dirty="0" smtClean="0">
                <a:solidFill>
                  <a:schemeClr val="accent1"/>
                </a:solidFill>
              </a:rPr>
              <a:t>Abords du forage propre</a:t>
            </a:r>
          </a:p>
          <a:p>
            <a:r>
              <a:rPr lang="fr-BE" sz="1800" dirty="0" smtClean="0">
                <a:solidFill>
                  <a:schemeClr val="accent1"/>
                </a:solidFill>
              </a:rPr>
              <a:t>« Toilettage » de l’échantillon</a:t>
            </a:r>
          </a:p>
          <a:p>
            <a:r>
              <a:rPr lang="fr-BE" sz="1800" dirty="0" smtClean="0">
                <a:solidFill>
                  <a:schemeClr val="accent1"/>
                </a:solidFill>
              </a:rPr>
              <a:t>Vider la tige de tête à l’écart du trou de forage sur un plastique</a:t>
            </a:r>
          </a:p>
          <a:p>
            <a:pPr marL="0" indent="0">
              <a:buNone/>
            </a:pPr>
            <a:endParaRPr lang="fr-BE" sz="1600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10</a:t>
            </a:fld>
            <a:endParaRPr lang="fr-BE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4176463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 smtClean="0">
                <a:solidFill>
                  <a:schemeClr val="accent1"/>
                </a:solidFill>
              </a:rPr>
              <a:t>P6 </a:t>
            </a:r>
            <a:r>
              <a:rPr lang="fr-BE" dirty="0">
                <a:solidFill>
                  <a:schemeClr val="accent1"/>
                </a:solidFill>
              </a:rPr>
              <a:t>– Méthode de prélèvement de </a:t>
            </a:r>
            <a:r>
              <a:rPr lang="fr-BE" dirty="0" smtClean="0">
                <a:solidFill>
                  <a:schemeClr val="accent1"/>
                </a:solidFill>
              </a:rPr>
              <a:t>sol en place à finalité environnementale</a:t>
            </a:r>
            <a:endParaRPr lang="fr-BE" dirty="0">
              <a:solidFill>
                <a:schemeClr val="accent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62271"/>
            <a:ext cx="3240360" cy="4320480"/>
          </a:xfrm>
          <a:prstGeom prst="rect">
            <a:avLst/>
          </a:prstGeom>
        </p:spPr>
      </p:pic>
      <p:sp>
        <p:nvSpPr>
          <p:cNvPr id="3" name="Multiplier 2"/>
          <p:cNvSpPr/>
          <p:nvPr/>
        </p:nvSpPr>
        <p:spPr>
          <a:xfrm>
            <a:off x="5724128" y="2564904"/>
            <a:ext cx="3312368" cy="288032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216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3. Techniques disponibles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301452" y="1340768"/>
            <a:ext cx="4428492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Tarière mécanique creuse</a:t>
            </a:r>
            <a:endParaRPr lang="fr-FR" sz="2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sz="2000" dirty="0" smtClean="0">
                <a:solidFill>
                  <a:schemeClr val="accent4">
                    <a:lumMod val="50000"/>
                  </a:schemeClr>
                </a:solidFill>
              </a:rPr>
              <a:t>(+)</a:t>
            </a:r>
            <a:r>
              <a:rPr lang="fr-BE" sz="2000" dirty="0" smtClean="0">
                <a:solidFill>
                  <a:schemeClr val="accent1"/>
                </a:solidFill>
              </a:rPr>
              <a:t> Permet le passage d’outil de prélèvement à des profondeurs ciblées</a:t>
            </a:r>
          </a:p>
          <a:p>
            <a:pPr marL="0" indent="0">
              <a:buNone/>
            </a:pPr>
            <a:r>
              <a:rPr lang="fr-BE" sz="2000" dirty="0" smtClean="0">
                <a:solidFill>
                  <a:schemeClr val="accent4">
                    <a:lumMod val="50000"/>
                  </a:schemeClr>
                </a:solidFill>
              </a:rPr>
              <a:t>(+)</a:t>
            </a:r>
            <a:r>
              <a:rPr lang="fr-BE" sz="2000" dirty="0" smtClean="0">
                <a:solidFill>
                  <a:schemeClr val="accent1"/>
                </a:solidFill>
              </a:rPr>
              <a:t> Fournit des échantillons non remaniés</a:t>
            </a:r>
          </a:p>
          <a:p>
            <a:pPr marL="0" indent="0">
              <a:buNone/>
            </a:pPr>
            <a:r>
              <a:rPr lang="fr-BE" sz="2000" dirty="0" smtClean="0">
                <a:solidFill>
                  <a:schemeClr val="accent4">
                    <a:lumMod val="50000"/>
                  </a:schemeClr>
                </a:solidFill>
              </a:rPr>
              <a:t>(+)</a:t>
            </a:r>
            <a:r>
              <a:rPr lang="fr-BE" sz="2000" dirty="0" smtClean="0">
                <a:solidFill>
                  <a:schemeClr val="accent1"/>
                </a:solidFill>
              </a:rPr>
              <a:t> Les terrains instables sont tenus par les tiges qui </a:t>
            </a:r>
            <a:r>
              <a:rPr lang="fr-BE" sz="2000" dirty="0">
                <a:solidFill>
                  <a:schemeClr val="accent1"/>
                </a:solidFill>
              </a:rPr>
              <a:t>font office de tubage</a:t>
            </a:r>
            <a:r>
              <a:rPr lang="fr-BE" sz="2000" dirty="0" smtClean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fr-BE" sz="2000" dirty="0" smtClean="0">
                <a:solidFill>
                  <a:srgbClr val="C00000"/>
                </a:solidFill>
              </a:rPr>
              <a:t>(-) </a:t>
            </a:r>
            <a:r>
              <a:rPr lang="fr-BE" sz="2000" dirty="0" smtClean="0">
                <a:solidFill>
                  <a:schemeClr val="accent1"/>
                </a:solidFill>
              </a:rPr>
              <a:t>Description lithologique hasardeuse</a:t>
            </a:r>
            <a:endParaRPr lang="fr-BE" sz="2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BE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 Pour des forages où la lithologie et les profondeurs à investiguer sont connues </a:t>
            </a:r>
            <a:endParaRPr lang="fr-BE" sz="2000" dirty="0">
              <a:solidFill>
                <a:schemeClr val="accent1"/>
              </a:solidFill>
            </a:endParaRPr>
          </a:p>
          <a:p>
            <a:pPr lvl="1"/>
            <a:endParaRPr lang="fr-BE" sz="1800" b="1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11</a:t>
            </a:fld>
            <a:endParaRPr lang="fr-BE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4176463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 smtClean="0">
                <a:solidFill>
                  <a:schemeClr val="accent1"/>
                </a:solidFill>
              </a:rPr>
              <a:t>P6 </a:t>
            </a:r>
            <a:r>
              <a:rPr lang="fr-BE" dirty="0">
                <a:solidFill>
                  <a:schemeClr val="accent1"/>
                </a:solidFill>
              </a:rPr>
              <a:t>– Méthode de prélèvement de </a:t>
            </a:r>
            <a:r>
              <a:rPr lang="fr-BE" dirty="0" smtClean="0">
                <a:solidFill>
                  <a:schemeClr val="accent1"/>
                </a:solidFill>
              </a:rPr>
              <a:t>sol en place à finalité environnementale</a:t>
            </a:r>
            <a:endParaRPr lang="fr-BE" dirty="0">
              <a:solidFill>
                <a:schemeClr val="accent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88"/>
          <a:stretch/>
        </p:blipFill>
        <p:spPr>
          <a:xfrm>
            <a:off x="4715805" y="1916832"/>
            <a:ext cx="3523320" cy="30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4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3. Techniques disponibles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908720"/>
            <a:ext cx="5508612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Gouge à percussion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(+) </a:t>
            </a:r>
            <a:r>
              <a:rPr lang="fr-FR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Fournit des échantillons moins (non) remaniés (avec liner)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(+) </a:t>
            </a:r>
            <a:r>
              <a:rPr lang="fr-FR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Très pratique et rapide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(+) G</a:t>
            </a:r>
            <a:r>
              <a:rPr lang="fr-FR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rande variété de machines (et de mode de percussion)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(-) </a:t>
            </a:r>
            <a:r>
              <a:rPr lang="fr-FR" sz="2000" dirty="0">
                <a:solidFill>
                  <a:schemeClr val="accent1"/>
                </a:solidFill>
                <a:sym typeface="Wingdings" panose="05000000000000000000" pitchFamily="2" charset="2"/>
              </a:rPr>
              <a:t>Q</a:t>
            </a:r>
            <a:r>
              <a:rPr lang="fr-FR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uantité de matière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(-)</a:t>
            </a:r>
            <a:r>
              <a:rPr lang="fr-FR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sym typeface="Wingdings" panose="05000000000000000000" pitchFamily="2" charset="2"/>
              </a:rPr>
              <a:t>Description </a:t>
            </a:r>
            <a:r>
              <a:rPr lang="fr-FR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partielle </a:t>
            </a:r>
            <a:endParaRPr lang="fr-FR" sz="20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000" b="1" u="sng" dirty="0" smtClean="0">
                <a:solidFill>
                  <a:srgbClr val="C00000"/>
                </a:solidFill>
                <a:sym typeface="Wingdings" panose="05000000000000000000" pitchFamily="2" charset="2"/>
              </a:rPr>
              <a:t>Attention</a:t>
            </a:r>
            <a:endParaRPr lang="fr-FR" sz="2000" b="1" u="sng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r>
              <a:rPr lang="fr-FR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Retombées ou pertes de </a:t>
            </a:r>
            <a:r>
              <a:rPr lang="fr-FR" sz="2000" dirty="0">
                <a:solidFill>
                  <a:schemeClr val="accent1"/>
                </a:solidFill>
                <a:sym typeface="Wingdings" panose="05000000000000000000" pitchFamily="2" charset="2"/>
              </a:rPr>
              <a:t>matière </a:t>
            </a:r>
            <a:r>
              <a:rPr lang="fr-FR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toujours possibles</a:t>
            </a:r>
            <a:endParaRPr lang="fr-FR" sz="20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r>
              <a:rPr lang="fr-FR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Compaction </a:t>
            </a:r>
            <a:r>
              <a:rPr lang="fr-FR" sz="2000" dirty="0">
                <a:solidFill>
                  <a:schemeClr val="accent1"/>
                </a:solidFill>
                <a:sym typeface="Wingdings" panose="05000000000000000000" pitchFamily="2" charset="2"/>
              </a:rPr>
              <a:t>de l’horizon traversé</a:t>
            </a:r>
          </a:p>
          <a:p>
            <a:r>
              <a:rPr lang="fr-FR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Toilettage des gouges ajourées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12</a:t>
            </a:fld>
            <a:endParaRPr lang="fr-BE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4176463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 smtClean="0">
                <a:solidFill>
                  <a:schemeClr val="accent1"/>
                </a:solidFill>
              </a:rPr>
              <a:t>P6 </a:t>
            </a:r>
            <a:r>
              <a:rPr lang="fr-BE" dirty="0">
                <a:solidFill>
                  <a:schemeClr val="accent1"/>
                </a:solidFill>
              </a:rPr>
              <a:t>– Méthode de prélèvement de </a:t>
            </a:r>
            <a:r>
              <a:rPr lang="fr-BE" dirty="0" smtClean="0">
                <a:solidFill>
                  <a:schemeClr val="accent1"/>
                </a:solidFill>
              </a:rPr>
              <a:t>sol en place à finalité environnementale</a:t>
            </a:r>
            <a:endParaRPr lang="fr-BE" dirty="0">
              <a:solidFill>
                <a:schemeClr val="accent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2866261"/>
            <a:ext cx="2807003" cy="180518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97" y="896383"/>
            <a:ext cx="2256483" cy="180518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787488"/>
            <a:ext cx="30384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0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3. Techniques disponibles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916832"/>
            <a:ext cx="4752118" cy="388843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Tubage à l’avancement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(+) </a:t>
            </a:r>
            <a:r>
              <a:rPr lang="fr-FR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Isole les échantillons des parois du forage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(+)</a:t>
            </a:r>
            <a:r>
              <a:rPr lang="fr-FR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Evite l’éboulement du trou de forage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(+)</a:t>
            </a:r>
            <a:r>
              <a:rPr lang="fr-FR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Favorise le bon équipement d’un piézomètre/</a:t>
            </a:r>
            <a:r>
              <a:rPr lang="fr-FR" sz="2000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piézair</a:t>
            </a:r>
            <a:endParaRPr lang="fr-FR" sz="2000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0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(-)</a:t>
            </a:r>
            <a:r>
              <a:rPr lang="fr-FR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Couts supplémentaires et allongement du temps de travail </a:t>
            </a:r>
            <a:endParaRPr lang="fr-FR" sz="2000" dirty="0" smtClean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13</a:t>
            </a:fld>
            <a:endParaRPr lang="fr-BE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4176463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 smtClean="0">
                <a:solidFill>
                  <a:schemeClr val="accent1"/>
                </a:solidFill>
              </a:rPr>
              <a:t>P6 </a:t>
            </a:r>
            <a:r>
              <a:rPr lang="fr-BE" dirty="0">
                <a:solidFill>
                  <a:schemeClr val="accent1"/>
                </a:solidFill>
              </a:rPr>
              <a:t>– Méthode de prélèvement de </a:t>
            </a:r>
            <a:r>
              <a:rPr lang="fr-BE" dirty="0" smtClean="0">
                <a:solidFill>
                  <a:schemeClr val="accent1"/>
                </a:solidFill>
              </a:rPr>
              <a:t>sol en place à finalité environnementale</a:t>
            </a:r>
            <a:endParaRPr lang="fr-BE" dirty="0">
              <a:solidFill>
                <a:schemeClr val="accent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7" r="23598"/>
          <a:stretch/>
        </p:blipFill>
        <p:spPr>
          <a:xfrm>
            <a:off x="5399682" y="1429568"/>
            <a:ext cx="3211637" cy="453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4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764562" y="6309320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14</a:t>
            </a:fld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4. Bonnes pratiques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647564" y="1916832"/>
            <a:ext cx="7308812" cy="388843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Protection et santé des travailleurs, qualité de l’environnement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Propreté du matériel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« Toilettage » de l’échantillon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1"/>
                </a:solidFill>
                <a:sym typeface="Wingdings" panose="05000000000000000000" pitchFamily="2" charset="2"/>
              </a:rPr>
              <a:t>Pas d’ajout de </a:t>
            </a:r>
            <a:r>
              <a:rPr lang="fr-FR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fluides </a:t>
            </a:r>
            <a:r>
              <a:rPr lang="fr-FR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Limiter </a:t>
            </a:r>
            <a:r>
              <a:rPr lang="fr-FR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l’infiltration d’eau lors du carottage des surfaces </a:t>
            </a:r>
            <a:r>
              <a:rPr lang="fr-FR" b="1" dirty="0">
                <a:solidFill>
                  <a:schemeClr val="accent1"/>
                </a:solidFill>
                <a:sym typeface="Wingdings" panose="05000000000000000000" pitchFamily="2" charset="2"/>
              </a:rPr>
              <a:t>dures. </a:t>
            </a:r>
            <a:endParaRPr lang="fr-FR" b="1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Limiter </a:t>
            </a:r>
            <a:r>
              <a:rPr lang="fr-FR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les manipulations de l’échantillon, sur des surfaces propres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483768" y="6237312"/>
            <a:ext cx="4176463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 smtClean="0">
                <a:solidFill>
                  <a:schemeClr val="accent1"/>
                </a:solidFill>
              </a:rPr>
              <a:t>P6 </a:t>
            </a:r>
            <a:r>
              <a:rPr lang="fr-BE" dirty="0">
                <a:solidFill>
                  <a:schemeClr val="accent1"/>
                </a:solidFill>
              </a:rPr>
              <a:t>– Méthode de prélèvement de </a:t>
            </a:r>
            <a:r>
              <a:rPr lang="fr-BE" dirty="0" smtClean="0">
                <a:solidFill>
                  <a:schemeClr val="accent1"/>
                </a:solidFill>
              </a:rPr>
              <a:t>sol en place à finalité environnementale</a:t>
            </a:r>
            <a:endParaRPr lang="fr-B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9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730654" y="6309320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15</a:t>
            </a:fld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17223" b="3461"/>
          <a:stretch/>
        </p:blipFill>
        <p:spPr>
          <a:xfrm>
            <a:off x="179512" y="260648"/>
            <a:ext cx="4964374" cy="583264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220072" y="2084365"/>
            <a:ext cx="338172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chemeClr val="accent1"/>
                </a:solidFill>
              </a:rPr>
              <a:t>Exemple de description</a:t>
            </a:r>
          </a:p>
          <a:p>
            <a:endParaRPr lang="fr-BE" sz="2000" dirty="0">
              <a:solidFill>
                <a:schemeClr val="accent1"/>
              </a:solidFill>
            </a:endParaRPr>
          </a:p>
          <a:p>
            <a:r>
              <a:rPr lang="fr-BE" sz="2000" dirty="0">
                <a:solidFill>
                  <a:schemeClr val="accent1"/>
                </a:solidFill>
              </a:rPr>
              <a:t>Ou </a:t>
            </a:r>
          </a:p>
          <a:p>
            <a:endParaRPr lang="fr-BE" sz="2000" dirty="0">
              <a:solidFill>
                <a:schemeClr val="accent1"/>
              </a:solidFill>
            </a:endParaRPr>
          </a:p>
          <a:p>
            <a:r>
              <a:rPr lang="fr-BE" sz="2000" dirty="0">
                <a:solidFill>
                  <a:schemeClr val="accent1"/>
                </a:solidFill>
              </a:rPr>
              <a:t>Fiche de prélèvement CWEA</a:t>
            </a:r>
          </a:p>
          <a:p>
            <a:r>
              <a:rPr lang="fr-BE" dirty="0">
                <a:hlinkClick r:id="rId4"/>
              </a:rPr>
              <a:t>https://www.issep.be/cwea-table-des-matieres-2</a:t>
            </a:r>
            <a:r>
              <a:rPr lang="fr-BE" dirty="0" smtClean="0">
                <a:hlinkClick r:id="rId4"/>
              </a:rPr>
              <a:t>/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5. Rapportage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715073" y="6237312"/>
            <a:ext cx="4176463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 smtClean="0">
                <a:solidFill>
                  <a:schemeClr val="accent1"/>
                </a:solidFill>
              </a:rPr>
              <a:t>P6 </a:t>
            </a:r>
            <a:r>
              <a:rPr lang="fr-BE" dirty="0">
                <a:solidFill>
                  <a:schemeClr val="accent1"/>
                </a:solidFill>
              </a:rPr>
              <a:t>– Méthode de prélèvement de </a:t>
            </a:r>
            <a:r>
              <a:rPr lang="fr-BE" dirty="0" smtClean="0">
                <a:solidFill>
                  <a:schemeClr val="accent1"/>
                </a:solidFill>
              </a:rPr>
              <a:t>sol en place à finalité environnementale</a:t>
            </a:r>
            <a:endParaRPr lang="fr-B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9" y="2708921"/>
            <a:ext cx="7408333" cy="34172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b="1" dirty="0" smtClean="0">
                <a:solidFill>
                  <a:schemeClr val="accent1"/>
                </a:solidFill>
              </a:rPr>
              <a:t>MERCI POUR VOTRE ÉCOUTE</a:t>
            </a:r>
          </a:p>
          <a:p>
            <a:pPr marL="0" indent="0" algn="ctr">
              <a:buNone/>
            </a:pP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600" dirty="0">
                <a:solidFill>
                  <a:schemeClr val="bg1"/>
                </a:solidFill>
              </a:rPr>
              <a:t>P </a:t>
            </a:r>
            <a:r>
              <a:rPr lang="fr-BE" sz="3600" dirty="0" smtClean="0">
                <a:solidFill>
                  <a:schemeClr val="bg1"/>
                </a:solidFill>
              </a:rPr>
              <a:t>6 </a:t>
            </a:r>
            <a:r>
              <a:rPr lang="fr-BE" sz="3600" dirty="0">
                <a:solidFill>
                  <a:schemeClr val="bg1"/>
                </a:solidFill>
              </a:rPr>
              <a:t>– Méthode de prélèvement de </a:t>
            </a:r>
            <a:r>
              <a:rPr lang="fr-BE" sz="3600" dirty="0" smtClean="0">
                <a:solidFill>
                  <a:schemeClr val="bg1"/>
                </a:solidFill>
              </a:rPr>
              <a:t>sol en place à finalité environnementale</a:t>
            </a:r>
            <a:endParaRPr lang="fr-BE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16</a:t>
            </a:fld>
            <a:endParaRPr lang="fr-BE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4176463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 smtClean="0">
                <a:solidFill>
                  <a:schemeClr val="accent1"/>
                </a:solidFill>
              </a:rPr>
              <a:t>P6 </a:t>
            </a:r>
            <a:r>
              <a:rPr lang="fr-BE" dirty="0">
                <a:solidFill>
                  <a:schemeClr val="accent1"/>
                </a:solidFill>
              </a:rPr>
              <a:t>– Méthode de prélèvement de </a:t>
            </a:r>
            <a:r>
              <a:rPr lang="fr-BE" dirty="0" smtClean="0">
                <a:solidFill>
                  <a:schemeClr val="accent1"/>
                </a:solidFill>
              </a:rPr>
              <a:t>sol en place à finalité environnementale</a:t>
            </a:r>
            <a:endParaRPr lang="fr-B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9" y="2708921"/>
            <a:ext cx="7408333" cy="3417244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Les méthodes de forage suivantes sont-elles adaptées pour les différents prélèvements prévus ?</a:t>
            </a:r>
          </a:p>
          <a:p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  <a:p>
            <a:endParaRPr lang="fr-FR" dirty="0" smtClean="0">
              <a:solidFill>
                <a:schemeClr val="accent1"/>
              </a:solidFill>
            </a:endParaRPr>
          </a:p>
          <a:p>
            <a:endParaRPr lang="fr-FR" dirty="0" smtClean="0">
              <a:solidFill>
                <a:schemeClr val="accent1"/>
              </a:solidFill>
            </a:endParaRPr>
          </a:p>
          <a:p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u="sng" dirty="0">
                <a:solidFill>
                  <a:schemeClr val="bg1"/>
                </a:solidFill>
              </a:rPr>
              <a:t>Cas pratique :</a:t>
            </a:r>
            <a:endParaRPr lang="fr-BE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17</a:t>
            </a:fld>
            <a:endParaRPr lang="fr-BE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4176463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 smtClean="0">
                <a:solidFill>
                  <a:schemeClr val="accent1"/>
                </a:solidFill>
              </a:rPr>
              <a:t>P6 </a:t>
            </a:r>
            <a:r>
              <a:rPr lang="fr-BE" dirty="0">
                <a:solidFill>
                  <a:schemeClr val="accent1"/>
                </a:solidFill>
              </a:rPr>
              <a:t>– Méthode de prélèvement de </a:t>
            </a:r>
            <a:r>
              <a:rPr lang="fr-BE" dirty="0" smtClean="0">
                <a:solidFill>
                  <a:schemeClr val="accent1"/>
                </a:solidFill>
              </a:rPr>
              <a:t>sol en place à finalité environnementale</a:t>
            </a:r>
            <a:endParaRPr lang="fr-BE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322439"/>
              </p:ext>
            </p:extLst>
          </p:nvPr>
        </p:nvGraphicFramePr>
        <p:xfrm>
          <a:off x="1835696" y="3573016"/>
          <a:ext cx="5309235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7150"/>
                <a:gridCol w="1327150"/>
                <a:gridCol w="1327150"/>
                <a:gridCol w="1327785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Terres excavées</a:t>
                      </a:r>
                      <a:endParaRPr lang="fr-B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Sol en place</a:t>
                      </a:r>
                      <a:endParaRPr lang="fr-B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Installation de piézomètres</a:t>
                      </a:r>
                      <a:endParaRPr lang="fr-B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BE" sz="1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Tarière manuelle</a:t>
                      </a:r>
                      <a:endParaRPr lang="fr-B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 O / N  …………..</a:t>
                      </a:r>
                      <a:endParaRPr lang="fr-BE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BE" sz="1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 O / N  …………..</a:t>
                      </a:r>
                      <a:endParaRPr lang="fr-B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BE" sz="1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 O / N  …………..</a:t>
                      </a:r>
                      <a:endParaRPr lang="fr-B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BE" sz="1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Tarière mécanique</a:t>
                      </a:r>
                      <a:endParaRPr lang="fr-B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BE" sz="1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 O / N  …………..</a:t>
                      </a:r>
                      <a:endParaRPr lang="fr-B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 O / N  …………..</a:t>
                      </a:r>
                      <a:endParaRPr lang="fr-BE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BE" sz="1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 O / N  …………..</a:t>
                      </a:r>
                      <a:endParaRPr lang="fr-B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BE" sz="1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Gouge à percussion</a:t>
                      </a:r>
                      <a:endParaRPr lang="fr-B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BE" sz="1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 O / N  …………..</a:t>
                      </a:r>
                      <a:endParaRPr lang="fr-B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BE" sz="1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 O / N  …………..</a:t>
                      </a:r>
                      <a:endParaRPr lang="fr-B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BE" sz="1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 O / N  …………..</a:t>
                      </a:r>
                      <a:endParaRPr lang="fr-B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BE" sz="1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Liner</a:t>
                      </a:r>
                      <a:endParaRPr lang="fr-B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BE" sz="1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 O / N  …………..</a:t>
                      </a:r>
                      <a:endParaRPr lang="fr-B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BE" sz="1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 O / N  …………..</a:t>
                      </a:r>
                      <a:endParaRPr lang="fr-B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BE" sz="1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 O / N  …………..</a:t>
                      </a:r>
                      <a:endParaRPr lang="fr-B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BE" sz="1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Pelle mécanique</a:t>
                      </a:r>
                      <a:endParaRPr lang="fr-B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BE" sz="1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 O / N  …………..</a:t>
                      </a:r>
                      <a:endParaRPr lang="fr-B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BE" sz="1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 O / N  …………..</a:t>
                      </a:r>
                      <a:endParaRPr lang="fr-B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BE" sz="1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 O / N  …………..</a:t>
                      </a:r>
                      <a:endParaRPr lang="fr-B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BE" sz="1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Pelle manuelle</a:t>
                      </a:r>
                      <a:endParaRPr lang="fr-B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BE" sz="1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 O / N  …………..</a:t>
                      </a:r>
                      <a:endParaRPr lang="fr-B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BE" sz="1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 O / N  …………..</a:t>
                      </a:r>
                      <a:endParaRPr lang="fr-B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 O / N  …………..</a:t>
                      </a:r>
                      <a:endParaRPr lang="fr-BE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29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9" y="2708921"/>
            <a:ext cx="7408333" cy="3417244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Le sol est friable et des déblais ont tendance à tomber dans le trou de forage. Que pourriez-vous faire pour éviter de contaminer les échantillons de sols sous-jacents?</a:t>
            </a:r>
          </a:p>
          <a:p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u="sng" dirty="0">
                <a:solidFill>
                  <a:schemeClr val="bg1"/>
                </a:solidFill>
              </a:rPr>
              <a:t>Cas pratique :</a:t>
            </a:r>
            <a:endParaRPr lang="fr-BE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18</a:t>
            </a:fld>
            <a:endParaRPr lang="fr-BE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4176463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 smtClean="0">
                <a:solidFill>
                  <a:schemeClr val="accent1"/>
                </a:solidFill>
              </a:rPr>
              <a:t>P6 </a:t>
            </a:r>
            <a:r>
              <a:rPr lang="fr-BE" dirty="0">
                <a:solidFill>
                  <a:schemeClr val="accent1"/>
                </a:solidFill>
              </a:rPr>
              <a:t>– Méthode de prélèvement de </a:t>
            </a:r>
            <a:r>
              <a:rPr lang="fr-BE" dirty="0" smtClean="0">
                <a:solidFill>
                  <a:schemeClr val="accent1"/>
                </a:solidFill>
              </a:rPr>
              <a:t>sol en place à finalité environnementale</a:t>
            </a:r>
            <a:endParaRPr lang="fr-B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8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9" y="2708921"/>
            <a:ext cx="7408333" cy="3417244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Vous rencontrez un refus à 80 cm de profondeur dans le forage F5 (piézomètre). Cet ouvrage est indispensable pour déterminer le sens d’écoulement des eaux souterraines. Que faites-vous ?</a:t>
            </a: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u="sng" dirty="0">
                <a:solidFill>
                  <a:schemeClr val="bg1"/>
                </a:solidFill>
              </a:rPr>
              <a:t>Cas pratique :</a:t>
            </a:r>
            <a:endParaRPr lang="fr-BE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19</a:t>
            </a:fld>
            <a:endParaRPr lang="fr-BE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4176463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 smtClean="0">
                <a:solidFill>
                  <a:schemeClr val="accent1"/>
                </a:solidFill>
              </a:rPr>
              <a:t>P6 </a:t>
            </a:r>
            <a:r>
              <a:rPr lang="fr-BE" dirty="0">
                <a:solidFill>
                  <a:schemeClr val="accent1"/>
                </a:solidFill>
              </a:rPr>
              <a:t>– Méthode de prélèvement de </a:t>
            </a:r>
            <a:r>
              <a:rPr lang="fr-BE" dirty="0" smtClean="0">
                <a:solidFill>
                  <a:schemeClr val="accent1"/>
                </a:solidFill>
              </a:rPr>
              <a:t>sol en place à finalité environnementale</a:t>
            </a:r>
            <a:endParaRPr lang="fr-B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7" y="2276872"/>
            <a:ext cx="7812075" cy="344251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/>
                </a:solidFill>
              </a:rPr>
              <a:t>Références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/>
                </a:solidFill>
              </a:rPr>
              <a:t>Critères déterminant le choix de la méthode de prélèvement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/>
                </a:solidFill>
              </a:rPr>
              <a:t>Techniques disponibles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/>
                </a:solidFill>
              </a:rPr>
              <a:t>Bonnes pratiques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/>
                </a:solidFill>
              </a:rPr>
              <a:t>Rapportage</a:t>
            </a:r>
          </a:p>
          <a:p>
            <a:pPr marL="457200" indent="-457200">
              <a:buFont typeface="+mj-lt"/>
              <a:buAutoNum type="arabicPeriod"/>
            </a:pPr>
            <a:endParaRPr lang="fr-FR" sz="3200" b="1" dirty="0" smtClean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fr-BE" b="1" cap="all" dirty="0" smtClean="0">
              <a:solidFill>
                <a:schemeClr val="accent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Programme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4176463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 smtClean="0">
                <a:solidFill>
                  <a:schemeClr val="accent1"/>
                </a:solidFill>
              </a:rPr>
              <a:t>P6 </a:t>
            </a:r>
            <a:r>
              <a:rPr lang="fr-BE" dirty="0">
                <a:solidFill>
                  <a:schemeClr val="accent1"/>
                </a:solidFill>
              </a:rPr>
              <a:t>– Méthode de prélèvement de </a:t>
            </a:r>
            <a:r>
              <a:rPr lang="fr-BE" dirty="0" smtClean="0">
                <a:solidFill>
                  <a:schemeClr val="accent1"/>
                </a:solidFill>
              </a:rPr>
              <a:t>sol en place à finalité environnementale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167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1. Références</a:t>
            </a:r>
            <a:endParaRPr lang="fr-BE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u="sng" dirty="0" smtClean="0">
                <a:solidFill>
                  <a:schemeClr val="accent1"/>
                </a:solidFill>
              </a:rPr>
              <a:t>Protocole CWEA : 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« P6 – Méthode de prélèvement de sol en place à finalité environnementale »</a:t>
            </a:r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1"/>
                </a:solidFill>
              </a:rPr>
              <a:t>Référence(s) normative(s) :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ISO 18400-102		</a:t>
            </a:r>
          </a:p>
          <a:p>
            <a:pPr marL="0" indent="0">
              <a:buNone/>
            </a:pPr>
            <a:endParaRPr lang="fr-FR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1"/>
                </a:solidFill>
              </a:rPr>
              <a:t>Autres documents de référence :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CWBP GREO/GREC + GRGT</a:t>
            </a:r>
            <a:endParaRPr lang="fr-FR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b="1" u="sng" dirty="0">
              <a:solidFill>
                <a:schemeClr val="accent1"/>
              </a:solidFill>
            </a:endParaRPr>
          </a:p>
          <a:p>
            <a:pPr lvl="1"/>
            <a:endParaRPr lang="fr-BE" sz="1800" b="1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3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4176463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 smtClean="0">
                <a:solidFill>
                  <a:schemeClr val="accent1"/>
                </a:solidFill>
              </a:rPr>
              <a:t>P6 </a:t>
            </a:r>
            <a:r>
              <a:rPr lang="fr-BE" dirty="0">
                <a:solidFill>
                  <a:schemeClr val="accent1"/>
                </a:solidFill>
              </a:rPr>
              <a:t>– Méthode de prélèvement de </a:t>
            </a:r>
            <a:r>
              <a:rPr lang="fr-BE" dirty="0" smtClean="0">
                <a:solidFill>
                  <a:schemeClr val="accent1"/>
                </a:solidFill>
              </a:rPr>
              <a:t>sol en place à finalité environnementale</a:t>
            </a:r>
            <a:endParaRPr lang="fr-B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1. Références</a:t>
            </a:r>
            <a:endParaRPr lang="fr-BE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396043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u="sng" dirty="0" smtClean="0">
                <a:solidFill>
                  <a:schemeClr val="accent1"/>
                </a:solidFill>
              </a:rPr>
              <a:t>Champs d’application: </a:t>
            </a: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Terrains meubles de granulométrie &lt;2mm 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(argile-limon-sable)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Exclus: </a:t>
            </a:r>
            <a:r>
              <a:rPr lang="fr-FR" b="1" dirty="0" smtClean="0">
                <a:solidFill>
                  <a:schemeClr val="accent1"/>
                </a:solidFill>
              </a:rPr>
              <a:t>Roches, cailloux, galets, graviers, déchets inertes, etc</a:t>
            </a:r>
            <a:r>
              <a:rPr lang="fr-FR" b="1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fr-B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Ces éléments ne peuvent pas constituer tout ou partie de l’échantillon à finalités environnementales</a:t>
            </a:r>
          </a:p>
          <a:p>
            <a:pPr marL="0" indent="0">
              <a:buNone/>
            </a:pPr>
            <a:endParaRPr lang="fr-BE" dirty="0" smtClean="0">
              <a:solidFill>
                <a:schemeClr val="accent1"/>
              </a:solidFill>
            </a:endParaRPr>
          </a:p>
          <a:p>
            <a:pPr lvl="1"/>
            <a:endParaRPr lang="fr-BE" sz="1800" b="1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4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4176463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 smtClean="0">
                <a:solidFill>
                  <a:schemeClr val="accent1"/>
                </a:solidFill>
              </a:rPr>
              <a:t>P6 </a:t>
            </a:r>
            <a:r>
              <a:rPr lang="fr-BE" dirty="0">
                <a:solidFill>
                  <a:schemeClr val="accent1"/>
                </a:solidFill>
              </a:rPr>
              <a:t>– Méthode de prélèvement de </a:t>
            </a:r>
            <a:r>
              <a:rPr lang="fr-BE" dirty="0" smtClean="0">
                <a:solidFill>
                  <a:schemeClr val="accent1"/>
                </a:solidFill>
              </a:rPr>
              <a:t>sol en place à finalité environnementale</a:t>
            </a:r>
            <a:endParaRPr lang="fr-B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648075" y="324646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2. Critères déterminant le choix de la méthode de </a:t>
            </a:r>
            <a:r>
              <a:rPr lang="fr-FR" sz="2400" b="1" dirty="0" smtClean="0">
                <a:solidFill>
                  <a:schemeClr val="bg1"/>
                </a:solidFill>
              </a:rPr>
              <a:t>prélèvement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800" b="1" dirty="0" smtClean="0">
                <a:solidFill>
                  <a:schemeClr val="accent1"/>
                </a:solidFill>
              </a:rPr>
              <a:t>Contraintes de terrain</a:t>
            </a:r>
          </a:p>
          <a:p>
            <a:pPr marL="0" indent="0">
              <a:buNone/>
            </a:pPr>
            <a:endParaRPr lang="fr-BE" sz="20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sz="2000" b="1" dirty="0" smtClean="0">
                <a:solidFill>
                  <a:schemeClr val="accent1"/>
                </a:solidFill>
              </a:rPr>
              <a:t>Géologie et hydrogéologie</a:t>
            </a:r>
          </a:p>
          <a:p>
            <a:pPr marL="0" indent="0">
              <a:buNone/>
            </a:pPr>
            <a:r>
              <a:rPr lang="fr-BE" sz="20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fr-BE" sz="2000" dirty="0" smtClean="0">
                <a:solidFill>
                  <a:schemeClr val="accent1"/>
                </a:solidFill>
              </a:rPr>
              <a:t>Type de sol </a:t>
            </a:r>
          </a:p>
          <a:p>
            <a:pPr>
              <a:buFont typeface="Wingdings"/>
              <a:buChar char="à"/>
            </a:pPr>
            <a:r>
              <a:rPr lang="fr-BE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Profondeur de l’eau souterraine</a:t>
            </a:r>
          </a:p>
          <a:p>
            <a:pPr>
              <a:buFont typeface="Wingdings"/>
              <a:buChar char="à"/>
            </a:pPr>
            <a:r>
              <a:rPr lang="fr-BE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Topographie, couvert végétal</a:t>
            </a:r>
          </a:p>
          <a:p>
            <a:pPr marL="0" indent="0">
              <a:buNone/>
            </a:pPr>
            <a:endParaRPr lang="fr-BE" sz="2000" b="1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BE" sz="20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Aspects pratiques </a:t>
            </a:r>
            <a:endParaRPr lang="fr-BE" sz="2000" b="1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fr-BE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Domaine public/privé : autorisations</a:t>
            </a:r>
          </a:p>
          <a:p>
            <a:pPr>
              <a:buFont typeface="Wingdings"/>
              <a:buChar char="à"/>
            </a:pPr>
            <a:r>
              <a:rPr lang="fr-BE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Accessibilité de la zone de travail: indoor/</a:t>
            </a:r>
            <a:r>
              <a:rPr lang="fr-BE" sz="2000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outdoor</a:t>
            </a:r>
            <a:endParaRPr lang="fr-BE" sz="2000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fr-BE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Conduites et câbles enterrés</a:t>
            </a:r>
          </a:p>
          <a:p>
            <a:pPr>
              <a:buFont typeface="Wingdings"/>
              <a:buChar char="à"/>
            </a:pPr>
            <a:r>
              <a:rPr lang="fr-BE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Recouvrement du sol</a:t>
            </a:r>
            <a:r>
              <a:rPr lang="fr-BE" sz="2000" dirty="0" smtClean="0">
                <a:solidFill>
                  <a:schemeClr val="accent1"/>
                </a:solidFill>
              </a:rPr>
              <a:t> </a:t>
            </a:r>
            <a:endParaRPr lang="fr-BE" sz="2000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5</a:t>
            </a:fld>
            <a:endParaRPr lang="fr-BE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4176463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 smtClean="0">
                <a:solidFill>
                  <a:schemeClr val="accent1"/>
                </a:solidFill>
              </a:rPr>
              <a:t>P6 </a:t>
            </a:r>
            <a:r>
              <a:rPr lang="fr-BE" dirty="0">
                <a:solidFill>
                  <a:schemeClr val="accent1"/>
                </a:solidFill>
              </a:rPr>
              <a:t>– Méthode de prélèvement de </a:t>
            </a:r>
            <a:r>
              <a:rPr lang="fr-BE" dirty="0" smtClean="0">
                <a:solidFill>
                  <a:schemeClr val="accent1"/>
                </a:solidFill>
              </a:rPr>
              <a:t>sol en place à finalité environnementale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2" name="Accolades 1"/>
          <p:cNvSpPr/>
          <p:nvPr/>
        </p:nvSpPr>
        <p:spPr>
          <a:xfrm>
            <a:off x="184733" y="2420888"/>
            <a:ext cx="6475500" cy="3546583"/>
          </a:xfrm>
          <a:prstGeom prst="bracePair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6883942" y="400951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C00000"/>
                </a:solidFill>
              </a:rPr>
              <a:t>Etude préalable</a:t>
            </a:r>
            <a:endParaRPr lang="fr-B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5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2. Critères déterminant le choix de la méthode de prélèvement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323528" y="1700809"/>
            <a:ext cx="8820472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Propriétés des polluants et stratégie d’échantillonnage</a:t>
            </a:r>
          </a:p>
          <a:p>
            <a:pPr marL="0" indent="0">
              <a:buNone/>
            </a:pPr>
            <a:endParaRPr lang="fr-FR" sz="2000" b="1" dirty="0">
              <a:solidFill>
                <a:schemeClr val="accent1"/>
              </a:solidFill>
            </a:endParaRPr>
          </a:p>
          <a:p>
            <a:pPr>
              <a:buFont typeface="Wingdings"/>
              <a:buChar char="à"/>
            </a:pPr>
            <a:r>
              <a:rPr lang="fr-FR" sz="20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Polluants volatils ?</a:t>
            </a:r>
          </a:p>
          <a:p>
            <a:pPr>
              <a:buFont typeface="Wingdings"/>
              <a:buChar char="à"/>
            </a:pPr>
            <a:r>
              <a:rPr lang="fr-FR" sz="20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Répartition par taches ?</a:t>
            </a:r>
          </a:p>
          <a:p>
            <a:pPr>
              <a:buFont typeface="Wingdings"/>
              <a:buChar char="à"/>
            </a:pPr>
            <a:endParaRPr lang="fr-FR" sz="2000" b="1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fr-FR" sz="20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Echantillons remaniés ou non remaniés?</a:t>
            </a:r>
          </a:p>
          <a:p>
            <a:pPr>
              <a:buFont typeface="Wingdings"/>
              <a:buChar char="à"/>
            </a:pPr>
            <a:r>
              <a:rPr lang="fr-FR" sz="20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Echantillons composites ou ponctuels/élémentaires?</a:t>
            </a:r>
          </a:p>
          <a:p>
            <a:pPr>
              <a:buFont typeface="Wingdings"/>
              <a:buChar char="à"/>
            </a:pPr>
            <a:endParaRPr lang="fr-FR" sz="2000" b="1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000" b="1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6</a:t>
            </a:fld>
            <a:endParaRPr lang="fr-BE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4176463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 smtClean="0">
                <a:solidFill>
                  <a:schemeClr val="accent1"/>
                </a:solidFill>
              </a:rPr>
              <a:t>P6 </a:t>
            </a:r>
            <a:r>
              <a:rPr lang="fr-BE" dirty="0">
                <a:solidFill>
                  <a:schemeClr val="accent1"/>
                </a:solidFill>
              </a:rPr>
              <a:t>– Méthode de prélèvement de </a:t>
            </a:r>
            <a:r>
              <a:rPr lang="fr-BE" dirty="0" smtClean="0">
                <a:solidFill>
                  <a:schemeClr val="accent1"/>
                </a:solidFill>
              </a:rPr>
              <a:t>sol en place à finalité environnementale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2" name="Accolades 1"/>
          <p:cNvSpPr/>
          <p:nvPr/>
        </p:nvSpPr>
        <p:spPr>
          <a:xfrm>
            <a:off x="184732" y="2492896"/>
            <a:ext cx="6660740" cy="2088232"/>
          </a:xfrm>
          <a:prstGeom prst="bracePair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7020272" y="327649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C00000"/>
                </a:solidFill>
              </a:rPr>
              <a:t>Stratégie établie par l’expert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08" y="5598139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accent1"/>
                </a:solidFill>
                <a:sym typeface="Wingdings" panose="05000000000000000000" pitchFamily="2" charset="2"/>
              </a:rPr>
              <a:t>Pour établir une stratégie : voir </a:t>
            </a:r>
            <a:r>
              <a:rPr lang="fr-FR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CWBP</a:t>
            </a:r>
            <a:endParaRPr lang="fr-FR" dirty="0">
              <a:solidFill>
                <a:schemeClr val="accent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6986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11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3. Techniques disponibles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340768"/>
            <a:ext cx="8172908" cy="477721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b="1" dirty="0" smtClean="0">
                <a:solidFill>
                  <a:schemeClr val="accent1"/>
                </a:solidFill>
              </a:rPr>
              <a:t>Diagnostic de surface</a:t>
            </a:r>
          </a:p>
          <a:p>
            <a:pPr marL="0" indent="0">
              <a:buNone/>
            </a:pPr>
            <a:r>
              <a:rPr lang="fr-BE" sz="2000" dirty="0" smtClean="0">
                <a:solidFill>
                  <a:schemeClr val="accent1"/>
                </a:solidFill>
              </a:rPr>
              <a:t>Gratter le sol à l’aide d’une spatule ou d’une pelle sur quelques cm d’épaisseur</a:t>
            </a:r>
          </a:p>
          <a:p>
            <a:pPr marL="0" indent="0">
              <a:buNone/>
            </a:pPr>
            <a:endParaRPr lang="fr-BE" sz="2000" dirty="0">
              <a:solidFill>
                <a:schemeClr val="accent1"/>
              </a:solidFill>
            </a:endParaRPr>
          </a:p>
          <a:p>
            <a:pPr>
              <a:buFont typeface="Wingdings"/>
              <a:buChar char="à"/>
            </a:pPr>
            <a:r>
              <a:rPr lang="fr-BE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Pollution atmosphérique (cheminée d’usine ou incendie)</a:t>
            </a:r>
          </a:p>
          <a:p>
            <a:pPr>
              <a:buFont typeface="Wingdings"/>
              <a:buChar char="à"/>
            </a:pPr>
            <a:endParaRPr lang="fr-BE" sz="20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BE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Excavatrice</a:t>
            </a:r>
          </a:p>
          <a:p>
            <a:pPr marL="0" indent="0">
              <a:buNone/>
            </a:pPr>
            <a:r>
              <a:rPr lang="fr-BE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Fouilles ponctuelles ou tranchées </a:t>
            </a:r>
          </a:p>
          <a:p>
            <a:pPr marL="0" indent="0">
              <a:buNone/>
            </a:pPr>
            <a:r>
              <a:rPr lang="fr-BE" sz="2000" dirty="0">
                <a:solidFill>
                  <a:schemeClr val="accent1"/>
                </a:solidFill>
                <a:sym typeface="Wingdings" panose="05000000000000000000" pitchFamily="2" charset="2"/>
              </a:rPr>
              <a:t>Prélèvements dans les </a:t>
            </a:r>
            <a:r>
              <a:rPr lang="fr-BE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déblais ou paroi selon conditions de sécurité</a:t>
            </a:r>
          </a:p>
          <a:p>
            <a:pPr marL="0" indent="0">
              <a:buNone/>
            </a:pPr>
            <a:endParaRPr lang="fr-BE" sz="2000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BE" sz="20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BE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Idéale pour la description en présence de remblais/déchets (identification des éléments grossiers).</a:t>
            </a: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7</a:t>
            </a:fld>
            <a:endParaRPr lang="fr-BE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4176463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 smtClean="0">
                <a:solidFill>
                  <a:schemeClr val="accent1"/>
                </a:solidFill>
              </a:rPr>
              <a:t>P6 </a:t>
            </a:r>
            <a:r>
              <a:rPr lang="fr-BE" dirty="0">
                <a:solidFill>
                  <a:schemeClr val="accent1"/>
                </a:solidFill>
              </a:rPr>
              <a:t>– Méthode de prélèvement de </a:t>
            </a:r>
            <a:r>
              <a:rPr lang="fr-BE" dirty="0" smtClean="0">
                <a:solidFill>
                  <a:schemeClr val="accent1"/>
                </a:solidFill>
              </a:rPr>
              <a:t>sol en place à finalité environnementale</a:t>
            </a:r>
            <a:endParaRPr lang="fr-BE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e.navette\AppData\Local\Microsoft\Windows\INetCache\IE\QGJPC7FU\exclamation-mark-98739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4295934"/>
            <a:ext cx="504900" cy="44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55576" y="4371557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C00000"/>
                </a:solidFill>
              </a:rPr>
              <a:t>Fraicheur des parois</a:t>
            </a:r>
            <a:endParaRPr lang="fr-BE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8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3. Techniques disponibles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340768"/>
            <a:ext cx="8172908" cy="237626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Tarière manuelle</a:t>
            </a:r>
            <a:endParaRPr lang="fr-FR" sz="2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rgbClr val="C00000"/>
                </a:solidFill>
              </a:rPr>
              <a:t>(-)</a:t>
            </a:r>
            <a:r>
              <a:rPr lang="fr-FR" sz="2000" dirty="0" smtClean="0">
                <a:solidFill>
                  <a:schemeClr val="accent1"/>
                </a:solidFill>
              </a:rPr>
              <a:t> Fournit des échantillons remaniés (retombées de terre fréquentes)</a:t>
            </a:r>
          </a:p>
          <a:p>
            <a:pPr>
              <a:buFont typeface="Wingdings"/>
              <a:buChar char="à"/>
            </a:pPr>
            <a:r>
              <a:rPr lang="fr-FR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Pour les endroits difficiles d’accès </a:t>
            </a:r>
            <a:r>
              <a:rPr lang="fr-FR" sz="2000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(+)</a:t>
            </a:r>
          </a:p>
          <a:p>
            <a:pPr>
              <a:buFont typeface="Wingdings"/>
              <a:buChar char="à"/>
            </a:pPr>
            <a:r>
              <a:rPr lang="fr-FR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Pour les sites a priori non pollués (champs, pâtures, état des lieux t</a:t>
            </a:r>
            <a:r>
              <a:rPr lang="fr-FR" sz="2000" baseline="-25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0</a:t>
            </a:r>
            <a:r>
              <a:rPr lang="fr-FR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) </a:t>
            </a:r>
            <a:r>
              <a:rPr lang="fr-FR" sz="2000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(+)</a:t>
            </a:r>
            <a:endParaRPr lang="fr-FR" sz="2000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fr-FR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Pour les </a:t>
            </a:r>
            <a:r>
              <a:rPr lang="fr-FR" sz="2000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préfouilles</a:t>
            </a:r>
            <a:r>
              <a:rPr lang="fr-FR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de sécurité </a:t>
            </a:r>
            <a:r>
              <a:rPr lang="fr-FR" sz="2000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(+)</a:t>
            </a:r>
            <a:endParaRPr lang="fr-FR" sz="2000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fr-FR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Pour les forages &lt;5m-ns  (&gt;5m-ns pour le challenge!) </a:t>
            </a:r>
            <a:endParaRPr lang="fr-FR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8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4176463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 smtClean="0">
                <a:solidFill>
                  <a:schemeClr val="accent1"/>
                </a:solidFill>
              </a:rPr>
              <a:t>P6 </a:t>
            </a:r>
            <a:r>
              <a:rPr lang="fr-BE" dirty="0">
                <a:solidFill>
                  <a:schemeClr val="accent1"/>
                </a:solidFill>
              </a:rPr>
              <a:t>– Méthode de prélèvement de </a:t>
            </a:r>
            <a:r>
              <a:rPr lang="fr-BE" dirty="0" smtClean="0">
                <a:solidFill>
                  <a:schemeClr val="accent1"/>
                </a:solidFill>
              </a:rPr>
              <a:t>sol en place à finalité environnementale</a:t>
            </a:r>
            <a:endParaRPr lang="fr-BE" dirty="0">
              <a:solidFill>
                <a:schemeClr val="accent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4071739"/>
            <a:ext cx="2438400" cy="188061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4077072"/>
            <a:ext cx="1874489" cy="187448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36" y="410450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2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3. Techniques disponibles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4932548" cy="438194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Tarière mécanique</a:t>
            </a:r>
            <a:endParaRPr lang="fr-FR" sz="2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000" dirty="0">
                <a:solidFill>
                  <a:srgbClr val="C00000"/>
                </a:solidFill>
              </a:rPr>
              <a:t>(-) </a:t>
            </a:r>
            <a:r>
              <a:rPr lang="fr-FR" sz="2000" dirty="0" smtClean="0">
                <a:solidFill>
                  <a:schemeClr val="accent1"/>
                </a:solidFill>
              </a:rPr>
              <a:t>Fournit des échantillons remaniés, les déblais remontent le long des tiges et sont en contact avec la paroi en l’absence de tubage.</a:t>
            </a: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>
              <a:buFont typeface="Wingdings"/>
              <a:buChar char="à"/>
            </a:pPr>
            <a:r>
              <a:rPr lang="fr-FR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Pour les terrains chargés d’éléments grossiers </a:t>
            </a:r>
            <a:r>
              <a:rPr lang="fr-FR" sz="2000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(+)</a:t>
            </a:r>
          </a:p>
          <a:p>
            <a:pPr>
              <a:buFont typeface="Wingdings"/>
              <a:buChar char="à"/>
            </a:pPr>
            <a:r>
              <a:rPr lang="fr-FR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Pour placer piézomètres ou piézairs sans prise d’échantillons de sol </a:t>
            </a:r>
            <a:r>
              <a:rPr lang="fr-FR" sz="2000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(+)</a:t>
            </a:r>
          </a:p>
          <a:p>
            <a:pPr marL="0" indent="0">
              <a:buNone/>
            </a:pPr>
            <a:endParaRPr lang="fr-BE" sz="1800" b="1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9</a:t>
            </a:fld>
            <a:endParaRPr lang="fr-BE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4176463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 smtClean="0">
                <a:solidFill>
                  <a:schemeClr val="accent1"/>
                </a:solidFill>
              </a:rPr>
              <a:t>P6 </a:t>
            </a:r>
            <a:r>
              <a:rPr lang="fr-BE" dirty="0">
                <a:solidFill>
                  <a:schemeClr val="accent1"/>
                </a:solidFill>
              </a:rPr>
              <a:t>– Méthode de prélèvement de </a:t>
            </a:r>
            <a:r>
              <a:rPr lang="fr-BE" dirty="0" smtClean="0">
                <a:solidFill>
                  <a:schemeClr val="accent1"/>
                </a:solidFill>
              </a:rPr>
              <a:t>sol en place à finalité environnementale</a:t>
            </a:r>
            <a:endParaRPr lang="fr-BE" dirty="0">
              <a:solidFill>
                <a:schemeClr val="accent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62271"/>
            <a:ext cx="324036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5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ésentation_ISSeP">
  <a:themeElements>
    <a:clrScheme name="Personnalisé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19398A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Présentation_ISSeP</Template>
  <TotalTime>10050</TotalTime>
  <Words>1211</Words>
  <Application>Microsoft Office PowerPoint</Application>
  <PresentationFormat>Affichage à l'écran (4:3)</PresentationFormat>
  <Paragraphs>278</Paragraphs>
  <Slides>19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Présentation_ISSeP</vt:lpstr>
      <vt:lpstr>      Formation « préleveurs »  P 6 – Méthode de prélèvement de sol en place à finalité environnementale</vt:lpstr>
      <vt:lpstr>Programme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 6 – Méthode de prélèvement de sol en place à finalité environnementale</vt:lpstr>
      <vt:lpstr>Cas pratique :</vt:lpstr>
      <vt:lpstr>Cas pratique :</vt:lpstr>
      <vt:lpstr>Cas pratique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Problématique des terres amiantées</dc:title>
  <dc:creator>LAMBOTTE Robin</dc:creator>
  <cp:lastModifiedBy>NAVETTE Emilie</cp:lastModifiedBy>
  <cp:revision>374</cp:revision>
  <cp:lastPrinted>2019-11-20T09:54:36Z</cp:lastPrinted>
  <dcterms:created xsi:type="dcterms:W3CDTF">2017-11-22T16:18:59Z</dcterms:created>
  <dcterms:modified xsi:type="dcterms:W3CDTF">2019-11-27T15:08:42Z</dcterms:modified>
</cp:coreProperties>
</file>