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9" r:id="rId3"/>
    <p:sldId id="408" r:id="rId4"/>
    <p:sldId id="405" r:id="rId5"/>
    <p:sldId id="373" r:id="rId6"/>
    <p:sldId id="407" r:id="rId7"/>
    <p:sldId id="374" r:id="rId8"/>
    <p:sldId id="406" r:id="rId9"/>
    <p:sldId id="409" r:id="rId10"/>
    <p:sldId id="399" r:id="rId11"/>
    <p:sldId id="400" r:id="rId12"/>
    <p:sldId id="402" r:id="rId13"/>
    <p:sldId id="404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2362" autoAdjust="0"/>
  </p:normalViewPr>
  <p:slideViewPr>
    <p:cSldViewPr>
      <p:cViewPr>
        <p:scale>
          <a:sx n="100" d="100"/>
          <a:sy n="100" d="100"/>
        </p:scale>
        <p:origin x="-210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22/11/2019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22/11/2019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22/11/2019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22/11/2019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22/11/2019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22/11/2019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22/11/2019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22/11/2019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22/11/2019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Cas Pratique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Robin </a:t>
            </a:r>
            <a:r>
              <a:rPr lang="fr-FR" sz="1400" dirty="0" err="1" smtClean="0">
                <a:solidFill>
                  <a:schemeClr val="bg1"/>
                </a:solidFill>
              </a:rPr>
              <a:t>Lambotte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Echantillonnage des matériaux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1556792"/>
            <a:ext cx="8172908" cy="42484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endParaRPr lang="fr-FR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3 lots de 5000 m³ : 71 </a:t>
            </a:r>
            <a:r>
              <a:rPr lang="fr-BE" sz="11200" b="1" dirty="0" err="1">
                <a:solidFill>
                  <a:schemeClr val="accent1"/>
                </a:solidFill>
              </a:rPr>
              <a:t>é</a:t>
            </a:r>
            <a:r>
              <a:rPr lang="fr-BE" sz="11200" b="1" dirty="0" err="1" smtClean="0">
                <a:solidFill>
                  <a:schemeClr val="accent1"/>
                </a:solidFill>
              </a:rPr>
              <a:t>ch</a:t>
            </a:r>
            <a:r>
              <a:rPr lang="fr-BE" sz="11200" b="1" dirty="0" smtClean="0">
                <a:solidFill>
                  <a:schemeClr val="accent1"/>
                </a:solidFill>
              </a:rPr>
              <a:t> </a:t>
            </a:r>
            <a:r>
              <a:rPr lang="fr-BE" sz="11200" b="1" dirty="0" err="1" smtClean="0">
                <a:solidFill>
                  <a:schemeClr val="accent1"/>
                </a:solidFill>
              </a:rPr>
              <a:t>élem</a:t>
            </a:r>
            <a:r>
              <a:rPr lang="fr-BE" sz="11200" b="1" dirty="0">
                <a:solidFill>
                  <a:schemeClr val="accent1"/>
                </a:solidFill>
              </a:rPr>
              <a:t>.</a:t>
            </a:r>
            <a:r>
              <a:rPr lang="fr-BE" sz="11200" b="1" dirty="0" smtClean="0">
                <a:solidFill>
                  <a:schemeClr val="accent1"/>
                </a:solidFill>
              </a:rPr>
              <a:t> =&gt; 3 composites</a:t>
            </a: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1 lot de 1500 m³ : 45 </a:t>
            </a:r>
            <a:r>
              <a:rPr lang="fr-BE" sz="11200" b="1" dirty="0" err="1" smtClean="0">
                <a:solidFill>
                  <a:schemeClr val="accent1"/>
                </a:solidFill>
              </a:rPr>
              <a:t>éch</a:t>
            </a:r>
            <a:r>
              <a:rPr lang="fr-BE" sz="11200" b="1" dirty="0" smtClean="0">
                <a:solidFill>
                  <a:schemeClr val="accent1"/>
                </a:solidFill>
              </a:rPr>
              <a:t> </a:t>
            </a:r>
            <a:r>
              <a:rPr lang="fr-BE" sz="11200" b="1" dirty="0" err="1" smtClean="0">
                <a:solidFill>
                  <a:schemeClr val="accent1"/>
                </a:solidFill>
              </a:rPr>
              <a:t>élem</a:t>
            </a:r>
            <a:r>
              <a:rPr lang="fr-BE" sz="11200" b="1" dirty="0" smtClean="0">
                <a:solidFill>
                  <a:schemeClr val="accent1"/>
                </a:solidFill>
              </a:rPr>
              <a:t>. =&gt; 3 composites</a:t>
            </a: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Objectifs </a:t>
            </a:r>
          </a:p>
          <a:p>
            <a:pPr lvl="1">
              <a:buFont typeface="Arial" charset="0"/>
              <a:buChar char="•"/>
            </a:pPr>
            <a:r>
              <a:rPr lang="fr-BE" sz="11000" b="1" smtClean="0">
                <a:solidFill>
                  <a:schemeClr val="accent1"/>
                </a:solidFill>
              </a:rPr>
              <a:t>Caractériser </a:t>
            </a:r>
            <a:r>
              <a:rPr lang="fr-BE" sz="11000" b="1" dirty="0">
                <a:solidFill>
                  <a:schemeClr val="accent1"/>
                </a:solidFill>
              </a:rPr>
              <a:t>la terre =&gt; utilisation(s) future(s) </a:t>
            </a:r>
            <a:r>
              <a:rPr lang="fr-BE" sz="11000" b="1" dirty="0" smtClean="0">
                <a:solidFill>
                  <a:schemeClr val="accent1"/>
                </a:solidFill>
              </a:rPr>
              <a:t>possible(s)</a:t>
            </a:r>
          </a:p>
          <a:p>
            <a:pPr lvl="1">
              <a:buFont typeface="Arial" charset="0"/>
              <a:buChar char="•"/>
            </a:pPr>
            <a:r>
              <a:rPr lang="fr-BE" sz="11000" b="1" dirty="0" smtClean="0">
                <a:solidFill>
                  <a:schemeClr val="accent1"/>
                </a:solidFill>
              </a:rPr>
              <a:t>Déterminer </a:t>
            </a:r>
            <a:r>
              <a:rPr lang="fr-BE" sz="11000" b="1" dirty="0">
                <a:solidFill>
                  <a:schemeClr val="accent1"/>
                </a:solidFill>
              </a:rPr>
              <a:t>typologie de la terre (traçabilité</a:t>
            </a:r>
            <a:r>
              <a:rPr lang="fr-BE" sz="11000" b="1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fr-BE" sz="11000" b="1" dirty="0" smtClean="0">
                <a:solidFill>
                  <a:schemeClr val="accent1"/>
                </a:solidFill>
              </a:rPr>
              <a:t>fiches </a:t>
            </a:r>
            <a:r>
              <a:rPr lang="fr-BE" sz="11000" b="1" dirty="0">
                <a:solidFill>
                  <a:schemeClr val="accent1"/>
                </a:solidFill>
              </a:rPr>
              <a:t>de prélèvements conformes </a:t>
            </a:r>
            <a:r>
              <a:rPr lang="fr-BE" sz="11000" b="1" dirty="0" smtClean="0">
                <a:solidFill>
                  <a:schemeClr val="accent1"/>
                </a:solidFill>
              </a:rPr>
              <a:t>au CWEA</a:t>
            </a:r>
            <a:endParaRPr lang="fr-BE" sz="10900" b="1" dirty="0">
              <a:solidFill>
                <a:schemeClr val="accent1"/>
              </a:solidFill>
            </a:endParaRPr>
          </a:p>
          <a:p>
            <a:pPr marL="266700" lvl="1" indent="-266700">
              <a:buFont typeface="Arial" charset="0"/>
              <a:buChar char="•"/>
            </a:pPr>
            <a:r>
              <a:rPr lang="fr-BE" sz="10900" b="1" dirty="0" smtClean="0">
                <a:solidFill>
                  <a:schemeClr val="accent1"/>
                </a:solidFill>
              </a:rPr>
              <a:t>Analyses</a:t>
            </a:r>
          </a:p>
          <a:p>
            <a:pPr lvl="1">
              <a:buFont typeface="Arial" charset="0"/>
              <a:buChar char="•"/>
            </a:pPr>
            <a:r>
              <a:rPr lang="fr-BE" sz="10900" b="1" dirty="0" smtClean="0">
                <a:solidFill>
                  <a:schemeClr val="accent1"/>
                </a:solidFill>
              </a:rPr>
              <a:t>PSA + PCB</a:t>
            </a:r>
            <a:endParaRPr lang="fr-BE" sz="1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Echantillonnage du sol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124744"/>
            <a:ext cx="8172908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endParaRPr lang="fr-BE" sz="111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1556792"/>
            <a:ext cx="8172908" cy="381642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9800" b="1" dirty="0">
                <a:solidFill>
                  <a:schemeClr val="accent1"/>
                </a:solidFill>
              </a:rPr>
              <a:t>1 </a:t>
            </a:r>
            <a:r>
              <a:rPr lang="fr-BE" sz="9800" b="1" dirty="0" err="1">
                <a:solidFill>
                  <a:schemeClr val="accent1"/>
                </a:solidFill>
              </a:rPr>
              <a:t>Ech</a:t>
            </a:r>
            <a:r>
              <a:rPr lang="fr-BE" sz="9800" b="1" dirty="0">
                <a:solidFill>
                  <a:schemeClr val="accent1"/>
                </a:solidFill>
              </a:rPr>
              <a:t> sol en place / lots, 4 échantillons </a:t>
            </a:r>
          </a:p>
          <a:p>
            <a:pPr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Objectifs</a:t>
            </a:r>
          </a:p>
          <a:p>
            <a:pPr marL="553720" lvl="2"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vérifier </a:t>
            </a:r>
            <a:r>
              <a:rPr lang="fr-BE" sz="9800" b="1" dirty="0">
                <a:solidFill>
                  <a:schemeClr val="accent1"/>
                </a:solidFill>
              </a:rPr>
              <a:t>l’impact potentiel du stock de terres excavées sur le sol </a:t>
            </a:r>
            <a:r>
              <a:rPr lang="fr-BE" sz="9800" b="1" dirty="0" smtClean="0">
                <a:solidFill>
                  <a:schemeClr val="accent1"/>
                </a:solidFill>
              </a:rPr>
              <a:t>sous-jacent</a:t>
            </a:r>
          </a:p>
          <a:p>
            <a:pPr marL="274320" lvl="2" indent="-274320">
              <a:buFont typeface="Arial" charset="0"/>
              <a:buChar char="•"/>
            </a:pPr>
            <a:r>
              <a:rPr lang="fr-BE" sz="9800" b="1" dirty="0">
                <a:solidFill>
                  <a:schemeClr val="accent1"/>
                </a:solidFill>
              </a:rPr>
              <a:t>Analyses</a:t>
            </a:r>
          </a:p>
          <a:p>
            <a:pPr marL="553720" lvl="2">
              <a:buFont typeface="Arial" charset="0"/>
              <a:buChar char="•"/>
            </a:pPr>
            <a:r>
              <a:rPr lang="fr-BE" sz="9800" b="1" dirty="0">
                <a:solidFill>
                  <a:schemeClr val="accent1"/>
                </a:solidFill>
              </a:rPr>
              <a:t>PSA + PCB</a:t>
            </a:r>
            <a:r>
              <a:rPr lang="fr-BE" sz="9800" b="1" dirty="0" smtClean="0">
                <a:solidFill>
                  <a:schemeClr val="accent1"/>
                </a:solidFill>
              </a:rPr>
              <a:t>		</a:t>
            </a:r>
            <a:r>
              <a:rPr lang="fr-BE" sz="9800" b="1" dirty="0">
                <a:solidFill>
                  <a:schemeClr val="accent1"/>
                </a:solidFill>
              </a:rPr>
              <a:t>	</a:t>
            </a:r>
          </a:p>
          <a:p>
            <a:pPr>
              <a:buFont typeface="Arial" charset="0"/>
              <a:buChar char="•"/>
            </a:pPr>
            <a:endParaRPr lang="fr-BE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Echantillonnage de l’eau souterraine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556792"/>
            <a:ext cx="8172908" cy="381642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3 piézomètres : 2 au droit du stock + 1 </a:t>
            </a:r>
            <a:r>
              <a:rPr lang="fr-BE" sz="9800" b="1" dirty="0" err="1" smtClean="0">
                <a:solidFill>
                  <a:schemeClr val="accent1"/>
                </a:solidFill>
              </a:rPr>
              <a:t>éch</a:t>
            </a:r>
            <a:r>
              <a:rPr lang="fr-BE" sz="9800" b="1" dirty="0" smtClean="0">
                <a:solidFill>
                  <a:schemeClr val="accent1"/>
                </a:solidFill>
              </a:rPr>
              <a:t> ESO en aval du stock </a:t>
            </a:r>
            <a:endParaRPr lang="fr-BE" sz="98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Objectifs</a:t>
            </a:r>
          </a:p>
          <a:p>
            <a:pPr marL="553720" lvl="2">
              <a:buFont typeface="Arial" charset="0"/>
              <a:buChar char="•"/>
            </a:pPr>
            <a:r>
              <a:rPr lang="fr-BE" sz="9800" b="1" dirty="0">
                <a:solidFill>
                  <a:schemeClr val="accent1"/>
                </a:solidFill>
              </a:rPr>
              <a:t>Déterminer </a:t>
            </a:r>
            <a:r>
              <a:rPr lang="fr-BE" sz="9800" b="1" dirty="0" smtClean="0">
                <a:solidFill>
                  <a:schemeClr val="accent1"/>
                </a:solidFill>
              </a:rPr>
              <a:t>hydrogéologie locale</a:t>
            </a:r>
          </a:p>
          <a:p>
            <a:pPr marL="553720" lvl="2"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Impact potentiel du stock sur ESO</a:t>
            </a:r>
          </a:p>
          <a:p>
            <a:pPr marL="274320" lvl="2" indent="-274320"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Analyses</a:t>
            </a:r>
          </a:p>
          <a:p>
            <a:pPr marL="553720" lvl="2">
              <a:buFont typeface="Arial" charset="0"/>
              <a:buChar char="•"/>
            </a:pPr>
            <a:r>
              <a:rPr lang="fr-BE" sz="9800" b="1" dirty="0" smtClean="0">
                <a:solidFill>
                  <a:schemeClr val="accent1"/>
                </a:solidFill>
              </a:rPr>
              <a:t>PSA </a:t>
            </a:r>
            <a:r>
              <a:rPr lang="fr-BE" sz="9800" b="1" dirty="0">
                <a:solidFill>
                  <a:schemeClr val="accent1"/>
                </a:solidFill>
              </a:rPr>
              <a:t>+ PCB</a:t>
            </a:r>
            <a:r>
              <a:rPr lang="fr-BE" sz="9800" b="1" dirty="0" smtClean="0">
                <a:solidFill>
                  <a:schemeClr val="accent1"/>
                </a:solidFill>
              </a:rPr>
              <a:t>	</a:t>
            </a:r>
            <a:r>
              <a:rPr lang="fr-BE" sz="10800" b="1" dirty="0" smtClean="0">
                <a:solidFill>
                  <a:schemeClr val="accent1"/>
                </a:solidFill>
              </a:rPr>
              <a:t>	</a:t>
            </a:r>
            <a:r>
              <a:rPr lang="fr-BE" sz="10800" b="1" dirty="0">
                <a:solidFill>
                  <a:schemeClr val="accent1"/>
                </a:solidFill>
              </a:rPr>
              <a:t>	</a:t>
            </a:r>
          </a:p>
          <a:p>
            <a:pPr>
              <a:buFont typeface="Arial" charset="0"/>
              <a:buChar char="•"/>
            </a:pPr>
            <a:endParaRPr lang="fr-BE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Echantillonnage de l’air intérieur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556792"/>
            <a:ext cx="8172908" cy="381642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11000" b="1" dirty="0">
                <a:solidFill>
                  <a:schemeClr val="accent1"/>
                </a:solidFill>
              </a:rPr>
              <a:t>1 </a:t>
            </a:r>
            <a:r>
              <a:rPr lang="fr-BE" sz="11000" b="1" dirty="0" err="1">
                <a:solidFill>
                  <a:schemeClr val="accent1"/>
                </a:solidFill>
              </a:rPr>
              <a:t>Ech</a:t>
            </a:r>
            <a:r>
              <a:rPr lang="fr-BE" sz="11000" b="1" dirty="0">
                <a:solidFill>
                  <a:schemeClr val="accent1"/>
                </a:solidFill>
              </a:rPr>
              <a:t> </a:t>
            </a:r>
            <a:r>
              <a:rPr lang="fr-BE" sz="11000" b="1" dirty="0" smtClean="0">
                <a:solidFill>
                  <a:schemeClr val="accent1"/>
                </a:solidFill>
              </a:rPr>
              <a:t>air ambiant dans les bureaux	</a:t>
            </a:r>
            <a:endParaRPr lang="fr-BE" sz="110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Objectif</a:t>
            </a:r>
          </a:p>
          <a:p>
            <a:pPr marL="553720" lvl="2">
              <a:buFont typeface="Arial" charset="0"/>
              <a:buChar char="•"/>
            </a:pPr>
            <a:r>
              <a:rPr lang="fr-BE" sz="10800" b="1" dirty="0" smtClean="0">
                <a:solidFill>
                  <a:schemeClr val="accent1"/>
                </a:solidFill>
              </a:rPr>
              <a:t>Rassurer le personnel</a:t>
            </a:r>
          </a:p>
          <a:p>
            <a:pPr marL="274320" lvl="2" indent="-274320">
              <a:buFont typeface="Arial" charset="0"/>
              <a:buChar char="•"/>
            </a:pPr>
            <a:r>
              <a:rPr lang="fr-BE" sz="11300" b="1" dirty="0">
                <a:solidFill>
                  <a:schemeClr val="accent1"/>
                </a:solidFill>
              </a:rPr>
              <a:t>Analyses</a:t>
            </a:r>
          </a:p>
          <a:p>
            <a:pPr marL="553720" lvl="2">
              <a:buFont typeface="Arial" charset="0"/>
              <a:buChar char="•"/>
            </a:pPr>
            <a:r>
              <a:rPr lang="fr-BE" sz="11400" b="1" dirty="0">
                <a:solidFill>
                  <a:schemeClr val="accent1"/>
                </a:solidFill>
              </a:rPr>
              <a:t>Volatils (benzène)</a:t>
            </a:r>
            <a:r>
              <a:rPr lang="fr-BE" sz="10800" b="1" dirty="0" smtClean="0">
                <a:solidFill>
                  <a:schemeClr val="accent1"/>
                </a:solidFill>
              </a:rPr>
              <a:t>		</a:t>
            </a:r>
            <a:r>
              <a:rPr lang="fr-BE" sz="10800" b="1" dirty="0">
                <a:solidFill>
                  <a:schemeClr val="accent1"/>
                </a:solidFill>
              </a:rPr>
              <a:t>	</a:t>
            </a:r>
          </a:p>
          <a:p>
            <a:pPr>
              <a:buFont typeface="Arial" charset="0"/>
              <a:buChar char="•"/>
            </a:pPr>
            <a:endParaRPr lang="fr-BE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Cas pratique 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352839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4900" b="1" dirty="0" smtClean="0">
                <a:solidFill>
                  <a:schemeClr val="accent1"/>
                </a:solidFill>
              </a:rPr>
              <a:t>Fil rouge de la journée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4900" b="1" dirty="0" smtClean="0">
                <a:solidFill>
                  <a:schemeClr val="accent1"/>
                </a:solidFill>
              </a:rPr>
              <a:t>Autoévaluation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4900" b="1" dirty="0" smtClean="0">
                <a:solidFill>
                  <a:schemeClr val="accent1"/>
                </a:solidFill>
              </a:rPr>
              <a:t>Base pour les Q-R</a:t>
            </a: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Dossier fourni par le CP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196752"/>
            <a:ext cx="8172908" cy="50956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r>
              <a:rPr lang="fr-FR" sz="11200" b="1" dirty="0" smtClean="0">
                <a:solidFill>
                  <a:schemeClr val="accent1"/>
                </a:solidFill>
              </a:rPr>
              <a:t>Recherches bibliographiques</a:t>
            </a:r>
          </a:p>
          <a:p>
            <a:pPr marL="0" indent="0">
              <a:buNone/>
            </a:pPr>
            <a:endParaRPr lang="fr-FR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Géologie 	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Sables alluviaux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Schistes et grès du groupe Houiller</a:t>
            </a:r>
          </a:p>
          <a:p>
            <a:pPr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Hydrographie 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Nappe alluviale	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Profondeur et écoulement inconnus</a:t>
            </a:r>
          </a:p>
          <a:p>
            <a:pPr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Usage du terrain</a:t>
            </a:r>
            <a:endParaRPr lang="fr-FR" sz="11200" b="1" dirty="0" smtClean="0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Stockage de matériel et bureaux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Terres stockées provenant d’excavations sur un terrain où se trouvaient des transformateurs</a:t>
            </a:r>
            <a:r>
              <a:rPr lang="fr-FR" sz="4400" b="1" dirty="0">
                <a:solidFill>
                  <a:schemeClr val="accent1"/>
                </a:solidFill>
              </a:rPr>
              <a:t>	</a:t>
            </a:r>
            <a:endParaRPr lang="fr-BE" sz="44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02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Description du terrain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4" y="188640"/>
            <a:ext cx="9156973" cy="63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But des investigations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556793"/>
            <a:ext cx="8172908" cy="441067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Echantillonnage des matériaux stockés sur le terrain</a:t>
            </a:r>
          </a:p>
          <a:p>
            <a:pPr>
              <a:buFont typeface="Arial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Recherche des impacts sur les matrices environnementales</a:t>
            </a:r>
          </a:p>
          <a:p>
            <a:pPr lvl="1">
              <a:buFont typeface="Arial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Échantillonnage des terrains en place</a:t>
            </a:r>
          </a:p>
          <a:p>
            <a:pPr lvl="1">
              <a:buFont typeface="Arial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Echantillonnage de l’eau souterraine</a:t>
            </a:r>
          </a:p>
          <a:p>
            <a:pPr>
              <a:buFont typeface="Arial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Contrôle des risques pour la santé humaine</a:t>
            </a:r>
          </a:p>
          <a:p>
            <a:pPr lvl="1">
              <a:buFont typeface="Arial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Analyse de l’air ambiant dans le bâtiment présent sur le terrain</a:t>
            </a:r>
            <a:endParaRPr lang="fr-BE" sz="20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Visite du terrain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33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Description du terrain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91883"/>
            <a:ext cx="9144001" cy="63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Visite du terrain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 	</a:t>
            </a: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3744"/>
            <a:ext cx="7344816" cy="5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Visite du terrain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124744"/>
            <a:ext cx="8172908" cy="4752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r>
              <a:rPr lang="fr-FR" sz="11200" b="1" dirty="0">
                <a:solidFill>
                  <a:schemeClr val="accent1"/>
                </a:solidFill>
              </a:rPr>
              <a:t>O</a:t>
            </a:r>
            <a:r>
              <a:rPr lang="fr-FR" sz="11200" b="1" dirty="0" smtClean="0">
                <a:solidFill>
                  <a:schemeClr val="accent1"/>
                </a:solidFill>
              </a:rPr>
              <a:t>bservations de terrain</a:t>
            </a:r>
          </a:p>
          <a:p>
            <a:pPr marL="0" indent="0">
              <a:buNone/>
            </a:pPr>
            <a:endParaRPr lang="fr-FR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Matériaux stockés	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Matériau homogène légèrement friable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Accès possible par une rampe aménagée</a:t>
            </a:r>
          </a:p>
          <a:p>
            <a:pPr lvl="1"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Volume par levers GPS : 16.500 m³</a:t>
            </a:r>
          </a:p>
          <a:p>
            <a:pPr lvl="1">
              <a:buFont typeface="Arial" charset="0"/>
              <a:buChar char="•"/>
            </a:pPr>
            <a:endParaRPr lang="fr-FR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1200" b="1" dirty="0" smtClean="0">
                <a:solidFill>
                  <a:schemeClr val="accent1"/>
                </a:solidFill>
              </a:rPr>
              <a:t>Contexte général</a:t>
            </a:r>
          </a:p>
          <a:p>
            <a:pPr lvl="1">
              <a:buFont typeface="Arial" charset="0"/>
              <a:buChar char="•"/>
            </a:pPr>
            <a:r>
              <a:rPr lang="fr-FR" sz="11100" b="1" dirty="0" smtClean="0">
                <a:solidFill>
                  <a:schemeClr val="accent1"/>
                </a:solidFill>
              </a:rPr>
              <a:t>La rivière longe </a:t>
            </a:r>
            <a:r>
              <a:rPr lang="fr-FR" sz="11100" b="1" dirty="0">
                <a:solidFill>
                  <a:schemeClr val="accent1"/>
                </a:solidFill>
              </a:rPr>
              <a:t>le terrain, niveau </a:t>
            </a:r>
            <a:r>
              <a:rPr lang="fr-FR" sz="11100" b="1" dirty="0" smtClean="0">
                <a:solidFill>
                  <a:schemeClr val="accent1"/>
                </a:solidFill>
              </a:rPr>
              <a:t>d’eau+/- </a:t>
            </a:r>
            <a:r>
              <a:rPr lang="fr-FR" sz="11100" b="1" dirty="0">
                <a:solidFill>
                  <a:schemeClr val="accent1"/>
                </a:solidFill>
              </a:rPr>
              <a:t>2,0 m </a:t>
            </a:r>
          </a:p>
          <a:p>
            <a:pPr lvl="1">
              <a:buFont typeface="Arial" charset="0"/>
              <a:buChar char="•"/>
            </a:pPr>
            <a:r>
              <a:rPr lang="fr-FR" sz="11100" b="1" dirty="0">
                <a:solidFill>
                  <a:schemeClr val="accent1"/>
                </a:solidFill>
              </a:rPr>
              <a:t>Présence d’une dalle de béton autour des bureaux</a:t>
            </a:r>
            <a:endParaRPr lang="fr-BE" sz="1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8981</TotalTime>
  <Words>217</Words>
  <Application>Microsoft Office PowerPoint</Application>
  <PresentationFormat>Affichage à l'écran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Présentation_ISSeP</vt:lpstr>
      <vt:lpstr>      Formation « préleveurs »  Cas Pratique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LAMBOTTE Robin</cp:lastModifiedBy>
  <cp:revision>325</cp:revision>
  <cp:lastPrinted>2018-09-24T08:40:34Z</cp:lastPrinted>
  <dcterms:created xsi:type="dcterms:W3CDTF">2017-11-22T16:18:59Z</dcterms:created>
  <dcterms:modified xsi:type="dcterms:W3CDTF">2019-11-22T13:38:32Z</dcterms:modified>
</cp:coreProperties>
</file>