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4" r:id="rId3"/>
    <p:sldId id="373" r:id="rId4"/>
    <p:sldId id="381" r:id="rId5"/>
    <p:sldId id="410" r:id="rId6"/>
    <p:sldId id="390" r:id="rId7"/>
    <p:sldId id="400" r:id="rId8"/>
    <p:sldId id="403" r:id="rId9"/>
    <p:sldId id="402" r:id="rId10"/>
    <p:sldId id="412" r:id="rId11"/>
    <p:sldId id="411" r:id="rId12"/>
    <p:sldId id="401" r:id="rId13"/>
    <p:sldId id="392" r:id="rId14"/>
    <p:sldId id="296" r:id="rId15"/>
    <p:sldId id="398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5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77029" autoAdjust="0"/>
  </p:normalViewPr>
  <p:slideViewPr>
    <p:cSldViewPr>
      <p:cViewPr varScale="1">
        <p:scale>
          <a:sx n="85" d="100"/>
          <a:sy n="85" d="100"/>
        </p:scale>
        <p:origin x="-19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27/11/2019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27/11/2019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Faire le lien (la synthèse) avec les présentations des prélèvements par matrice qui sont maintenant terminées.</a:t>
            </a:r>
          </a:p>
          <a:p>
            <a:r>
              <a:rPr lang="fr-BE" dirty="0"/>
              <a:t>Ici, on va faire la synthèse d’une série de conseils qui s’appliquent pour tous types de prélèvements : depuis la préparation de la campagne jusqu’à la livraison des échantillons au labo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55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Port des gants de prélèvement : protection vis-à-vis</a:t>
            </a:r>
            <a:r>
              <a:rPr lang="fr-BE" baseline="0" dirty="0"/>
              <a:t> des stabilisants, incertitude quant à la composition du matériau prélevé + renouvelés à chaque prélèvement solide (non contamination des suivants)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accent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accent1"/>
                </a:solidFill>
              </a:rPr>
              <a:t>Filtration sur site (p.ex. pour la mesure des métaux dissous) : filtres de taille des pores généralement 0,45 µm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accent1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750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Site de prélèvement, date du prélèvement, nom du point de prélèvement (identifiant unique pour le site)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Etiquetage des flacons sur le récipient </a:t>
            </a:r>
            <a:r>
              <a:rPr lang="fr-FR" sz="1200" b="1" u="sng" dirty="0">
                <a:solidFill>
                  <a:schemeClr val="accent1"/>
                </a:solidFill>
              </a:rPr>
              <a:t>et</a:t>
            </a:r>
            <a:r>
              <a:rPr lang="fr-FR" sz="1200" dirty="0">
                <a:solidFill>
                  <a:schemeClr val="accent1"/>
                </a:solidFill>
              </a:rPr>
              <a:t> sur le couvercle (pas uniquement sur le couvercle…)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Etiquetage résistant aux conditions de manipulation (pluie, chaleur, transport…) et de stockage (froid, durée, lumière)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750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chemeClr val="accent1"/>
                </a:solidFill>
              </a:rPr>
              <a:t>Température</a:t>
            </a:r>
            <a:r>
              <a:rPr lang="fr-FR" sz="1200" dirty="0">
                <a:solidFill>
                  <a:schemeClr val="accent1"/>
                </a:solidFill>
              </a:rPr>
              <a:t> : 4 ± 2 °C = température d’ambiance du conteneur où les échantillons sont stockés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Possibilité d’utiliser un dispositif enregistrant la température </a:t>
            </a:r>
            <a:r>
              <a:rPr lang="fr-FR" sz="1200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de l’air autour </a:t>
            </a:r>
            <a:r>
              <a:rPr lang="fr-FR" sz="1200" dirty="0">
                <a:solidFill>
                  <a:schemeClr val="accent1"/>
                </a:solidFill>
                <a:sym typeface="Wingdings" panose="05000000000000000000" pitchFamily="2" charset="2"/>
              </a:rPr>
              <a:t>de l’échantillon durant le transport (!! Étalonnage appareil)</a:t>
            </a:r>
            <a:endParaRPr lang="fr-FR" sz="1200" dirty="0">
              <a:solidFill>
                <a:schemeClr val="accent1"/>
              </a:solidFill>
            </a:endParaRPr>
          </a:p>
          <a:p>
            <a:pPr marL="171450" indent="-171450">
              <a:buFont typeface="Wingdings"/>
              <a:buChar char="à"/>
            </a:pPr>
            <a:r>
              <a:rPr lang="fr-FR" sz="1200" dirty="0">
                <a:solidFill>
                  <a:schemeClr val="accent1"/>
                </a:solidFill>
                <a:sym typeface="Wingdings" panose="05000000000000000000" pitchFamily="2" charset="2"/>
              </a:rPr>
              <a:t>Mise à température de l’échantillon suivant les normes</a:t>
            </a:r>
            <a:r>
              <a:rPr lang="fr-FR" sz="1200" baseline="0" dirty="0">
                <a:solidFill>
                  <a:schemeClr val="accent1"/>
                </a:solidFill>
                <a:sym typeface="Wingdings" panose="05000000000000000000" pitchFamily="2" charset="2"/>
              </a:rPr>
              <a:t> ISO dans les 12h maximum</a:t>
            </a:r>
          </a:p>
          <a:p>
            <a:r>
              <a:rPr lang="fr-BE" baseline="0" dirty="0">
                <a:sym typeface="Wingdings" panose="05000000000000000000" pitchFamily="2" charset="2"/>
              </a:rPr>
              <a:t> T° </a:t>
            </a:r>
            <a:r>
              <a:rPr lang="fr-BE" baseline="0" dirty="0"/>
              <a:t>la plus adaptée pour tous types de composés à analyser et donc a fortiori si on ne connait pas à priori tous les composés en présence.</a:t>
            </a:r>
          </a:p>
          <a:p>
            <a:r>
              <a:rPr lang="fr-BE" baseline="0" dirty="0"/>
              <a:t>Elle garantit la meilleure conservation des propriétés et de la composition des échantillons au moment de leur prélèvement sur site (réduction des processus d’hydrolyse, oxydation, dégradation microbienne,…)</a:t>
            </a:r>
          </a:p>
          <a:p>
            <a:r>
              <a:rPr lang="fr-BE" baseline="0" dirty="0"/>
              <a:t>!! Question de la glaciaire : mentionné par les normes ISO comme non adapté</a:t>
            </a:r>
          </a:p>
          <a:p>
            <a:pPr marL="0" indent="0">
              <a:buFont typeface="Wingdings"/>
              <a:buNone/>
            </a:pPr>
            <a:endParaRPr lang="fr-FR" sz="1200" baseline="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200" u="sng" dirty="0">
                <a:solidFill>
                  <a:schemeClr val="accent1"/>
                </a:solidFill>
              </a:rPr>
              <a:t>À l’abri </a:t>
            </a:r>
            <a:r>
              <a:rPr lang="fr-FR" sz="1200" u="sng" dirty="0" smtClean="0">
                <a:solidFill>
                  <a:schemeClr val="accent1"/>
                </a:solidFill>
              </a:rPr>
              <a:t>de l’Humidité</a:t>
            </a:r>
            <a:r>
              <a:rPr lang="fr-FR" sz="1200" dirty="0" smtClean="0">
                <a:solidFill>
                  <a:schemeClr val="accent1"/>
                </a:solidFill>
              </a:rPr>
              <a:t> </a:t>
            </a:r>
            <a:r>
              <a:rPr lang="fr-FR" sz="1200" dirty="0">
                <a:solidFill>
                  <a:schemeClr val="accent1"/>
                </a:solidFill>
              </a:rPr>
              <a:t>: pour les échantillons d’air (cf. présentation précédente)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chemeClr val="accent1"/>
                </a:solidFill>
              </a:rPr>
              <a:t>À l’abri de la lumière </a:t>
            </a:r>
            <a:r>
              <a:rPr lang="fr-FR" sz="1200" dirty="0">
                <a:solidFill>
                  <a:schemeClr val="accent1"/>
                </a:solidFill>
              </a:rPr>
              <a:t>: </a:t>
            </a:r>
            <a:r>
              <a:rPr lang="fr-BE" baseline="0" dirty="0"/>
              <a:t>idem t°, lorsqu’on ne connait pas les composés en </a:t>
            </a:r>
            <a:r>
              <a:rPr lang="fr-BE" baseline="0" dirty="0" smtClean="0"/>
              <a:t>présence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 smtClean="0">
                <a:solidFill>
                  <a:schemeClr val="accent1"/>
                </a:solidFill>
              </a:rPr>
              <a:t>des chocs </a:t>
            </a:r>
            <a:r>
              <a:rPr lang="fr-FR" sz="1200" dirty="0" smtClean="0">
                <a:solidFill>
                  <a:schemeClr val="accent1"/>
                </a:solidFill>
              </a:rPr>
              <a:t>: évident  ! (?)</a:t>
            </a:r>
          </a:p>
          <a:p>
            <a:pPr marL="0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200" u="sng" dirty="0">
                <a:solidFill>
                  <a:schemeClr val="accent1"/>
                </a:solidFill>
              </a:rPr>
              <a:t>Durée de conservation </a:t>
            </a:r>
            <a:r>
              <a:rPr lang="fr-FR" sz="1200" dirty="0">
                <a:solidFill>
                  <a:schemeClr val="accent1"/>
                </a:solidFill>
              </a:rPr>
              <a:t>la plus courte possible entre le site et le laboratoire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NB : pour certains paramètres (not. organiques), la durée de stockage maximale (du terrain au laboratoire) est inférieure à 4 </a:t>
            </a:r>
            <a:r>
              <a:rPr lang="fr-FR" sz="1200" dirty="0" smtClean="0">
                <a:solidFill>
                  <a:schemeClr val="accent1"/>
                </a:solidFill>
              </a:rPr>
              <a:t>jours</a:t>
            </a:r>
          </a:p>
          <a:p>
            <a:pPr marL="0" indent="0">
              <a:buNone/>
            </a:pPr>
            <a:r>
              <a:rPr lang="fr-FR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Demande adressée par un préleveur lors de la séance 1 : trouver ces durées de conservation</a:t>
            </a:r>
            <a:r>
              <a:rPr lang="fr-FR" sz="1200" baseline="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dans un protocole CWEA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528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À inclure dans la « Fiche de prélèvement », en plus de tout ce qui a</a:t>
            </a:r>
            <a:r>
              <a:rPr lang="fr-FR" baseline="0" dirty="0">
                <a:solidFill>
                  <a:schemeClr val="accent1"/>
                </a:solidFill>
              </a:rPr>
              <a:t> été précisé lors des autres présentations : 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Nombre, composition et dénomination des échantillons prélevés</a:t>
            </a:r>
          </a:p>
          <a:p>
            <a:r>
              <a:rPr lang="fr-FR" dirty="0">
                <a:solidFill>
                  <a:schemeClr val="accent1"/>
                </a:solidFill>
              </a:rPr>
              <a:t>Plan d’échantillonnage (</a:t>
            </a:r>
            <a:r>
              <a:rPr lang="fr-FR" dirty="0" err="1">
                <a:solidFill>
                  <a:schemeClr val="accent1"/>
                </a:solidFill>
              </a:rPr>
              <a:t>géoréférencé</a:t>
            </a:r>
            <a:r>
              <a:rPr lang="fr-FR" dirty="0">
                <a:solidFill>
                  <a:schemeClr val="accent1"/>
                </a:solidFill>
              </a:rPr>
              <a:t> ou non, cf. plus haut)</a:t>
            </a:r>
          </a:p>
          <a:p>
            <a:r>
              <a:rPr lang="fr-FR" dirty="0">
                <a:solidFill>
                  <a:schemeClr val="accent1"/>
                </a:solidFill>
              </a:rPr>
              <a:t>Photos site et localisation prélèvements ?</a:t>
            </a:r>
          </a:p>
          <a:p>
            <a:r>
              <a:rPr lang="fr-FR" dirty="0">
                <a:solidFill>
                  <a:schemeClr val="accent1"/>
                </a:solidFill>
              </a:rPr>
              <a:t>Particularité des flaconnages (stabilisés, en doublon,…)</a:t>
            </a:r>
          </a:p>
          <a:p>
            <a:r>
              <a:rPr lang="fr-FR" dirty="0">
                <a:solidFill>
                  <a:schemeClr val="accent1"/>
                </a:solidFill>
              </a:rPr>
              <a:t>Informations sur les conditions de transport et conservation : conformes ou non aux recommandations (t°, humidité, lumière,…)</a:t>
            </a:r>
          </a:p>
          <a:p>
            <a:r>
              <a:rPr lang="fr-FR" dirty="0">
                <a:solidFill>
                  <a:schemeClr val="accent1"/>
                </a:solidFill>
              </a:rPr>
              <a:t>Ecarts aux bonnes pratiques et justification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088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5667-3 : Qualité</a:t>
            </a:r>
            <a:r>
              <a:rPr lang="fr-BE" baseline="0" dirty="0"/>
              <a:t> de l’eau – Echantillonnage – Conservation et manipulation des échantillons d’eau</a:t>
            </a:r>
          </a:p>
          <a:p>
            <a:r>
              <a:rPr lang="fr-BE" baseline="0" dirty="0"/>
              <a:t>5667-15 : ‘’                                  ‘’           – Lignes directrices pour la conservation et le traitement des échantillons de boues et de sédiments</a:t>
            </a:r>
          </a:p>
          <a:p>
            <a:r>
              <a:rPr lang="fr-BE" baseline="0" dirty="0"/>
              <a:t>18400-105 : Qualité du sol – Echantillonnage – Emballage,  transport, stockage et conservation des échantillons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339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Intro : synthèse d’informations qu’ils connaissent et pratiquent probablement déjà.</a:t>
            </a:r>
          </a:p>
          <a:p>
            <a:r>
              <a:rPr lang="fr-BE" dirty="0"/>
              <a:t>Constitue un rappel primordial puisque si ces étapes ne sont pas respectées, l’échantillon délivré</a:t>
            </a:r>
            <a:r>
              <a:rPr lang="fr-BE" baseline="0" dirty="0"/>
              <a:t> au laboratoire ne reflètera pas la qualité du matériau présent sur site (</a:t>
            </a:r>
            <a:r>
              <a:rPr lang="fr-BE" baseline="0" dirty="0">
                <a:sym typeface="Wingdings" panose="05000000000000000000" pitchFamily="2" charset="2"/>
              </a:rPr>
              <a:t> assurer l’intégrité entre le terrain et l’arrivée au labo)</a:t>
            </a:r>
            <a:endParaRPr lang="fr-BE" baseline="0" dirty="0"/>
          </a:p>
          <a:p>
            <a:r>
              <a:rPr lang="fr-BE" baseline="0" dirty="0"/>
              <a:t>Risque : rendre inutile le soin pris lors des étapes précédentes</a:t>
            </a:r>
          </a:p>
          <a:p>
            <a:endParaRPr lang="fr-BE" baseline="0" dirty="0"/>
          </a:p>
          <a:p>
            <a:r>
              <a:rPr lang="fr-BE" baseline="0" dirty="0"/>
              <a:t>Scope : prise en charge des échantillons depuis la collecte sur le terrain jusqu’à l’arrivée au laboratoire d’analyse</a:t>
            </a:r>
          </a:p>
          <a:p>
            <a:r>
              <a:rPr lang="fr-BE" baseline="0" dirty="0"/>
              <a:t>Hors scope : conservation des échantillons une fois arrivés au laboratoire</a:t>
            </a:r>
          </a:p>
          <a:p>
            <a:endParaRPr lang="fr-BE" baseline="0" dirty="0"/>
          </a:p>
          <a:p>
            <a:r>
              <a:rPr lang="fr-BE" baseline="0" dirty="0"/>
              <a:t>Attention : pour les échantillons d’air, la question a déjà été abordée plus tôt donc plus spécifiques aux échantillons d’eau et de sol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121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fr-FR" sz="1200" dirty="0">
                <a:solidFill>
                  <a:schemeClr val="accent1"/>
                </a:solidFill>
              </a:rPr>
              <a:t>Sols : </a:t>
            </a:r>
          </a:p>
          <a:p>
            <a:pPr>
              <a:buFont typeface="Arial" charset="0"/>
              <a:buNone/>
            </a:pPr>
            <a:r>
              <a:rPr lang="fr-FR" sz="1200" dirty="0">
                <a:solidFill>
                  <a:schemeClr val="accent1"/>
                </a:solidFill>
              </a:rPr>
              <a:t>Les</a:t>
            </a:r>
            <a:r>
              <a:rPr lang="fr-FR" sz="1200" baseline="0" dirty="0">
                <a:solidFill>
                  <a:schemeClr val="accent1"/>
                </a:solidFill>
              </a:rPr>
              <a:t> flaconnages en verre à col large (facilité pour le remplissage) sont les plus adaptés pour tous types d’</a:t>
            </a:r>
            <a:r>
              <a:rPr lang="fr-FR" sz="1200" baseline="0" dirty="0" err="1">
                <a:solidFill>
                  <a:schemeClr val="accent1"/>
                </a:solidFill>
              </a:rPr>
              <a:t>analytes</a:t>
            </a:r>
            <a:r>
              <a:rPr lang="fr-FR" sz="1200" baseline="0" dirty="0">
                <a:solidFill>
                  <a:schemeClr val="accent1"/>
                </a:solidFill>
              </a:rPr>
              <a:t> (inerte) à l’exception des COV.</a:t>
            </a:r>
          </a:p>
          <a:p>
            <a:pPr>
              <a:buFont typeface="Arial" charset="0"/>
              <a:buNone/>
            </a:pPr>
            <a:r>
              <a:rPr lang="fr-FR" sz="1200" baseline="0" dirty="0">
                <a:solidFill>
                  <a:schemeClr val="accent1"/>
                </a:solidFill>
              </a:rPr>
              <a:t>Ils ne garantissent en effet pas bien la neutralité vis-à-vis des composés organiques sauf si bouchon à vis en PTFE</a:t>
            </a:r>
          </a:p>
          <a:p>
            <a:pPr>
              <a:buFont typeface="Arial" charset="0"/>
              <a:buNone/>
            </a:pPr>
            <a:r>
              <a:rPr lang="fr-FR" sz="1200" baseline="0" dirty="0">
                <a:solidFill>
                  <a:schemeClr val="accent1"/>
                </a:solidFill>
              </a:rPr>
              <a:t>Flaconnages PTFE (poly </a:t>
            </a:r>
            <a:r>
              <a:rPr lang="fr-FR" sz="1200" baseline="0" dirty="0" err="1">
                <a:solidFill>
                  <a:schemeClr val="accent1"/>
                </a:solidFill>
              </a:rPr>
              <a:t>tetra</a:t>
            </a:r>
            <a:r>
              <a:rPr lang="fr-FR" sz="1200" baseline="0" dirty="0">
                <a:solidFill>
                  <a:schemeClr val="accent1"/>
                </a:solidFill>
              </a:rPr>
              <a:t> </a:t>
            </a:r>
            <a:r>
              <a:rPr lang="fr-FR" sz="1200" baseline="0" dirty="0" err="1">
                <a:solidFill>
                  <a:schemeClr val="accent1"/>
                </a:solidFill>
              </a:rPr>
              <a:t>fluoro</a:t>
            </a:r>
            <a:r>
              <a:rPr lang="fr-FR" sz="1200" baseline="0" dirty="0">
                <a:solidFill>
                  <a:schemeClr val="accent1"/>
                </a:solidFill>
              </a:rPr>
              <a:t> éthylène) adaptés pour tous types d’</a:t>
            </a:r>
            <a:r>
              <a:rPr lang="fr-FR" sz="1200" baseline="0" dirty="0" err="1">
                <a:solidFill>
                  <a:schemeClr val="accent1"/>
                </a:solidFill>
              </a:rPr>
              <a:t>analytes</a:t>
            </a:r>
            <a:endParaRPr lang="fr-FR" sz="1200" baseline="0" dirty="0">
              <a:solidFill>
                <a:schemeClr val="accent1"/>
              </a:solidFill>
            </a:endParaRPr>
          </a:p>
          <a:p>
            <a:pPr>
              <a:buFont typeface="Arial" charset="0"/>
              <a:buNone/>
            </a:pPr>
            <a:r>
              <a:rPr lang="fr-FR" sz="1200" dirty="0">
                <a:solidFill>
                  <a:schemeClr val="accent1"/>
                </a:solidFill>
              </a:rPr>
              <a:t>(éviter les </a:t>
            </a:r>
            <a:r>
              <a:rPr lang="fr-FR" sz="1200" dirty="0">
                <a:solidFill>
                  <a:srgbClr val="FF0000"/>
                </a:solidFill>
              </a:rPr>
              <a:t>récipients ou sac PE </a:t>
            </a:r>
            <a:r>
              <a:rPr lang="fr-FR" sz="1200" dirty="0">
                <a:solidFill>
                  <a:schemeClr val="accent1"/>
                </a:solidFill>
              </a:rPr>
              <a:t>pour la mesure des composés organiques volatils)</a:t>
            </a:r>
          </a:p>
          <a:p>
            <a:pPr>
              <a:buFont typeface="Arial" charset="0"/>
              <a:buNone/>
            </a:pPr>
            <a:r>
              <a:rPr lang="fr-FR" sz="1200" dirty="0">
                <a:solidFill>
                  <a:srgbClr val="FF0000"/>
                </a:solidFill>
                <a:highlight>
                  <a:srgbClr val="FFFF00"/>
                </a:highlight>
              </a:rPr>
              <a:t>Quels risques pour l’analyse des autres composés ?</a:t>
            </a:r>
          </a:p>
          <a:p>
            <a:pPr>
              <a:buFont typeface="Arial" charset="0"/>
              <a:buNone/>
            </a:pPr>
            <a:endParaRPr lang="fr-FR" sz="1200" baseline="0" dirty="0">
              <a:solidFill>
                <a:schemeClr val="accent1"/>
              </a:solidFill>
            </a:endParaRPr>
          </a:p>
          <a:p>
            <a:pPr>
              <a:buFont typeface="Arial" charset="0"/>
              <a:buNone/>
            </a:pPr>
            <a:r>
              <a:rPr lang="fr-FR" sz="1200" baseline="0" dirty="0">
                <a:solidFill>
                  <a:schemeClr val="accent1"/>
                </a:solidFill>
              </a:rPr>
              <a:t>Eaux :</a:t>
            </a:r>
          </a:p>
          <a:p>
            <a:pPr>
              <a:buFont typeface="Arial" charset="0"/>
              <a:buNone/>
            </a:pPr>
            <a:r>
              <a:rPr lang="fr-FR" sz="1200" baseline="0" dirty="0">
                <a:solidFill>
                  <a:schemeClr val="accent1"/>
                </a:solidFill>
              </a:rPr>
              <a:t>Verre ou PE, parfois conditionnés</a:t>
            </a:r>
          </a:p>
          <a:p>
            <a:pPr>
              <a:buFont typeface="Arial" charset="0"/>
              <a:buNone/>
            </a:pPr>
            <a:r>
              <a:rPr lang="fr-FR" sz="1200" baseline="0" dirty="0">
                <a:solidFill>
                  <a:schemeClr val="accent1"/>
                </a:solidFill>
              </a:rPr>
              <a:t>Même remarque que les sols pour les volatils</a:t>
            </a:r>
          </a:p>
          <a:p>
            <a:pPr>
              <a:buFont typeface="Arial" charset="0"/>
              <a:buNone/>
            </a:pPr>
            <a:r>
              <a:rPr lang="fr-FR" sz="1200" baseline="0" dirty="0">
                <a:solidFill>
                  <a:schemeClr val="accent1"/>
                </a:solidFill>
              </a:rPr>
              <a:t>Attention PE : possibles interférences avec les métaux lorsque dosés en traces</a:t>
            </a:r>
          </a:p>
          <a:p>
            <a:pPr>
              <a:buFont typeface="Arial" charset="0"/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36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Points d’attention particuliers pour le préleveur :</a:t>
            </a:r>
          </a:p>
          <a:p>
            <a:pPr>
              <a:buFont typeface="Arial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Il connait la quantité minimum nécessaire d’un échantillon pour réaliser le dosage de l’ensemble des paramètres.</a:t>
            </a:r>
          </a:p>
          <a:p>
            <a:pPr>
              <a:buFont typeface="Arial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Il dispose d’une quantité (plus que) suffisante de récipients pour réaliser l’ensemble des prélèvements.</a:t>
            </a:r>
          </a:p>
          <a:p>
            <a:pPr>
              <a:buFont typeface="Arial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Il vérifie les contenants fournis par le laboratoire : propres, secs, </a:t>
            </a:r>
            <a:r>
              <a:rPr lang="fr-FR" sz="1200" dirty="0" err="1">
                <a:solidFill>
                  <a:schemeClr val="accent1"/>
                </a:solidFill>
              </a:rPr>
              <a:t>refermables</a:t>
            </a:r>
            <a:r>
              <a:rPr lang="fr-FR" sz="1200" dirty="0">
                <a:solidFill>
                  <a:schemeClr val="accent1"/>
                </a:solidFill>
              </a:rPr>
              <a:t>, présence éventuelle de stabilisants pour conditionner les échantillons liquides.</a:t>
            </a:r>
          </a:p>
          <a:p>
            <a:pPr>
              <a:buFont typeface="Arial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Il vérifie les conditions de remplissage (jusqu’au col, en l’absence de bulle d’air,…).</a:t>
            </a:r>
          </a:p>
          <a:p>
            <a:pPr>
              <a:buFont typeface="Arial" charset="0"/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36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b="1" u="sng" dirty="0">
                <a:solidFill>
                  <a:schemeClr val="accent1"/>
                </a:solidFill>
              </a:rPr>
              <a:t>Localisation des points de prélèvement</a:t>
            </a:r>
          </a:p>
          <a:p>
            <a:pPr marL="0" indent="0">
              <a:buNone/>
            </a:pPr>
            <a:endParaRPr lang="fr-FR" sz="12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200" b="1" dirty="0">
                <a:solidFill>
                  <a:schemeClr val="accent1"/>
                </a:solidFill>
                <a:sym typeface="Wingdings" panose="05000000000000000000" pitchFamily="2" charset="2"/>
              </a:rPr>
              <a:t> La méthode choisie dépend du besoin de précision</a:t>
            </a:r>
            <a:endParaRPr lang="fr-FR" sz="1200" b="1" dirty="0">
              <a:solidFill>
                <a:schemeClr val="accent1"/>
              </a:solidFill>
            </a:endParaRPr>
          </a:p>
          <a:p>
            <a:endParaRPr lang="fr-FR" sz="1200" b="1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1200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Terres en andain</a:t>
            </a:r>
            <a:r>
              <a:rPr lang="fr-FR" sz="1200" b="0" u="none" dirty="0">
                <a:solidFill>
                  <a:schemeClr val="accent1"/>
                </a:solidFill>
                <a:sym typeface="Wingdings" panose="05000000000000000000" pitchFamily="2" charset="2"/>
              </a:rPr>
              <a:t> : </a:t>
            </a:r>
            <a:r>
              <a:rPr lang="fr-FR" sz="1200" dirty="0">
                <a:solidFill>
                  <a:schemeClr val="accent1"/>
                </a:solidFill>
                <a:sym typeface="Wingdings" panose="05000000000000000000" pitchFamily="2" charset="2"/>
              </a:rPr>
              <a:t>délimitation approximative des contour du tas prélevé (schéma sur plan, lever du contour,…)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Demandé dans un RQT : </a:t>
            </a:r>
          </a:p>
          <a:p>
            <a:pPr marL="171450" lvl="0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des investigations (Maillage tridimensionnel des lots avec les n° d’identification + localisation des forages)</a:t>
            </a:r>
          </a:p>
          <a:p>
            <a:pPr marL="171450" lvl="0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tri de terre à excaver en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type d’usage (Identification des zones d’excavation et des différents lots de terres ayant une qualité similaire)</a:t>
            </a:r>
          </a:p>
          <a:p>
            <a:pPr marL="171450" lvl="0" indent="-171450">
              <a:buFontTx/>
              <a:buChar char="-"/>
            </a:pPr>
            <a:endParaRPr lang="fr-FR" sz="12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1200" b="1" u="sng" dirty="0">
                <a:solidFill>
                  <a:schemeClr val="accent1"/>
                </a:solidFill>
              </a:rPr>
              <a:t>Forages sol en place</a:t>
            </a:r>
            <a:r>
              <a:rPr lang="fr-FR" sz="1200" b="0" u="none" dirty="0">
                <a:solidFill>
                  <a:schemeClr val="accent1"/>
                </a:solidFill>
              </a:rPr>
              <a:t> : </a:t>
            </a:r>
            <a:r>
              <a:rPr lang="fr-FR" sz="1200" dirty="0" err="1">
                <a:solidFill>
                  <a:schemeClr val="accent1"/>
                </a:solidFill>
              </a:rPr>
              <a:t>géoréférencement</a:t>
            </a:r>
            <a:r>
              <a:rPr lang="fr-FR" sz="1200" dirty="0">
                <a:solidFill>
                  <a:schemeClr val="accent1"/>
                </a:solidFill>
              </a:rPr>
              <a:t> ou lever local en XY</a:t>
            </a:r>
          </a:p>
          <a:p>
            <a:r>
              <a:rPr lang="fr-FR" sz="1200" b="1" u="sng" dirty="0">
                <a:solidFill>
                  <a:schemeClr val="accent1"/>
                </a:solidFill>
              </a:rPr>
              <a:t>Piézomètre</a:t>
            </a:r>
            <a:r>
              <a:rPr lang="fr-FR" sz="1200" b="0" u="none" dirty="0">
                <a:solidFill>
                  <a:schemeClr val="accent1"/>
                </a:solidFill>
              </a:rPr>
              <a:t> : en cas de lever après implantation : méthode lever au théodolite en coordonnées</a:t>
            </a:r>
            <a:r>
              <a:rPr lang="fr-FR" sz="1200" b="0" u="none" baseline="0" dirty="0">
                <a:solidFill>
                  <a:schemeClr val="accent1"/>
                </a:solidFill>
              </a:rPr>
              <a:t> locales et rattachement ou lever GPS (</a:t>
            </a:r>
            <a:r>
              <a:rPr lang="fr-FR" sz="1200" b="0" u="none" baseline="0" dirty="0" err="1">
                <a:solidFill>
                  <a:schemeClr val="accent1"/>
                </a:solidFill>
              </a:rPr>
              <a:t>géoref</a:t>
            </a:r>
            <a:r>
              <a:rPr lang="fr-FR" sz="1200" b="0" u="none" baseline="0" dirty="0">
                <a:solidFill>
                  <a:schemeClr val="accent1"/>
                </a:solidFill>
              </a:rPr>
              <a:t>)</a:t>
            </a:r>
          </a:p>
          <a:p>
            <a:r>
              <a:rPr lang="fr-FR" sz="1200" b="0" u="none" baseline="0" dirty="0">
                <a:solidFill>
                  <a:schemeClr val="accent1"/>
                </a:solidFill>
              </a:rPr>
              <a:t>	  </a:t>
            </a:r>
            <a:r>
              <a:rPr lang="fr-FR" sz="1200" dirty="0">
                <a:solidFill>
                  <a:schemeClr val="accent1"/>
                </a:solidFill>
              </a:rPr>
              <a:t>en XY</a:t>
            </a:r>
            <a:r>
              <a:rPr lang="fr-FR" sz="1200" b="1" dirty="0">
                <a:solidFill>
                  <a:schemeClr val="accent1"/>
                </a:solidFill>
              </a:rPr>
              <a:t>Z</a:t>
            </a:r>
            <a:r>
              <a:rPr lang="fr-FR" sz="1200" dirty="0">
                <a:solidFill>
                  <a:schemeClr val="accent1"/>
                </a:solidFill>
              </a:rPr>
              <a:t> (Z : préciser par rapport au niveau sol</a:t>
            </a:r>
            <a:r>
              <a:rPr lang="fr-FR" sz="1200" baseline="0" dirty="0">
                <a:solidFill>
                  <a:schemeClr val="accent1"/>
                </a:solidFill>
              </a:rPr>
              <a:t> ou niveau capot + hauteur tubage dépassant)</a:t>
            </a:r>
            <a:endParaRPr lang="fr-FR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err="1">
                <a:solidFill>
                  <a:schemeClr val="accent1"/>
                </a:solidFill>
              </a:rPr>
              <a:t>Géoréférencement</a:t>
            </a:r>
            <a:r>
              <a:rPr lang="fr-FR" dirty="0">
                <a:solidFill>
                  <a:schemeClr val="accent1"/>
                </a:solidFill>
              </a:rPr>
              <a:t> : cf. P-8 du CWEA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3263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WGS84 : </a:t>
            </a:r>
            <a:r>
              <a:rPr lang="fr-BE" sz="1200" dirty="0"/>
              <a:t>Système de coordonnées global utilisé par le système GPS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LB72 : </a:t>
            </a:r>
            <a:r>
              <a:rPr lang="fr-FR" sz="1200" dirty="0">
                <a:solidFill>
                  <a:schemeClr val="accent1"/>
                </a:solidFill>
              </a:rPr>
              <a:t>Système de coordonnées cartographique utilisé couramment en Belgique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LB 2008 : </a:t>
            </a:r>
            <a:r>
              <a:rPr lang="fr-FR" sz="1200" dirty="0">
                <a:solidFill>
                  <a:schemeClr val="accent1"/>
                </a:solidFill>
              </a:rPr>
              <a:t>‘Nouveau’ système utilisé en Belgique (notamment IGN et </a:t>
            </a:r>
            <a:r>
              <a:rPr lang="fr-FR" sz="1200" dirty="0" err="1">
                <a:solidFill>
                  <a:schemeClr val="accent1"/>
                </a:solidFill>
              </a:rPr>
              <a:t>géoréférentiel</a:t>
            </a:r>
            <a:r>
              <a:rPr lang="fr-FR" sz="1200" dirty="0">
                <a:solidFill>
                  <a:schemeClr val="accent1"/>
                </a:solidFill>
              </a:rPr>
              <a:t> wallon) </a:t>
            </a:r>
            <a:r>
              <a:rPr lang="fr-FR" sz="1200" b="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sz="1200" b="0" dirty="0">
                <a:solidFill>
                  <a:schemeClr val="accent1"/>
                </a:solidFill>
              </a:rPr>
              <a:t>Décalage de 500 km par rapport au LB72</a:t>
            </a:r>
            <a:endParaRPr lang="fr-FR" sz="1200" dirty="0">
              <a:solidFill>
                <a:schemeClr val="accent1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856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Port des gants de prélèvement : protection vis-à-vis</a:t>
            </a:r>
            <a:r>
              <a:rPr lang="fr-BE" baseline="0" dirty="0"/>
              <a:t> des stabilisants, incertitude quant à la composition du matériau prélevé + renouvelés à chaque prélèvement solide (non contamination des suivants)</a:t>
            </a:r>
          </a:p>
          <a:p>
            <a:r>
              <a:rPr lang="fr-FR" b="1" u="sng" dirty="0" smtClean="0">
                <a:solidFill>
                  <a:schemeClr val="accent1"/>
                </a:solidFill>
              </a:rPr>
              <a:t>Réduction par quartage : </a:t>
            </a:r>
          </a:p>
          <a:p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chemeClr val="accent1"/>
                </a:solidFill>
              </a:rPr>
              <a:t>Pour palier les différences de composition des échantillons élémentaires et</a:t>
            </a:r>
            <a:r>
              <a:rPr lang="fr-FR" baseline="0" dirty="0" smtClean="0">
                <a:solidFill>
                  <a:schemeClr val="accent1"/>
                </a:solidFill>
              </a:rPr>
              <a:t> éviter les anomalies locales (</a:t>
            </a:r>
            <a:r>
              <a:rPr lang="fr-FR" dirty="0" smtClean="0">
                <a:solidFill>
                  <a:schemeClr val="accent1"/>
                </a:solidFill>
              </a:rPr>
              <a:t>effet pépite)</a:t>
            </a:r>
          </a:p>
          <a:p>
            <a:pPr marL="171450" indent="-171450">
              <a:buFont typeface="Wingdings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Pour obtenir le volume demandé</a:t>
            </a:r>
            <a:r>
              <a:rPr lang="fr-BE" baseline="0" dirty="0" smtClean="0">
                <a:sym typeface="Wingdings" panose="05000000000000000000" pitchFamily="2" charset="2"/>
              </a:rPr>
              <a:t> par le labo</a:t>
            </a:r>
          </a:p>
          <a:p>
            <a:pPr marL="171450" indent="-171450">
              <a:buFont typeface="Wingdings"/>
              <a:buChar char="à"/>
            </a:pPr>
            <a:r>
              <a:rPr lang="fr-BE" baseline="0" dirty="0" smtClean="0">
                <a:sym typeface="Wingdings" panose="05000000000000000000" pitchFamily="2" charset="2"/>
              </a:rPr>
              <a:t>Pour réaliser plusieurs échantillons de composition similaire</a:t>
            </a:r>
          </a:p>
          <a:p>
            <a:endParaRPr lang="fr-BE" baseline="0" dirty="0" smtClean="0"/>
          </a:p>
          <a:p>
            <a:r>
              <a:rPr lang="fr-BE" baseline="0" dirty="0" smtClean="0"/>
              <a:t>Vides </a:t>
            </a:r>
            <a:r>
              <a:rPr lang="fr-BE" baseline="0" dirty="0"/>
              <a:t>: minimiser les processus </a:t>
            </a:r>
            <a:r>
              <a:rPr lang="fr-BE" baseline="0" dirty="0" smtClean="0"/>
              <a:t>d’altération (oxydation, hydrolyse, dégradation microbienne)</a:t>
            </a:r>
            <a:endParaRPr lang="fr-BE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accent1"/>
                </a:solidFill>
              </a:rPr>
              <a:t>Fermeture hermétique : minimise la volatilisation, possible si le système de fermeture est préalablement débarrassé de toute particule de </a:t>
            </a:r>
            <a:r>
              <a:rPr lang="fr-FR" sz="1200" dirty="0" smtClean="0">
                <a:solidFill>
                  <a:schemeClr val="accent1"/>
                </a:solidFill>
              </a:rPr>
              <a:t>sol</a:t>
            </a:r>
            <a:endParaRPr lang="fr-FR" sz="1200" dirty="0">
              <a:solidFill>
                <a:schemeClr val="accent1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750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E01-E19D-40A5-BBB8-7438E088CD1A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63EE-C4A0-415C-9691-E1B14C930597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BD0-BB3E-462D-AD44-5CE046394E62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0A44-4563-46B7-82F3-FC003E78AC9F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BA1-F1E9-479E-949A-26A4298BA67F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C0A-3E89-4416-AD09-0D75E00D5AD8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A36-9CB8-4A71-9063-D57E70890071}" type="datetime1">
              <a:rPr lang="fr-BE" smtClean="0"/>
              <a:t>27/11/2019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97D-4041-4242-8E13-AE8572F98804}" type="datetime1">
              <a:rPr lang="fr-BE" smtClean="0"/>
              <a:t>27/11/2019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FE4-B831-4721-8A42-9BDE1A75EB6C}" type="datetime1">
              <a:rPr lang="fr-BE" smtClean="0"/>
              <a:t>27/11/2019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89B-BDA9-4704-8CA1-B28C4D04D436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4E71-2DBF-41C8-8A78-7A661AF9CAE4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Comité suivi du 28 novembre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A06FFB-516E-4A3E-9775-C5EB7F83D4CA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/>
              <a:t>Comité suivi du 28 novembre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>Formation « préleveurs »</a:t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sz="4000" dirty="0">
                <a:solidFill>
                  <a:schemeClr val="bg1"/>
                </a:solidFill>
              </a:rPr>
              <a:t>P 1 – Gestion des échantillons : Constitution, flaconnage, transport et conservation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Sophie Herzet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Flaconnage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000" b="1" u="sng" dirty="0">
                <a:solidFill>
                  <a:schemeClr val="accent1"/>
                </a:solidFill>
              </a:rPr>
              <a:t>Précautions de remplissage :</a:t>
            </a:r>
          </a:p>
          <a:p>
            <a:pPr marL="0" indent="0">
              <a:buNone/>
            </a:pPr>
            <a:endParaRPr lang="fr-FR" sz="1400" b="1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1"/>
                </a:solidFill>
              </a:rPr>
              <a:t>Port de gants de prélèvement</a:t>
            </a:r>
          </a:p>
          <a:p>
            <a:pPr marL="0" indent="0">
              <a:buNone/>
            </a:pPr>
            <a:endParaRPr lang="fr-FR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u="sng" dirty="0" smtClean="0">
                <a:solidFill>
                  <a:schemeClr val="accent1"/>
                </a:solidFill>
              </a:rPr>
              <a:t>Échantillons </a:t>
            </a:r>
            <a:r>
              <a:rPr lang="fr-FR" sz="2600" u="sng" dirty="0">
                <a:solidFill>
                  <a:schemeClr val="accent1"/>
                </a:solidFill>
              </a:rPr>
              <a:t>liquides </a:t>
            </a:r>
            <a:r>
              <a:rPr lang="fr-FR" sz="26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endParaRPr lang="fr-FR" sz="1400" b="1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2600" dirty="0" smtClean="0">
                <a:solidFill>
                  <a:schemeClr val="accent1"/>
                </a:solidFill>
              </a:rPr>
              <a:t>Pas d’agent </a:t>
            </a:r>
            <a:r>
              <a:rPr lang="fr-FR" sz="2600" dirty="0">
                <a:solidFill>
                  <a:schemeClr val="accent1"/>
                </a:solidFill>
              </a:rPr>
              <a:t>de </a:t>
            </a:r>
            <a:r>
              <a:rPr lang="fr-FR" sz="2600" dirty="0" smtClean="0">
                <a:solidFill>
                  <a:schemeClr val="accent1"/>
                </a:solidFill>
              </a:rPr>
              <a:t>conservation </a:t>
            </a:r>
            <a:r>
              <a:rPr lang="fr-FR" sz="2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fr-FR" sz="2600" dirty="0" smtClean="0">
                <a:solidFill>
                  <a:schemeClr val="accent1"/>
                </a:solidFill>
              </a:rPr>
              <a:t> rinçage des </a:t>
            </a:r>
            <a:r>
              <a:rPr lang="fr-FR" sz="2600" dirty="0">
                <a:solidFill>
                  <a:schemeClr val="accent1"/>
                </a:solidFill>
              </a:rPr>
              <a:t>récipients avant remplissage</a:t>
            </a:r>
          </a:p>
          <a:p>
            <a:r>
              <a:rPr lang="fr-FR" sz="2600" dirty="0" smtClean="0">
                <a:solidFill>
                  <a:schemeClr val="accent1"/>
                </a:solidFill>
              </a:rPr>
              <a:t>Flacons </a:t>
            </a:r>
            <a:r>
              <a:rPr lang="fr-FR" sz="2600" dirty="0">
                <a:solidFill>
                  <a:schemeClr val="accent1"/>
                </a:solidFill>
              </a:rPr>
              <a:t>pré-remplis avec </a:t>
            </a:r>
            <a:r>
              <a:rPr lang="fr-FR" sz="2600" dirty="0" smtClean="0">
                <a:solidFill>
                  <a:schemeClr val="accent1"/>
                </a:solidFill>
              </a:rPr>
              <a:t>conservateur </a:t>
            </a:r>
            <a:r>
              <a:rPr lang="fr-FR" sz="2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p</a:t>
            </a:r>
            <a:r>
              <a:rPr lang="fr-FR" sz="2600" dirty="0" smtClean="0">
                <a:solidFill>
                  <a:schemeClr val="accent1"/>
                </a:solidFill>
              </a:rPr>
              <a:t>récaution </a:t>
            </a:r>
            <a:r>
              <a:rPr lang="fr-FR" sz="2600" dirty="0">
                <a:solidFill>
                  <a:schemeClr val="accent1"/>
                </a:solidFill>
              </a:rPr>
              <a:t>de manipulation</a:t>
            </a:r>
          </a:p>
          <a:p>
            <a:r>
              <a:rPr lang="fr-FR" sz="2600" dirty="0" smtClean="0">
                <a:solidFill>
                  <a:schemeClr val="accent1"/>
                </a:solidFill>
              </a:rPr>
              <a:t>Remplissage </a:t>
            </a:r>
            <a:r>
              <a:rPr lang="fr-FR" sz="2600" dirty="0" smtClean="0">
                <a:solidFill>
                  <a:schemeClr val="accent1"/>
                </a:solidFill>
              </a:rPr>
              <a:t>en </a:t>
            </a:r>
            <a:r>
              <a:rPr lang="fr-FR" sz="2600" dirty="0">
                <a:solidFill>
                  <a:schemeClr val="accent1"/>
                </a:solidFill>
              </a:rPr>
              <a:t>l’absence de bulle </a:t>
            </a:r>
            <a:r>
              <a:rPr lang="fr-FR" sz="2600" dirty="0" smtClean="0">
                <a:solidFill>
                  <a:schemeClr val="accent1"/>
                </a:solidFill>
              </a:rPr>
              <a:t>d’air</a:t>
            </a:r>
            <a:endParaRPr lang="fr-FR" sz="2600" dirty="0">
              <a:solidFill>
                <a:schemeClr val="accent1"/>
              </a:solidFill>
            </a:endParaRPr>
          </a:p>
          <a:p>
            <a:r>
              <a:rPr lang="fr-FR" sz="2600" dirty="0" smtClean="0">
                <a:solidFill>
                  <a:schemeClr val="accent1"/>
                </a:solidFill>
              </a:rPr>
              <a:t>Filtration </a:t>
            </a:r>
            <a:r>
              <a:rPr lang="fr-FR" sz="2600" dirty="0">
                <a:solidFill>
                  <a:schemeClr val="accent1"/>
                </a:solidFill>
              </a:rPr>
              <a:t>sur site 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26" y="1556792"/>
            <a:ext cx="1511804" cy="12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6335" y="5159664"/>
            <a:ext cx="1148218" cy="9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647564" y="2348880"/>
            <a:ext cx="4356484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95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Etiquetage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2708920"/>
            <a:ext cx="8172908" cy="18686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Dénomination</a:t>
            </a:r>
            <a:r>
              <a:rPr lang="fr-FR" sz="2800" dirty="0">
                <a:solidFill>
                  <a:schemeClr val="accent1"/>
                </a:solidFill>
              </a:rPr>
              <a:t> : univoque</a:t>
            </a:r>
          </a:p>
          <a:p>
            <a:pPr marL="0" indent="0">
              <a:buNone/>
            </a:pP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Étiquetage :</a:t>
            </a:r>
          </a:p>
          <a:p>
            <a:pPr marL="0" indent="0">
              <a:buNone/>
            </a:pPr>
            <a:r>
              <a:rPr lang="fr-FR" sz="2900" dirty="0">
                <a:solidFill>
                  <a:schemeClr val="accent1"/>
                </a:solidFill>
              </a:rPr>
              <a:t>Sur le récipient </a:t>
            </a:r>
            <a:r>
              <a:rPr lang="fr-FR" sz="2900" b="1" u="sng" dirty="0">
                <a:solidFill>
                  <a:schemeClr val="accent1"/>
                </a:solidFill>
              </a:rPr>
              <a:t>et</a:t>
            </a:r>
            <a:r>
              <a:rPr lang="fr-FR" sz="2900" dirty="0">
                <a:solidFill>
                  <a:schemeClr val="accent1"/>
                </a:solidFill>
              </a:rPr>
              <a:t> sur le couvercle</a:t>
            </a:r>
          </a:p>
          <a:p>
            <a:pPr marL="0" indent="0">
              <a:buNone/>
            </a:pPr>
            <a:r>
              <a:rPr lang="fr-FR" sz="2900" dirty="0">
                <a:solidFill>
                  <a:schemeClr val="accent1"/>
                </a:solidFill>
              </a:rPr>
              <a:t>Résistant aux conditions de manipulation et de stockage</a:t>
            </a:r>
          </a:p>
          <a:p>
            <a:pPr marL="0" indent="0">
              <a:buNone/>
            </a:pPr>
            <a:endParaRPr lang="fr-FR" sz="15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81119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95395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11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75900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</p:spTree>
    <p:extLst>
      <p:ext uri="{BB962C8B-B14F-4D97-AF65-F5344CB8AC3E}">
        <p14:creationId xmlns:p14="http://schemas.microsoft.com/office/powerpoint/2010/main" val="5969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Transport et conservation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Transport et Conservation :</a:t>
            </a:r>
          </a:p>
          <a:p>
            <a:pPr marL="0" indent="0">
              <a:buNone/>
            </a:pPr>
            <a:endParaRPr lang="fr-FR" sz="1600" b="1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2800" u="sng" dirty="0">
                <a:solidFill>
                  <a:schemeClr val="accent1"/>
                </a:solidFill>
              </a:rPr>
              <a:t>Température</a:t>
            </a:r>
            <a:r>
              <a:rPr lang="fr-FR" sz="2800" dirty="0">
                <a:solidFill>
                  <a:schemeClr val="accent1"/>
                </a:solidFill>
              </a:rPr>
              <a:t>  : 4 ± 2 °C</a:t>
            </a:r>
          </a:p>
          <a:p>
            <a:pPr marL="0" indent="0">
              <a:buNone/>
            </a:pPr>
            <a:endParaRPr lang="fr-FR" sz="2800" dirty="0">
              <a:solidFill>
                <a:schemeClr val="accent1"/>
              </a:solidFill>
            </a:endParaRPr>
          </a:p>
          <a:p>
            <a:r>
              <a:rPr lang="fr-FR" sz="2800" u="sng" dirty="0">
                <a:solidFill>
                  <a:schemeClr val="accent1"/>
                </a:solidFill>
              </a:rPr>
              <a:t>À l’abri</a:t>
            </a:r>
            <a:r>
              <a:rPr lang="fr-FR" sz="2800" dirty="0">
                <a:solidFill>
                  <a:schemeClr val="accent1"/>
                </a:solidFill>
              </a:rPr>
              <a:t> : </a:t>
            </a:r>
            <a:r>
              <a:rPr lang="fr-FR" sz="2800" dirty="0" smtClean="0">
                <a:solidFill>
                  <a:schemeClr val="accent1"/>
                </a:solidFill>
              </a:rPr>
              <a:t>de </a:t>
            </a:r>
            <a:r>
              <a:rPr lang="fr-FR" sz="2800" dirty="0">
                <a:solidFill>
                  <a:schemeClr val="accent1"/>
                </a:solidFill>
              </a:rPr>
              <a:t>la lumière – de </a:t>
            </a:r>
            <a:r>
              <a:rPr lang="fr-FR" sz="2800" dirty="0" smtClean="0">
                <a:solidFill>
                  <a:schemeClr val="accent1"/>
                </a:solidFill>
              </a:rPr>
              <a:t>l’humidité</a:t>
            </a:r>
            <a:r>
              <a:rPr lang="fr-FR" sz="2800" dirty="0">
                <a:solidFill>
                  <a:schemeClr val="accent1"/>
                </a:solidFill>
              </a:rPr>
              <a:t> </a:t>
            </a:r>
            <a:r>
              <a:rPr lang="fr-FR" sz="2800" dirty="0" smtClean="0">
                <a:solidFill>
                  <a:schemeClr val="accent1"/>
                </a:solidFill>
              </a:rPr>
              <a:t>– des chocs</a:t>
            </a:r>
            <a:endParaRPr lang="fr-F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accent1"/>
              </a:solidFill>
            </a:endParaRPr>
          </a:p>
          <a:p>
            <a:r>
              <a:rPr lang="fr-FR" sz="2800" u="sng" dirty="0">
                <a:solidFill>
                  <a:schemeClr val="accent1"/>
                </a:solidFill>
              </a:rPr>
              <a:t>Durée de conservation</a:t>
            </a:r>
            <a:r>
              <a:rPr lang="fr-FR" sz="2800" dirty="0">
                <a:solidFill>
                  <a:schemeClr val="accent1"/>
                </a:solidFill>
              </a:rPr>
              <a:t> : la plus courte possible entre le site et le laboratoire</a:t>
            </a: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0656" y="2413352"/>
            <a:ext cx="3497328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62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Rapportage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Rapportage</a:t>
            </a:r>
            <a:endParaRPr lang="fr-BE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À inclure dans la « Fiche de prélèvement »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accent1"/>
                </a:solidFill>
              </a:rPr>
              <a:t>Nombre, composition et dénomination des échantillons prélevés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accent1"/>
                </a:solidFill>
              </a:rPr>
              <a:t>Plan d’échantillonnage (</a:t>
            </a:r>
            <a:r>
              <a:rPr lang="fr-FR" dirty="0" err="1">
                <a:solidFill>
                  <a:schemeClr val="accent1"/>
                </a:solidFill>
              </a:rPr>
              <a:t>géoréférencé</a:t>
            </a:r>
            <a:r>
              <a:rPr lang="fr-FR" dirty="0">
                <a:solidFill>
                  <a:schemeClr val="accent1"/>
                </a:solidFill>
              </a:rPr>
              <a:t> ou non, cf. plus haut)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accent1"/>
                </a:solidFill>
              </a:rPr>
              <a:t>Photos site et localisation prélèvements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accent1"/>
                </a:solidFill>
              </a:rPr>
              <a:t>Particularité des flaconnages (stabilisés, en doublon,…)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accent1"/>
                </a:solidFill>
              </a:rPr>
              <a:t>Tout écart aux bonnes pratiques </a:t>
            </a:r>
            <a:r>
              <a:rPr lang="fr-FR" dirty="0" smtClean="0">
                <a:solidFill>
                  <a:schemeClr val="accent1"/>
                </a:solidFill>
              </a:rPr>
              <a:t>concernant </a:t>
            </a:r>
            <a:r>
              <a:rPr lang="fr-FR" dirty="0" smtClean="0">
                <a:solidFill>
                  <a:schemeClr val="accent1"/>
                </a:solidFill>
              </a:rPr>
              <a:t>les </a:t>
            </a:r>
            <a:r>
              <a:rPr lang="fr-FR" dirty="0">
                <a:solidFill>
                  <a:schemeClr val="accent1"/>
                </a:solidFill>
              </a:rPr>
              <a:t>conditions de transport et </a:t>
            </a:r>
            <a:r>
              <a:rPr lang="fr-FR" dirty="0" smtClean="0">
                <a:solidFill>
                  <a:schemeClr val="accent1"/>
                </a:solidFill>
              </a:rPr>
              <a:t>conservation + </a:t>
            </a:r>
            <a:r>
              <a:rPr lang="fr-FR" dirty="0">
                <a:solidFill>
                  <a:schemeClr val="accent1"/>
                </a:solidFill>
              </a:rPr>
              <a:t>justification 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51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b="1" dirty="0">
                <a:solidFill>
                  <a:schemeClr val="accent1"/>
                </a:solidFill>
              </a:rPr>
              <a:t>MERCI POUR VOTRE ÉCOUTE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>
            <a:noAutofit/>
          </a:bodyPr>
          <a:lstStyle/>
          <a:p>
            <a:r>
              <a:rPr lang="fr-BE" sz="3600" dirty="0">
                <a:solidFill>
                  <a:schemeClr val="bg1"/>
                </a:solidFill>
              </a:rPr>
              <a:t>P1 – Gestion des échantillons : Constitution, flaconnage, transport et conservation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0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>
                <a:solidFill>
                  <a:schemeClr val="accent1"/>
                </a:solidFill>
              </a:rPr>
              <a:t>Lors du transport vers le site, vous vous apercevez qu’un type </a:t>
            </a:r>
            <a:r>
              <a:rPr lang="fr-BE" b="1" dirty="0" smtClean="0">
                <a:solidFill>
                  <a:schemeClr val="accent1"/>
                </a:solidFill>
              </a:rPr>
              <a:t>de bouteille </a:t>
            </a:r>
            <a:r>
              <a:rPr lang="fr-BE" b="1" dirty="0">
                <a:solidFill>
                  <a:schemeClr val="accent1"/>
                </a:solidFill>
              </a:rPr>
              <a:t>de prélèvement d’eau souterraine avec stabilisateur est manquant. Quelle solution proposez-vous ?</a:t>
            </a:r>
            <a:endParaRPr lang="fr-BE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Autofit/>
          </a:bodyPr>
          <a:lstStyle/>
          <a:p>
            <a:r>
              <a:rPr lang="fr-FR" sz="3600" b="1" u="sng" dirty="0">
                <a:solidFill>
                  <a:schemeClr val="bg1"/>
                </a:solidFill>
              </a:rPr>
              <a:t>Cas pratique :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342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420888"/>
            <a:ext cx="7812075" cy="28657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b="1" dirty="0">
                <a:solidFill>
                  <a:schemeClr val="accent1"/>
                </a:solidFill>
              </a:rPr>
              <a:t>Références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>
                <a:solidFill>
                  <a:schemeClr val="accent1"/>
                </a:solidFill>
              </a:rPr>
              <a:t>Matériel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chemeClr val="accent1"/>
                </a:solidFill>
              </a:rPr>
              <a:t>Localisation </a:t>
            </a:r>
            <a:r>
              <a:rPr lang="fr-FR" sz="2800" b="1" dirty="0">
                <a:solidFill>
                  <a:schemeClr val="accent1"/>
                </a:solidFill>
              </a:rPr>
              <a:t>des points de prélèvement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>
                <a:solidFill>
                  <a:schemeClr val="accent1"/>
                </a:solidFill>
              </a:rPr>
              <a:t>Flaconnage, dénomination, transport et conservation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>
                <a:solidFill>
                  <a:schemeClr val="accent1"/>
                </a:solidFill>
              </a:rPr>
              <a:t>Rapportage</a:t>
            </a:r>
          </a:p>
          <a:p>
            <a:pPr marL="457200" indent="-457200">
              <a:buFont typeface="+mj-lt"/>
              <a:buAutoNum type="arabicPeriod"/>
            </a:pPr>
            <a:endParaRPr lang="fr-FR" sz="28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sz="2000" b="1" cap="all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1"/>
                </a:solidFill>
              </a:rPr>
              <a:t>Programme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6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>
                <a:solidFill>
                  <a:schemeClr val="accent1"/>
                </a:solidFill>
              </a:rPr>
              <a:t>Protocole CWEA :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« P1 – </a:t>
            </a:r>
            <a:r>
              <a:rPr lang="fr-BE" dirty="0">
                <a:solidFill>
                  <a:schemeClr val="accent1"/>
                </a:solidFill>
              </a:rPr>
              <a:t>Méthode concernant la constitution, le flaconnage, le</a:t>
            </a:r>
          </a:p>
          <a:p>
            <a:pPr marL="0" indent="0">
              <a:buNone/>
            </a:pPr>
            <a:r>
              <a:rPr lang="fr-BE" dirty="0">
                <a:solidFill>
                  <a:schemeClr val="accent1"/>
                </a:solidFill>
              </a:rPr>
              <a:t>transport et la conservation des échantillons</a:t>
            </a:r>
            <a:r>
              <a:rPr lang="fr-FR" dirty="0">
                <a:solidFill>
                  <a:schemeClr val="accent1"/>
                </a:solidFill>
              </a:rPr>
              <a:t> »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u="sng" dirty="0">
                <a:solidFill>
                  <a:schemeClr val="accent1"/>
                </a:solidFill>
              </a:rPr>
              <a:t>Références normatives 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NBN EN ISO 5667-3	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Échantillons d’eau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ISO 18400-105	 	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Sols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323528" y="1700809"/>
            <a:ext cx="8586556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Champs d’application :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fr-FR" sz="2800" dirty="0">
                <a:solidFill>
                  <a:schemeClr val="accent1"/>
                </a:solidFill>
              </a:rPr>
              <a:t>« Bonnes pratiques concernant tous types d’échantillons (solides, liquides ou d’air) prélevés dans le cadre d’un suivi environnemental dans le but de </a:t>
            </a:r>
            <a:r>
              <a:rPr lang="fr-FR" sz="2800" b="1" u="sng" dirty="0">
                <a:solidFill>
                  <a:schemeClr val="accent1"/>
                </a:solidFill>
              </a:rPr>
              <a:t>conserver l’intégrité des échantillons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dirty="0">
                <a:solidFill>
                  <a:schemeClr val="accent1"/>
                </a:solidFill>
              </a:rPr>
              <a:t>collectés sur le site étudié »</a:t>
            </a: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</p:spTree>
    <p:extLst>
      <p:ext uri="{BB962C8B-B14F-4D97-AF65-F5344CB8AC3E}">
        <p14:creationId xmlns:p14="http://schemas.microsoft.com/office/powerpoint/2010/main" val="2392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Matériel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467544" y="1484785"/>
            <a:ext cx="8352928" cy="187220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Matériel  - Choix du flaconnage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Souvent fourni par le laboratoire (MAIS PAS TOUJOURS)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M</a:t>
            </a:r>
            <a:r>
              <a:rPr lang="fr-FR" sz="2000" dirty="0">
                <a:solidFill>
                  <a:schemeClr val="accent1"/>
                </a:solidFill>
              </a:rPr>
              <a:t>atériau neutre vis-à-vis des composés analysés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1"/>
                </a:solidFill>
              </a:rPr>
              <a:t>      cf. recommandations de conditionnement prescrites par la P1</a:t>
            </a: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P1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23528" y="3717032"/>
            <a:ext cx="3987102" cy="3048024"/>
            <a:chOff x="1" y="3212976"/>
            <a:chExt cx="4310629" cy="3552080"/>
          </a:xfrm>
        </p:grpSpPr>
        <p:pic>
          <p:nvPicPr>
            <p:cNvPr id="14" name="Image 13"/>
            <p:cNvPicPr/>
            <p:nvPr/>
          </p:nvPicPr>
          <p:blipFill rotWithShape="1">
            <a:blip r:embed="rId5"/>
            <a:srcRect l="2657" t="2744" r="3004" b="2744"/>
            <a:stretch/>
          </p:blipFill>
          <p:spPr>
            <a:xfrm>
              <a:off x="1" y="4532808"/>
              <a:ext cx="2520280" cy="223224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6"/>
            <a:stretch/>
          </p:blipFill>
          <p:spPr bwMode="auto">
            <a:xfrm>
              <a:off x="1763688" y="3212976"/>
              <a:ext cx="2546942" cy="217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" r="5776" b="3861"/>
          <a:stretch/>
        </p:blipFill>
        <p:spPr bwMode="auto">
          <a:xfrm>
            <a:off x="5796136" y="3528495"/>
            <a:ext cx="1721198" cy="28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/>
          <a:stretch/>
        </p:blipFill>
        <p:spPr bwMode="auto">
          <a:xfrm>
            <a:off x="7308304" y="5079612"/>
            <a:ext cx="1709738" cy="17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87960" y="3528495"/>
            <a:ext cx="23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</a:rPr>
              <a:t>Echantillons solides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55527" y="3101414"/>
            <a:ext cx="23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</a:rPr>
              <a:t>Echantillons liquides</a:t>
            </a:r>
          </a:p>
        </p:txBody>
      </p:sp>
    </p:spTree>
    <p:extLst>
      <p:ext uri="{BB962C8B-B14F-4D97-AF65-F5344CB8AC3E}">
        <p14:creationId xmlns:p14="http://schemas.microsoft.com/office/powerpoint/2010/main" val="452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Matériel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467544" y="1484785"/>
            <a:ext cx="8352928" cy="40227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Matériel  - Choix du flaconnage</a:t>
            </a: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Quantité minimum nécessaire d’un échantillon ?</a:t>
            </a:r>
          </a:p>
          <a:p>
            <a:r>
              <a:rPr lang="fr-FR" dirty="0">
                <a:solidFill>
                  <a:schemeClr val="accent1"/>
                </a:solidFill>
              </a:rPr>
              <a:t>Type et nombre de prélèvements prévus ?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Qualité des contenants fournis ?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Conditions </a:t>
            </a:r>
            <a:r>
              <a:rPr lang="fr-FR" dirty="0">
                <a:solidFill>
                  <a:schemeClr val="accent1"/>
                </a:solidFill>
              </a:rPr>
              <a:t>de remplissage </a:t>
            </a:r>
            <a:r>
              <a:rPr lang="fr-FR" dirty="0" smtClean="0">
                <a:solidFill>
                  <a:schemeClr val="accent1"/>
                </a:solidFill>
              </a:rPr>
              <a:t>requises ?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P1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  <p:grpSp>
        <p:nvGrpSpPr>
          <p:cNvPr id="6" name="Groupe 5"/>
          <p:cNvGrpSpPr/>
          <p:nvPr/>
        </p:nvGrpSpPr>
        <p:grpSpPr>
          <a:xfrm>
            <a:off x="1115616" y="5373216"/>
            <a:ext cx="7416824" cy="462330"/>
            <a:chOff x="1115616" y="5507561"/>
            <a:chExt cx="7416824" cy="462330"/>
          </a:xfrm>
        </p:grpSpPr>
        <p:sp>
          <p:nvSpPr>
            <p:cNvPr id="3" name="Rectangle 2"/>
            <p:cNvSpPr/>
            <p:nvPr/>
          </p:nvSpPr>
          <p:spPr>
            <a:xfrm>
              <a:off x="1403648" y="5507561"/>
              <a:ext cx="6696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Importance de l’interaction avec le laboratoire</a:t>
              </a:r>
              <a:endParaRPr lang="fr-FR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1115616" y="5511658"/>
              <a:ext cx="7416824" cy="4582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872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Localisation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Localisation des points de prélèvement</a:t>
            </a:r>
          </a:p>
          <a:p>
            <a:pPr marL="0" indent="0">
              <a:buNone/>
            </a:pPr>
            <a:endParaRPr lang="fr-FR" sz="14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 La méthode choisie dépend du besoin de précision</a:t>
            </a: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400" b="1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fr-FR" sz="2600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Terres en andain</a:t>
            </a:r>
            <a:r>
              <a:rPr lang="fr-FR" sz="2600" b="1" dirty="0">
                <a:solidFill>
                  <a:schemeClr val="accent1"/>
                </a:solidFill>
                <a:sym typeface="Wingdings" panose="05000000000000000000" pitchFamily="2" charset="2"/>
              </a:rPr>
              <a:t> : </a:t>
            </a:r>
            <a:r>
              <a:rPr lang="fr-FR" sz="26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/>
            </a:r>
            <a:br>
              <a:rPr lang="fr-FR" sz="26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fr-FR" sz="2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emplacement </a:t>
            </a:r>
            <a:r>
              <a:rPr lang="fr-FR" sz="2600" dirty="0">
                <a:solidFill>
                  <a:schemeClr val="accent1"/>
                </a:solidFill>
                <a:sym typeface="Wingdings" panose="05000000000000000000" pitchFamily="2" charset="2"/>
              </a:rPr>
              <a:t>schématique des points prélevés</a:t>
            </a:r>
          </a:p>
          <a:p>
            <a:pPr>
              <a:spcAft>
                <a:spcPts val="600"/>
              </a:spcAft>
            </a:pPr>
            <a:r>
              <a:rPr lang="fr-FR" sz="2600" b="1" u="sng" dirty="0">
                <a:solidFill>
                  <a:schemeClr val="accent1"/>
                </a:solidFill>
              </a:rPr>
              <a:t>Forages sol en place</a:t>
            </a:r>
            <a:r>
              <a:rPr lang="fr-FR" sz="2600" b="1" dirty="0">
                <a:solidFill>
                  <a:schemeClr val="accent1"/>
                </a:solidFill>
              </a:rPr>
              <a:t> :</a:t>
            </a:r>
            <a:r>
              <a:rPr lang="fr-FR" sz="2600" dirty="0">
                <a:solidFill>
                  <a:schemeClr val="accent1"/>
                </a:solidFill>
              </a:rPr>
              <a:t> bonne précision en XY</a:t>
            </a:r>
          </a:p>
          <a:p>
            <a:pPr>
              <a:spcAft>
                <a:spcPts val="600"/>
              </a:spcAft>
            </a:pPr>
            <a:r>
              <a:rPr lang="fr-FR" sz="2600" b="1" u="sng" dirty="0">
                <a:solidFill>
                  <a:schemeClr val="accent1"/>
                </a:solidFill>
              </a:rPr>
              <a:t>Piézomètre</a:t>
            </a:r>
            <a:r>
              <a:rPr lang="fr-FR" sz="2600" b="1" dirty="0">
                <a:solidFill>
                  <a:schemeClr val="accent1"/>
                </a:solidFill>
              </a:rPr>
              <a:t> :</a:t>
            </a:r>
            <a:r>
              <a:rPr lang="fr-FR" sz="2600" dirty="0">
                <a:solidFill>
                  <a:schemeClr val="accent1"/>
                </a:solidFill>
              </a:rPr>
              <a:t> bonne précision en XY</a:t>
            </a:r>
            <a:r>
              <a:rPr lang="fr-FR" sz="2600" b="1" dirty="0">
                <a:solidFill>
                  <a:schemeClr val="accent1"/>
                </a:solidFill>
              </a:rPr>
              <a:t>Z</a:t>
            </a: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Protocole de </a:t>
            </a:r>
            <a:r>
              <a:rPr lang="fr-FR" dirty="0" err="1">
                <a:solidFill>
                  <a:schemeClr val="accent1"/>
                </a:solidFill>
                <a:sym typeface="Wingdings" panose="05000000000000000000" pitchFamily="2" charset="2"/>
              </a:rPr>
              <a:t>g</a:t>
            </a:r>
            <a:r>
              <a:rPr lang="fr-FR" dirty="0" err="1">
                <a:solidFill>
                  <a:schemeClr val="accent1"/>
                </a:solidFill>
              </a:rPr>
              <a:t>éoréférencement</a:t>
            </a:r>
            <a:r>
              <a:rPr lang="fr-FR" dirty="0">
                <a:solidFill>
                  <a:schemeClr val="accent1"/>
                </a:solidFill>
              </a:rPr>
              <a:t> : cf. P-8 du CWEA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</p:spTree>
    <p:extLst>
      <p:ext uri="{BB962C8B-B14F-4D97-AF65-F5344CB8AC3E}">
        <p14:creationId xmlns:p14="http://schemas.microsoft.com/office/powerpoint/2010/main" val="471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Localisation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556793"/>
            <a:ext cx="8172908" cy="3600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u="sng" dirty="0">
                <a:solidFill>
                  <a:schemeClr val="accent1"/>
                </a:solidFill>
              </a:rPr>
              <a:t>Systèmes de coordonnées usuels sur les récepteurs en Wallonie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77616"/>
              </p:ext>
            </p:extLst>
          </p:nvPr>
        </p:nvGraphicFramePr>
        <p:xfrm>
          <a:off x="184732" y="2492896"/>
          <a:ext cx="8725353" cy="311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5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3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53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382">
                <a:tc>
                  <a:txBody>
                    <a:bodyPr/>
                    <a:lstStyle/>
                    <a:p>
                      <a:r>
                        <a:rPr lang="fr-BE" dirty="0"/>
                        <a:t>Système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Descriptif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426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WGS84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Longitude :</a:t>
                      </a:r>
                    </a:p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Entre 49°30’ et 51°00’ 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Latitude :</a:t>
                      </a:r>
                    </a:p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Entre 2°40’ et 6°24’ Nord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chemeClr val="accent1"/>
                          </a:solidFill>
                        </a:rPr>
                        <a:t>Référence pour le système </a:t>
                      </a:r>
                      <a:r>
                        <a:rPr lang="fr-BE" sz="1600" dirty="0">
                          <a:solidFill>
                            <a:schemeClr val="accent1"/>
                          </a:solidFill>
                        </a:rPr>
                        <a:t>GPS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591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Lambert </a:t>
                      </a:r>
                      <a:br>
                        <a:rPr lang="fr-BE" dirty="0">
                          <a:solidFill>
                            <a:schemeClr val="accent1"/>
                          </a:solidFill>
                        </a:rPr>
                      </a:br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belge 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Entre ~42 000 et </a:t>
                      </a:r>
                    </a:p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296 000 mètres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Entre ~21 000 et </a:t>
                      </a:r>
                    </a:p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168 000 mètres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Coordonnées cartographiques utilisées en Belgique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706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Lambert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Entre ~542 000 et 795 000 mètres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Entre ~521 000 et </a:t>
                      </a:r>
                    </a:p>
                    <a:p>
                      <a:r>
                        <a:rPr lang="fr-BE" dirty="0">
                          <a:solidFill>
                            <a:schemeClr val="accent1"/>
                          </a:solidFill>
                        </a:rPr>
                        <a:t>668 000 mètres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‘Nouveau’ système utilisé en Belgique</a:t>
                      </a:r>
                    </a:p>
                    <a:p>
                      <a:endParaRPr lang="fr-FR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Flaconnage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Précautions de remplissage :</a:t>
            </a:r>
          </a:p>
          <a:p>
            <a:pPr marL="0" indent="0">
              <a:buNone/>
            </a:pPr>
            <a:endParaRPr lang="fr-FR" sz="1400" b="1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600" dirty="0">
                <a:solidFill>
                  <a:schemeClr val="accent1"/>
                </a:solidFill>
              </a:rPr>
              <a:t>Port de gants de prélèvement</a:t>
            </a: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Échantillons solides </a:t>
            </a:r>
            <a:r>
              <a:rPr lang="fr-FR" sz="26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endParaRPr lang="fr-FR" sz="1400" b="1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2600" dirty="0" smtClean="0">
                <a:solidFill>
                  <a:schemeClr val="accent1"/>
                </a:solidFill>
              </a:rPr>
              <a:t>Prélever le volume adéquat </a:t>
            </a:r>
            <a:r>
              <a:rPr lang="fr-FR" sz="2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cf. quartage</a:t>
            </a:r>
            <a:r>
              <a:rPr lang="fr-FR" sz="26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sz="2600" dirty="0" smtClean="0">
                <a:solidFill>
                  <a:schemeClr val="accent1"/>
                </a:solidFill>
              </a:rPr>
              <a:t>Remplissage </a:t>
            </a:r>
            <a:r>
              <a:rPr lang="fr-FR" sz="2600" dirty="0">
                <a:solidFill>
                  <a:schemeClr val="accent1"/>
                </a:solidFill>
              </a:rPr>
              <a:t>avec le moins possible de vides </a:t>
            </a:r>
          </a:p>
          <a:p>
            <a:r>
              <a:rPr lang="fr-FR" sz="2600" dirty="0">
                <a:solidFill>
                  <a:schemeClr val="accent1"/>
                </a:solidFill>
              </a:rPr>
              <a:t>Fermeture hermétique</a:t>
            </a: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 – Méthode de gestion des échantillons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26" y="1556792"/>
            <a:ext cx="1511804" cy="12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647564" y="2481745"/>
            <a:ext cx="4356484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35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10268</TotalTime>
  <Words>1558</Words>
  <Application>Microsoft Office PowerPoint</Application>
  <PresentationFormat>Affichage à l'écran (4:3)</PresentationFormat>
  <Paragraphs>245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Présentation_ISSeP</vt:lpstr>
      <vt:lpstr>      Formation « préleveurs »  P 1 – Gestion des échantillons : Constitution, flaconnage, transport et conservation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P1 – Gestion des échantillons : Constitution, flaconnage, transport et conservation</vt:lpstr>
      <vt:lpstr>Cas pratique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HERZET Sophie</cp:lastModifiedBy>
  <cp:revision>394</cp:revision>
  <cp:lastPrinted>2019-11-13T08:46:29Z</cp:lastPrinted>
  <dcterms:created xsi:type="dcterms:W3CDTF">2017-11-22T16:18:59Z</dcterms:created>
  <dcterms:modified xsi:type="dcterms:W3CDTF">2019-11-27T09:22:54Z</dcterms:modified>
</cp:coreProperties>
</file>