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93" r:id="rId4"/>
    <p:sldId id="262" r:id="rId5"/>
    <p:sldId id="291" r:id="rId6"/>
    <p:sldId id="297" r:id="rId7"/>
    <p:sldId id="257" r:id="rId8"/>
    <p:sldId id="258" r:id="rId9"/>
    <p:sldId id="260" r:id="rId10"/>
    <p:sldId id="298" r:id="rId11"/>
    <p:sldId id="261" r:id="rId12"/>
    <p:sldId id="263" r:id="rId13"/>
    <p:sldId id="264" r:id="rId14"/>
    <p:sldId id="265" r:id="rId15"/>
    <p:sldId id="266" r:id="rId16"/>
    <p:sldId id="267" r:id="rId17"/>
    <p:sldId id="268" r:id="rId18"/>
    <p:sldId id="269" r:id="rId19"/>
    <p:sldId id="270" r:id="rId20"/>
    <p:sldId id="271" r:id="rId21"/>
    <p:sldId id="301" r:id="rId22"/>
    <p:sldId id="273" r:id="rId23"/>
    <p:sldId id="274" r:id="rId24"/>
    <p:sldId id="275" r:id="rId25"/>
    <p:sldId id="287" r:id="rId26"/>
    <p:sldId id="285" r:id="rId27"/>
    <p:sldId id="286" r:id="rId28"/>
    <p:sldId id="280" r:id="rId29"/>
    <p:sldId id="276" r:id="rId30"/>
    <p:sldId id="277" r:id="rId31"/>
    <p:sldId id="278" r:id="rId32"/>
    <p:sldId id="300" r:id="rId33"/>
    <p:sldId id="283" r:id="rId34"/>
    <p:sldId id="279" r:id="rId35"/>
    <p:sldId id="296" r:id="rId36"/>
    <p:sldId id="284" r:id="rId37"/>
  </p:sldIdLst>
  <p:sldSz cx="9144000" cy="5143500" type="screen16x9"/>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B929"/>
    <a:srgbClr val="0071B9"/>
    <a:srgbClr val="F9B000"/>
    <a:srgbClr val="A10E2F"/>
    <a:srgbClr val="002D59"/>
    <a:srgbClr val="89898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5" d="100"/>
          <a:sy n="95" d="100"/>
        </p:scale>
        <p:origin x="708"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23" name="Imag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5148000" cy="2173394"/>
          </a:xfrm>
          <a:prstGeom prst="rect">
            <a:avLst/>
          </a:prstGeom>
        </p:spPr>
      </p:pic>
      <p:sp>
        <p:nvSpPr>
          <p:cNvPr id="36" name="Rectangle 35"/>
          <p:cNvSpPr/>
          <p:nvPr userDrawn="1"/>
        </p:nvSpPr>
        <p:spPr>
          <a:xfrm>
            <a:off x="0" y="4248000"/>
            <a:ext cx="2160000" cy="900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2" name="Titre 1"/>
          <p:cNvSpPr>
            <a:spLocks noGrp="1"/>
          </p:cNvSpPr>
          <p:nvPr>
            <p:ph type="ctrTitle" hasCustomPrompt="1"/>
          </p:nvPr>
        </p:nvSpPr>
        <p:spPr>
          <a:xfrm>
            <a:off x="1362364" y="2880000"/>
            <a:ext cx="7060578" cy="1544400"/>
          </a:xfrm>
        </p:spPr>
        <p:txBody>
          <a:bodyPr anchor="t">
            <a:normAutofit/>
          </a:bodyPr>
          <a:lstStyle>
            <a:lvl1pPr algn="l">
              <a:defRPr sz="3000" b="1">
                <a:solidFill>
                  <a:srgbClr val="7AB929"/>
                </a:solidFill>
              </a:defRPr>
            </a:lvl1pPr>
          </a:lstStyle>
          <a:p>
            <a:r>
              <a:rPr lang="fr-FR" dirty="0"/>
              <a:t>CLIQUEZ ET MODIFIEZ LE TITRE</a:t>
            </a:r>
          </a:p>
        </p:txBody>
      </p:sp>
      <p:sp>
        <p:nvSpPr>
          <p:cNvPr id="6" name="Rectangle 5"/>
          <p:cNvSpPr/>
          <p:nvPr userDrawn="1"/>
        </p:nvSpPr>
        <p:spPr>
          <a:xfrm>
            <a:off x="8422942" y="459551"/>
            <a:ext cx="721058" cy="900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038666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a:t>CLIQUEZ ET MODIFIEZ LE TITRE</a:t>
            </a:r>
          </a:p>
        </p:txBody>
      </p:sp>
      <p:sp>
        <p:nvSpPr>
          <p:cNvPr id="3" name="Espace réservé du texte vertical 2"/>
          <p:cNvSpPr>
            <a:spLocks noGrp="1"/>
          </p:cNvSpPr>
          <p:nvPr>
            <p:ph type="body" orient="vert" idx="1"/>
          </p:nvPr>
        </p:nvSpPr>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116621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hasCustomPrompt="1"/>
          </p:nvPr>
        </p:nvSpPr>
        <p:spPr>
          <a:xfrm>
            <a:off x="6629400" y="154781"/>
            <a:ext cx="2057400" cy="3290888"/>
          </a:xfrm>
        </p:spPr>
        <p:txBody>
          <a:bodyPr vert="eaVert"/>
          <a:lstStyle/>
          <a:p>
            <a:r>
              <a:rPr lang="fr-FR" dirty="0"/>
              <a:t>CLIQUEZ ET MODIFIEZ LE TITRE</a:t>
            </a:r>
          </a:p>
        </p:txBody>
      </p:sp>
      <p:sp>
        <p:nvSpPr>
          <p:cNvPr id="3" name="Espace réservé du texte vertical 2"/>
          <p:cNvSpPr>
            <a:spLocks noGrp="1"/>
          </p:cNvSpPr>
          <p:nvPr>
            <p:ph type="body" orient="vert" idx="1"/>
          </p:nvPr>
        </p:nvSpPr>
        <p:spPr>
          <a:xfrm>
            <a:off x="457200" y="154781"/>
            <a:ext cx="6019800" cy="329088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22337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a:t>CLIQUEZ ET MODIFIEZ LE TITRE</a:t>
            </a:r>
          </a:p>
        </p:txBody>
      </p:sp>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520469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normAutofit/>
          </a:bodyPr>
          <a:lstStyle>
            <a:lvl1pPr algn="l">
              <a:defRPr sz="3600" b="1" cap="all"/>
            </a:lvl1pPr>
          </a:lstStyle>
          <a:p>
            <a:r>
              <a:rPr lang="fr-FR" dirty="0"/>
              <a:t>Cliquez et modifiez le titre</a:t>
            </a: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Tree>
    <p:extLst>
      <p:ext uri="{BB962C8B-B14F-4D97-AF65-F5344CB8AC3E}">
        <p14:creationId xmlns:p14="http://schemas.microsoft.com/office/powerpoint/2010/main" val="1550071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lstStyle/>
          <a:p>
            <a:r>
              <a:rPr lang="fr-FR" dirty="0"/>
              <a:t>CLIQUEZ ET MODIFIEZ LE TITRE</a:t>
            </a:r>
          </a:p>
        </p:txBody>
      </p:sp>
      <p:sp>
        <p:nvSpPr>
          <p:cNvPr id="3" name="Espace réservé du contenu 2"/>
          <p:cNvSpPr>
            <a:spLocks noGrp="1"/>
          </p:cNvSpPr>
          <p:nvPr>
            <p:ph sz="half" idx="1"/>
          </p:nvPr>
        </p:nvSpPr>
        <p:spPr>
          <a:xfrm>
            <a:off x="754302" y="900113"/>
            <a:ext cx="3741498" cy="2545556"/>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648200" y="900113"/>
            <a:ext cx="3774102" cy="2545556"/>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683131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05979"/>
            <a:ext cx="8229600" cy="857250"/>
          </a:xfrm>
        </p:spPr>
        <p:txBody>
          <a:bodyPr/>
          <a:lstStyle>
            <a:lvl1pPr>
              <a:defRPr/>
            </a:lvl1pPr>
          </a:lstStyle>
          <a:p>
            <a:r>
              <a:rPr lang="fr-FR" dirty="0"/>
              <a:t>CLIQUEZ ET MODIFIEZ LE TITRE</a:t>
            </a: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00530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a:t>CLIQUEZ ET MODIFIEZ LE TITRE</a:t>
            </a:r>
          </a:p>
        </p:txBody>
      </p:sp>
      <p:sp>
        <p:nvSpPr>
          <p:cNvPr id="3" name="Espace réservé de la date 2"/>
          <p:cNvSpPr>
            <a:spLocks noGrp="1"/>
          </p:cNvSpPr>
          <p:nvPr>
            <p:ph type="dt" sz="half" idx="10"/>
          </p:nvPr>
        </p:nvSpPr>
        <p:spPr>
          <a:xfrm>
            <a:off x="457200" y="4767263"/>
            <a:ext cx="2133600" cy="273844"/>
          </a:xfrm>
          <a:prstGeom prst="rect">
            <a:avLst/>
          </a:prstGeom>
        </p:spPr>
        <p:txBody>
          <a:bodyPr/>
          <a:lstStyle/>
          <a:p>
            <a:fld id="{04EB6A17-D7A4-3049-9C0B-80302430D2B0}" type="datetimeFigureOut">
              <a:rPr lang="fr-FR" smtClean="0"/>
              <a:t>27/11/2019</a:t>
            </a:fld>
            <a:endParaRPr lang="fr-FR"/>
          </a:p>
        </p:txBody>
      </p:sp>
      <p:sp>
        <p:nvSpPr>
          <p:cNvPr id="4" name="Espace réservé du pied de page 3"/>
          <p:cNvSpPr>
            <a:spLocks noGrp="1"/>
          </p:cNvSpPr>
          <p:nvPr>
            <p:ph type="ftr" sz="quarter" idx="11"/>
          </p:nvPr>
        </p:nvSpPr>
        <p:spPr>
          <a:xfrm>
            <a:off x="3124200" y="4767263"/>
            <a:ext cx="2895600" cy="273844"/>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6553200" y="4767263"/>
            <a:ext cx="2133600" cy="273844"/>
          </a:xfrm>
          <a:prstGeom prst="rect">
            <a:avLst/>
          </a:prstGeom>
        </p:spPr>
        <p:txBody>
          <a:bodyPr/>
          <a:lstStyle/>
          <a:p>
            <a:fld id="{2E794143-8163-F543-A4DC-FC997488DC9F}" type="slidenum">
              <a:rPr lang="fr-FR" smtClean="0"/>
              <a:t>‹N°›</a:t>
            </a:fld>
            <a:endParaRPr lang="fr-FR"/>
          </a:p>
        </p:txBody>
      </p:sp>
    </p:spTree>
    <p:extLst>
      <p:ext uri="{BB962C8B-B14F-4D97-AF65-F5344CB8AC3E}">
        <p14:creationId xmlns:p14="http://schemas.microsoft.com/office/powerpoint/2010/main" val="325658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4767263"/>
            <a:ext cx="2133600" cy="273844"/>
          </a:xfrm>
          <a:prstGeom prst="rect">
            <a:avLst/>
          </a:prstGeom>
        </p:spPr>
        <p:txBody>
          <a:bodyPr/>
          <a:lstStyle/>
          <a:p>
            <a:fld id="{04EB6A17-D7A4-3049-9C0B-80302430D2B0}" type="datetimeFigureOut">
              <a:rPr lang="fr-FR" smtClean="0"/>
              <a:t>27/11/2019</a:t>
            </a:fld>
            <a:endParaRPr lang="fr-FR"/>
          </a:p>
        </p:txBody>
      </p:sp>
      <p:sp>
        <p:nvSpPr>
          <p:cNvPr id="3" name="Espace réservé du pied de page 2"/>
          <p:cNvSpPr>
            <a:spLocks noGrp="1"/>
          </p:cNvSpPr>
          <p:nvPr>
            <p:ph type="ftr" sz="quarter" idx="11"/>
          </p:nvPr>
        </p:nvSpPr>
        <p:spPr>
          <a:xfrm>
            <a:off x="3124200" y="4767263"/>
            <a:ext cx="2895600" cy="273844"/>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6553200" y="4767263"/>
            <a:ext cx="2133600" cy="273844"/>
          </a:xfrm>
          <a:prstGeom prst="rect">
            <a:avLst/>
          </a:prstGeom>
        </p:spPr>
        <p:txBody>
          <a:bodyPr/>
          <a:lstStyle/>
          <a:p>
            <a:fld id="{2E794143-8163-F543-A4DC-FC997488DC9F}" type="slidenum">
              <a:rPr lang="fr-FR" smtClean="0"/>
              <a:t>‹N°›</a:t>
            </a:fld>
            <a:endParaRPr lang="fr-FR"/>
          </a:p>
        </p:txBody>
      </p:sp>
    </p:spTree>
    <p:extLst>
      <p:ext uri="{BB962C8B-B14F-4D97-AF65-F5344CB8AC3E}">
        <p14:creationId xmlns:p14="http://schemas.microsoft.com/office/powerpoint/2010/main" val="2018616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1" y="204787"/>
            <a:ext cx="3008313" cy="871538"/>
          </a:xfrm>
        </p:spPr>
        <p:txBody>
          <a:bodyPr anchor="b"/>
          <a:lstStyle>
            <a:lvl1pPr algn="l">
              <a:defRPr sz="2000" b="1"/>
            </a:lvl1pPr>
          </a:lstStyle>
          <a:p>
            <a:r>
              <a:rPr lang="fr-FR" dirty="0"/>
              <a:t>CLIQUEZ ET MODIFIEZ LE TITRE</a:t>
            </a:r>
          </a:p>
        </p:txBody>
      </p:sp>
      <p:sp>
        <p:nvSpPr>
          <p:cNvPr id="3" name="Espace réservé du contenu 2"/>
          <p:cNvSpPr>
            <a:spLocks noGrp="1"/>
          </p:cNvSpPr>
          <p:nvPr>
            <p:ph idx="1"/>
          </p:nvPr>
        </p:nvSpPr>
        <p:spPr>
          <a:xfrm>
            <a:off x="3575050" y="204788"/>
            <a:ext cx="5111750" cy="4389835"/>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4767263"/>
            <a:ext cx="2133600" cy="273844"/>
          </a:xfrm>
          <a:prstGeom prst="rect">
            <a:avLst/>
          </a:prstGeom>
        </p:spPr>
        <p:txBody>
          <a:bodyPr/>
          <a:lstStyle/>
          <a:p>
            <a:fld id="{04EB6A17-D7A4-3049-9C0B-80302430D2B0}" type="datetimeFigureOut">
              <a:rPr lang="fr-FR" smtClean="0"/>
              <a:t>27/11/2019</a:t>
            </a:fld>
            <a:endParaRPr lang="fr-FR"/>
          </a:p>
        </p:txBody>
      </p:sp>
      <p:sp>
        <p:nvSpPr>
          <p:cNvPr id="6" name="Espace réservé du pied de page 5"/>
          <p:cNvSpPr>
            <a:spLocks noGrp="1"/>
          </p:cNvSpPr>
          <p:nvPr>
            <p:ph type="ftr" sz="quarter" idx="11"/>
          </p:nvPr>
        </p:nvSpPr>
        <p:spPr>
          <a:xfrm>
            <a:off x="3124200" y="4767263"/>
            <a:ext cx="2895600" cy="273844"/>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4767263"/>
            <a:ext cx="2133600" cy="273844"/>
          </a:xfrm>
          <a:prstGeom prst="rect">
            <a:avLst/>
          </a:prstGeom>
        </p:spPr>
        <p:txBody>
          <a:bodyPr/>
          <a:lstStyle/>
          <a:p>
            <a:fld id="{2E794143-8163-F543-A4DC-FC997488DC9F}" type="slidenum">
              <a:rPr lang="fr-FR" smtClean="0"/>
              <a:t>‹N°›</a:t>
            </a:fld>
            <a:endParaRPr lang="fr-FR"/>
          </a:p>
        </p:txBody>
      </p:sp>
    </p:spTree>
    <p:extLst>
      <p:ext uri="{BB962C8B-B14F-4D97-AF65-F5344CB8AC3E}">
        <p14:creationId xmlns:p14="http://schemas.microsoft.com/office/powerpoint/2010/main" val="2846237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92288" y="3600450"/>
            <a:ext cx="5486400" cy="425054"/>
          </a:xfrm>
        </p:spPr>
        <p:txBody>
          <a:bodyPr anchor="b"/>
          <a:lstStyle>
            <a:lvl1pPr algn="l">
              <a:defRPr sz="2000" b="1"/>
            </a:lvl1pPr>
          </a:lstStyle>
          <a:p>
            <a:r>
              <a:rPr lang="fr-FR" dirty="0"/>
              <a:t>CLIQUEZ ET MODIFIEZ LE TITRE</a:t>
            </a: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2895069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54182" y="205979"/>
            <a:ext cx="7868120" cy="857250"/>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554182" y="1200150"/>
            <a:ext cx="7868120" cy="3227849"/>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7" name="Imag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 y="4248000"/>
            <a:ext cx="2160000" cy="911913"/>
          </a:xfrm>
          <a:prstGeom prst="rect">
            <a:avLst/>
          </a:prstGeom>
        </p:spPr>
      </p:pic>
      <p:sp>
        <p:nvSpPr>
          <p:cNvPr id="8" name="Espace réservé de la date 3"/>
          <p:cNvSpPr txBox="1">
            <a:spLocks/>
          </p:cNvSpPr>
          <p:nvPr userDrawn="1"/>
        </p:nvSpPr>
        <p:spPr>
          <a:xfrm>
            <a:off x="7128000" y="216000"/>
            <a:ext cx="1800000" cy="540000"/>
          </a:xfrm>
          <a:prstGeom prst="rect">
            <a:avLst/>
          </a:prstGeom>
        </p:spPr>
        <p:txBody>
          <a:bodyPr/>
          <a:lstStyle>
            <a:defPPr>
              <a:defRPr lang="fr-FR"/>
            </a:defPPr>
            <a:lvl1pPr marL="0" algn="r" defTabSz="457200" rtl="0" eaLnBrk="1" latinLnBrk="0" hangingPunct="1">
              <a:defRPr sz="18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EB6A17-D7A4-3049-9C0B-80302430D2B0}" type="datetimeFigureOut">
              <a:rPr lang="fr-FR" sz="1200" smtClean="0">
                <a:solidFill>
                  <a:srgbClr val="898989"/>
                </a:solidFill>
              </a:rPr>
              <a:pPr/>
              <a:t>27/11/2019</a:t>
            </a:fld>
            <a:endParaRPr lang="fr-FR" sz="1200" dirty="0">
              <a:solidFill>
                <a:srgbClr val="898989"/>
              </a:solidFill>
            </a:endParaRPr>
          </a:p>
          <a:p>
            <a:fld id="{2E794143-8163-F543-A4DC-FC997488DC9F}" type="slidenum">
              <a:rPr lang="fr-FR" sz="1200" b="1" smtClean="0">
                <a:solidFill>
                  <a:srgbClr val="898989"/>
                </a:solidFill>
              </a:rPr>
              <a:pPr/>
              <a:t>‹N°›</a:t>
            </a:fld>
            <a:endParaRPr lang="fr-FR" sz="1200" b="1" dirty="0">
              <a:solidFill>
                <a:srgbClr val="898989"/>
              </a:solidFill>
            </a:endParaRPr>
          </a:p>
        </p:txBody>
      </p:sp>
      <p:sp>
        <p:nvSpPr>
          <p:cNvPr id="9" name="Rectangle 6"/>
          <p:cNvSpPr>
            <a:spLocks noChangeArrowheads="1"/>
          </p:cNvSpPr>
          <p:nvPr userDrawn="1"/>
        </p:nvSpPr>
        <p:spPr bwMode="auto">
          <a:xfrm>
            <a:off x="8244000" y="4963500"/>
            <a:ext cx="900000" cy="180000"/>
          </a:xfrm>
          <a:prstGeom prst="rect">
            <a:avLst/>
          </a:prstGeom>
          <a:solidFill>
            <a:srgbClr val="7AB929"/>
          </a:solidFill>
          <a:ln>
            <a:noFill/>
          </a:ln>
          <a:extLst/>
        </p:spPr>
        <p:txBody>
          <a:bodyPr/>
          <a:lstStyle/>
          <a:p>
            <a:endParaRPr lang="fr-FR"/>
          </a:p>
        </p:txBody>
      </p:sp>
      <p:sp>
        <p:nvSpPr>
          <p:cNvPr id="10" name="ZoneTexte 12"/>
          <p:cNvSpPr txBox="1">
            <a:spLocks noChangeArrowheads="1"/>
          </p:cNvSpPr>
          <p:nvPr userDrawn="1"/>
        </p:nvSpPr>
        <p:spPr bwMode="auto">
          <a:xfrm>
            <a:off x="0" y="4649500"/>
            <a:ext cx="80640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fr-FR" sz="1200" b="1" spc="-50" dirty="0">
                <a:solidFill>
                  <a:srgbClr val="000000"/>
                </a:solidFill>
                <a:latin typeface="Arial" charset="0"/>
                <a:cs typeface="Arial" charset="0"/>
              </a:rPr>
              <a:t>Service public de Wallonie</a:t>
            </a:r>
            <a:r>
              <a:rPr lang="en-GB" sz="1200" b="1" kern="1200" spc="-50" dirty="0">
                <a:solidFill>
                  <a:schemeClr val="tx1"/>
                </a:solidFill>
                <a:effectLst/>
                <a:latin typeface="Arial"/>
                <a:ea typeface="ＭＳ Ｐゴシック" charset="0"/>
                <a:cs typeface="Arial"/>
              </a:rPr>
              <a:t> </a:t>
            </a:r>
            <a:r>
              <a:rPr lang="fr-FR" sz="1100" b="1" kern="1200" spc="-50" dirty="0">
                <a:solidFill>
                  <a:schemeClr val="tx1"/>
                </a:solidFill>
                <a:effectLst/>
                <a:latin typeface="Arial"/>
                <a:ea typeface="ＭＳ Ｐゴシック" charset="0"/>
                <a:cs typeface="Arial"/>
              </a:rPr>
              <a:t>|</a:t>
            </a:r>
            <a:r>
              <a:rPr lang="fr-FR" sz="1200" b="1" kern="1200" spc="-50" dirty="0">
                <a:solidFill>
                  <a:schemeClr val="tx1"/>
                </a:solidFill>
                <a:effectLst/>
                <a:latin typeface="Arial"/>
                <a:ea typeface="ＭＳ Ｐゴシック" charset="0"/>
                <a:cs typeface="Arial"/>
              </a:rPr>
              <a:t> </a:t>
            </a:r>
            <a:r>
              <a:rPr lang="fr-FR" sz="1200" b="1" kern="1200" spc="-50" dirty="0">
                <a:solidFill>
                  <a:srgbClr val="7AB929"/>
                </a:solidFill>
                <a:effectLst/>
                <a:latin typeface="Arial"/>
                <a:ea typeface="ＭＳ Ｐゴシック" charset="0"/>
                <a:cs typeface="Arial"/>
              </a:rPr>
              <a:t>SPW </a:t>
            </a:r>
            <a:r>
              <a:rPr lang="fr-FR" sz="1200" b="1" spc="-50" dirty="0">
                <a:solidFill>
                  <a:srgbClr val="7AB929"/>
                </a:solidFill>
                <a:latin typeface="Arial"/>
                <a:cs typeface="Arial"/>
              </a:rPr>
              <a:t>Agriculture, Ressources naturelles et Environnement</a:t>
            </a:r>
          </a:p>
        </p:txBody>
      </p:sp>
    </p:spTree>
    <p:extLst>
      <p:ext uri="{BB962C8B-B14F-4D97-AF65-F5344CB8AC3E}">
        <p14:creationId xmlns:p14="http://schemas.microsoft.com/office/powerpoint/2010/main" val="2344850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1" kern="1200">
          <a:solidFill>
            <a:srgbClr val="7AB929"/>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62364" y="2571750"/>
            <a:ext cx="7060578" cy="1852650"/>
          </a:xfrm>
        </p:spPr>
        <p:txBody>
          <a:bodyPr>
            <a:normAutofit/>
          </a:bodyPr>
          <a:lstStyle/>
          <a:p>
            <a:pPr algn="r"/>
            <a:r>
              <a:rPr lang="fr-FR" b="0" dirty="0"/>
              <a:t>Le cadre sols dans la procédure d’instruction des permis d’urbanisme.  </a:t>
            </a:r>
            <a:br>
              <a:rPr lang="fr-FR" dirty="0"/>
            </a:br>
            <a:r>
              <a:rPr lang="fr-FR" dirty="0"/>
              <a:t>François-Xavier HEYNEN</a:t>
            </a:r>
          </a:p>
        </p:txBody>
      </p:sp>
    </p:spTree>
    <p:extLst>
      <p:ext uri="{BB962C8B-B14F-4D97-AF65-F5344CB8AC3E}">
        <p14:creationId xmlns:p14="http://schemas.microsoft.com/office/powerpoint/2010/main" val="1963027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ED2239-DEEB-45B6-AEFA-B2FCA9BD9682}"/>
              </a:ext>
            </a:extLst>
          </p:cNvPr>
          <p:cNvSpPr>
            <a:spLocks noGrp="1"/>
          </p:cNvSpPr>
          <p:nvPr>
            <p:ph type="title"/>
          </p:nvPr>
        </p:nvSpPr>
        <p:spPr/>
        <p:txBody>
          <a:bodyPr/>
          <a:lstStyle/>
          <a:p>
            <a:r>
              <a:rPr lang="fr-BE" dirty="0"/>
              <a:t>2. COMMENT REMPLIR LE FORMULAIRE	</a:t>
            </a:r>
          </a:p>
        </p:txBody>
      </p:sp>
      <p:sp>
        <p:nvSpPr>
          <p:cNvPr id="3" name="Espace réservé du contenu 2">
            <a:extLst>
              <a:ext uri="{FF2B5EF4-FFF2-40B4-BE49-F238E27FC236}">
                <a16:creationId xmlns:a16="http://schemas.microsoft.com/office/drawing/2014/main" id="{D3928DCF-8263-4957-A57D-0AA4E87827C7}"/>
              </a:ext>
            </a:extLst>
          </p:cNvPr>
          <p:cNvSpPr>
            <a:spLocks noGrp="1"/>
          </p:cNvSpPr>
          <p:nvPr>
            <p:ph idx="1"/>
          </p:nvPr>
        </p:nvSpPr>
        <p:spPr/>
        <p:txBody>
          <a:bodyPr>
            <a:normAutofit fontScale="92500" lnSpcReduction="20000"/>
          </a:bodyPr>
          <a:lstStyle/>
          <a:p>
            <a:r>
              <a:rPr lang="fr-BE" dirty="0"/>
              <a:t>Le formulaire comprend deux cadres: </a:t>
            </a:r>
          </a:p>
          <a:p>
            <a:pPr marL="457200" indent="-457200">
              <a:buAutoNum type="arabicPeriod"/>
            </a:pPr>
            <a:r>
              <a:rPr lang="fr-BE" dirty="0"/>
              <a:t>Dans le premier on vérifie, à l’aide de la BDES, si la parcelle est de couleur « pêche », « lavande » ou « transparente ». Si elle n’est pas « pêche », il n’y a pas d’obligation au niveau du décret sols. Il suffit alors d’aller à la fin du formulaire et de le signer. </a:t>
            </a:r>
          </a:p>
          <a:p>
            <a:pPr marL="457200" indent="-457200">
              <a:buAutoNum type="arabicPeriod"/>
            </a:pPr>
            <a:r>
              <a:rPr lang="fr-BE" dirty="0"/>
              <a:t>Dans le deuxième, que l’on ne remplit que si la parcelle est « pêche », on apporte des renseignements complémentaires pour déterminer si le projet est, au pas, soumis aux obligations du décret sols.</a:t>
            </a:r>
          </a:p>
        </p:txBody>
      </p:sp>
    </p:spTree>
    <p:extLst>
      <p:ext uri="{BB962C8B-B14F-4D97-AF65-F5344CB8AC3E}">
        <p14:creationId xmlns:p14="http://schemas.microsoft.com/office/powerpoint/2010/main" val="3126567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6CB56F-81EA-470C-8773-E1BCB1C58DCB}"/>
              </a:ext>
            </a:extLst>
          </p:cNvPr>
          <p:cNvSpPr>
            <a:spLocks noGrp="1"/>
          </p:cNvSpPr>
          <p:nvPr>
            <p:ph type="title"/>
          </p:nvPr>
        </p:nvSpPr>
        <p:spPr/>
        <p:txBody>
          <a:bodyPr/>
          <a:lstStyle/>
          <a:p>
            <a:r>
              <a:rPr lang="fr-BE" dirty="0"/>
              <a:t>2.I Cadre I :  VERIFIER DANS LA BDES</a:t>
            </a:r>
          </a:p>
        </p:txBody>
      </p:sp>
      <p:pic>
        <p:nvPicPr>
          <p:cNvPr id="5" name="Espace réservé du contenu 4">
            <a:extLst>
              <a:ext uri="{FF2B5EF4-FFF2-40B4-BE49-F238E27FC236}">
                <a16:creationId xmlns:a16="http://schemas.microsoft.com/office/drawing/2014/main" id="{D9B71DC0-E0B7-41AE-BE24-D2ADF5FEC312}"/>
              </a:ext>
            </a:extLst>
          </p:cNvPr>
          <p:cNvPicPr>
            <a:picLocks noGrp="1" noChangeAspect="1"/>
          </p:cNvPicPr>
          <p:nvPr>
            <p:ph idx="1"/>
          </p:nvPr>
        </p:nvPicPr>
        <p:blipFill>
          <a:blip r:embed="rId2"/>
          <a:stretch>
            <a:fillRect/>
          </a:stretch>
        </p:blipFill>
        <p:spPr>
          <a:xfrm>
            <a:off x="2075771" y="1200150"/>
            <a:ext cx="4824184" cy="3227388"/>
          </a:xfrm>
        </p:spPr>
      </p:pic>
    </p:spTree>
    <p:extLst>
      <p:ext uri="{BB962C8B-B14F-4D97-AF65-F5344CB8AC3E}">
        <p14:creationId xmlns:p14="http://schemas.microsoft.com/office/powerpoint/2010/main" val="4213212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E5F9FC-0FF6-45B4-B960-9DDE3C7EA77F}"/>
              </a:ext>
            </a:extLst>
          </p:cNvPr>
          <p:cNvSpPr>
            <a:spLocks noGrp="1"/>
          </p:cNvSpPr>
          <p:nvPr>
            <p:ph type="title"/>
          </p:nvPr>
        </p:nvSpPr>
        <p:spPr/>
        <p:txBody>
          <a:bodyPr/>
          <a:lstStyle/>
          <a:p>
            <a:r>
              <a:rPr lang="fr-BE" dirty="0"/>
              <a:t>2.I.1 Passage par la BDES</a:t>
            </a:r>
          </a:p>
        </p:txBody>
      </p:sp>
      <p:sp>
        <p:nvSpPr>
          <p:cNvPr id="3" name="Espace réservé du contenu 2">
            <a:extLst>
              <a:ext uri="{FF2B5EF4-FFF2-40B4-BE49-F238E27FC236}">
                <a16:creationId xmlns:a16="http://schemas.microsoft.com/office/drawing/2014/main" id="{702A69B0-9907-4991-9600-363238211466}"/>
              </a:ext>
            </a:extLst>
          </p:cNvPr>
          <p:cNvSpPr>
            <a:spLocks noGrp="1"/>
          </p:cNvSpPr>
          <p:nvPr>
            <p:ph idx="1"/>
          </p:nvPr>
        </p:nvSpPr>
        <p:spPr/>
        <p:txBody>
          <a:bodyPr/>
          <a:lstStyle/>
          <a:p>
            <a:r>
              <a:rPr lang="fr-BE" dirty="0"/>
              <a:t>Trois couleurs sont utilisées dans la BDES:</a:t>
            </a:r>
          </a:p>
          <a:p>
            <a:pPr lvl="1"/>
            <a:r>
              <a:rPr lang="fr-BE" dirty="0"/>
              <a:t>Pêche : Le terrain est </a:t>
            </a:r>
            <a:r>
              <a:rPr lang="fr-BE" b="1" dirty="0"/>
              <a:t>soumis</a:t>
            </a:r>
            <a:r>
              <a:rPr lang="fr-BE" dirty="0"/>
              <a:t> aux obligations du décret sols, cela </a:t>
            </a:r>
            <a:r>
              <a:rPr lang="fr-BE" b="1" dirty="0"/>
              <a:t>ne signifie pas qu’il est pollué</a:t>
            </a:r>
            <a:r>
              <a:rPr lang="fr-BE" dirty="0"/>
              <a:t>. </a:t>
            </a:r>
          </a:p>
          <a:p>
            <a:pPr lvl="1"/>
            <a:r>
              <a:rPr lang="fr-BE" dirty="0"/>
              <a:t>Lavande : Le terrain n’est pas soumis aux obligations du décret sols mais l’administration possède des éléments sur ce terrain.</a:t>
            </a:r>
          </a:p>
          <a:p>
            <a:pPr lvl="1"/>
            <a:r>
              <a:rPr lang="fr-BE" dirty="0"/>
              <a:t>Transparent : L’administration ne dispose d’aucune information sur le terrain. Cela ne signifie pas qu’il n’est pas pollué.</a:t>
            </a:r>
          </a:p>
        </p:txBody>
      </p:sp>
    </p:spTree>
    <p:extLst>
      <p:ext uri="{BB962C8B-B14F-4D97-AF65-F5344CB8AC3E}">
        <p14:creationId xmlns:p14="http://schemas.microsoft.com/office/powerpoint/2010/main" val="2428751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FF03AA-2253-4EEC-A2C4-95E22E2D9B38}"/>
              </a:ext>
            </a:extLst>
          </p:cNvPr>
          <p:cNvSpPr>
            <a:spLocks noGrp="1"/>
          </p:cNvSpPr>
          <p:nvPr>
            <p:ph type="title"/>
          </p:nvPr>
        </p:nvSpPr>
        <p:spPr/>
        <p:txBody>
          <a:bodyPr/>
          <a:lstStyle/>
          <a:p>
            <a:endParaRPr lang="fr-BE"/>
          </a:p>
        </p:txBody>
      </p:sp>
      <p:pic>
        <p:nvPicPr>
          <p:cNvPr id="6" name="Espace réservé pour une image  5">
            <a:extLst>
              <a:ext uri="{FF2B5EF4-FFF2-40B4-BE49-F238E27FC236}">
                <a16:creationId xmlns:a16="http://schemas.microsoft.com/office/drawing/2014/main" id="{9C559643-6262-4FE3-817A-37590C56237B}"/>
              </a:ext>
            </a:extLst>
          </p:cNvPr>
          <p:cNvPicPr>
            <a:picLocks noGrp="1" noChangeAspect="1"/>
          </p:cNvPicPr>
          <p:nvPr>
            <p:ph type="pic" idx="1"/>
          </p:nvPr>
        </p:nvPicPr>
        <p:blipFill>
          <a:blip r:embed="rId2"/>
          <a:srcRect t="621" b="621"/>
          <a:stretch>
            <a:fillRect/>
          </a:stretch>
        </p:blipFill>
        <p:spPr/>
      </p:pic>
      <p:sp>
        <p:nvSpPr>
          <p:cNvPr id="4" name="Espace réservé du texte 3">
            <a:extLst>
              <a:ext uri="{FF2B5EF4-FFF2-40B4-BE49-F238E27FC236}">
                <a16:creationId xmlns:a16="http://schemas.microsoft.com/office/drawing/2014/main" id="{ADB86E1A-0098-4DDE-A2AC-8753820FA58E}"/>
              </a:ext>
            </a:extLst>
          </p:cNvPr>
          <p:cNvSpPr>
            <a:spLocks noGrp="1"/>
          </p:cNvSpPr>
          <p:nvPr>
            <p:ph type="body" sz="half" idx="2"/>
          </p:nvPr>
        </p:nvSpPr>
        <p:spPr/>
        <p:txBody>
          <a:bodyPr/>
          <a:lstStyle/>
          <a:p>
            <a:endParaRPr lang="fr-BE"/>
          </a:p>
        </p:txBody>
      </p:sp>
    </p:spTree>
    <p:extLst>
      <p:ext uri="{BB962C8B-B14F-4D97-AF65-F5344CB8AC3E}">
        <p14:creationId xmlns:p14="http://schemas.microsoft.com/office/powerpoint/2010/main" val="318128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C25C6D-D482-4C8E-9F69-2E314665C2E0}"/>
              </a:ext>
            </a:extLst>
          </p:cNvPr>
          <p:cNvSpPr>
            <a:spLocks noGrp="1"/>
          </p:cNvSpPr>
          <p:nvPr>
            <p:ph type="title"/>
          </p:nvPr>
        </p:nvSpPr>
        <p:spPr/>
        <p:txBody>
          <a:bodyPr/>
          <a:lstStyle/>
          <a:p>
            <a:endParaRPr lang="fr-BE"/>
          </a:p>
        </p:txBody>
      </p:sp>
      <p:pic>
        <p:nvPicPr>
          <p:cNvPr id="6" name="Espace réservé pour une image  5">
            <a:extLst>
              <a:ext uri="{FF2B5EF4-FFF2-40B4-BE49-F238E27FC236}">
                <a16:creationId xmlns:a16="http://schemas.microsoft.com/office/drawing/2014/main" id="{9DE28424-1812-4E50-BD93-2A60FE5630B6}"/>
              </a:ext>
            </a:extLst>
          </p:cNvPr>
          <p:cNvPicPr>
            <a:picLocks noGrp="1" noChangeAspect="1"/>
          </p:cNvPicPr>
          <p:nvPr>
            <p:ph type="pic" idx="1"/>
          </p:nvPr>
        </p:nvPicPr>
        <p:blipFill>
          <a:blip r:embed="rId2"/>
          <a:srcRect t="9423" b="9423"/>
          <a:stretch>
            <a:fillRect/>
          </a:stretch>
        </p:blipFill>
        <p:spPr/>
      </p:pic>
      <p:sp>
        <p:nvSpPr>
          <p:cNvPr id="4" name="Espace réservé du texte 3">
            <a:extLst>
              <a:ext uri="{FF2B5EF4-FFF2-40B4-BE49-F238E27FC236}">
                <a16:creationId xmlns:a16="http://schemas.microsoft.com/office/drawing/2014/main" id="{D670ACF6-8E4E-4231-93F0-F808ACB47146}"/>
              </a:ext>
            </a:extLst>
          </p:cNvPr>
          <p:cNvSpPr>
            <a:spLocks noGrp="1"/>
          </p:cNvSpPr>
          <p:nvPr>
            <p:ph type="body" sz="half" idx="2"/>
          </p:nvPr>
        </p:nvSpPr>
        <p:spPr/>
        <p:txBody>
          <a:bodyPr/>
          <a:lstStyle/>
          <a:p>
            <a:endParaRPr lang="fr-BE"/>
          </a:p>
        </p:txBody>
      </p:sp>
    </p:spTree>
    <p:extLst>
      <p:ext uri="{BB962C8B-B14F-4D97-AF65-F5344CB8AC3E}">
        <p14:creationId xmlns:p14="http://schemas.microsoft.com/office/powerpoint/2010/main" val="748611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F68660-6961-4A33-AD28-6DE72C848218}"/>
              </a:ext>
            </a:extLst>
          </p:cNvPr>
          <p:cNvSpPr>
            <a:spLocks noGrp="1"/>
          </p:cNvSpPr>
          <p:nvPr>
            <p:ph type="title"/>
          </p:nvPr>
        </p:nvSpPr>
        <p:spPr/>
        <p:txBody>
          <a:bodyPr/>
          <a:lstStyle/>
          <a:p>
            <a:r>
              <a:rPr lang="fr-BE" dirty="0"/>
              <a:t>2.I.2 Informations complémentaires</a:t>
            </a:r>
          </a:p>
        </p:txBody>
      </p:sp>
      <p:sp>
        <p:nvSpPr>
          <p:cNvPr id="3" name="Espace réservé du contenu 2">
            <a:extLst>
              <a:ext uri="{FF2B5EF4-FFF2-40B4-BE49-F238E27FC236}">
                <a16:creationId xmlns:a16="http://schemas.microsoft.com/office/drawing/2014/main" id="{A2C43966-B80D-451E-81F5-0FADD63B5A16}"/>
              </a:ext>
            </a:extLst>
          </p:cNvPr>
          <p:cNvSpPr>
            <a:spLocks noGrp="1"/>
          </p:cNvSpPr>
          <p:nvPr>
            <p:ph idx="1"/>
          </p:nvPr>
        </p:nvSpPr>
        <p:spPr>
          <a:xfrm>
            <a:off x="554182" y="868680"/>
            <a:ext cx="7868120" cy="3559319"/>
          </a:xfrm>
        </p:spPr>
        <p:txBody>
          <a:bodyPr>
            <a:normAutofit fontScale="92500"/>
          </a:bodyPr>
          <a:lstStyle/>
          <a:p>
            <a:pPr marL="0" indent="0">
              <a:buNone/>
            </a:pPr>
            <a:endParaRPr lang="nl-BE" dirty="0"/>
          </a:p>
          <a:p>
            <a:r>
              <a:rPr lang="nl-BE" dirty="0"/>
              <a:t>I.2 </a:t>
            </a:r>
            <a:r>
              <a:rPr lang="nl-BE" b="1" dirty="0"/>
              <a:t>Si</a:t>
            </a:r>
            <a:r>
              <a:rPr lang="nl-BE" dirty="0"/>
              <a:t> on </a:t>
            </a:r>
            <a:r>
              <a:rPr lang="nl-BE" dirty="0" err="1"/>
              <a:t>doit</a:t>
            </a:r>
            <a:r>
              <a:rPr lang="nl-BE" dirty="0"/>
              <a:t> </a:t>
            </a:r>
            <a:r>
              <a:rPr lang="nl-BE" dirty="0" err="1"/>
              <a:t>apporter</a:t>
            </a:r>
            <a:r>
              <a:rPr lang="fr-BE" dirty="0"/>
              <a:t> des informations complémentaires relatives à l'état de pollution du sol, en lien avec l’objet de la demande de permis, non présentes dans la BDES et non encore transmises au SPW ARNE, </a:t>
            </a:r>
          </a:p>
          <a:p>
            <a:r>
              <a:rPr lang="fr-FR" b="1" dirty="0"/>
              <a:t>Alors: </a:t>
            </a:r>
            <a:r>
              <a:rPr lang="fr-BE" dirty="0">
                <a:highlight>
                  <a:srgbClr val="FFFF00"/>
                </a:highlight>
              </a:rPr>
              <a:t>suivre la procédure prévue par l’article 6</a:t>
            </a:r>
            <a:r>
              <a:rPr lang="fr-BE" dirty="0"/>
              <a:t> du décret sols en </a:t>
            </a:r>
            <a:r>
              <a:rPr lang="fr-BE" dirty="0">
                <a:highlight>
                  <a:srgbClr val="FFFF00"/>
                </a:highlight>
              </a:rPr>
              <a:t>déclarant une pollution du sol au fonctionnaire chargé de la surveillance (le DPC)  ainsi qu’au collège communal de la ou des commune(s) concernée(s).</a:t>
            </a:r>
          </a:p>
          <a:p>
            <a:endParaRPr lang="fr-BE" dirty="0"/>
          </a:p>
          <a:p>
            <a:endParaRPr lang="fr-BE" dirty="0"/>
          </a:p>
        </p:txBody>
      </p:sp>
    </p:spTree>
    <p:extLst>
      <p:ext uri="{BB962C8B-B14F-4D97-AF65-F5344CB8AC3E}">
        <p14:creationId xmlns:p14="http://schemas.microsoft.com/office/powerpoint/2010/main" val="584773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745809-CEED-4BE9-9BA5-B6DAA7449BB7}"/>
              </a:ext>
            </a:extLst>
          </p:cNvPr>
          <p:cNvSpPr>
            <a:spLocks noGrp="1"/>
          </p:cNvSpPr>
          <p:nvPr>
            <p:ph type="title"/>
          </p:nvPr>
        </p:nvSpPr>
        <p:spPr/>
        <p:txBody>
          <a:bodyPr/>
          <a:lstStyle/>
          <a:p>
            <a:r>
              <a:rPr lang="fr-BE" dirty="0"/>
              <a:t>2.I.3 Rectification</a:t>
            </a:r>
          </a:p>
        </p:txBody>
      </p:sp>
      <p:sp>
        <p:nvSpPr>
          <p:cNvPr id="3" name="Espace réservé du contenu 2">
            <a:extLst>
              <a:ext uri="{FF2B5EF4-FFF2-40B4-BE49-F238E27FC236}">
                <a16:creationId xmlns:a16="http://schemas.microsoft.com/office/drawing/2014/main" id="{50B1A126-744D-4894-8EA8-F2E895FAEAAA}"/>
              </a:ext>
            </a:extLst>
          </p:cNvPr>
          <p:cNvSpPr>
            <a:spLocks noGrp="1"/>
          </p:cNvSpPr>
          <p:nvPr>
            <p:ph idx="1"/>
          </p:nvPr>
        </p:nvSpPr>
        <p:spPr/>
        <p:txBody>
          <a:bodyPr/>
          <a:lstStyle/>
          <a:p>
            <a:r>
              <a:rPr lang="fr-BE" dirty="0"/>
              <a:t>I.3 Si on souhaite apporter des rectifications aux données contenues dans la BDES, il faut introduire une demande de rectification (utilisation du bouton "rectification" prévu à cet effet pour chaque parcelle reprise dans la B.D.E.S.).</a:t>
            </a:r>
          </a:p>
          <a:p>
            <a:endParaRPr lang="fr-BE" dirty="0"/>
          </a:p>
        </p:txBody>
      </p:sp>
    </p:spTree>
    <p:extLst>
      <p:ext uri="{BB962C8B-B14F-4D97-AF65-F5344CB8AC3E}">
        <p14:creationId xmlns:p14="http://schemas.microsoft.com/office/powerpoint/2010/main" val="551879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4FD481-F929-4CA3-A279-0021C23814DE}"/>
              </a:ext>
            </a:extLst>
          </p:cNvPr>
          <p:cNvSpPr>
            <a:spLocks noGrp="1"/>
          </p:cNvSpPr>
          <p:nvPr>
            <p:ph type="title"/>
          </p:nvPr>
        </p:nvSpPr>
        <p:spPr>
          <a:xfrm>
            <a:off x="1792288" y="3600450"/>
            <a:ext cx="5486400" cy="603646"/>
          </a:xfrm>
        </p:spPr>
        <p:txBody>
          <a:bodyPr/>
          <a:lstStyle/>
          <a:p>
            <a:r>
              <a:rPr lang="fr-BE" dirty="0"/>
              <a:t>RETOUR A LA BDES	</a:t>
            </a:r>
          </a:p>
        </p:txBody>
      </p:sp>
      <p:pic>
        <p:nvPicPr>
          <p:cNvPr id="6" name="Espace réservé pour une image  5">
            <a:extLst>
              <a:ext uri="{FF2B5EF4-FFF2-40B4-BE49-F238E27FC236}">
                <a16:creationId xmlns:a16="http://schemas.microsoft.com/office/drawing/2014/main" id="{166C2D34-8E2E-4FFA-8F58-BB058AA61AA2}"/>
              </a:ext>
            </a:extLst>
          </p:cNvPr>
          <p:cNvPicPr>
            <a:picLocks noGrp="1" noChangeAspect="1"/>
          </p:cNvPicPr>
          <p:nvPr>
            <p:ph type="pic" idx="1"/>
          </p:nvPr>
        </p:nvPicPr>
        <p:blipFill>
          <a:blip r:embed="rId2"/>
          <a:srcRect t="4558" b="4558"/>
          <a:stretch>
            <a:fillRect/>
          </a:stretch>
        </p:blipFill>
        <p:spPr/>
      </p:pic>
      <p:sp>
        <p:nvSpPr>
          <p:cNvPr id="4" name="Espace réservé du texte 3">
            <a:extLst>
              <a:ext uri="{FF2B5EF4-FFF2-40B4-BE49-F238E27FC236}">
                <a16:creationId xmlns:a16="http://schemas.microsoft.com/office/drawing/2014/main" id="{2300680E-E3CD-41FF-9992-6B994B579893}"/>
              </a:ext>
            </a:extLst>
          </p:cNvPr>
          <p:cNvSpPr>
            <a:spLocks noGrp="1"/>
          </p:cNvSpPr>
          <p:nvPr>
            <p:ph type="body" sz="half" idx="2"/>
          </p:nvPr>
        </p:nvSpPr>
        <p:spPr>
          <a:xfrm>
            <a:off x="1792288" y="4204096"/>
            <a:ext cx="5486400" cy="425054"/>
          </a:xfrm>
        </p:spPr>
        <p:txBody>
          <a:bodyPr/>
          <a:lstStyle/>
          <a:p>
            <a:r>
              <a:rPr lang="fr-BE" dirty="0"/>
              <a:t>Processus décrit sur dps.environnement.wallonie.be</a:t>
            </a:r>
          </a:p>
        </p:txBody>
      </p:sp>
      <p:pic>
        <p:nvPicPr>
          <p:cNvPr id="8" name="Image 7">
            <a:extLst>
              <a:ext uri="{FF2B5EF4-FFF2-40B4-BE49-F238E27FC236}">
                <a16:creationId xmlns:a16="http://schemas.microsoft.com/office/drawing/2014/main" id="{8FCA1B7B-4330-4DC6-856C-E062ABF2FB07}"/>
              </a:ext>
            </a:extLst>
          </p:cNvPr>
          <p:cNvPicPr>
            <a:picLocks noChangeAspect="1"/>
          </p:cNvPicPr>
          <p:nvPr/>
        </p:nvPicPr>
        <p:blipFill>
          <a:blip r:embed="rId3"/>
          <a:stretch>
            <a:fillRect/>
          </a:stretch>
        </p:blipFill>
        <p:spPr>
          <a:xfrm>
            <a:off x="1069145" y="0"/>
            <a:ext cx="6035040" cy="3821850"/>
          </a:xfrm>
          <a:prstGeom prst="rect">
            <a:avLst/>
          </a:prstGeom>
        </p:spPr>
      </p:pic>
    </p:spTree>
    <p:extLst>
      <p:ext uri="{BB962C8B-B14F-4D97-AF65-F5344CB8AC3E}">
        <p14:creationId xmlns:p14="http://schemas.microsoft.com/office/powerpoint/2010/main" val="559417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79CF9F-5C03-4441-8840-68BD259EA4C9}"/>
              </a:ext>
            </a:extLst>
          </p:cNvPr>
          <p:cNvSpPr>
            <a:spLocks noGrp="1"/>
          </p:cNvSpPr>
          <p:nvPr>
            <p:ph type="title"/>
          </p:nvPr>
        </p:nvSpPr>
        <p:spPr/>
        <p:txBody>
          <a:bodyPr/>
          <a:lstStyle/>
          <a:p>
            <a:endParaRPr lang="fr-BE"/>
          </a:p>
        </p:txBody>
      </p:sp>
      <p:pic>
        <p:nvPicPr>
          <p:cNvPr id="6" name="Espace réservé pour une image  5">
            <a:extLst>
              <a:ext uri="{FF2B5EF4-FFF2-40B4-BE49-F238E27FC236}">
                <a16:creationId xmlns:a16="http://schemas.microsoft.com/office/drawing/2014/main" id="{ABB60AD8-D35C-4655-8597-571902C4563A}"/>
              </a:ext>
            </a:extLst>
          </p:cNvPr>
          <p:cNvPicPr>
            <a:picLocks noGrp="1" noChangeAspect="1"/>
          </p:cNvPicPr>
          <p:nvPr>
            <p:ph type="pic" idx="1"/>
          </p:nvPr>
        </p:nvPicPr>
        <p:blipFill>
          <a:blip r:embed="rId2"/>
          <a:srcRect l="3296" r="3296"/>
          <a:stretch>
            <a:fillRect/>
          </a:stretch>
        </p:blipFill>
        <p:spPr/>
      </p:pic>
      <p:sp>
        <p:nvSpPr>
          <p:cNvPr id="4" name="Espace réservé du texte 3">
            <a:extLst>
              <a:ext uri="{FF2B5EF4-FFF2-40B4-BE49-F238E27FC236}">
                <a16:creationId xmlns:a16="http://schemas.microsoft.com/office/drawing/2014/main" id="{C2A1B6D1-E659-4EBC-AC7A-C985BFCF2873}"/>
              </a:ext>
            </a:extLst>
          </p:cNvPr>
          <p:cNvSpPr>
            <a:spLocks noGrp="1"/>
          </p:cNvSpPr>
          <p:nvPr>
            <p:ph type="body" sz="half" idx="2"/>
          </p:nvPr>
        </p:nvSpPr>
        <p:spPr/>
        <p:txBody>
          <a:bodyPr/>
          <a:lstStyle/>
          <a:p>
            <a:endParaRPr lang="fr-BE"/>
          </a:p>
        </p:txBody>
      </p:sp>
    </p:spTree>
    <p:extLst>
      <p:ext uri="{BB962C8B-B14F-4D97-AF65-F5344CB8AC3E}">
        <p14:creationId xmlns:p14="http://schemas.microsoft.com/office/powerpoint/2010/main" val="3607300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7CB297-51DB-4958-B274-EFD569C2F549}"/>
              </a:ext>
            </a:extLst>
          </p:cNvPr>
          <p:cNvSpPr>
            <a:spLocks noGrp="1"/>
          </p:cNvSpPr>
          <p:nvPr>
            <p:ph type="title"/>
          </p:nvPr>
        </p:nvSpPr>
        <p:spPr/>
        <p:txBody>
          <a:bodyPr/>
          <a:lstStyle/>
          <a:p>
            <a:r>
              <a:rPr lang="fr-BE" dirty="0"/>
              <a:t>LE FORMULAIRE DE RECTIFICATION </a:t>
            </a:r>
          </a:p>
        </p:txBody>
      </p:sp>
      <p:pic>
        <p:nvPicPr>
          <p:cNvPr id="6" name="Espace réservé pour une image  5">
            <a:extLst>
              <a:ext uri="{FF2B5EF4-FFF2-40B4-BE49-F238E27FC236}">
                <a16:creationId xmlns:a16="http://schemas.microsoft.com/office/drawing/2014/main" id="{5E9FD0FE-68D8-4769-8B93-227B90629FE4}"/>
              </a:ext>
            </a:extLst>
          </p:cNvPr>
          <p:cNvPicPr>
            <a:picLocks noGrp="1" noChangeAspect="1"/>
          </p:cNvPicPr>
          <p:nvPr>
            <p:ph type="pic" idx="1"/>
          </p:nvPr>
        </p:nvPicPr>
        <p:blipFill>
          <a:blip r:embed="rId2"/>
          <a:srcRect t="1070" b="1070"/>
          <a:stretch>
            <a:fillRect/>
          </a:stretch>
        </p:blipFill>
        <p:spPr/>
      </p:pic>
      <p:sp>
        <p:nvSpPr>
          <p:cNvPr id="4" name="Espace réservé du texte 3">
            <a:extLst>
              <a:ext uri="{FF2B5EF4-FFF2-40B4-BE49-F238E27FC236}">
                <a16:creationId xmlns:a16="http://schemas.microsoft.com/office/drawing/2014/main" id="{892F0A79-E668-44FC-998D-9F69EF110B08}"/>
              </a:ext>
            </a:extLst>
          </p:cNvPr>
          <p:cNvSpPr>
            <a:spLocks noGrp="1"/>
          </p:cNvSpPr>
          <p:nvPr>
            <p:ph type="body" sz="half" idx="2"/>
          </p:nvPr>
        </p:nvSpPr>
        <p:spPr/>
        <p:txBody>
          <a:bodyPr/>
          <a:lstStyle/>
          <a:p>
            <a:endParaRPr lang="fr-BE" dirty="0"/>
          </a:p>
        </p:txBody>
      </p:sp>
    </p:spTree>
    <p:extLst>
      <p:ext uri="{BB962C8B-B14F-4D97-AF65-F5344CB8AC3E}">
        <p14:creationId xmlns:p14="http://schemas.microsoft.com/office/powerpoint/2010/main" val="2709439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EDE7D4-2C2F-4746-B32F-2723A5001E3E}"/>
              </a:ext>
            </a:extLst>
          </p:cNvPr>
          <p:cNvSpPr>
            <a:spLocks noGrp="1"/>
          </p:cNvSpPr>
          <p:nvPr>
            <p:ph type="title"/>
          </p:nvPr>
        </p:nvSpPr>
        <p:spPr/>
        <p:txBody>
          <a:bodyPr/>
          <a:lstStyle/>
          <a:p>
            <a:endParaRPr lang="fr-BE"/>
          </a:p>
        </p:txBody>
      </p:sp>
      <p:pic>
        <p:nvPicPr>
          <p:cNvPr id="6" name="Espace réservé pour une image  5">
            <a:extLst>
              <a:ext uri="{FF2B5EF4-FFF2-40B4-BE49-F238E27FC236}">
                <a16:creationId xmlns:a16="http://schemas.microsoft.com/office/drawing/2014/main" id="{3CC987D3-09AF-4C00-8439-4D6C71497392}"/>
              </a:ext>
            </a:extLst>
          </p:cNvPr>
          <p:cNvPicPr>
            <a:picLocks noGrp="1" noChangeAspect="1"/>
          </p:cNvPicPr>
          <p:nvPr>
            <p:ph type="pic" idx="1"/>
          </p:nvPr>
        </p:nvPicPr>
        <p:blipFill rotWithShape="1">
          <a:blip r:embed="rId2"/>
          <a:srcRect l="-26397" t="-15058" r="-26397" b="-15728"/>
          <a:stretch/>
        </p:blipFill>
        <p:spPr>
          <a:xfrm>
            <a:off x="1792288" y="-759656"/>
            <a:ext cx="5486400" cy="6597747"/>
          </a:xfrm>
        </p:spPr>
      </p:pic>
      <p:sp>
        <p:nvSpPr>
          <p:cNvPr id="4" name="Espace réservé du texte 3">
            <a:extLst>
              <a:ext uri="{FF2B5EF4-FFF2-40B4-BE49-F238E27FC236}">
                <a16:creationId xmlns:a16="http://schemas.microsoft.com/office/drawing/2014/main" id="{74DF8CF6-7990-4153-9A4A-3EC475AC6E1D}"/>
              </a:ext>
            </a:extLst>
          </p:cNvPr>
          <p:cNvSpPr>
            <a:spLocks noGrp="1"/>
          </p:cNvSpPr>
          <p:nvPr>
            <p:ph type="body" sz="half" idx="2"/>
          </p:nvPr>
        </p:nvSpPr>
        <p:spPr/>
        <p:txBody>
          <a:bodyPr/>
          <a:lstStyle/>
          <a:p>
            <a:endParaRPr lang="fr-BE"/>
          </a:p>
        </p:txBody>
      </p:sp>
    </p:spTree>
    <p:extLst>
      <p:ext uri="{BB962C8B-B14F-4D97-AF65-F5344CB8AC3E}">
        <p14:creationId xmlns:p14="http://schemas.microsoft.com/office/powerpoint/2010/main" val="4105359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6CB56F-81EA-470C-8773-E1BCB1C58DCB}"/>
              </a:ext>
            </a:extLst>
          </p:cNvPr>
          <p:cNvSpPr>
            <a:spLocks noGrp="1"/>
          </p:cNvSpPr>
          <p:nvPr>
            <p:ph type="title"/>
          </p:nvPr>
        </p:nvSpPr>
        <p:spPr>
          <a:xfrm>
            <a:off x="554182" y="205978"/>
            <a:ext cx="4459945" cy="2024755"/>
          </a:xfrm>
        </p:spPr>
        <p:txBody>
          <a:bodyPr>
            <a:normAutofit fontScale="90000"/>
          </a:bodyPr>
          <a:lstStyle/>
          <a:p>
            <a:r>
              <a:rPr lang="fr-BE" dirty="0"/>
              <a:t>2. II : Cadre II : DOCUMENTS REQUIS EN VERTU DES OBLIGATIONS DU DECRET SOLS</a:t>
            </a:r>
          </a:p>
        </p:txBody>
      </p:sp>
      <p:pic>
        <p:nvPicPr>
          <p:cNvPr id="4" name="Image 3">
            <a:extLst>
              <a:ext uri="{FF2B5EF4-FFF2-40B4-BE49-F238E27FC236}">
                <a16:creationId xmlns:a16="http://schemas.microsoft.com/office/drawing/2014/main" id="{2671F285-CD5C-4302-BB7F-B71206B76C8C}"/>
              </a:ext>
            </a:extLst>
          </p:cNvPr>
          <p:cNvPicPr>
            <a:picLocks noChangeAspect="1"/>
          </p:cNvPicPr>
          <p:nvPr/>
        </p:nvPicPr>
        <p:blipFill>
          <a:blip r:embed="rId2"/>
          <a:stretch>
            <a:fillRect/>
          </a:stretch>
        </p:blipFill>
        <p:spPr>
          <a:xfrm>
            <a:off x="5138284" y="437764"/>
            <a:ext cx="3161654" cy="4080740"/>
          </a:xfrm>
          <a:prstGeom prst="rect">
            <a:avLst/>
          </a:prstGeom>
        </p:spPr>
      </p:pic>
      <p:sp>
        <p:nvSpPr>
          <p:cNvPr id="7" name="Espace réservé du contenu 6">
            <a:extLst>
              <a:ext uri="{FF2B5EF4-FFF2-40B4-BE49-F238E27FC236}">
                <a16:creationId xmlns:a16="http://schemas.microsoft.com/office/drawing/2014/main" id="{3AC0F848-2C21-4447-8441-661F8DC4769F}"/>
              </a:ext>
            </a:extLst>
          </p:cNvPr>
          <p:cNvSpPr>
            <a:spLocks noGrp="1"/>
          </p:cNvSpPr>
          <p:nvPr>
            <p:ph idx="1"/>
          </p:nvPr>
        </p:nvSpPr>
        <p:spPr/>
        <p:txBody>
          <a:bodyPr/>
          <a:lstStyle/>
          <a:p>
            <a:pPr marL="457200" lvl="1" indent="0">
              <a:buNone/>
            </a:pPr>
            <a:r>
              <a:rPr lang="fr-BE" dirty="0"/>
              <a:t> </a:t>
            </a:r>
          </a:p>
        </p:txBody>
      </p:sp>
    </p:spTree>
    <p:extLst>
      <p:ext uri="{BB962C8B-B14F-4D97-AF65-F5344CB8AC3E}">
        <p14:creationId xmlns:p14="http://schemas.microsoft.com/office/powerpoint/2010/main" val="1903141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E5F9F2-83A1-4534-A76E-A4CE0281D934}"/>
              </a:ext>
            </a:extLst>
          </p:cNvPr>
          <p:cNvSpPr>
            <a:spLocks noGrp="1"/>
          </p:cNvSpPr>
          <p:nvPr>
            <p:ph type="title"/>
          </p:nvPr>
        </p:nvSpPr>
        <p:spPr/>
        <p:txBody>
          <a:bodyPr/>
          <a:lstStyle/>
          <a:p>
            <a:r>
              <a:rPr lang="fr-BE" dirty="0"/>
              <a:t>Que trouve-t-on dans le cadre II</a:t>
            </a:r>
          </a:p>
        </p:txBody>
      </p:sp>
      <p:sp>
        <p:nvSpPr>
          <p:cNvPr id="3" name="Espace réservé du contenu 2">
            <a:extLst>
              <a:ext uri="{FF2B5EF4-FFF2-40B4-BE49-F238E27FC236}">
                <a16:creationId xmlns:a16="http://schemas.microsoft.com/office/drawing/2014/main" id="{77FE4C13-ADB2-49CF-AEC2-49E3F076AD84}"/>
              </a:ext>
            </a:extLst>
          </p:cNvPr>
          <p:cNvSpPr>
            <a:spLocks noGrp="1"/>
          </p:cNvSpPr>
          <p:nvPr>
            <p:ph idx="1"/>
          </p:nvPr>
        </p:nvSpPr>
        <p:spPr/>
        <p:txBody>
          <a:bodyPr>
            <a:normAutofit/>
          </a:bodyPr>
          <a:lstStyle/>
          <a:p>
            <a:r>
              <a:rPr lang="fr-BE" dirty="0"/>
              <a:t>Le cadre II comprend trois parties qui vont continuer à déterminer si les obligations du décret sols sont d’application ou pas pour le projet. Il va examiner :</a:t>
            </a:r>
          </a:p>
          <a:p>
            <a:pPr marL="457200" indent="-457200">
              <a:buAutoNum type="arabicPeriod"/>
            </a:pPr>
            <a:r>
              <a:rPr lang="fr-BE" dirty="0"/>
              <a:t>L’objet principal de la demande </a:t>
            </a:r>
          </a:p>
          <a:p>
            <a:pPr marL="457200" indent="-457200">
              <a:buAutoNum type="arabicPeriod"/>
            </a:pPr>
            <a:r>
              <a:rPr lang="fr-BE" dirty="0"/>
              <a:t>L’emprise au sol et l’usage du projet</a:t>
            </a:r>
          </a:p>
          <a:p>
            <a:pPr marL="457200" indent="-457200">
              <a:buAutoNum type="arabicPeriod"/>
            </a:pPr>
            <a:r>
              <a:rPr lang="fr-BE" dirty="0"/>
              <a:t>Si une dérogation a été accordée par la Direction de l’Assainissement des Sols. </a:t>
            </a:r>
          </a:p>
          <a:p>
            <a:pPr marL="0" indent="0">
              <a:buNone/>
            </a:pPr>
            <a:endParaRPr lang="fr-BE" dirty="0"/>
          </a:p>
        </p:txBody>
      </p:sp>
    </p:spTree>
    <p:extLst>
      <p:ext uri="{BB962C8B-B14F-4D97-AF65-F5344CB8AC3E}">
        <p14:creationId xmlns:p14="http://schemas.microsoft.com/office/powerpoint/2010/main" val="2400424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17C7FB-45BD-4F64-A90D-7034A023C44D}"/>
              </a:ext>
            </a:extLst>
          </p:cNvPr>
          <p:cNvSpPr>
            <a:spLocks noGrp="1"/>
          </p:cNvSpPr>
          <p:nvPr>
            <p:ph type="title"/>
          </p:nvPr>
        </p:nvSpPr>
        <p:spPr/>
        <p:txBody>
          <a:bodyPr>
            <a:normAutofit/>
          </a:bodyPr>
          <a:lstStyle/>
          <a:p>
            <a:r>
              <a:rPr lang="fr-BE" sz="2400" dirty="0"/>
              <a:t>2.II.1 Le tableau des objets du permis</a:t>
            </a:r>
          </a:p>
        </p:txBody>
      </p:sp>
      <p:sp>
        <p:nvSpPr>
          <p:cNvPr id="3" name="Espace réservé du contenu 2">
            <a:extLst>
              <a:ext uri="{FF2B5EF4-FFF2-40B4-BE49-F238E27FC236}">
                <a16:creationId xmlns:a16="http://schemas.microsoft.com/office/drawing/2014/main" id="{6AC99C1C-3D1F-4EEE-9833-DAE5C2FE7945}"/>
              </a:ext>
            </a:extLst>
          </p:cNvPr>
          <p:cNvSpPr>
            <a:spLocks noGrp="1"/>
          </p:cNvSpPr>
          <p:nvPr>
            <p:ph idx="1"/>
          </p:nvPr>
        </p:nvSpPr>
        <p:spPr/>
        <p:txBody>
          <a:bodyPr>
            <a:normAutofit/>
          </a:bodyPr>
          <a:lstStyle/>
          <a:p>
            <a:r>
              <a:rPr lang="fr-BE" dirty="0"/>
              <a:t>Un tableau reprend une série d’objets poursuivis par des demandes de permis.</a:t>
            </a:r>
          </a:p>
          <a:p>
            <a:r>
              <a:rPr lang="fr-BE" dirty="0"/>
              <a:t>Si l’objet PRINCIPAL de la demande de permis est l’une des situations reprises dans le tableau, alors les obligations par rapport au décret sols s’arrêtent ici. Il suffit donc d’aller à la fin du formulaire et de le signer.</a:t>
            </a:r>
          </a:p>
          <a:p>
            <a:r>
              <a:rPr lang="fr-BE" dirty="0"/>
              <a:t>Dans les autres cas, il faut passer au point II.2 du formulaire.</a:t>
            </a:r>
          </a:p>
        </p:txBody>
      </p:sp>
    </p:spTree>
    <p:extLst>
      <p:ext uri="{BB962C8B-B14F-4D97-AF65-F5344CB8AC3E}">
        <p14:creationId xmlns:p14="http://schemas.microsoft.com/office/powerpoint/2010/main" val="570349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8BA24D-2BE9-4D29-8F0D-E4FA3AC7C4EB}"/>
              </a:ext>
            </a:extLst>
          </p:cNvPr>
          <p:cNvSpPr>
            <a:spLocks noGrp="1"/>
          </p:cNvSpPr>
          <p:nvPr>
            <p:ph type="title"/>
          </p:nvPr>
        </p:nvSpPr>
        <p:spPr>
          <a:xfrm>
            <a:off x="1075173" y="274438"/>
            <a:ext cx="6893170" cy="1138724"/>
          </a:xfrm>
        </p:spPr>
        <p:txBody>
          <a:bodyPr>
            <a:normAutofit/>
          </a:bodyPr>
          <a:lstStyle/>
          <a:p>
            <a:r>
              <a:rPr lang="fr-BE" dirty="0"/>
              <a:t>2.II.2 Déterminer les actes et travaux et leurs impacts sur la gestion des sols – 1° Modification de l’emprise au sol</a:t>
            </a:r>
          </a:p>
        </p:txBody>
      </p:sp>
      <p:pic>
        <p:nvPicPr>
          <p:cNvPr id="6" name="Espace réservé pour une image  5">
            <a:extLst>
              <a:ext uri="{FF2B5EF4-FFF2-40B4-BE49-F238E27FC236}">
                <a16:creationId xmlns:a16="http://schemas.microsoft.com/office/drawing/2014/main" id="{79C16363-B799-4691-A2DE-2C19AC6386B8}"/>
              </a:ext>
            </a:extLst>
          </p:cNvPr>
          <p:cNvPicPr>
            <a:picLocks noGrp="1" noChangeAspect="1"/>
          </p:cNvPicPr>
          <p:nvPr>
            <p:ph type="pic" idx="1"/>
          </p:nvPr>
        </p:nvPicPr>
        <p:blipFill>
          <a:blip r:embed="rId2"/>
          <a:srcRect l="2217" r="2217"/>
          <a:stretch>
            <a:fillRect/>
          </a:stretch>
        </p:blipFill>
        <p:spPr>
          <a:xfrm>
            <a:off x="2634530" y="1413163"/>
            <a:ext cx="4644158" cy="2612339"/>
          </a:xfrm>
        </p:spPr>
      </p:pic>
      <p:sp>
        <p:nvSpPr>
          <p:cNvPr id="4" name="Espace réservé du texte 3">
            <a:extLst>
              <a:ext uri="{FF2B5EF4-FFF2-40B4-BE49-F238E27FC236}">
                <a16:creationId xmlns:a16="http://schemas.microsoft.com/office/drawing/2014/main" id="{8AB20C4B-7590-47D2-9EC6-8C444BE0AB33}"/>
              </a:ext>
            </a:extLst>
          </p:cNvPr>
          <p:cNvSpPr>
            <a:spLocks noGrp="1"/>
          </p:cNvSpPr>
          <p:nvPr>
            <p:ph type="body" sz="half" idx="2"/>
          </p:nvPr>
        </p:nvSpPr>
        <p:spPr/>
        <p:txBody>
          <a:bodyPr/>
          <a:lstStyle/>
          <a:p>
            <a:endParaRPr lang="fr-BE" dirty="0"/>
          </a:p>
        </p:txBody>
      </p:sp>
    </p:spTree>
    <p:extLst>
      <p:ext uri="{BB962C8B-B14F-4D97-AF65-F5344CB8AC3E}">
        <p14:creationId xmlns:p14="http://schemas.microsoft.com/office/powerpoint/2010/main" val="2420007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114C30-402F-4D13-8F8D-7297998758E3}"/>
              </a:ext>
            </a:extLst>
          </p:cNvPr>
          <p:cNvSpPr>
            <a:spLocks noGrp="1"/>
          </p:cNvSpPr>
          <p:nvPr>
            <p:ph type="title"/>
          </p:nvPr>
        </p:nvSpPr>
        <p:spPr/>
        <p:txBody>
          <a:bodyPr/>
          <a:lstStyle/>
          <a:p>
            <a:endParaRPr lang="fr-BE"/>
          </a:p>
        </p:txBody>
      </p:sp>
      <p:pic>
        <p:nvPicPr>
          <p:cNvPr id="6" name="Espace réservé pour une image  5">
            <a:extLst>
              <a:ext uri="{FF2B5EF4-FFF2-40B4-BE49-F238E27FC236}">
                <a16:creationId xmlns:a16="http://schemas.microsoft.com/office/drawing/2014/main" id="{B5B3A10B-BE8A-4222-8872-B065F556CBB9}"/>
              </a:ext>
            </a:extLst>
          </p:cNvPr>
          <p:cNvPicPr>
            <a:picLocks noGrp="1" noChangeAspect="1"/>
          </p:cNvPicPr>
          <p:nvPr>
            <p:ph type="pic" idx="1"/>
          </p:nvPr>
        </p:nvPicPr>
        <p:blipFill>
          <a:blip r:embed="rId2"/>
          <a:stretch>
            <a:fillRect/>
          </a:stretch>
        </p:blipFill>
        <p:spPr>
          <a:xfrm>
            <a:off x="1792288" y="0"/>
            <a:ext cx="6267450" cy="4760718"/>
          </a:xfrm>
        </p:spPr>
      </p:pic>
      <p:sp>
        <p:nvSpPr>
          <p:cNvPr id="4" name="Espace réservé du texte 3">
            <a:extLst>
              <a:ext uri="{FF2B5EF4-FFF2-40B4-BE49-F238E27FC236}">
                <a16:creationId xmlns:a16="http://schemas.microsoft.com/office/drawing/2014/main" id="{A8F4AB0F-0E48-4140-AD7F-5DA21E396C3C}"/>
              </a:ext>
            </a:extLst>
          </p:cNvPr>
          <p:cNvSpPr>
            <a:spLocks noGrp="1"/>
          </p:cNvSpPr>
          <p:nvPr>
            <p:ph type="body" sz="half" idx="2"/>
          </p:nvPr>
        </p:nvSpPr>
        <p:spPr/>
        <p:txBody>
          <a:bodyPr/>
          <a:lstStyle/>
          <a:p>
            <a:endParaRPr lang="fr-BE" dirty="0"/>
          </a:p>
        </p:txBody>
      </p:sp>
    </p:spTree>
    <p:extLst>
      <p:ext uri="{BB962C8B-B14F-4D97-AF65-F5344CB8AC3E}">
        <p14:creationId xmlns:p14="http://schemas.microsoft.com/office/powerpoint/2010/main" val="4067872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F454E6-D13D-4A11-89A9-4EACFC6DE08C}"/>
              </a:ext>
            </a:extLst>
          </p:cNvPr>
          <p:cNvSpPr>
            <a:spLocks noGrp="1"/>
          </p:cNvSpPr>
          <p:nvPr>
            <p:ph type="title"/>
          </p:nvPr>
        </p:nvSpPr>
        <p:spPr/>
        <p:txBody>
          <a:bodyPr/>
          <a:lstStyle/>
          <a:p>
            <a:endParaRPr lang="fr-BE"/>
          </a:p>
        </p:txBody>
      </p:sp>
      <p:pic>
        <p:nvPicPr>
          <p:cNvPr id="6" name="Espace réservé pour une image  5">
            <a:extLst>
              <a:ext uri="{FF2B5EF4-FFF2-40B4-BE49-F238E27FC236}">
                <a16:creationId xmlns:a16="http://schemas.microsoft.com/office/drawing/2014/main" id="{058C7605-3FC9-43C8-B807-21EAC4A10561}"/>
              </a:ext>
            </a:extLst>
          </p:cNvPr>
          <p:cNvPicPr>
            <a:picLocks noGrp="1" noChangeAspect="1"/>
          </p:cNvPicPr>
          <p:nvPr>
            <p:ph type="pic" idx="1"/>
          </p:nvPr>
        </p:nvPicPr>
        <p:blipFill>
          <a:blip r:embed="rId2"/>
          <a:stretch>
            <a:fillRect/>
          </a:stretch>
        </p:blipFill>
        <p:spPr>
          <a:xfrm>
            <a:off x="1506071" y="87269"/>
            <a:ext cx="6422315" cy="4470360"/>
          </a:xfrm>
        </p:spPr>
      </p:pic>
      <p:sp>
        <p:nvSpPr>
          <p:cNvPr id="4" name="Espace réservé du texte 3">
            <a:extLst>
              <a:ext uri="{FF2B5EF4-FFF2-40B4-BE49-F238E27FC236}">
                <a16:creationId xmlns:a16="http://schemas.microsoft.com/office/drawing/2014/main" id="{AD4AE4B7-B87C-4FE9-BD14-745328F034A9}"/>
              </a:ext>
            </a:extLst>
          </p:cNvPr>
          <p:cNvSpPr>
            <a:spLocks noGrp="1"/>
          </p:cNvSpPr>
          <p:nvPr>
            <p:ph type="body" sz="half" idx="2"/>
          </p:nvPr>
        </p:nvSpPr>
        <p:spPr/>
        <p:txBody>
          <a:bodyPr/>
          <a:lstStyle/>
          <a:p>
            <a:endParaRPr lang="fr-BE"/>
          </a:p>
        </p:txBody>
      </p:sp>
    </p:spTree>
    <p:extLst>
      <p:ext uri="{BB962C8B-B14F-4D97-AF65-F5344CB8AC3E}">
        <p14:creationId xmlns:p14="http://schemas.microsoft.com/office/powerpoint/2010/main" val="2439541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DFD0A9-481C-4956-86D2-05AB4E753DFA}"/>
              </a:ext>
            </a:extLst>
          </p:cNvPr>
          <p:cNvSpPr>
            <a:spLocks noGrp="1"/>
          </p:cNvSpPr>
          <p:nvPr>
            <p:ph type="title"/>
          </p:nvPr>
        </p:nvSpPr>
        <p:spPr/>
        <p:txBody>
          <a:bodyPr/>
          <a:lstStyle/>
          <a:p>
            <a:endParaRPr lang="fr-BE"/>
          </a:p>
        </p:txBody>
      </p:sp>
      <p:pic>
        <p:nvPicPr>
          <p:cNvPr id="6" name="Espace réservé pour une image  5">
            <a:extLst>
              <a:ext uri="{FF2B5EF4-FFF2-40B4-BE49-F238E27FC236}">
                <a16:creationId xmlns:a16="http://schemas.microsoft.com/office/drawing/2014/main" id="{A43DB408-4EFE-4054-898C-BF4C752982E8}"/>
              </a:ext>
            </a:extLst>
          </p:cNvPr>
          <p:cNvPicPr>
            <a:picLocks noGrp="1" noChangeAspect="1"/>
          </p:cNvPicPr>
          <p:nvPr>
            <p:ph type="pic" idx="1"/>
          </p:nvPr>
        </p:nvPicPr>
        <p:blipFill>
          <a:blip r:embed="rId2"/>
          <a:stretch>
            <a:fillRect/>
          </a:stretch>
        </p:blipFill>
        <p:spPr>
          <a:xfrm>
            <a:off x="403315" y="322729"/>
            <a:ext cx="8264346" cy="3906371"/>
          </a:xfrm>
        </p:spPr>
      </p:pic>
      <p:sp>
        <p:nvSpPr>
          <p:cNvPr id="4" name="Espace réservé du texte 3">
            <a:extLst>
              <a:ext uri="{FF2B5EF4-FFF2-40B4-BE49-F238E27FC236}">
                <a16:creationId xmlns:a16="http://schemas.microsoft.com/office/drawing/2014/main" id="{EEB9F12E-B282-46FE-9077-22570BAC6505}"/>
              </a:ext>
            </a:extLst>
          </p:cNvPr>
          <p:cNvSpPr>
            <a:spLocks noGrp="1"/>
          </p:cNvSpPr>
          <p:nvPr>
            <p:ph type="body" sz="half" idx="2"/>
          </p:nvPr>
        </p:nvSpPr>
        <p:spPr/>
        <p:txBody>
          <a:bodyPr/>
          <a:lstStyle/>
          <a:p>
            <a:endParaRPr lang="fr-BE"/>
          </a:p>
        </p:txBody>
      </p:sp>
    </p:spTree>
    <p:extLst>
      <p:ext uri="{BB962C8B-B14F-4D97-AF65-F5344CB8AC3E}">
        <p14:creationId xmlns:p14="http://schemas.microsoft.com/office/powerpoint/2010/main" val="1791707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F7447D-BFE6-4315-B1AC-718972885F4A}"/>
              </a:ext>
            </a:extLst>
          </p:cNvPr>
          <p:cNvSpPr>
            <a:spLocks noGrp="1"/>
          </p:cNvSpPr>
          <p:nvPr>
            <p:ph type="title"/>
          </p:nvPr>
        </p:nvSpPr>
        <p:spPr/>
        <p:txBody>
          <a:bodyPr/>
          <a:lstStyle/>
          <a:p>
            <a:endParaRPr lang="fr-BE"/>
          </a:p>
        </p:txBody>
      </p:sp>
      <p:pic>
        <p:nvPicPr>
          <p:cNvPr id="6" name="Espace réservé pour une image  5">
            <a:extLst>
              <a:ext uri="{FF2B5EF4-FFF2-40B4-BE49-F238E27FC236}">
                <a16:creationId xmlns:a16="http://schemas.microsoft.com/office/drawing/2014/main" id="{6779AA81-812E-47C2-AA0D-AE0B38ADDC2B}"/>
              </a:ext>
            </a:extLst>
          </p:cNvPr>
          <p:cNvPicPr>
            <a:picLocks noGrp="1" noChangeAspect="1"/>
          </p:cNvPicPr>
          <p:nvPr>
            <p:ph type="pic" idx="1"/>
          </p:nvPr>
        </p:nvPicPr>
        <p:blipFill>
          <a:blip r:embed="rId2"/>
          <a:stretch>
            <a:fillRect/>
          </a:stretch>
        </p:blipFill>
        <p:spPr>
          <a:xfrm>
            <a:off x="456061" y="580766"/>
            <a:ext cx="7846348" cy="3444738"/>
          </a:xfrm>
        </p:spPr>
      </p:pic>
      <p:sp>
        <p:nvSpPr>
          <p:cNvPr id="4" name="Espace réservé du texte 3">
            <a:extLst>
              <a:ext uri="{FF2B5EF4-FFF2-40B4-BE49-F238E27FC236}">
                <a16:creationId xmlns:a16="http://schemas.microsoft.com/office/drawing/2014/main" id="{DEBAB102-6E22-4673-97F4-37688EE6434E}"/>
              </a:ext>
            </a:extLst>
          </p:cNvPr>
          <p:cNvSpPr>
            <a:spLocks noGrp="1"/>
          </p:cNvSpPr>
          <p:nvPr>
            <p:ph type="body" sz="half" idx="2"/>
          </p:nvPr>
        </p:nvSpPr>
        <p:spPr>
          <a:xfrm>
            <a:off x="1559859" y="4025503"/>
            <a:ext cx="6336253" cy="537231"/>
          </a:xfrm>
        </p:spPr>
        <p:txBody>
          <a:bodyPr>
            <a:normAutofit/>
          </a:bodyPr>
          <a:lstStyle/>
          <a:p>
            <a:r>
              <a:rPr lang="fr-BE" dirty="0"/>
              <a:t>Les informations complémentaires figurent dans les onglets: « situation à l’inventaire », « CCS… », « Mesures… » et « Procédures »</a:t>
            </a:r>
          </a:p>
        </p:txBody>
      </p:sp>
    </p:spTree>
    <p:extLst>
      <p:ext uri="{BB962C8B-B14F-4D97-AF65-F5344CB8AC3E}">
        <p14:creationId xmlns:p14="http://schemas.microsoft.com/office/powerpoint/2010/main" val="3523213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794A74-FAD5-4DDB-9EFE-7033F4C505C9}"/>
              </a:ext>
            </a:extLst>
          </p:cNvPr>
          <p:cNvSpPr>
            <a:spLocks noGrp="1"/>
          </p:cNvSpPr>
          <p:nvPr>
            <p:ph type="title"/>
          </p:nvPr>
        </p:nvSpPr>
        <p:spPr/>
        <p:txBody>
          <a:bodyPr>
            <a:normAutofit/>
          </a:bodyPr>
          <a:lstStyle/>
          <a:p>
            <a:r>
              <a:rPr lang="fr-BE" sz="2000" dirty="0"/>
              <a:t>2.II.2 Déterminer les actes et travaux et leurs impacts sur la gestion des sols – 2° Changement d’affectation ou d’usage</a:t>
            </a:r>
          </a:p>
        </p:txBody>
      </p:sp>
      <p:pic>
        <p:nvPicPr>
          <p:cNvPr id="5" name="Espace réservé du contenu 4">
            <a:extLst>
              <a:ext uri="{FF2B5EF4-FFF2-40B4-BE49-F238E27FC236}">
                <a16:creationId xmlns:a16="http://schemas.microsoft.com/office/drawing/2014/main" id="{F62554A3-42F7-42AE-AE9A-D73BF7E237C8}"/>
              </a:ext>
            </a:extLst>
          </p:cNvPr>
          <p:cNvPicPr>
            <a:picLocks noGrp="1" noChangeAspect="1"/>
          </p:cNvPicPr>
          <p:nvPr>
            <p:ph idx="1"/>
          </p:nvPr>
        </p:nvPicPr>
        <p:blipFill>
          <a:blip r:embed="rId2"/>
          <a:stretch>
            <a:fillRect/>
          </a:stretch>
        </p:blipFill>
        <p:spPr>
          <a:xfrm>
            <a:off x="806824" y="1596941"/>
            <a:ext cx="6204436" cy="1548037"/>
          </a:xfrm>
        </p:spPr>
      </p:pic>
    </p:spTree>
    <p:extLst>
      <p:ext uri="{BB962C8B-B14F-4D97-AF65-F5344CB8AC3E}">
        <p14:creationId xmlns:p14="http://schemas.microsoft.com/office/powerpoint/2010/main" val="3918634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6DB451-6F32-43E2-B333-F9EAAE974CC1}"/>
              </a:ext>
            </a:extLst>
          </p:cNvPr>
          <p:cNvSpPr>
            <a:spLocks noGrp="1"/>
          </p:cNvSpPr>
          <p:nvPr>
            <p:ph type="title"/>
          </p:nvPr>
        </p:nvSpPr>
        <p:spPr>
          <a:xfrm rot="16200000">
            <a:off x="-55127" y="2354581"/>
            <a:ext cx="2930786" cy="621924"/>
          </a:xfrm>
        </p:spPr>
        <p:txBody>
          <a:bodyPr>
            <a:normAutofit fontScale="90000"/>
          </a:bodyPr>
          <a:lstStyle/>
          <a:p>
            <a:r>
              <a:rPr lang="fr-BE" dirty="0"/>
              <a:t>USAGE DE DROIT</a:t>
            </a:r>
          </a:p>
        </p:txBody>
      </p:sp>
      <p:pic>
        <p:nvPicPr>
          <p:cNvPr id="5" name="Espace réservé du contenu 4">
            <a:extLst>
              <a:ext uri="{FF2B5EF4-FFF2-40B4-BE49-F238E27FC236}">
                <a16:creationId xmlns:a16="http://schemas.microsoft.com/office/drawing/2014/main" id="{2BB226E3-FE76-449B-89AE-6272B6FBE9DC}"/>
              </a:ext>
            </a:extLst>
          </p:cNvPr>
          <p:cNvPicPr>
            <a:picLocks noGrp="1" noChangeAspect="1"/>
          </p:cNvPicPr>
          <p:nvPr>
            <p:ph idx="1"/>
          </p:nvPr>
        </p:nvPicPr>
        <p:blipFill>
          <a:blip r:embed="rId2"/>
          <a:stretch>
            <a:fillRect/>
          </a:stretch>
        </p:blipFill>
        <p:spPr>
          <a:xfrm>
            <a:off x="2904565" y="393326"/>
            <a:ext cx="3485477" cy="4356847"/>
          </a:xfrm>
        </p:spPr>
      </p:pic>
    </p:spTree>
    <p:extLst>
      <p:ext uri="{BB962C8B-B14F-4D97-AF65-F5344CB8AC3E}">
        <p14:creationId xmlns:p14="http://schemas.microsoft.com/office/powerpoint/2010/main" val="821521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DEBEDC-5129-48E1-BA50-87BD7E8A7BE6}"/>
              </a:ext>
            </a:extLst>
          </p:cNvPr>
          <p:cNvSpPr>
            <a:spLocks noGrp="1"/>
          </p:cNvSpPr>
          <p:nvPr>
            <p:ph type="title"/>
          </p:nvPr>
        </p:nvSpPr>
        <p:spPr/>
        <p:txBody>
          <a:bodyPr/>
          <a:lstStyle/>
          <a:p>
            <a:r>
              <a:rPr lang="fr-BE" dirty="0"/>
              <a:t>POURQUOI ETES-VOUS CONCERNES?</a:t>
            </a:r>
          </a:p>
        </p:txBody>
      </p:sp>
      <p:sp>
        <p:nvSpPr>
          <p:cNvPr id="3" name="Espace réservé du contenu 2">
            <a:extLst>
              <a:ext uri="{FF2B5EF4-FFF2-40B4-BE49-F238E27FC236}">
                <a16:creationId xmlns:a16="http://schemas.microsoft.com/office/drawing/2014/main" id="{CF1CDB54-6028-44F2-AA16-6029837BA2F2}"/>
              </a:ext>
            </a:extLst>
          </p:cNvPr>
          <p:cNvSpPr>
            <a:spLocks noGrp="1"/>
          </p:cNvSpPr>
          <p:nvPr>
            <p:ph idx="1"/>
          </p:nvPr>
        </p:nvSpPr>
        <p:spPr/>
        <p:txBody>
          <a:bodyPr>
            <a:normAutofit lnSpcReduction="10000"/>
          </a:bodyPr>
          <a:lstStyle/>
          <a:p>
            <a:r>
              <a:rPr lang="fr-BE" dirty="0"/>
              <a:t>Le décret sols, entré en vigueur le 1</a:t>
            </a:r>
            <a:r>
              <a:rPr lang="fr-BE" baseline="30000" dirty="0"/>
              <a:t>er</a:t>
            </a:r>
            <a:r>
              <a:rPr lang="fr-BE" dirty="0"/>
              <a:t> janvier 2019, impose certaines obligations dans certaines situations.</a:t>
            </a:r>
          </a:p>
          <a:p>
            <a:r>
              <a:rPr lang="fr-BE" dirty="0"/>
              <a:t>L’article 23 stipule que l’un des faits générateurs de ces obligations est l’introduction d’un permis d’urbanisme ( ou d’un permis unique )</a:t>
            </a:r>
          </a:p>
          <a:p>
            <a:r>
              <a:rPr lang="fr-BE" dirty="0"/>
              <a:t>Ce permis d’urbanisme comporte donc un cadre sols ( défini par annexe 8 de l’AGW Sols ) qui permet de déterminer la portée de ces obligations.</a:t>
            </a:r>
          </a:p>
          <a:p>
            <a:endParaRPr lang="fr-BE" dirty="0"/>
          </a:p>
        </p:txBody>
      </p:sp>
    </p:spTree>
    <p:extLst>
      <p:ext uri="{BB962C8B-B14F-4D97-AF65-F5344CB8AC3E}">
        <p14:creationId xmlns:p14="http://schemas.microsoft.com/office/powerpoint/2010/main" val="39498511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C078B2-4270-4DE6-97A5-F6B02706D862}"/>
              </a:ext>
            </a:extLst>
          </p:cNvPr>
          <p:cNvSpPr>
            <a:spLocks noGrp="1"/>
          </p:cNvSpPr>
          <p:nvPr>
            <p:ph type="title"/>
          </p:nvPr>
        </p:nvSpPr>
        <p:spPr>
          <a:xfrm rot="16200000">
            <a:off x="-73089" y="2143343"/>
            <a:ext cx="3190251" cy="425054"/>
          </a:xfrm>
        </p:spPr>
        <p:txBody>
          <a:bodyPr/>
          <a:lstStyle/>
          <a:p>
            <a:r>
              <a:rPr lang="fr-BE" dirty="0"/>
              <a:t>USAGE E FAIT 1</a:t>
            </a:r>
          </a:p>
        </p:txBody>
      </p:sp>
      <p:pic>
        <p:nvPicPr>
          <p:cNvPr id="6" name="Espace réservé pour une image  5">
            <a:extLst>
              <a:ext uri="{FF2B5EF4-FFF2-40B4-BE49-F238E27FC236}">
                <a16:creationId xmlns:a16="http://schemas.microsoft.com/office/drawing/2014/main" id="{7ACD05E8-BE0A-4244-84B0-FED0EAC46FA0}"/>
              </a:ext>
            </a:extLst>
          </p:cNvPr>
          <p:cNvPicPr>
            <a:picLocks noGrp="1" noChangeAspect="1"/>
          </p:cNvPicPr>
          <p:nvPr>
            <p:ph type="pic" idx="1"/>
          </p:nvPr>
        </p:nvPicPr>
        <p:blipFill>
          <a:blip r:embed="rId2"/>
          <a:stretch>
            <a:fillRect/>
          </a:stretch>
        </p:blipFill>
        <p:spPr>
          <a:xfrm>
            <a:off x="2618001" y="64091"/>
            <a:ext cx="4521929" cy="4583557"/>
          </a:xfrm>
        </p:spPr>
      </p:pic>
    </p:spTree>
    <p:extLst>
      <p:ext uri="{BB962C8B-B14F-4D97-AF65-F5344CB8AC3E}">
        <p14:creationId xmlns:p14="http://schemas.microsoft.com/office/powerpoint/2010/main" val="487980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FB6EE3-F032-4AF2-86E2-D3EC19984D84}"/>
              </a:ext>
            </a:extLst>
          </p:cNvPr>
          <p:cNvSpPr>
            <a:spLocks noGrp="1"/>
          </p:cNvSpPr>
          <p:nvPr>
            <p:ph type="title"/>
          </p:nvPr>
        </p:nvSpPr>
        <p:spPr>
          <a:xfrm rot="16200000">
            <a:off x="-577388" y="1968281"/>
            <a:ext cx="3706618" cy="425054"/>
          </a:xfrm>
        </p:spPr>
        <p:txBody>
          <a:bodyPr/>
          <a:lstStyle/>
          <a:p>
            <a:r>
              <a:rPr lang="fr-BE" dirty="0"/>
              <a:t>USAGE DE FAIT 2</a:t>
            </a:r>
          </a:p>
        </p:txBody>
      </p:sp>
      <p:pic>
        <p:nvPicPr>
          <p:cNvPr id="8" name="Espace réservé pour une image  7">
            <a:extLst>
              <a:ext uri="{FF2B5EF4-FFF2-40B4-BE49-F238E27FC236}">
                <a16:creationId xmlns:a16="http://schemas.microsoft.com/office/drawing/2014/main" id="{9A2680CE-4015-4986-AFB1-B1064F797AF0}"/>
              </a:ext>
            </a:extLst>
          </p:cNvPr>
          <p:cNvPicPr>
            <a:picLocks noGrp="1" noChangeAspect="1"/>
          </p:cNvPicPr>
          <p:nvPr>
            <p:ph type="pic" idx="1"/>
          </p:nvPr>
        </p:nvPicPr>
        <p:blipFill>
          <a:blip r:embed="rId2"/>
          <a:stretch>
            <a:fillRect/>
          </a:stretch>
        </p:blipFill>
        <p:spPr>
          <a:xfrm>
            <a:off x="2437747" y="135529"/>
            <a:ext cx="4015982" cy="4630110"/>
          </a:xfrm>
        </p:spPr>
      </p:pic>
    </p:spTree>
    <p:extLst>
      <p:ext uri="{BB962C8B-B14F-4D97-AF65-F5344CB8AC3E}">
        <p14:creationId xmlns:p14="http://schemas.microsoft.com/office/powerpoint/2010/main" val="10106259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60B32C-BE21-42E4-98B2-6F1BBE6E0531}"/>
              </a:ext>
            </a:extLst>
          </p:cNvPr>
          <p:cNvSpPr>
            <a:spLocks noGrp="1"/>
          </p:cNvSpPr>
          <p:nvPr>
            <p:ph type="title"/>
          </p:nvPr>
        </p:nvSpPr>
        <p:spPr/>
        <p:txBody>
          <a:bodyPr>
            <a:normAutofit/>
          </a:bodyPr>
          <a:lstStyle/>
          <a:p>
            <a:r>
              <a:rPr lang="fr-BE" dirty="0"/>
              <a:t>Comment signaler le changement d’usage?	</a:t>
            </a:r>
          </a:p>
        </p:txBody>
      </p:sp>
      <p:sp>
        <p:nvSpPr>
          <p:cNvPr id="3" name="Espace réservé du texte 2">
            <a:extLst>
              <a:ext uri="{FF2B5EF4-FFF2-40B4-BE49-F238E27FC236}">
                <a16:creationId xmlns:a16="http://schemas.microsoft.com/office/drawing/2014/main" id="{A01D3411-C4DF-477B-A2B0-B1CB0FF6C208}"/>
              </a:ext>
            </a:extLst>
          </p:cNvPr>
          <p:cNvSpPr>
            <a:spLocks noGrp="1"/>
          </p:cNvSpPr>
          <p:nvPr>
            <p:ph type="body" idx="1"/>
          </p:nvPr>
        </p:nvSpPr>
        <p:spPr>
          <a:xfrm>
            <a:off x="568036" y="1443534"/>
            <a:ext cx="3929352" cy="567928"/>
          </a:xfrm>
        </p:spPr>
        <p:txBody>
          <a:bodyPr>
            <a:normAutofit fontScale="62500" lnSpcReduction="20000"/>
          </a:bodyPr>
          <a:lstStyle/>
          <a:p>
            <a:r>
              <a:rPr lang="fr-BE" dirty="0"/>
              <a:t>A. Choisir l’usage et le numéro d’usage pour la situation actuelle.</a:t>
            </a:r>
          </a:p>
          <a:p>
            <a:endParaRPr lang="fr-BE" dirty="0"/>
          </a:p>
        </p:txBody>
      </p:sp>
      <p:sp>
        <p:nvSpPr>
          <p:cNvPr id="5" name="Espace réservé du texte 4">
            <a:extLst>
              <a:ext uri="{FF2B5EF4-FFF2-40B4-BE49-F238E27FC236}">
                <a16:creationId xmlns:a16="http://schemas.microsoft.com/office/drawing/2014/main" id="{AF260A57-D836-4E53-A561-819AFFE0E19E}"/>
              </a:ext>
            </a:extLst>
          </p:cNvPr>
          <p:cNvSpPr>
            <a:spLocks noGrp="1"/>
          </p:cNvSpPr>
          <p:nvPr>
            <p:ph type="body" sz="quarter" idx="3"/>
          </p:nvPr>
        </p:nvSpPr>
        <p:spPr>
          <a:xfrm>
            <a:off x="4645026" y="1487587"/>
            <a:ext cx="4041775" cy="479822"/>
          </a:xfrm>
        </p:spPr>
        <p:txBody>
          <a:bodyPr>
            <a:normAutofit fontScale="62500" lnSpcReduction="20000"/>
          </a:bodyPr>
          <a:lstStyle/>
          <a:p>
            <a:r>
              <a:rPr lang="fr-BE" dirty="0"/>
              <a:t>B. Choisir l’usage et le numéro d’usage pour la situation projetée</a:t>
            </a:r>
          </a:p>
          <a:p>
            <a:endParaRPr lang="fr-BE" dirty="0"/>
          </a:p>
        </p:txBody>
      </p:sp>
      <p:pic>
        <p:nvPicPr>
          <p:cNvPr id="7" name="Espace réservé pour une image  5">
            <a:extLst>
              <a:ext uri="{FF2B5EF4-FFF2-40B4-BE49-F238E27FC236}">
                <a16:creationId xmlns:a16="http://schemas.microsoft.com/office/drawing/2014/main" id="{5BFFA185-F3B1-4FE7-834B-B06438115F8F}"/>
              </a:ext>
            </a:extLst>
          </p:cNvPr>
          <p:cNvPicPr>
            <a:picLocks noGrp="1" noChangeAspect="1"/>
          </p:cNvPicPr>
          <p:nvPr>
            <p:ph sz="half" idx="2"/>
          </p:nvPr>
        </p:nvPicPr>
        <p:blipFill>
          <a:blip r:embed="rId2"/>
          <a:stretch>
            <a:fillRect/>
          </a:stretch>
        </p:blipFill>
        <p:spPr>
          <a:xfrm>
            <a:off x="457200" y="2375293"/>
            <a:ext cx="4040188" cy="1474002"/>
          </a:xfrm>
          <a:prstGeom prst="rect">
            <a:avLst/>
          </a:prstGeom>
        </p:spPr>
      </p:pic>
      <p:pic>
        <p:nvPicPr>
          <p:cNvPr id="8" name="Espace réservé pour une image  5">
            <a:extLst>
              <a:ext uri="{FF2B5EF4-FFF2-40B4-BE49-F238E27FC236}">
                <a16:creationId xmlns:a16="http://schemas.microsoft.com/office/drawing/2014/main" id="{159A857B-64EA-43F2-BC67-416892C0D7A6}"/>
              </a:ext>
            </a:extLst>
          </p:cNvPr>
          <p:cNvPicPr>
            <a:picLocks noGrp="1" noChangeAspect="1"/>
          </p:cNvPicPr>
          <p:nvPr>
            <p:ph sz="quarter" idx="4"/>
          </p:nvPr>
        </p:nvPicPr>
        <p:blipFill>
          <a:blip r:embed="rId3"/>
          <a:stretch>
            <a:fillRect/>
          </a:stretch>
        </p:blipFill>
        <p:spPr>
          <a:xfrm>
            <a:off x="4645025" y="2391767"/>
            <a:ext cx="4041775" cy="1441054"/>
          </a:xfrm>
          <a:prstGeom prst="rect">
            <a:avLst/>
          </a:prstGeom>
        </p:spPr>
      </p:pic>
    </p:spTree>
    <p:extLst>
      <p:ext uri="{BB962C8B-B14F-4D97-AF65-F5344CB8AC3E}">
        <p14:creationId xmlns:p14="http://schemas.microsoft.com/office/powerpoint/2010/main" val="4068989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987BA947-45B8-4F63-A984-79BFB39EE2D4}"/>
              </a:ext>
            </a:extLst>
          </p:cNvPr>
          <p:cNvPicPr>
            <a:picLocks noGrp="1" noChangeAspect="1"/>
          </p:cNvPicPr>
          <p:nvPr>
            <p:ph type="pic" idx="1"/>
          </p:nvPr>
        </p:nvPicPr>
        <p:blipFill>
          <a:blip r:embed="rId2"/>
          <a:stretch>
            <a:fillRect/>
          </a:stretch>
        </p:blipFill>
        <p:spPr>
          <a:xfrm>
            <a:off x="1804052" y="1682745"/>
            <a:ext cx="5462871" cy="1778010"/>
          </a:xfrm>
        </p:spPr>
      </p:pic>
      <p:sp>
        <p:nvSpPr>
          <p:cNvPr id="4" name="Espace réservé du texte 3">
            <a:extLst>
              <a:ext uri="{FF2B5EF4-FFF2-40B4-BE49-F238E27FC236}">
                <a16:creationId xmlns:a16="http://schemas.microsoft.com/office/drawing/2014/main" id="{87EBCAF4-FBFC-4318-B343-D3EA83EFA13F}"/>
              </a:ext>
            </a:extLst>
          </p:cNvPr>
          <p:cNvSpPr>
            <a:spLocks noGrp="1"/>
          </p:cNvSpPr>
          <p:nvPr>
            <p:ph type="body" sz="half" idx="2"/>
          </p:nvPr>
        </p:nvSpPr>
        <p:spPr>
          <a:xfrm>
            <a:off x="1626034" y="816172"/>
            <a:ext cx="5486400" cy="603647"/>
          </a:xfrm>
        </p:spPr>
        <p:txBody>
          <a:bodyPr/>
          <a:lstStyle/>
          <a:p>
            <a:r>
              <a:rPr lang="fr-BE" sz="1500" b="1" dirty="0"/>
              <a:t>C. Mentionner, dans la tableau, s’il y a un changement vers un usage plus contraignant.</a:t>
            </a:r>
          </a:p>
          <a:p>
            <a:endParaRPr lang="fr-BE" dirty="0"/>
          </a:p>
        </p:txBody>
      </p:sp>
    </p:spTree>
    <p:extLst>
      <p:ext uri="{BB962C8B-B14F-4D97-AF65-F5344CB8AC3E}">
        <p14:creationId xmlns:p14="http://schemas.microsoft.com/office/powerpoint/2010/main" val="3162172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92FBC0-7A25-4D5C-B56D-B0727CD2E157}"/>
              </a:ext>
            </a:extLst>
          </p:cNvPr>
          <p:cNvSpPr>
            <a:spLocks noGrp="1"/>
          </p:cNvSpPr>
          <p:nvPr>
            <p:ph type="title"/>
          </p:nvPr>
        </p:nvSpPr>
        <p:spPr/>
        <p:txBody>
          <a:bodyPr>
            <a:normAutofit/>
          </a:bodyPr>
          <a:lstStyle/>
          <a:p>
            <a:r>
              <a:rPr lang="fr-BE" sz="2000" dirty="0"/>
              <a:t>2.II.2 Déterminer les actes et travaux et leurs impacts sur la gestion des sols – 3° une nouvelle porte de sortie</a:t>
            </a:r>
          </a:p>
        </p:txBody>
      </p:sp>
      <p:sp>
        <p:nvSpPr>
          <p:cNvPr id="3" name="Espace réservé du contenu 2">
            <a:extLst>
              <a:ext uri="{FF2B5EF4-FFF2-40B4-BE49-F238E27FC236}">
                <a16:creationId xmlns:a16="http://schemas.microsoft.com/office/drawing/2014/main" id="{D2718AE2-0C39-43A1-BADC-F727539E6A5C}"/>
              </a:ext>
            </a:extLst>
          </p:cNvPr>
          <p:cNvSpPr>
            <a:spLocks noGrp="1"/>
          </p:cNvSpPr>
          <p:nvPr>
            <p:ph idx="1"/>
          </p:nvPr>
        </p:nvSpPr>
        <p:spPr/>
        <p:txBody>
          <a:bodyPr/>
          <a:lstStyle/>
          <a:p>
            <a:r>
              <a:rPr lang="fr-FR" dirty="0"/>
              <a:t>Si les actes et travaux n’impliquent pas de </a:t>
            </a:r>
            <a:r>
              <a:rPr lang="fr-FR" b="1" dirty="0"/>
              <a:t>modification</a:t>
            </a:r>
            <a:r>
              <a:rPr lang="fr-FR" dirty="0"/>
              <a:t> de l’emprise au sol </a:t>
            </a:r>
            <a:r>
              <a:rPr lang="fr-FR" b="1" dirty="0"/>
              <a:t>impactant</a:t>
            </a:r>
            <a:r>
              <a:rPr lang="fr-FR" dirty="0"/>
              <a:t> la gestion des sols </a:t>
            </a:r>
            <a:r>
              <a:rPr lang="fr-FR" sz="2800" b="1" dirty="0"/>
              <a:t>et</a:t>
            </a:r>
            <a:r>
              <a:rPr lang="fr-FR" dirty="0"/>
              <a:t> si le projet n’induit pas de </a:t>
            </a:r>
            <a:r>
              <a:rPr lang="fr-FR" b="1" dirty="0"/>
              <a:t>changement d’usage</a:t>
            </a:r>
            <a:r>
              <a:rPr lang="fr-FR" dirty="0"/>
              <a:t> vers un </a:t>
            </a:r>
            <a:r>
              <a:rPr lang="fr-FR" b="1" dirty="0"/>
              <a:t>type plus contraignant</a:t>
            </a:r>
            <a:r>
              <a:rPr lang="fr-FR" dirty="0"/>
              <a:t>, alors on peut aller à la fin du document et le signer.</a:t>
            </a:r>
          </a:p>
          <a:p>
            <a:r>
              <a:rPr lang="fr-FR" dirty="0"/>
              <a:t>Dans les autres cas, il faudra passer par le cadre II.3</a:t>
            </a:r>
            <a:endParaRPr lang="fr-BE" dirty="0"/>
          </a:p>
        </p:txBody>
      </p:sp>
    </p:spTree>
    <p:extLst>
      <p:ext uri="{BB962C8B-B14F-4D97-AF65-F5344CB8AC3E}">
        <p14:creationId xmlns:p14="http://schemas.microsoft.com/office/powerpoint/2010/main" val="30260937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DD74F4-1CCF-4B22-AF03-8E23E543B5BE}"/>
              </a:ext>
            </a:extLst>
          </p:cNvPr>
          <p:cNvSpPr>
            <a:spLocks noGrp="1"/>
          </p:cNvSpPr>
          <p:nvPr>
            <p:ph type="title"/>
          </p:nvPr>
        </p:nvSpPr>
        <p:spPr/>
        <p:txBody>
          <a:bodyPr>
            <a:normAutofit/>
          </a:bodyPr>
          <a:lstStyle/>
          <a:p>
            <a:r>
              <a:rPr lang="fr-BE" sz="2000" dirty="0"/>
              <a:t>2.II.2 Déterminer les actes et travaux et leurs impacts sur la gestion des sols – 4° L’avis de la DPS</a:t>
            </a:r>
          </a:p>
        </p:txBody>
      </p:sp>
      <p:sp>
        <p:nvSpPr>
          <p:cNvPr id="3" name="Espace réservé du contenu 2">
            <a:extLst>
              <a:ext uri="{FF2B5EF4-FFF2-40B4-BE49-F238E27FC236}">
                <a16:creationId xmlns:a16="http://schemas.microsoft.com/office/drawing/2014/main" id="{EC417BBD-9833-4CD6-91BB-960BDA1AB510}"/>
              </a:ext>
            </a:extLst>
          </p:cNvPr>
          <p:cNvSpPr>
            <a:spLocks noGrp="1"/>
          </p:cNvSpPr>
          <p:nvPr>
            <p:ph idx="1"/>
          </p:nvPr>
        </p:nvSpPr>
        <p:spPr/>
        <p:txBody>
          <a:bodyPr/>
          <a:lstStyle/>
          <a:p>
            <a:r>
              <a:rPr lang="fr-BE" dirty="0"/>
              <a:t>L’examen de ce point II.2 peut s’avérer très technique, c’est la raison pour laquelle le fonctionnaire communal peut consulter la DPS à son sujet.</a:t>
            </a:r>
          </a:p>
          <a:p>
            <a:r>
              <a:rPr lang="fr-BE" dirty="0"/>
              <a:t>Lors de l’introduction de cette demande d’avis à la DPS, le dossier complété doit être présenté.</a:t>
            </a:r>
          </a:p>
          <a:p>
            <a:endParaRPr lang="fr-BE" dirty="0"/>
          </a:p>
        </p:txBody>
      </p:sp>
    </p:spTree>
    <p:extLst>
      <p:ext uri="{BB962C8B-B14F-4D97-AF65-F5344CB8AC3E}">
        <p14:creationId xmlns:p14="http://schemas.microsoft.com/office/powerpoint/2010/main" val="1998675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3EAA02-1E6B-4F79-9903-6DF381788ACE}"/>
              </a:ext>
            </a:extLst>
          </p:cNvPr>
          <p:cNvSpPr>
            <a:spLocks noGrp="1"/>
          </p:cNvSpPr>
          <p:nvPr>
            <p:ph type="title"/>
          </p:nvPr>
        </p:nvSpPr>
        <p:spPr>
          <a:xfrm>
            <a:off x="573088" y="360218"/>
            <a:ext cx="7351712" cy="853028"/>
          </a:xfrm>
        </p:spPr>
        <p:txBody>
          <a:bodyPr>
            <a:normAutofit/>
          </a:bodyPr>
          <a:lstStyle/>
          <a:p>
            <a:r>
              <a:rPr lang="fr-BE" sz="2400" dirty="0"/>
              <a:t>2.III : Cadre III : Une dérogation ou une Etude d’orientation.</a:t>
            </a:r>
          </a:p>
        </p:txBody>
      </p:sp>
      <p:pic>
        <p:nvPicPr>
          <p:cNvPr id="6" name="Espace réservé pour une image  5">
            <a:extLst>
              <a:ext uri="{FF2B5EF4-FFF2-40B4-BE49-F238E27FC236}">
                <a16:creationId xmlns:a16="http://schemas.microsoft.com/office/drawing/2014/main" id="{D53E0AB7-DF04-4283-BE53-59C350759184}"/>
              </a:ext>
            </a:extLst>
          </p:cNvPr>
          <p:cNvPicPr>
            <a:picLocks noGrp="1" noChangeAspect="1"/>
          </p:cNvPicPr>
          <p:nvPr>
            <p:ph type="pic" idx="1"/>
          </p:nvPr>
        </p:nvPicPr>
        <p:blipFill>
          <a:blip r:embed="rId2"/>
          <a:stretch>
            <a:fillRect/>
          </a:stretch>
        </p:blipFill>
        <p:spPr>
          <a:xfrm>
            <a:off x="3587218" y="898784"/>
            <a:ext cx="4753218" cy="3146743"/>
          </a:xfrm>
        </p:spPr>
      </p:pic>
      <p:sp>
        <p:nvSpPr>
          <p:cNvPr id="4" name="Espace réservé du texte 3">
            <a:extLst>
              <a:ext uri="{FF2B5EF4-FFF2-40B4-BE49-F238E27FC236}">
                <a16:creationId xmlns:a16="http://schemas.microsoft.com/office/drawing/2014/main" id="{F30A5051-DF35-4178-A191-E7E2E8A58C72}"/>
              </a:ext>
            </a:extLst>
          </p:cNvPr>
          <p:cNvSpPr>
            <a:spLocks noGrp="1"/>
          </p:cNvSpPr>
          <p:nvPr>
            <p:ph type="body" sz="half" idx="2"/>
          </p:nvPr>
        </p:nvSpPr>
        <p:spPr>
          <a:xfrm>
            <a:off x="803564" y="1213246"/>
            <a:ext cx="2812472" cy="2832281"/>
          </a:xfrm>
        </p:spPr>
        <p:txBody>
          <a:bodyPr>
            <a:normAutofit/>
          </a:bodyPr>
          <a:lstStyle/>
          <a:p>
            <a:r>
              <a:rPr lang="fr-BE" dirty="0"/>
              <a:t>Dans certains cas, la Direction de l’Assainissement des Sols peut accorder </a:t>
            </a:r>
            <a:r>
              <a:rPr lang="fr-BE"/>
              <a:t>des dérogations, </a:t>
            </a:r>
            <a:r>
              <a:rPr lang="fr-BE" dirty="0"/>
              <a:t>sinon le fait générateur déploie ses effets et le projet est soumis aux obligations du décret sols, ce qui signifie le dépôt d’une Etude d’Orientation et d’un numéro de dossier donné par la Direction de l’Assainissement des Sols.</a:t>
            </a:r>
          </a:p>
        </p:txBody>
      </p:sp>
    </p:spTree>
    <p:extLst>
      <p:ext uri="{BB962C8B-B14F-4D97-AF65-F5344CB8AC3E}">
        <p14:creationId xmlns:p14="http://schemas.microsoft.com/office/powerpoint/2010/main" val="105431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8AD731-7657-474D-8A2C-29A12F0E402D}"/>
              </a:ext>
            </a:extLst>
          </p:cNvPr>
          <p:cNvSpPr>
            <a:spLocks noGrp="1"/>
          </p:cNvSpPr>
          <p:nvPr>
            <p:ph type="title"/>
          </p:nvPr>
        </p:nvSpPr>
        <p:spPr/>
        <p:txBody>
          <a:bodyPr/>
          <a:lstStyle/>
          <a:p>
            <a:r>
              <a:rPr lang="fr-BE" dirty="0"/>
              <a:t>PRINCIPES GENERAUX</a:t>
            </a:r>
          </a:p>
        </p:txBody>
      </p:sp>
      <p:sp>
        <p:nvSpPr>
          <p:cNvPr id="3" name="Espace réservé du contenu 2">
            <a:extLst>
              <a:ext uri="{FF2B5EF4-FFF2-40B4-BE49-F238E27FC236}">
                <a16:creationId xmlns:a16="http://schemas.microsoft.com/office/drawing/2014/main" id="{F6CD1A75-56DE-4E66-B941-BC58BF89DEC4}"/>
              </a:ext>
            </a:extLst>
          </p:cNvPr>
          <p:cNvSpPr>
            <a:spLocks noGrp="1"/>
          </p:cNvSpPr>
          <p:nvPr>
            <p:ph idx="1"/>
          </p:nvPr>
        </p:nvSpPr>
        <p:spPr/>
        <p:txBody>
          <a:bodyPr>
            <a:normAutofit fontScale="92500" lnSpcReduction="10000"/>
          </a:bodyPr>
          <a:lstStyle/>
          <a:p>
            <a:r>
              <a:rPr lang="fr-BE" dirty="0"/>
              <a:t>Le formulaire simplifie les démarches par rapport au fait générateur.</a:t>
            </a:r>
          </a:p>
          <a:p>
            <a:r>
              <a:rPr lang="fr-BE" dirty="0"/>
              <a:t>En effet, il a été adapté pour mettre en évidence les portes de sortie qui permettent d’éviter les obligations (dérogation, non application…)</a:t>
            </a:r>
          </a:p>
          <a:p>
            <a:r>
              <a:rPr lang="fr-BE" dirty="0"/>
              <a:t>Dans la plupart des cas, il n’est pas nécessaire de demander l’avis de la DPS. Les situations qui nécessiteront un avis sont concentrées au point II.2 du formulaire.</a:t>
            </a:r>
          </a:p>
          <a:p>
            <a:pPr marL="0" indent="0">
              <a:buNone/>
            </a:pPr>
            <a:endParaRPr lang="fr-BE" dirty="0"/>
          </a:p>
          <a:p>
            <a:pPr marL="0" indent="0">
              <a:buNone/>
            </a:pPr>
            <a:endParaRPr lang="fr-BE" dirty="0"/>
          </a:p>
          <a:p>
            <a:pPr marL="0" indent="0">
              <a:buNone/>
            </a:pPr>
            <a:endParaRPr lang="fr-BE" dirty="0"/>
          </a:p>
        </p:txBody>
      </p:sp>
    </p:spTree>
    <p:extLst>
      <p:ext uri="{BB962C8B-B14F-4D97-AF65-F5344CB8AC3E}">
        <p14:creationId xmlns:p14="http://schemas.microsoft.com/office/powerpoint/2010/main" val="2336492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3D9045-CFAF-4B34-9B77-A1B34DDB9D5E}"/>
              </a:ext>
            </a:extLst>
          </p:cNvPr>
          <p:cNvSpPr>
            <a:spLocks noGrp="1"/>
          </p:cNvSpPr>
          <p:nvPr>
            <p:ph type="title"/>
          </p:nvPr>
        </p:nvSpPr>
        <p:spPr>
          <a:xfrm>
            <a:off x="554182" y="301214"/>
            <a:ext cx="7868120" cy="762015"/>
          </a:xfrm>
        </p:spPr>
        <p:txBody>
          <a:bodyPr/>
          <a:lstStyle/>
          <a:p>
            <a:r>
              <a:rPr lang="fr-BE" dirty="0"/>
              <a:t>1. FORMULAIRE ET AIDE EN LIGNE</a:t>
            </a:r>
          </a:p>
        </p:txBody>
      </p:sp>
    </p:spTree>
    <p:extLst>
      <p:ext uri="{BB962C8B-B14F-4D97-AF65-F5344CB8AC3E}">
        <p14:creationId xmlns:p14="http://schemas.microsoft.com/office/powerpoint/2010/main" val="241172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2D3AC5-4F5D-4B71-A513-885AE0D3147B}"/>
              </a:ext>
            </a:extLst>
          </p:cNvPr>
          <p:cNvSpPr>
            <a:spLocks noGrp="1"/>
          </p:cNvSpPr>
          <p:nvPr>
            <p:ph type="title"/>
          </p:nvPr>
        </p:nvSpPr>
        <p:spPr/>
        <p:txBody>
          <a:bodyPr/>
          <a:lstStyle/>
          <a:p>
            <a:r>
              <a:rPr lang="fr-BE" dirty="0"/>
              <a:t>1. FORMULAIRE ET AIDE EN LIGNE</a:t>
            </a:r>
          </a:p>
        </p:txBody>
      </p:sp>
      <p:sp>
        <p:nvSpPr>
          <p:cNvPr id="3" name="Espace réservé du contenu 2">
            <a:extLst>
              <a:ext uri="{FF2B5EF4-FFF2-40B4-BE49-F238E27FC236}">
                <a16:creationId xmlns:a16="http://schemas.microsoft.com/office/drawing/2014/main" id="{F42FAE92-7113-49F7-9825-0E962D68CA0C}"/>
              </a:ext>
            </a:extLst>
          </p:cNvPr>
          <p:cNvSpPr>
            <a:spLocks noGrp="1"/>
          </p:cNvSpPr>
          <p:nvPr>
            <p:ph idx="1"/>
          </p:nvPr>
        </p:nvSpPr>
        <p:spPr/>
        <p:txBody>
          <a:bodyPr>
            <a:normAutofit lnSpcReduction="10000"/>
          </a:bodyPr>
          <a:lstStyle/>
          <a:p>
            <a:r>
              <a:rPr lang="fr-BE" dirty="0"/>
              <a:t>La Direction de la Protection des Sols propose une aide pertinente en ligne via son site internet : sol.environnement.wallonie.be</a:t>
            </a:r>
          </a:p>
          <a:p>
            <a:r>
              <a:rPr lang="fr-BE" dirty="0"/>
              <a:t>Sur ce site, dans le « parcours usagers » (à droite de la page d’accueil), les options « Demandeurs de permis » et « fonctionnaires dossiers sols » permettent d’obtenir informations et formulaires utiles.</a:t>
            </a:r>
          </a:p>
          <a:p>
            <a:r>
              <a:rPr lang="fr-BE" dirty="0"/>
              <a:t>Les informations disponibles sur les parcelles sont rassemblées sur : bdes.wallonie.be</a:t>
            </a:r>
          </a:p>
          <a:p>
            <a:endParaRPr lang="fr-BE" dirty="0"/>
          </a:p>
          <a:p>
            <a:pPr marL="0" indent="0">
              <a:buNone/>
            </a:pPr>
            <a:endParaRPr lang="fr-BE" dirty="0"/>
          </a:p>
        </p:txBody>
      </p:sp>
    </p:spTree>
    <p:extLst>
      <p:ext uri="{BB962C8B-B14F-4D97-AF65-F5344CB8AC3E}">
        <p14:creationId xmlns:p14="http://schemas.microsoft.com/office/powerpoint/2010/main" val="1086958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386269-37A9-427E-BAB6-D9CD245A81E2}"/>
              </a:ext>
            </a:extLst>
          </p:cNvPr>
          <p:cNvSpPr>
            <a:spLocks noGrp="1"/>
          </p:cNvSpPr>
          <p:nvPr>
            <p:ph type="title"/>
          </p:nvPr>
        </p:nvSpPr>
        <p:spPr/>
        <p:txBody>
          <a:bodyPr/>
          <a:lstStyle/>
          <a:p>
            <a:r>
              <a:rPr lang="fr-BE" dirty="0"/>
              <a:t>Accueil site: sol.environnement.wallonie.be</a:t>
            </a:r>
          </a:p>
        </p:txBody>
      </p:sp>
      <p:pic>
        <p:nvPicPr>
          <p:cNvPr id="5" name="Espace réservé du contenu 4">
            <a:extLst>
              <a:ext uri="{FF2B5EF4-FFF2-40B4-BE49-F238E27FC236}">
                <a16:creationId xmlns:a16="http://schemas.microsoft.com/office/drawing/2014/main" id="{E7EADFBC-8F19-4869-ABF8-773D680134AC}"/>
              </a:ext>
            </a:extLst>
          </p:cNvPr>
          <p:cNvPicPr>
            <a:picLocks noGrp="1" noChangeAspect="1"/>
          </p:cNvPicPr>
          <p:nvPr>
            <p:ph idx="1"/>
          </p:nvPr>
        </p:nvPicPr>
        <p:blipFill>
          <a:blip r:embed="rId2"/>
          <a:stretch>
            <a:fillRect/>
          </a:stretch>
        </p:blipFill>
        <p:spPr>
          <a:xfrm>
            <a:off x="2302326" y="1200150"/>
            <a:ext cx="4371074" cy="3227388"/>
          </a:xfrm>
        </p:spPr>
      </p:pic>
    </p:spTree>
    <p:extLst>
      <p:ext uri="{BB962C8B-B14F-4D97-AF65-F5344CB8AC3E}">
        <p14:creationId xmlns:p14="http://schemas.microsoft.com/office/powerpoint/2010/main" val="2572144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5DB09A-E8A5-4F26-AE2C-5CC8A1CD68CB}"/>
              </a:ext>
            </a:extLst>
          </p:cNvPr>
          <p:cNvSpPr>
            <a:spLocks noGrp="1"/>
          </p:cNvSpPr>
          <p:nvPr>
            <p:ph type="title"/>
          </p:nvPr>
        </p:nvSpPr>
        <p:spPr/>
        <p:txBody>
          <a:bodyPr/>
          <a:lstStyle/>
          <a:p>
            <a:r>
              <a:rPr lang="fr-BE" dirty="0"/>
              <a:t>Parcours usager</a:t>
            </a:r>
          </a:p>
        </p:txBody>
      </p:sp>
      <p:pic>
        <p:nvPicPr>
          <p:cNvPr id="6" name="Espace réservé pour une image  5">
            <a:extLst>
              <a:ext uri="{FF2B5EF4-FFF2-40B4-BE49-F238E27FC236}">
                <a16:creationId xmlns:a16="http://schemas.microsoft.com/office/drawing/2014/main" id="{B453E3FA-B721-4F51-B735-5DD6B906B124}"/>
              </a:ext>
            </a:extLst>
          </p:cNvPr>
          <p:cNvPicPr preferRelativeResize="0">
            <a:picLocks noGrp="1" noChangeAspect="1"/>
          </p:cNvPicPr>
          <p:nvPr>
            <p:ph type="pic" idx="1"/>
          </p:nvPr>
        </p:nvPicPr>
        <p:blipFill rotWithShape="1">
          <a:blip r:embed="rId2"/>
          <a:srcRect l="1371" t="8003" b="15863"/>
          <a:stretch/>
        </p:blipFill>
        <p:spPr>
          <a:xfrm>
            <a:off x="4861760" y="129150"/>
            <a:ext cx="3605821" cy="4500000"/>
          </a:xfrm>
        </p:spPr>
      </p:pic>
      <p:sp>
        <p:nvSpPr>
          <p:cNvPr id="4" name="Espace réservé du texte 3">
            <a:extLst>
              <a:ext uri="{FF2B5EF4-FFF2-40B4-BE49-F238E27FC236}">
                <a16:creationId xmlns:a16="http://schemas.microsoft.com/office/drawing/2014/main" id="{31261C4D-992A-4F09-92FF-BDA3973DD1E2}"/>
              </a:ext>
            </a:extLst>
          </p:cNvPr>
          <p:cNvSpPr>
            <a:spLocks noGrp="1"/>
          </p:cNvSpPr>
          <p:nvPr>
            <p:ph type="body" sz="half" idx="2"/>
          </p:nvPr>
        </p:nvSpPr>
        <p:spPr/>
        <p:txBody>
          <a:bodyPr/>
          <a:lstStyle/>
          <a:p>
            <a:endParaRPr lang="fr-BE"/>
          </a:p>
        </p:txBody>
      </p:sp>
    </p:spTree>
    <p:extLst>
      <p:ext uri="{BB962C8B-B14F-4D97-AF65-F5344CB8AC3E}">
        <p14:creationId xmlns:p14="http://schemas.microsoft.com/office/powerpoint/2010/main" val="3508445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252672-3FBE-46D1-87FB-A4E4670512F0}"/>
              </a:ext>
            </a:extLst>
          </p:cNvPr>
          <p:cNvSpPr>
            <a:spLocks noGrp="1"/>
          </p:cNvSpPr>
          <p:nvPr>
            <p:ph type="title"/>
          </p:nvPr>
        </p:nvSpPr>
        <p:spPr/>
        <p:txBody>
          <a:bodyPr>
            <a:normAutofit fontScale="90000"/>
          </a:bodyPr>
          <a:lstStyle/>
          <a:p>
            <a:r>
              <a:rPr lang="fr-BE" dirty="0"/>
              <a:t>Usagers « fonctionnaires » et « demandeurs de permis »</a:t>
            </a:r>
          </a:p>
        </p:txBody>
      </p:sp>
      <p:sp>
        <p:nvSpPr>
          <p:cNvPr id="3" name="Espace réservé du texte 2">
            <a:extLst>
              <a:ext uri="{FF2B5EF4-FFF2-40B4-BE49-F238E27FC236}">
                <a16:creationId xmlns:a16="http://schemas.microsoft.com/office/drawing/2014/main" id="{C16875A6-1333-4E14-AEA9-BA2428B0802C}"/>
              </a:ext>
            </a:extLst>
          </p:cNvPr>
          <p:cNvSpPr>
            <a:spLocks noGrp="1"/>
          </p:cNvSpPr>
          <p:nvPr>
            <p:ph type="body" idx="1"/>
          </p:nvPr>
        </p:nvSpPr>
        <p:spPr/>
        <p:txBody>
          <a:bodyPr/>
          <a:lstStyle/>
          <a:p>
            <a:r>
              <a:rPr lang="fr-BE" dirty="0"/>
              <a:t>Page fonctionnaires		</a:t>
            </a:r>
          </a:p>
        </p:txBody>
      </p:sp>
      <p:pic>
        <p:nvPicPr>
          <p:cNvPr id="8" name="Espace réservé du contenu 7">
            <a:extLst>
              <a:ext uri="{FF2B5EF4-FFF2-40B4-BE49-F238E27FC236}">
                <a16:creationId xmlns:a16="http://schemas.microsoft.com/office/drawing/2014/main" id="{27FEE241-155A-41E3-885D-0C10E057CC98}"/>
              </a:ext>
            </a:extLst>
          </p:cNvPr>
          <p:cNvPicPr>
            <a:picLocks noGrp="1" noChangeAspect="1"/>
          </p:cNvPicPr>
          <p:nvPr>
            <p:ph sz="half" idx="2"/>
          </p:nvPr>
        </p:nvPicPr>
        <p:blipFill>
          <a:blip r:embed="rId2"/>
          <a:stretch>
            <a:fillRect/>
          </a:stretch>
        </p:blipFill>
        <p:spPr>
          <a:xfrm>
            <a:off x="457200" y="2004893"/>
            <a:ext cx="4040188" cy="2214801"/>
          </a:xfrm>
        </p:spPr>
      </p:pic>
      <p:sp>
        <p:nvSpPr>
          <p:cNvPr id="5" name="Espace réservé du texte 4">
            <a:extLst>
              <a:ext uri="{FF2B5EF4-FFF2-40B4-BE49-F238E27FC236}">
                <a16:creationId xmlns:a16="http://schemas.microsoft.com/office/drawing/2014/main" id="{EE1A9807-AC17-45FB-BAF4-D9D69C92DBD7}"/>
              </a:ext>
            </a:extLst>
          </p:cNvPr>
          <p:cNvSpPr>
            <a:spLocks noGrp="1"/>
          </p:cNvSpPr>
          <p:nvPr>
            <p:ph type="body" sz="quarter" idx="3"/>
          </p:nvPr>
        </p:nvSpPr>
        <p:spPr/>
        <p:txBody>
          <a:bodyPr/>
          <a:lstStyle/>
          <a:p>
            <a:r>
              <a:rPr lang="fr-BE" dirty="0"/>
              <a:t>Page demandeurs</a:t>
            </a:r>
          </a:p>
        </p:txBody>
      </p:sp>
      <p:pic>
        <p:nvPicPr>
          <p:cNvPr id="10" name="Espace réservé du contenu 9">
            <a:extLst>
              <a:ext uri="{FF2B5EF4-FFF2-40B4-BE49-F238E27FC236}">
                <a16:creationId xmlns:a16="http://schemas.microsoft.com/office/drawing/2014/main" id="{AD6E74F1-84B6-41E2-813B-D2A7D5ECFC70}"/>
              </a:ext>
            </a:extLst>
          </p:cNvPr>
          <p:cNvPicPr>
            <a:picLocks noGrp="1" noChangeAspect="1"/>
          </p:cNvPicPr>
          <p:nvPr>
            <p:ph sz="quarter" idx="4"/>
          </p:nvPr>
        </p:nvPicPr>
        <p:blipFill>
          <a:blip r:embed="rId3"/>
          <a:stretch>
            <a:fillRect/>
          </a:stretch>
        </p:blipFill>
        <p:spPr>
          <a:xfrm>
            <a:off x="4645025" y="1974231"/>
            <a:ext cx="4041775" cy="2276125"/>
          </a:xfrm>
        </p:spPr>
      </p:pic>
    </p:spTree>
    <p:extLst>
      <p:ext uri="{BB962C8B-B14F-4D97-AF65-F5344CB8AC3E}">
        <p14:creationId xmlns:p14="http://schemas.microsoft.com/office/powerpoint/2010/main" val="517160048"/>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1325</TotalTime>
  <Words>1009</Words>
  <Application>Microsoft Office PowerPoint</Application>
  <PresentationFormat>Affichage à l'écran (16:9)</PresentationFormat>
  <Paragraphs>68</Paragraphs>
  <Slides>36</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36</vt:i4>
      </vt:variant>
    </vt:vector>
  </HeadingPairs>
  <TitlesOfParts>
    <vt:vector size="40" baseType="lpstr">
      <vt:lpstr>ＭＳ Ｐゴシック</vt:lpstr>
      <vt:lpstr>Arial</vt:lpstr>
      <vt:lpstr>Calibri</vt:lpstr>
      <vt:lpstr>Thème Office</vt:lpstr>
      <vt:lpstr>Le cadre sols dans la procédure d’instruction des permis d’urbanisme.   François-Xavier HEYNEN</vt:lpstr>
      <vt:lpstr>Présentation PowerPoint</vt:lpstr>
      <vt:lpstr>POURQUOI ETES-VOUS CONCERNES?</vt:lpstr>
      <vt:lpstr>PRINCIPES GENERAUX</vt:lpstr>
      <vt:lpstr>1. FORMULAIRE ET AIDE EN LIGNE</vt:lpstr>
      <vt:lpstr>1. FORMULAIRE ET AIDE EN LIGNE</vt:lpstr>
      <vt:lpstr>Accueil site: sol.environnement.wallonie.be</vt:lpstr>
      <vt:lpstr>Parcours usager</vt:lpstr>
      <vt:lpstr>Usagers « fonctionnaires » et « demandeurs de permis »</vt:lpstr>
      <vt:lpstr>2. COMMENT REMPLIR LE FORMULAIRE </vt:lpstr>
      <vt:lpstr>2.I Cadre I :  VERIFIER DANS LA BDES</vt:lpstr>
      <vt:lpstr>2.I.1 Passage par la BDES</vt:lpstr>
      <vt:lpstr>Présentation PowerPoint</vt:lpstr>
      <vt:lpstr>Présentation PowerPoint</vt:lpstr>
      <vt:lpstr>2.I.2 Informations complémentaires</vt:lpstr>
      <vt:lpstr>2.I.3 Rectification</vt:lpstr>
      <vt:lpstr>RETOUR A LA BDES </vt:lpstr>
      <vt:lpstr>Présentation PowerPoint</vt:lpstr>
      <vt:lpstr>LE FORMULAIRE DE RECTIFICATION </vt:lpstr>
      <vt:lpstr>2. II : Cadre II : DOCUMENTS REQUIS EN VERTU DES OBLIGATIONS DU DECRET SOLS</vt:lpstr>
      <vt:lpstr>Que trouve-t-on dans le cadre II</vt:lpstr>
      <vt:lpstr>2.II.1 Le tableau des objets du permis</vt:lpstr>
      <vt:lpstr>2.II.2 Déterminer les actes et travaux et leurs impacts sur la gestion des sols – 1° Modification de l’emprise au sol</vt:lpstr>
      <vt:lpstr>Présentation PowerPoint</vt:lpstr>
      <vt:lpstr>Présentation PowerPoint</vt:lpstr>
      <vt:lpstr>Présentation PowerPoint</vt:lpstr>
      <vt:lpstr>Présentation PowerPoint</vt:lpstr>
      <vt:lpstr>2.II.2 Déterminer les actes et travaux et leurs impacts sur la gestion des sols – 2° Changement d’affectation ou d’usage</vt:lpstr>
      <vt:lpstr>USAGE DE DROIT</vt:lpstr>
      <vt:lpstr>USAGE E FAIT 1</vt:lpstr>
      <vt:lpstr>USAGE DE FAIT 2</vt:lpstr>
      <vt:lpstr>Comment signaler le changement d’usage? </vt:lpstr>
      <vt:lpstr>Présentation PowerPoint</vt:lpstr>
      <vt:lpstr>2.II.2 Déterminer les actes et travaux et leurs impacts sur la gestion des sols – 3° une nouvelle porte de sortie</vt:lpstr>
      <vt:lpstr>2.II.2 Déterminer les actes et travaux et leurs impacts sur la gestion des sols – 4° L’avis de la DPS</vt:lpstr>
      <vt:lpstr>2.III : Cadre III : Une dérogation ou une Etude d’orientation.</vt:lpstr>
    </vt:vector>
  </TitlesOfParts>
  <Company>Service public de Wallonie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Jean-Sébastien Cornélis</dc:creator>
  <cp:lastModifiedBy>HEYNEN François-Xavier</cp:lastModifiedBy>
  <cp:revision>66</cp:revision>
  <dcterms:created xsi:type="dcterms:W3CDTF">2017-06-20T09:48:45Z</dcterms:created>
  <dcterms:modified xsi:type="dcterms:W3CDTF">2019-11-27T13:38:08Z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72a09c5-6e26-4737-a926-47ef1ab198ae_Enabled">
    <vt:lpwstr>True</vt:lpwstr>
  </property>
  <property fmtid="{D5CDD505-2E9C-101B-9397-08002B2CF9AE}" pid="3" name="MSIP_Label_e72a09c5-6e26-4737-a926-47ef1ab198ae_SiteId">
    <vt:lpwstr>1f816a84-7aa6-4a56-b22a-7b3452fa8681</vt:lpwstr>
  </property>
  <property fmtid="{D5CDD505-2E9C-101B-9397-08002B2CF9AE}" pid="4" name="MSIP_Label_e72a09c5-6e26-4737-a926-47ef1ab198ae_Owner">
    <vt:lpwstr>francoisxavier.heynen@spw.wallonie.be</vt:lpwstr>
  </property>
  <property fmtid="{D5CDD505-2E9C-101B-9397-08002B2CF9AE}" pid="5" name="MSIP_Label_e72a09c5-6e26-4737-a926-47ef1ab198ae_SetDate">
    <vt:lpwstr>2019-11-18T10:51:29.1197164Z</vt:lpwstr>
  </property>
  <property fmtid="{D5CDD505-2E9C-101B-9397-08002B2CF9AE}" pid="6" name="MSIP_Label_e72a09c5-6e26-4737-a926-47ef1ab198ae_Name">
    <vt:lpwstr>Confidentiel</vt:lpwstr>
  </property>
  <property fmtid="{D5CDD505-2E9C-101B-9397-08002B2CF9AE}" pid="7" name="MSIP_Label_e72a09c5-6e26-4737-a926-47ef1ab198ae_Application">
    <vt:lpwstr>Microsoft Azure Information Protection</vt:lpwstr>
  </property>
  <property fmtid="{D5CDD505-2E9C-101B-9397-08002B2CF9AE}" pid="8" name="MSIP_Label_e72a09c5-6e26-4737-a926-47ef1ab198ae_ActionId">
    <vt:lpwstr>cb428510-b370-4804-80e3-31c0e440d97c</vt:lpwstr>
  </property>
  <property fmtid="{D5CDD505-2E9C-101B-9397-08002B2CF9AE}" pid="9" name="MSIP_Label_e72a09c5-6e26-4737-a926-47ef1ab198ae_Extended_MSFT_Method">
    <vt:lpwstr>Automatic</vt:lpwstr>
  </property>
  <property fmtid="{D5CDD505-2E9C-101B-9397-08002B2CF9AE}" pid="10" name="Sensitivity">
    <vt:lpwstr>Confidentiel</vt:lpwstr>
  </property>
</Properties>
</file>