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7"/>
  </p:notesMasterIdLst>
  <p:sldIdLst>
    <p:sldId id="257" r:id="rId6"/>
    <p:sldId id="258" r:id="rId7"/>
    <p:sldId id="273" r:id="rId8"/>
    <p:sldId id="285" r:id="rId9"/>
    <p:sldId id="284" r:id="rId10"/>
    <p:sldId id="353" r:id="rId11"/>
    <p:sldId id="274" r:id="rId12"/>
    <p:sldId id="279" r:id="rId13"/>
    <p:sldId id="283" r:id="rId14"/>
    <p:sldId id="354" r:id="rId15"/>
    <p:sldId id="356" r:id="rId16"/>
    <p:sldId id="355" r:id="rId17"/>
    <p:sldId id="358" r:id="rId18"/>
    <p:sldId id="280" r:id="rId19"/>
    <p:sldId id="359" r:id="rId20"/>
    <p:sldId id="294" r:id="rId21"/>
    <p:sldId id="281" r:id="rId22"/>
    <p:sldId id="349" r:id="rId23"/>
    <p:sldId id="348" r:id="rId24"/>
    <p:sldId id="282" r:id="rId25"/>
    <p:sldId id="272" r:id="rId26"/>
  </p:sldIdLst>
  <p:sldSz cx="20104100" cy="1130935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657"/>
  </p:normalViewPr>
  <p:slideViewPr>
    <p:cSldViewPr>
      <p:cViewPr varScale="1">
        <p:scale>
          <a:sx n="58" d="100"/>
          <a:sy n="58" d="100"/>
        </p:scale>
        <p:origin x="480" y="102"/>
      </p:cViewPr>
      <p:guideLst>
        <p:guide orient="horz" pos="284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9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4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63" y="0"/>
            <a:ext cx="2945802" cy="4974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B687BEF7-D301-40FF-9881-6EC15C6E66FA}" type="datetimeFigureOut">
              <a:rPr lang="fr-BE" smtClean="0"/>
              <a:t>06-06-23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553" y="4776603"/>
            <a:ext cx="5438569" cy="3909903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63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0059AF4E-2E06-481F-9FD0-A22E9E630F3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57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54849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54849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54849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604" y="845912"/>
            <a:ext cx="1466289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454849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9174" y="2383934"/>
            <a:ext cx="14685750" cy="508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-risk@spaque.be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-risk.b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-risk@spaque.be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2213" y="2355499"/>
            <a:ext cx="13409356" cy="3698448"/>
          </a:xfrm>
          <a:prstGeom prst="rect">
            <a:avLst/>
          </a:prstGeom>
        </p:spPr>
        <p:txBody>
          <a:bodyPr vert="horz" wrap="square" lIns="0" tIns="17780" rIns="0" bIns="0" rtlCol="0" anchor="t">
            <a:spAutoFit/>
          </a:bodyPr>
          <a:lstStyle/>
          <a:p>
            <a:pPr algn="ctr">
              <a:lnSpc>
                <a:spcPts val="10345"/>
              </a:lnSpc>
              <a:spcBef>
                <a:spcPts val="140"/>
              </a:spcBef>
            </a:pPr>
            <a:r>
              <a:rPr lang="fr-BE" sz="8700" spc="105" dirty="0">
                <a:solidFill>
                  <a:srgbClr val="373A3C"/>
                </a:solidFill>
              </a:rPr>
              <a:t>S-Risk</a:t>
            </a:r>
            <a:r>
              <a:rPr lang="fr-BE" sz="8700" spc="105" dirty="0">
                <a:solidFill>
                  <a:srgbClr val="373A3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®</a:t>
            </a:r>
            <a:r>
              <a:rPr lang="fr-BE" sz="8700" spc="105" dirty="0">
                <a:solidFill>
                  <a:srgbClr val="373A3C"/>
                </a:solidFill>
              </a:rPr>
              <a:t> version 2</a:t>
            </a:r>
            <a:endParaRPr sz="8700" dirty="0"/>
          </a:p>
          <a:p>
            <a:pPr algn="ctr">
              <a:lnSpc>
                <a:spcPts val="9205"/>
              </a:lnSpc>
              <a:tabLst>
                <a:tab pos="4748530" algn="l"/>
                <a:tab pos="6022340" algn="l"/>
              </a:tabLst>
            </a:pPr>
            <a:r>
              <a:rPr lang="fr-BE" sz="7750" b="0" spc="45" dirty="0">
                <a:solidFill>
                  <a:srgbClr val="373A3C"/>
                </a:solidFill>
                <a:latin typeface="MyriadPro-Light"/>
                <a:cs typeface="MyriadPro-Light"/>
              </a:rPr>
              <a:t>Evolutions techniques, scientifiques et administratives</a:t>
            </a:r>
            <a:endParaRPr sz="7750" b="0" dirty="0">
              <a:solidFill>
                <a:srgbClr val="373A3C"/>
              </a:solidFill>
              <a:latin typeface="MyriadPro-Light"/>
              <a:cs typeface="MyriadPro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EAD921-F584-56CF-3E40-DD9CECAA3243}"/>
              </a:ext>
            </a:extLst>
          </p:cNvPr>
          <p:cNvSpPr txBox="1"/>
          <p:nvPr/>
        </p:nvSpPr>
        <p:spPr>
          <a:xfrm>
            <a:off x="3642213" y="7360997"/>
            <a:ext cx="12515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dirty="0">
                <a:solidFill>
                  <a:schemeClr val="accent3">
                    <a:lumMod val="75000"/>
                  </a:schemeClr>
                </a:solidFill>
              </a:rPr>
              <a:t>Formation continue des Experts sols agréés</a:t>
            </a:r>
          </a:p>
          <a:p>
            <a:pPr algn="ctr"/>
            <a:r>
              <a:rPr lang="fr-BE" sz="4000" b="1" dirty="0">
                <a:solidFill>
                  <a:schemeClr val="accent3">
                    <a:lumMod val="75000"/>
                  </a:schemeClr>
                </a:solidFill>
              </a:rPr>
              <a:t>Moulins de </a:t>
            </a:r>
            <a:r>
              <a:rPr lang="fr-BE" sz="4000" b="1" dirty="0" err="1">
                <a:solidFill>
                  <a:schemeClr val="accent3">
                    <a:lumMod val="75000"/>
                  </a:schemeClr>
                </a:solidFill>
              </a:rPr>
              <a:t>Beez</a:t>
            </a:r>
            <a:r>
              <a:rPr lang="fr-BE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BE" sz="4000" b="1" dirty="0">
                <a:solidFill>
                  <a:schemeClr val="accent3">
                    <a:lumMod val="75000"/>
                  </a:schemeClr>
                </a:solidFill>
              </a:rPr>
              <a:t>Jeudi 8 juin et jeudi 15 juin 2023</a:t>
            </a:r>
          </a:p>
          <a:p>
            <a:pPr algn="ctr"/>
            <a:r>
              <a:rPr lang="fr-BE" sz="4000" b="1" dirty="0">
                <a:solidFill>
                  <a:schemeClr val="accent3">
                    <a:lumMod val="75000"/>
                  </a:schemeClr>
                </a:solidFill>
              </a:rPr>
              <a:t>Marie JAILLER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109260" y="437838"/>
            <a:ext cx="16306800" cy="15760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3. Organisation du Helpdesk</a:t>
            </a:r>
          </a:p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Retour d’expérience depuis le 3 avril 2023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615C8B0-E3AA-8703-4F96-96B7564A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39890" b="56611"/>
          <a:stretch/>
        </p:blipFill>
        <p:spPr>
          <a:xfrm>
            <a:off x="2148812" y="1953387"/>
            <a:ext cx="16911401" cy="448790"/>
          </a:xfrm>
          <a:prstGeom prst="rect">
            <a:avLst/>
          </a:prstGeom>
        </p:spPr>
      </p:pic>
      <p:graphicFrame>
        <p:nvGraphicFramePr>
          <p:cNvPr id="24" name="Tableau 24">
            <a:extLst>
              <a:ext uri="{FF2B5EF4-FFF2-40B4-BE49-F238E27FC236}">
                <a16:creationId xmlns:a16="http://schemas.microsoft.com/office/drawing/2014/main" id="{347391A8-7A0E-59D8-4BD5-87E628B5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66958"/>
              </p:ext>
            </p:extLst>
          </p:nvPr>
        </p:nvGraphicFramePr>
        <p:xfrm>
          <a:off x="1932454" y="3063875"/>
          <a:ext cx="15925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88">
                  <a:extLst>
                    <a:ext uri="{9D8B030D-6E8A-4147-A177-3AD203B41FA5}">
                      <a16:colId xmlns:a16="http://schemas.microsoft.com/office/drawing/2014/main" val="72470367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95166006"/>
                    </a:ext>
                  </a:extLst>
                </a:gridCol>
                <a:gridCol w="9642112">
                  <a:extLst>
                    <a:ext uri="{9D8B030D-6E8A-4147-A177-3AD203B41FA5}">
                      <a16:colId xmlns:a16="http://schemas.microsoft.com/office/drawing/2014/main" val="150513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Onglet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Problème rencontré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Solution / Astuce (en attendant la résolution si bug)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2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>
                          <a:latin typeface="+mn-lt"/>
                        </a:rPr>
                        <a:t>Soil</a:t>
                      </a:r>
                      <a:endParaRPr lang="fr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Application II ou III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latin typeface="+mn-lt"/>
                        </a:rPr>
                        <a:t>Plusieurs couches de sol</a:t>
                      </a:r>
                    </a:p>
                    <a:p>
                      <a:r>
                        <a:rPr lang="fr-BE" sz="2000" dirty="0">
                          <a:latin typeface="+mn-lt"/>
                        </a:rPr>
                        <a:t>Pas de résultat de calcul</a:t>
                      </a:r>
                    </a:p>
                    <a:p>
                      <a:endParaRPr lang="fr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(1)« </a:t>
                      </a:r>
                      <a:r>
                        <a:rPr lang="fr-BE" sz="2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BE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 les couches de sol que vous souhaitez : elles passent dans la fenêtre en-dessous </a:t>
                      </a:r>
                    </a:p>
                    <a:p>
                      <a:pPr lvl="0"/>
                      <a:r>
                        <a:rPr lang="fr-BE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modifier les profondeurs de chaque couche : les couches de sol vont se remettre dans le bon ordre (ce qui n’était pas le cas dans la version 1)</a:t>
                      </a:r>
                    </a:p>
                    <a:p>
                      <a:pPr lvl="0"/>
                      <a:r>
                        <a:rPr lang="fr-BE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dans chaque couche, modifier la MO,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77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>
                          <a:latin typeface="+mn-lt"/>
                        </a:rPr>
                        <a:t>Soil</a:t>
                      </a:r>
                      <a:endParaRPr lang="fr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lorsque l'on change la MO (</a:t>
                      </a:r>
                      <a:r>
                        <a:rPr lang="fr-BE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organic</a:t>
                      </a:r>
                      <a:r>
                        <a:rPr lang="fr-B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BE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matter</a:t>
                      </a:r>
                      <a:r>
                        <a:rPr lang="fr-B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%), la fraction organique (</a:t>
                      </a:r>
                      <a:r>
                        <a:rPr lang="fr-BE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organic</a:t>
                      </a:r>
                      <a:r>
                        <a:rPr lang="fr-B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BE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carbon</a:t>
                      </a:r>
                      <a:r>
                        <a:rPr lang="fr-B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 ne se met pas à jour directement </a:t>
                      </a:r>
                      <a:endParaRPr lang="fr-BE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cliquer dans le champ « matière organique » puis cliquer en dehors du champ quelque part dans le blanc de la page pour activer la mise à jour du champ « fraction organique »</a:t>
                      </a:r>
                      <a:endParaRPr lang="fr-BE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aseline="0" dirty="0">
                          <a:latin typeface="+mn-lt"/>
                        </a:rPr>
                        <a:t>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baseline="0" dirty="0">
                          <a:latin typeface="+mn-lt"/>
                        </a:rPr>
                        <a:t>Impossible d’encoder des BCF expérimentaux (erreur interface + Matlab)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baseline="0" dirty="0">
                          <a:latin typeface="+mn-lt"/>
                        </a:rPr>
                        <a:t>En cours de </a:t>
                      </a:r>
                      <a:r>
                        <a:rPr lang="fr-BE" sz="2000" baseline="0" dirty="0" err="1">
                          <a:latin typeface="+mn-lt"/>
                        </a:rPr>
                        <a:t>débugage</a:t>
                      </a:r>
                      <a:r>
                        <a:rPr lang="fr-BE" sz="2000" baseline="0" dirty="0">
                          <a:latin typeface="+mn-lt"/>
                        </a:rPr>
                        <a:t> sur le serveur-test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6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Concentrations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Application II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latin typeface="+mn-lt"/>
                        </a:rPr>
                        <a:t>Plusieurs couches de sol</a:t>
                      </a:r>
                    </a:p>
                    <a:p>
                      <a:r>
                        <a:rPr lang="fr-BE" sz="2000" dirty="0">
                          <a:latin typeface="+mn-lt"/>
                        </a:rPr>
                        <a:t>Pas de résultat de 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latin typeface="+mn-lt"/>
                          <a:sym typeface="Wingdings" panose="05000000000000000000" pitchFamily="2" charset="2"/>
                        </a:rPr>
                        <a:t>encoder une concentration pour chaque polluant dans chaque couche de 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1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Concentrations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Application III</a:t>
                      </a:r>
                    </a:p>
                    <a:p>
                      <a:r>
                        <a:rPr lang="fr-BE" sz="2000" dirty="0">
                          <a:latin typeface="+mn-lt"/>
                        </a:rPr>
                        <a:t>Plusieurs couches de sol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latin typeface="+mn-lt"/>
                        </a:rPr>
                        <a:t>Pas de résultat de 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Cliquer sur la couche de sol souhaitée dans « </a:t>
                      </a:r>
                      <a:r>
                        <a:rPr lang="fr-BE" sz="2000" dirty="0" err="1">
                          <a:latin typeface="+mn-lt"/>
                        </a:rPr>
                        <a:t>optimize</a:t>
                      </a:r>
                      <a:r>
                        <a:rPr lang="fr-BE" sz="2000" dirty="0">
                          <a:latin typeface="+mn-lt"/>
                        </a:rPr>
                        <a:t> on </a:t>
                      </a:r>
                      <a:r>
                        <a:rPr lang="fr-BE" sz="2000" dirty="0" err="1">
                          <a:latin typeface="+mn-lt"/>
                        </a:rPr>
                        <a:t>soil</a:t>
                      </a:r>
                      <a:r>
                        <a:rPr lang="fr-BE" sz="2000" dirty="0">
                          <a:latin typeface="+mn-lt"/>
                        </a:rPr>
                        <a:t> layer » en bas de la fenêtre. Pour l’autre couche, il faut encoder une concentration en mg/kg.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8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5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338614" y="388107"/>
            <a:ext cx="16306800" cy="15760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3. Organisation du Helpdesk</a:t>
            </a:r>
          </a:p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Retour d’expérience depuis le 3 avril 2023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615C8B0-E3AA-8703-4F96-96B7564A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39890" b="56611"/>
          <a:stretch/>
        </p:blipFill>
        <p:spPr>
          <a:xfrm>
            <a:off x="2086338" y="2017656"/>
            <a:ext cx="16911401" cy="448790"/>
          </a:xfrm>
          <a:prstGeom prst="rect">
            <a:avLst/>
          </a:prstGeom>
        </p:spPr>
      </p:pic>
      <p:graphicFrame>
        <p:nvGraphicFramePr>
          <p:cNvPr id="24" name="Tableau 24">
            <a:extLst>
              <a:ext uri="{FF2B5EF4-FFF2-40B4-BE49-F238E27FC236}">
                <a16:creationId xmlns:a16="http://schemas.microsoft.com/office/drawing/2014/main" id="{347391A8-7A0E-59D8-4BD5-87E628B5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54222"/>
              </p:ext>
            </p:extLst>
          </p:nvPr>
        </p:nvGraphicFramePr>
        <p:xfrm>
          <a:off x="1867387" y="2561139"/>
          <a:ext cx="16855753" cy="734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09">
                  <a:extLst>
                    <a:ext uri="{9D8B030D-6E8A-4147-A177-3AD203B41FA5}">
                      <a16:colId xmlns:a16="http://schemas.microsoft.com/office/drawing/2014/main" val="724703674"/>
                    </a:ext>
                  </a:extLst>
                </a:gridCol>
                <a:gridCol w="4677673">
                  <a:extLst>
                    <a:ext uri="{9D8B030D-6E8A-4147-A177-3AD203B41FA5}">
                      <a16:colId xmlns:a16="http://schemas.microsoft.com/office/drawing/2014/main" val="395166006"/>
                    </a:ext>
                  </a:extLst>
                </a:gridCol>
                <a:gridCol w="9972171">
                  <a:extLst>
                    <a:ext uri="{9D8B030D-6E8A-4147-A177-3AD203B41FA5}">
                      <a16:colId xmlns:a16="http://schemas.microsoft.com/office/drawing/2014/main" val="150513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Onglet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Problème rencontré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Solution / Astuce (en attendant la résolution si bug)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2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Water</a:t>
                      </a:r>
                    </a:p>
                    <a:p>
                      <a:r>
                        <a:rPr lang="fr-BE" sz="2000" dirty="0"/>
                        <a:t>Concentrations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>
                          <a:latin typeface="+mn-lt"/>
                        </a:rPr>
                        <a:t>Application II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latin typeface="+mn-lt"/>
                        </a:rPr>
                        <a:t>Calcul de risques liés aux eaux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latin typeface="+mn-lt"/>
                        </a:rPr>
                        <a:t>Pas de résultat de 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« Water », cliquer sur « enter </a:t>
                      </a:r>
                      <a:r>
                        <a:rPr lang="fr-FR" sz="2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groundwater</a:t>
                      </a:r>
                      <a:r>
                        <a:rPr lang="fr-FR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concentration" </a:t>
                      </a:r>
                    </a:p>
                    <a:p>
                      <a:pPr lvl="0"/>
                      <a:r>
                        <a:rPr lang="fr-FR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« concentrations », encoder les concentrations dans les eaux souterraines et 0 mg/kg dans le sol</a:t>
                      </a:r>
                      <a:endParaRPr lang="fr-BE" sz="2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77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Concentrations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Application II</a:t>
                      </a:r>
                    </a:p>
                    <a:p>
                      <a:r>
                        <a:rPr lang="fr-BE" sz="2000" dirty="0"/>
                        <a:t>Calcul de risques liés à une concentration dans l’air intérieur</a:t>
                      </a:r>
                    </a:p>
                    <a:p>
                      <a:r>
                        <a:rPr lang="fr-BE" sz="2000" dirty="0"/>
                        <a:t>Pas de résultat de 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Toutes les cases de concentrations sol et concentrations air intérieur doivent être remplies pour tous les polluants et pour toutes les couches de 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Concentrations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Application II</a:t>
                      </a:r>
                    </a:p>
                    <a:p>
                      <a:r>
                        <a:rPr lang="fr-BE" sz="2000" dirty="0"/>
                        <a:t>Calcul de risques liés à une concentration dans l’air intérieur </a:t>
                      </a:r>
                    </a:p>
                    <a:p>
                      <a:r>
                        <a:rPr lang="fr-BE" sz="2000" dirty="0"/>
                        <a:t>Option « Enable </a:t>
                      </a:r>
                      <a:r>
                        <a:rPr lang="fr-BE" sz="2000" dirty="0" err="1"/>
                        <a:t>separate</a:t>
                      </a:r>
                      <a:r>
                        <a:rPr lang="fr-BE" sz="2000" dirty="0"/>
                        <a:t> profile for indoor </a:t>
                      </a:r>
                      <a:r>
                        <a:rPr lang="fr-BE" sz="2000" dirty="0" err="1"/>
                        <a:t>vapour</a:t>
                      </a:r>
                      <a:r>
                        <a:rPr lang="fr-BE" sz="2000" dirty="0"/>
                        <a:t> intrusion » (cf. FAQ)</a:t>
                      </a:r>
                    </a:p>
                    <a:p>
                      <a:r>
                        <a:rPr lang="fr-BE" sz="2000" dirty="0"/>
                        <a:t>Pas de résultat de 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Toutes les cases de concentrations sol et concentrations air intérieur doivent être remplies pour tous les polluants et pour toutes les couches de sol</a:t>
                      </a:r>
                    </a:p>
                    <a:p>
                      <a:endParaRPr lang="fr-BE" sz="2000" dirty="0"/>
                    </a:p>
                    <a:p>
                      <a:r>
                        <a:rPr lang="fr-BE" sz="2000" dirty="0"/>
                        <a:t>Le gain attendu (diminution de la dose par inhalation d’air intérieur) se vérifie dans le rapport en regardant la dose </a:t>
                      </a:r>
                      <a:r>
                        <a:rPr lang="fr-BE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inhalation of indoor air » pour le polluant donné avant et après (si polluant très volatil, diminution proportionnelle)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6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PFAS en Région Bruxelles/Flandre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Lien vers le nouveau document réalisé par le VITO (daté d’octobre 2022, mais réceptionné du VITO début avril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6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Indoor 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Application II</a:t>
                      </a:r>
                    </a:p>
                    <a:p>
                      <a:r>
                        <a:rPr lang="fr-BE" sz="2000" dirty="0"/>
                        <a:t>Résultats des calculs peu différents malgré l’augmentation de la taille du bâtiment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sym typeface="Wingdings" panose="05000000000000000000" pitchFamily="2" charset="2"/>
                        </a:rPr>
                        <a:t>En augmentant la superficie du bâtiment, on augmente automatiquement le nombre de fissures donc le gain sur le dégazage est amoindri / à Risc-Human (où la concentration était diluée dans le volume affiché)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>
                          <a:sym typeface="Wingdings" panose="05000000000000000000" pitchFamily="2" charset="2"/>
                        </a:rPr>
                        <a:t>Si vous modifiez une dimension du bâtiment, ne pas oublier de modifier les autres paramètres tels que la superficie des murs du </a:t>
                      </a:r>
                      <a:r>
                        <a:rPr lang="fr-BE" sz="2000" dirty="0" err="1">
                          <a:sym typeface="Wingdings" panose="05000000000000000000" pitchFamily="2" charset="2"/>
                        </a:rPr>
                        <a:t>basement</a:t>
                      </a:r>
                      <a:r>
                        <a:rPr lang="fr-BE" sz="2000" dirty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fr-BE" sz="2000" dirty="0" err="1">
                          <a:sym typeface="Wingdings" panose="05000000000000000000" pitchFamily="2" charset="2"/>
                        </a:rPr>
                        <a:t>etc</a:t>
                      </a:r>
                      <a:r>
                        <a:rPr lang="fr-BE" sz="2000" dirty="0">
                          <a:sym typeface="Wingdings" panose="05000000000000000000" pitchFamily="2" charset="2"/>
                        </a:rPr>
                        <a:t> car S-Risk ne le fait pas automatiquement.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1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Encodage des 7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Long et fastidieux – impossible pour le scénario résidentiel car BCF issus d’expérimentations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8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90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396762" y="662523"/>
            <a:ext cx="16306800" cy="15760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3. Organisation du Helpdesk</a:t>
            </a:r>
          </a:p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Bugs mineurs corrigés depuis le 3 avril 2023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AB2131-3D2A-764C-F13D-31438706A124}"/>
              </a:ext>
            </a:extLst>
          </p:cNvPr>
          <p:cNvSpPr txBox="1"/>
          <p:nvPr/>
        </p:nvSpPr>
        <p:spPr>
          <a:xfrm>
            <a:off x="1920244" y="3254189"/>
            <a:ext cx="1569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BE" sz="2400" dirty="0"/>
              <a:t>Comparaison de la concentration dans les eaux souterraines encodée à la solubilité exprimée dans une mauvaise unité (facteur 1000) </a:t>
            </a:r>
            <a:r>
              <a:rPr lang="fr-BE" sz="2400" dirty="0">
                <a:sym typeface="Wingdings" panose="05000000000000000000" pitchFamily="2" charset="2"/>
              </a:rPr>
              <a:t> opération de comparaison enlevée temporairement rendant le calcul possible (04 avril)</a:t>
            </a:r>
          </a:p>
          <a:p>
            <a:pPr marL="342900" indent="-342900">
              <a:buFontTx/>
              <a:buChar char="-"/>
            </a:pPr>
            <a:endParaRPr lang="fr-BE" sz="24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fr-BE" sz="2400" dirty="0">
                <a:sym typeface="Wingdings" panose="05000000000000000000" pitchFamily="2" charset="2"/>
              </a:rPr>
              <a:t>Encodage impossible de concentrations dans l’air ambiant ou dans l’air du sol (cases inaccessibles)  corrigé (12 avril)</a:t>
            </a:r>
          </a:p>
          <a:p>
            <a:pPr marL="342900" indent="-342900">
              <a:buFontTx/>
              <a:buChar char="-"/>
            </a:pPr>
            <a:endParaRPr lang="fr-BE" sz="24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fr-BE" sz="2400" dirty="0">
                <a:sym typeface="Wingdings" panose="05000000000000000000" pitchFamily="2" charset="2"/>
              </a:rPr>
              <a:t>Lenteur du serveur voire coupure de l’application  corrigé en partie en copiant l’application sur 3 instances (25 avril)</a:t>
            </a:r>
          </a:p>
          <a:p>
            <a:r>
              <a:rPr lang="fr-BE" sz="2400" dirty="0">
                <a:sym typeface="Wingdings" panose="05000000000000000000" pitchFamily="2" charset="2"/>
              </a:rPr>
              <a:t>(explication : Lors de la mise en place de la version 2, le VITO a ajouté un enregistrement de chaque donnée encodée, une à la fois)</a:t>
            </a:r>
          </a:p>
          <a:p>
            <a:pPr marL="342900" indent="-342900">
              <a:buFontTx/>
              <a:buChar char="-"/>
            </a:pPr>
            <a:endParaRPr lang="fr-BE" sz="24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fr-BE" sz="2400" dirty="0">
                <a:sym typeface="Wingdings" panose="05000000000000000000" pitchFamily="2" charset="2"/>
              </a:rPr>
              <a:t>Affichage d’une multitude de </a:t>
            </a:r>
            <a:r>
              <a:rPr lang="fr-BE" sz="2400" dirty="0" err="1">
                <a:sym typeface="Wingdings" panose="05000000000000000000" pitchFamily="2" charset="2"/>
              </a:rPr>
              <a:t>websockets</a:t>
            </a:r>
            <a:r>
              <a:rPr lang="fr-BE" sz="2400" dirty="0">
                <a:sym typeface="Wingdings" panose="05000000000000000000" pitchFamily="2" charset="2"/>
              </a:rPr>
              <a:t>  corrigé (5 mai)</a:t>
            </a:r>
          </a:p>
          <a:p>
            <a:pPr marL="342900" indent="-342900">
              <a:buFontTx/>
              <a:buChar char="-"/>
            </a:pPr>
            <a:endParaRPr lang="fr-BE" sz="24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fr-BE" sz="2400" dirty="0">
                <a:sym typeface="Wingdings" panose="05000000000000000000" pitchFamily="2" charset="2"/>
              </a:rPr>
              <a:t>Erreur de réponse au Captcha lors de l’inscription sur le site web  corrigé (23 mai)</a:t>
            </a:r>
          </a:p>
          <a:p>
            <a:pPr marL="342900" indent="-342900">
              <a:buFontTx/>
              <a:buChar char="-"/>
            </a:pPr>
            <a:endParaRPr lang="fr-BE" sz="24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fr-BE" sz="2400" dirty="0">
                <a:sym typeface="Wingdings" panose="05000000000000000000" pitchFamily="2" charset="2"/>
              </a:rPr>
              <a:t>Erreurs dans les données PFOS_EFSA_2020 et PFOA_EFSA_2020 (S-Risk </a:t>
            </a:r>
            <a:r>
              <a:rPr lang="fr-BE" sz="2400" dirty="0" err="1">
                <a:sym typeface="Wingdings" panose="05000000000000000000" pitchFamily="2" charset="2"/>
              </a:rPr>
              <a:t>Vla</a:t>
            </a:r>
            <a:r>
              <a:rPr lang="fr-BE" sz="2400" dirty="0">
                <a:sym typeface="Wingdings" panose="05000000000000000000" pitchFamily="2" charset="2"/>
              </a:rPr>
              <a:t>/</a:t>
            </a:r>
            <a:r>
              <a:rPr lang="fr-BE" sz="2400" dirty="0" err="1">
                <a:sym typeface="Wingdings" panose="05000000000000000000" pitchFamily="2" charset="2"/>
              </a:rPr>
              <a:t>Brx</a:t>
            </a:r>
            <a:r>
              <a:rPr lang="fr-BE" sz="2400" dirty="0">
                <a:sym typeface="Wingdings" panose="05000000000000000000" pitchFamily="2" charset="2"/>
              </a:rPr>
              <a:t>) encodées par le VITO concernant les valeurs limites légales  corrigé (26 mai)</a:t>
            </a:r>
          </a:p>
          <a:p>
            <a:pPr marL="342900" indent="-342900">
              <a:buFontTx/>
              <a:buChar char="-"/>
            </a:pPr>
            <a:endParaRPr lang="fr-BE" sz="2400" dirty="0">
              <a:sym typeface="Wingdings" panose="05000000000000000000" pitchFamily="2" charset="2"/>
            </a:endParaRPr>
          </a:p>
          <a:p>
            <a:endParaRPr lang="fr-BE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01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338614" y="388107"/>
            <a:ext cx="163068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3. Organisation du Helpdesk – Bugs mineurs à corriger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615C8B0-E3AA-8703-4F96-96B7564A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39890" b="56611"/>
          <a:stretch/>
        </p:blipFill>
        <p:spPr>
          <a:xfrm>
            <a:off x="1596349" y="1664881"/>
            <a:ext cx="16911401" cy="448790"/>
          </a:xfrm>
          <a:prstGeom prst="rect">
            <a:avLst/>
          </a:prstGeom>
        </p:spPr>
      </p:pic>
      <p:graphicFrame>
        <p:nvGraphicFramePr>
          <p:cNvPr id="24" name="Tableau 24">
            <a:extLst>
              <a:ext uri="{FF2B5EF4-FFF2-40B4-BE49-F238E27FC236}">
                <a16:creationId xmlns:a16="http://schemas.microsoft.com/office/drawing/2014/main" id="{347391A8-7A0E-59D8-4BD5-87E628B5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64412"/>
              </p:ext>
            </p:extLst>
          </p:nvPr>
        </p:nvGraphicFramePr>
        <p:xfrm>
          <a:off x="1249636" y="2292087"/>
          <a:ext cx="17745982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724703674"/>
                    </a:ext>
                  </a:extLst>
                </a:gridCol>
                <a:gridCol w="15002782">
                  <a:extLst>
                    <a:ext uri="{9D8B030D-6E8A-4147-A177-3AD203B41FA5}">
                      <a16:colId xmlns:a16="http://schemas.microsoft.com/office/drawing/2014/main" val="39516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Onglet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Problème rencontré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2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Modification du mot de passe pour les utilisateurs qui ont plusieurs « user 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accounts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77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Lorsque vous modifiez le nom de la simulation et que vous l'enregistrez, cela ne fonctionne pas toujours.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7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Affichage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La profondeur de canalisation n'apparaît pas sur la figure avec le type de dalle sur sol (slab-on-grade).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85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Version VLA/BXL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Traduction : La base de données « 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chemicals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 » est rédigée en anglais pour la version néerlandaise au lieu de néerlandais. Idem dans le rapport.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623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Accès à vos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Le filtre utilisateur de la liste de simulations fonctionne par correspondance partielle - devrait être une correspondance exacte. Vous pouvez visualiser l’ensemble des simulations de l’entreprise dans les premières secondes.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7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/>
                        <a:t>Accès à vos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Champ « Last update" dans le tableau des simulations : problème de rafraichissement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5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Le type « base» n'est pas visible.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2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/>
                        <a:t>Soil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Le contenu OC (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Organic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 Carbon) n'est pas synchronisé avec le contenu OM (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Organic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Matter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Un champ apparaît sans label « a-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metabolism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17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Indoor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Le bouton "Revenir à la valeur par défaut" ne remet pas la valeur par défaut pour le paramètre « 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Buffer_space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5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/>
                        <a:t>Results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 dirty="0"/>
                        <a:t>Lenteur des enregistrements des substances, des concentrations et des couches de sol quand  les substances sont nombreuses.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2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/>
                        <a:t>Results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ym typeface="Wingdings" panose="05000000000000000000" pitchFamily="2" charset="2"/>
                        </a:rPr>
                        <a:t>Rapport PDF : les paramètres non modifiés sont parfois affichés dans le tableau des paramètres modifiés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31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/>
                        <a:t>Results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Commentaires non affichés dans le rapport PDF/XLSX + sous forme de chaînes de caractères JSON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0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/>
                        <a:t>Results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"Site </a:t>
                      </a:r>
                      <a:r>
                        <a:rPr lang="fr-FR" sz="2000" dirty="0" err="1">
                          <a:sym typeface="Wingdings" panose="05000000000000000000" pitchFamily="2" charset="2"/>
                        </a:rPr>
                        <a:t>characteristics</a:t>
                      </a:r>
                      <a:r>
                        <a:rPr lang="fr-FR" sz="2000" dirty="0">
                          <a:sym typeface="Wingdings" panose="05000000000000000000" pitchFamily="2" charset="2"/>
                        </a:rPr>
                        <a:t>" doit être plus grand (même police que les autres titres)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6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 err="1"/>
                        <a:t>Results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Rapport PDF : problème de contenu dans les résumés contenant beaucoup de produits chimiques ou de couches de sol.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6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ym typeface="Wingdings" panose="05000000000000000000" pitchFamily="2" charset="2"/>
                        </a:rPr>
                        <a:t>Dans la liste des paramètres modifiés (résumé), les paramètres devraient être les mêmes que dans l'interface graphique.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7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4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584450" y="765274"/>
            <a:ext cx="16690736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4. Volet administratif : licences, enregistrement et paiement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8BC733-9508-43F8-D6DC-7AE38ECF8A70}"/>
              </a:ext>
            </a:extLst>
          </p:cNvPr>
          <p:cNvSpPr txBox="1"/>
          <p:nvPr/>
        </p:nvSpPr>
        <p:spPr>
          <a:xfrm>
            <a:off x="2310049" y="2001504"/>
            <a:ext cx="166179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Fichier clients du VITO reprenant 76 entreprises. Au 5 juin 2023, SPAQ</a:t>
            </a:r>
            <a:r>
              <a:rPr lang="el-GR" sz="2800" dirty="0"/>
              <a:t>υ</a:t>
            </a:r>
            <a:r>
              <a:rPr lang="fr-BE" sz="2800" dirty="0"/>
              <a:t>E a reçu 38 contrats.</a:t>
            </a:r>
          </a:p>
          <a:p>
            <a:endParaRPr lang="fr-BE" sz="2800" dirty="0"/>
          </a:p>
          <a:p>
            <a:r>
              <a:rPr lang="fr-BE" sz="2800" dirty="0"/>
              <a:t>E-mails envoyés le 16 mars et le 5 mai 2023 </a:t>
            </a:r>
            <a:r>
              <a:rPr lang="fr-BE" sz="2800" dirty="0">
                <a:sym typeface="Wingdings" panose="05000000000000000000" pitchFamily="2" charset="2"/>
              </a:rPr>
              <a:t> si vous ne les avez pas reçus, veuillez indiquer votre nouvelle adresse e-mail de contact à </a:t>
            </a:r>
            <a:r>
              <a:rPr lang="fr-BE" sz="2800" dirty="0">
                <a:sym typeface="Wingdings" panose="05000000000000000000" pitchFamily="2" charset="2"/>
                <a:hlinkClick r:id="rId2"/>
              </a:rPr>
              <a:t>s-risk@spaque.be</a:t>
            </a:r>
            <a:endParaRPr lang="fr-BE" sz="2800" dirty="0">
              <a:sym typeface="Wingdings" panose="05000000000000000000" pitchFamily="2" charset="2"/>
            </a:endParaRPr>
          </a:p>
          <a:p>
            <a:endParaRPr lang="fr-BE" sz="2800" b="1" dirty="0">
              <a:solidFill>
                <a:srgbClr val="C00000"/>
              </a:solidFill>
            </a:endParaRPr>
          </a:p>
          <a:p>
            <a:r>
              <a:rPr lang="fr-BE" sz="2800" b="1" dirty="0">
                <a:solidFill>
                  <a:srgbClr val="C00000"/>
                </a:solidFill>
              </a:rPr>
              <a:t>Pour rappel : Etapes 1 et 2 </a:t>
            </a:r>
            <a:r>
              <a:rPr lang="fr-FR" sz="2800" b="1" dirty="0">
                <a:solidFill>
                  <a:srgbClr val="C00000"/>
                </a:solidFill>
              </a:rPr>
              <a:t>avant le 30 juin 2023 (à cette date, si nous n’avons pas su vous envoyer une facture </a:t>
            </a:r>
            <a:r>
              <a:rPr lang="fr-FR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800" b="1" dirty="0">
                <a:solidFill>
                  <a:srgbClr val="C00000"/>
                </a:solidFill>
              </a:rPr>
              <a:t>coupure de l’accès à S-Risk)</a:t>
            </a:r>
            <a:endParaRPr lang="fr-BE" dirty="0"/>
          </a:p>
          <a:p>
            <a:r>
              <a:rPr lang="fr-BE" dirty="0"/>
              <a:t> </a:t>
            </a:r>
          </a:p>
        </p:txBody>
      </p:sp>
      <p:graphicFrame>
        <p:nvGraphicFramePr>
          <p:cNvPr id="19" name="Tableau 19">
            <a:extLst>
              <a:ext uri="{FF2B5EF4-FFF2-40B4-BE49-F238E27FC236}">
                <a16:creationId xmlns:a16="http://schemas.microsoft.com/office/drawing/2014/main" id="{15C1B5C5-F501-6441-06D7-07ADED1D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00790"/>
              </p:ext>
            </p:extLst>
          </p:nvPr>
        </p:nvGraphicFramePr>
        <p:xfrm>
          <a:off x="2211624" y="5073423"/>
          <a:ext cx="1641923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87">
                  <a:extLst>
                    <a:ext uri="{9D8B030D-6E8A-4147-A177-3AD203B41FA5}">
                      <a16:colId xmlns:a16="http://schemas.microsoft.com/office/drawing/2014/main" val="1355347752"/>
                    </a:ext>
                  </a:extLst>
                </a:gridCol>
                <a:gridCol w="7117107">
                  <a:extLst>
                    <a:ext uri="{9D8B030D-6E8A-4147-A177-3AD203B41FA5}">
                      <a16:colId xmlns:a16="http://schemas.microsoft.com/office/drawing/2014/main" val="539027257"/>
                    </a:ext>
                  </a:extLst>
                </a:gridCol>
                <a:gridCol w="7394336">
                  <a:extLst>
                    <a:ext uri="{9D8B030D-6E8A-4147-A177-3AD203B41FA5}">
                      <a16:colId xmlns:a16="http://schemas.microsoft.com/office/drawing/2014/main" val="176291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Votre action (utilisateurs)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Notre action (SPAQ</a:t>
                      </a:r>
                      <a:r>
                        <a:rPr lang="el-GR" sz="2400" dirty="0"/>
                        <a:t>υ</a:t>
                      </a:r>
                      <a:r>
                        <a:rPr lang="fr-BE" sz="2400" dirty="0"/>
                        <a:t>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2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ETAPE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Envoyer le nouveau contrat d'utilisation signé (en anglais ou en français, selon votre préférence) à SPAQ</a:t>
                      </a:r>
                      <a:r>
                        <a:rPr lang="el-GR" sz="2400" dirty="0"/>
                        <a:t>υ</a:t>
                      </a:r>
                      <a:r>
                        <a:rPr lang="fr-FR" sz="2400" dirty="0"/>
                        <a:t>E à l'adresse électronique suivante : </a:t>
                      </a:r>
                    </a:p>
                    <a:p>
                      <a:r>
                        <a:rPr lang="fr-FR" sz="2400" dirty="0">
                          <a:hlinkClick r:id="rId2"/>
                        </a:rPr>
                        <a:t>s-risk@spaque.be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Vérifier la complétude du contrat, l’enregistrer au service juridique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0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ETAPE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S’inscrire sur le site web et indiquer le nombre de comptes souhaités, à maintenir et/ou à créer (WAL et/ou FL/BR) </a:t>
                      </a:r>
                    </a:p>
                    <a:p>
                      <a:r>
                        <a:rPr lang="fr-FR" sz="2400" dirty="0"/>
                        <a:t>Préciser si adresse e-mail de facturation différente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Éditer une facture et l’envoyer par mail : </a:t>
                      </a:r>
                      <a:r>
                        <a:rPr lang="fr-FR" sz="2400" dirty="0"/>
                        <a:t>400 € pour la cotisation annuelle par compte individuel. Pas de frais d’enregistrement</a:t>
                      </a:r>
                    </a:p>
                    <a:p>
                      <a:r>
                        <a:rPr lang="fr-FR" sz="2400" dirty="0"/>
                        <a:t>Nouveaux arrivants :  + frais d’enregistrement 3500 €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5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ETAPE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Régler les frais dès que SPAQUE vous envoie la facture 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0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57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584450" y="765274"/>
            <a:ext cx="16690736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4. Volet administratif : licences, enregistrement et paiement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C631097-1C9A-475C-CF9D-E5AAA2633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8414" b="34867"/>
          <a:stretch/>
        </p:blipFill>
        <p:spPr>
          <a:xfrm>
            <a:off x="1177049" y="2130085"/>
            <a:ext cx="16749312" cy="3385542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C1C4C82-721D-6AED-97E4-50140A04957F}"/>
              </a:ext>
            </a:extLst>
          </p:cNvPr>
          <p:cNvSpPr/>
          <p:nvPr/>
        </p:nvSpPr>
        <p:spPr>
          <a:xfrm>
            <a:off x="4260850" y="4511675"/>
            <a:ext cx="2057399" cy="838200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57E3085-79A9-38D4-E220-AFA019926DB0}"/>
              </a:ext>
            </a:extLst>
          </p:cNvPr>
          <p:cNvSpPr/>
          <p:nvPr/>
        </p:nvSpPr>
        <p:spPr>
          <a:xfrm>
            <a:off x="6699250" y="4567228"/>
            <a:ext cx="3352800" cy="732418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67DA948-0CFE-94F6-3E37-D53DDDC7508C}"/>
              </a:ext>
            </a:extLst>
          </p:cNvPr>
          <p:cNvCxnSpPr>
            <a:cxnSpLocks/>
          </p:cNvCxnSpPr>
          <p:nvPr/>
        </p:nvCxnSpPr>
        <p:spPr>
          <a:xfrm flipV="1">
            <a:off x="5022850" y="5360495"/>
            <a:ext cx="0" cy="1513380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716BB77-4E1C-2875-0798-1FFECF5298A4}"/>
              </a:ext>
            </a:extLst>
          </p:cNvPr>
          <p:cNvCxnSpPr>
            <a:cxnSpLocks/>
          </p:cNvCxnSpPr>
          <p:nvPr/>
        </p:nvCxnSpPr>
        <p:spPr>
          <a:xfrm flipV="1">
            <a:off x="8223250" y="5324082"/>
            <a:ext cx="0" cy="1549793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8D30460-8F3D-8787-916F-179F06232224}"/>
              </a:ext>
            </a:extLst>
          </p:cNvPr>
          <p:cNvSpPr/>
          <p:nvPr/>
        </p:nvSpPr>
        <p:spPr>
          <a:xfrm>
            <a:off x="10325428" y="4591664"/>
            <a:ext cx="3352800" cy="732418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0EDE9E1-4D53-15A0-F7A4-CD13603D6D08}"/>
              </a:ext>
            </a:extLst>
          </p:cNvPr>
          <p:cNvSpPr/>
          <p:nvPr/>
        </p:nvSpPr>
        <p:spPr>
          <a:xfrm>
            <a:off x="13971642" y="4541257"/>
            <a:ext cx="2209800" cy="732418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FFF4AFA-6FAC-D7AE-F9EF-A93C398A1BA8}"/>
              </a:ext>
            </a:extLst>
          </p:cNvPr>
          <p:cNvCxnSpPr>
            <a:cxnSpLocks/>
          </p:cNvCxnSpPr>
          <p:nvPr/>
        </p:nvCxnSpPr>
        <p:spPr>
          <a:xfrm flipV="1">
            <a:off x="11974457" y="5360495"/>
            <a:ext cx="0" cy="1549793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5F7A24A-FB9F-6817-2115-17DD2AE7B205}"/>
              </a:ext>
            </a:extLst>
          </p:cNvPr>
          <p:cNvCxnSpPr>
            <a:cxnSpLocks/>
          </p:cNvCxnSpPr>
          <p:nvPr/>
        </p:nvCxnSpPr>
        <p:spPr>
          <a:xfrm flipV="1">
            <a:off x="15064937" y="5342288"/>
            <a:ext cx="0" cy="1549793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DA1DDB12-C72F-604C-222E-D2CE5EB408FB}"/>
              </a:ext>
            </a:extLst>
          </p:cNvPr>
          <p:cNvSpPr txBox="1"/>
          <p:nvPr/>
        </p:nvSpPr>
        <p:spPr>
          <a:xfrm>
            <a:off x="4108451" y="698960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Choisissez la version de S-Risk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105778B-651F-5E1F-4BCA-4058B360287F}"/>
              </a:ext>
            </a:extLst>
          </p:cNvPr>
          <p:cNvSpPr txBox="1"/>
          <p:nvPr/>
        </p:nvSpPr>
        <p:spPr>
          <a:xfrm>
            <a:off x="1894001" y="8485745"/>
            <a:ext cx="6626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On va ajouter un champ  « </a:t>
            </a:r>
            <a:r>
              <a:rPr lang="fr-BE" sz="2800" dirty="0" err="1"/>
              <a:t>username</a:t>
            </a:r>
            <a:r>
              <a:rPr lang="fr-BE" sz="2800" dirty="0"/>
              <a:t> » </a:t>
            </a:r>
          </a:p>
          <a:p>
            <a:r>
              <a:rPr lang="fr-BE" sz="2800" dirty="0"/>
              <a:t>pour faciliter l’enregistrement</a:t>
            </a:r>
          </a:p>
          <a:p>
            <a:endParaRPr lang="fr-BE" sz="2800" dirty="0"/>
          </a:p>
          <a:p>
            <a:r>
              <a:rPr lang="fr-BE" sz="2800" dirty="0"/>
              <a:t>On va ajouter une case « compte existant » à cocher le cas échéant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A92FC9A-C173-F9F0-B212-33ED2CF83360}"/>
              </a:ext>
            </a:extLst>
          </p:cNvPr>
          <p:cNvSpPr txBox="1"/>
          <p:nvPr/>
        </p:nvSpPr>
        <p:spPr>
          <a:xfrm>
            <a:off x="14359890" y="6960694"/>
            <a:ext cx="308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Sert de communication lors de la création/modification du compte user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983F039-168E-FCB8-FB1A-C0021A393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20" t="19630" r="37500" b="57719"/>
          <a:stretch/>
        </p:blipFill>
        <p:spPr>
          <a:xfrm>
            <a:off x="8502095" y="8270428"/>
            <a:ext cx="4842751" cy="233009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D496A570-23BC-3DF9-BEFF-9339AB6631B5}"/>
              </a:ext>
            </a:extLst>
          </p:cNvPr>
          <p:cNvSpPr txBox="1"/>
          <p:nvPr/>
        </p:nvSpPr>
        <p:spPr>
          <a:xfrm>
            <a:off x="6699250" y="6971987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Au choix : prénom d’une personne physique (Paul) ou code dans l’entreprise (ex : SPAQ</a:t>
            </a:r>
            <a:r>
              <a:rPr lang="el-GR" dirty="0"/>
              <a:t>υ</a:t>
            </a:r>
            <a:r>
              <a:rPr lang="fr-BE" dirty="0"/>
              <a:t>E_1)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EF9AB2F-93F3-C357-C985-3BA326098BD4}"/>
              </a:ext>
            </a:extLst>
          </p:cNvPr>
          <p:cNvSpPr txBox="1"/>
          <p:nvPr/>
        </p:nvSpPr>
        <p:spPr>
          <a:xfrm>
            <a:off x="10602047" y="6988733"/>
            <a:ext cx="336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Au choix : nom d’une personne physique (DUPONT) ou code dans l’entreprise  (ex: SPAQ</a:t>
            </a:r>
            <a:r>
              <a:rPr lang="el-GR" dirty="0"/>
              <a:t>υ</a:t>
            </a:r>
            <a:r>
              <a:rPr lang="fr-BE" dirty="0"/>
              <a:t>E_1)</a:t>
            </a:r>
          </a:p>
        </p:txBody>
      </p:sp>
    </p:spTree>
    <p:extLst>
      <p:ext uri="{BB962C8B-B14F-4D97-AF65-F5344CB8AC3E}">
        <p14:creationId xmlns:p14="http://schemas.microsoft.com/office/powerpoint/2010/main" val="66762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56180F6-B1FE-3B28-E38E-35E1274DB101}"/>
              </a:ext>
            </a:extLst>
          </p:cNvPr>
          <p:cNvSpPr txBox="1">
            <a:spLocks/>
          </p:cNvSpPr>
          <p:nvPr/>
        </p:nvSpPr>
        <p:spPr>
          <a:xfrm>
            <a:off x="2048620" y="452155"/>
            <a:ext cx="1684263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000" b="1" dirty="0">
                <a:latin typeface="Arial" panose="020B0604020202020204" pitchFamily="34" charset="0"/>
                <a:cs typeface="Arial" panose="020B0604020202020204" pitchFamily="34" charset="0"/>
              </a:rPr>
              <a:t>5. Volet scientifique : Différences PFAS en Wallonie/PFAS en Flandre</a:t>
            </a:r>
          </a:p>
        </p:txBody>
      </p:sp>
      <p:graphicFrame>
        <p:nvGraphicFramePr>
          <p:cNvPr id="3" name="Tableau 7">
            <a:extLst>
              <a:ext uri="{FF2B5EF4-FFF2-40B4-BE49-F238E27FC236}">
                <a16:creationId xmlns:a16="http://schemas.microsoft.com/office/drawing/2014/main" id="{1B5FC991-0153-4E74-050B-9CAF93F62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06923"/>
              </p:ext>
            </p:extLst>
          </p:nvPr>
        </p:nvGraphicFramePr>
        <p:xfrm>
          <a:off x="1822450" y="1387475"/>
          <a:ext cx="16842630" cy="875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872587118"/>
                    </a:ext>
                  </a:extLst>
                </a:gridCol>
                <a:gridCol w="8613030">
                  <a:extLst>
                    <a:ext uri="{9D8B030D-6E8A-4147-A177-3AD203B41FA5}">
                      <a16:colId xmlns:a16="http://schemas.microsoft.com/office/drawing/2014/main" val="1765294221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r>
                        <a:rPr lang="fr-BE" sz="2400" dirty="0"/>
                        <a:t>S-RISK 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S-RISK VL/BXL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6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Année de calcul/révision :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Année de calcul/révision : octobre 2022 – Mise en ligne avril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58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Encodage de PFOA et PFOS dans la BD PNN  - pas directement accessibles dans S-Risk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Encodage de PFOA_EFSA_2020 et de PFOS_EFSA_2020 directement accessibles dans S-Risk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3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Sélection des paramètres physico-chimiques selon le protocole PNN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Sélection des paramètres physico-chimiques selon une étude poussée du VITO (2020), disponible sur le site </a:t>
                      </a:r>
                      <a:r>
                        <a:rPr lang="fr-BE" sz="2400" dirty="0">
                          <a:hlinkClick r:id="rId2"/>
                        </a:rPr>
                        <a:t>www.s-risk.be</a:t>
                      </a:r>
                      <a:endParaRPr lang="fr-BE" sz="2400" dirty="0"/>
                    </a:p>
                    <a:p>
                      <a:r>
                        <a:rPr lang="fr-BE" sz="2400" dirty="0"/>
                        <a:t>By-pass des paramètres liés à log </a:t>
                      </a:r>
                      <a:r>
                        <a:rPr lang="fr-BE" sz="2400" dirty="0" err="1"/>
                        <a:t>Kow</a:t>
                      </a:r>
                      <a:r>
                        <a:rPr lang="fr-BE" sz="2400" dirty="0"/>
                        <a:t>, difficile à mesurer de par le caractère lipophile/hydrophile (surfactant) des PFAS, y compris pour le transfert sol/plante (BCF)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7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Sélection des VTR disponibles en date de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Sélection des VTR plus récentes de l’EFSA (2020) faite en octobre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8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Pas de prise en compte du bruit de fond alimentaire établi par l’EFSA (2020)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Prise en compte du bruit de fond alimentaire établi par l’EFSA (2020)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8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Pas de prise en compte des valeurs réglementaires de l’AFSCA et de l’UE dans les aliments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Prise en compte des valeurs réglementaires de l’AFSCA et de l’UE dans les aliments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61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/>
                        <a:t>Calcul des risques sur base des 3 tranches d’âge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Calcul des risques uniquement pour l’âge adulte (</a:t>
                      </a:r>
                      <a:r>
                        <a:rPr lang="fr-BE" sz="2400" dirty="0">
                          <a:sym typeface="Wingdings" panose="05000000000000000000" pitchFamily="2" charset="2"/>
                        </a:rPr>
                        <a:t> VTR EFSA)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6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b="1" dirty="0">
                          <a:solidFill>
                            <a:schemeClr val="bg1"/>
                          </a:solidFill>
                        </a:rPr>
                        <a:t>S-RISK WAL et S-RISK VL/BXL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24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73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dirty="0"/>
                        <a:t>En encodant un nouveau polluant dont le nom commence par </a:t>
                      </a:r>
                      <a:r>
                        <a:rPr lang="fr-BE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PFAS ou PFOS ou PFOA » (4 premiers caractères), </a:t>
                      </a:r>
                      <a:r>
                        <a:rPr lang="fr-BE" sz="2400" dirty="0"/>
                        <a:t>S-Risk se dirige vers les systèmes d’équations ne faisant pas intervenir log </a:t>
                      </a:r>
                      <a:r>
                        <a:rPr lang="fr-BE" sz="2400" dirty="0" err="1"/>
                        <a:t>Kow</a:t>
                      </a:r>
                      <a:r>
                        <a:rPr lang="fr-BE" sz="2400" dirty="0"/>
                        <a:t> pour les BCF (calcul « Plants ») – modification faite dans Matlab par le VITO (avril 2023)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665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BE" sz="2400" dirty="0"/>
                        <a:t>Aucun autre PFAS encodé que PFOA et PFOS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1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74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1547495" y="438369"/>
            <a:ext cx="185166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000" b="1" dirty="0">
                <a:latin typeface="Arial" panose="020B0604020202020204" pitchFamily="34" charset="0"/>
                <a:cs typeface="Arial" panose="020B0604020202020204" pitchFamily="34" charset="0"/>
              </a:rPr>
              <a:t>5. Volet scientifique : PFAS en Région Bruxelles/Flandre (S-Risk FL/BR)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FFE908-715D-6625-CDC6-99C94D7F6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2" r="3750" b="6918"/>
          <a:stretch/>
        </p:blipFill>
        <p:spPr>
          <a:xfrm>
            <a:off x="2176616" y="2512969"/>
            <a:ext cx="13449058" cy="6995192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B994609-11E4-52A8-260F-9E901698A6A0}"/>
              </a:ext>
            </a:extLst>
          </p:cNvPr>
          <p:cNvCxnSpPr>
            <a:cxnSpLocks/>
          </p:cNvCxnSpPr>
          <p:nvPr/>
        </p:nvCxnSpPr>
        <p:spPr>
          <a:xfrm flipH="1">
            <a:off x="14536910" y="4503821"/>
            <a:ext cx="1828853" cy="1150854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815290-B389-0581-0D2B-642AB3D2FD4A}"/>
              </a:ext>
            </a:extLst>
          </p:cNvPr>
          <p:cNvSpPr/>
          <p:nvPr/>
        </p:nvSpPr>
        <p:spPr>
          <a:xfrm>
            <a:off x="3159861" y="5080909"/>
            <a:ext cx="11377998" cy="4527857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E7A457-0295-0321-FDF2-28D8A73A10DE}"/>
              </a:ext>
            </a:extLst>
          </p:cNvPr>
          <p:cNvSpPr txBox="1"/>
          <p:nvPr/>
        </p:nvSpPr>
        <p:spPr>
          <a:xfrm>
            <a:off x="16519188" y="4085015"/>
            <a:ext cx="2330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Nouveau depuis le 3 avril 2023 !</a:t>
            </a:r>
          </a:p>
        </p:txBody>
      </p:sp>
    </p:spTree>
    <p:extLst>
      <p:ext uri="{BB962C8B-B14F-4D97-AF65-F5344CB8AC3E}">
        <p14:creationId xmlns:p14="http://schemas.microsoft.com/office/powerpoint/2010/main" val="220627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1B4209F3-3F07-9190-E4D3-900A28165266}"/>
              </a:ext>
            </a:extLst>
          </p:cNvPr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8AE2BE9-86AE-78FF-739D-8359C5A40FAB}"/>
              </a:ext>
            </a:extLst>
          </p:cNvPr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1FBDA08-FB40-64CE-3678-CD6BA98D4AD4}"/>
              </a:ext>
            </a:extLst>
          </p:cNvPr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44192C9-D40B-4994-7C9A-D4E88CDC5212}"/>
              </a:ext>
            </a:extLst>
          </p:cNvPr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502A6D-5D04-898C-8628-29CC7E6DBCA0}"/>
              </a:ext>
            </a:extLst>
          </p:cNvPr>
          <p:cNvSpPr txBox="1">
            <a:spLocks/>
          </p:cNvSpPr>
          <p:nvPr/>
        </p:nvSpPr>
        <p:spPr>
          <a:xfrm>
            <a:off x="1454127" y="429247"/>
            <a:ext cx="1786763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000" b="1" dirty="0">
                <a:latin typeface="Arial" panose="020B0604020202020204" pitchFamily="34" charset="0"/>
                <a:cs typeface="Arial" panose="020B0604020202020204" pitchFamily="34" charset="0"/>
              </a:rPr>
              <a:t>5. Volet scientifique : PFAS en Région Bruxelles/Flandre (S-Risk FL/BR)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DBF288-3A5B-F324-9CE5-99C45447E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18889" r="18046" b="8889"/>
          <a:stretch/>
        </p:blipFill>
        <p:spPr>
          <a:xfrm>
            <a:off x="1898650" y="1849218"/>
            <a:ext cx="8686800" cy="816842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7D66BEF-6702-F33A-EBDE-DEB2C10A0802}"/>
              </a:ext>
            </a:extLst>
          </p:cNvPr>
          <p:cNvCxnSpPr>
            <a:cxnSpLocks/>
          </p:cNvCxnSpPr>
          <p:nvPr/>
        </p:nvCxnSpPr>
        <p:spPr>
          <a:xfrm flipH="1" flipV="1">
            <a:off x="9473515" y="4506390"/>
            <a:ext cx="2026335" cy="386285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AB2D46D-3147-EF4F-52D1-ADE0F0B2B0EB}"/>
              </a:ext>
            </a:extLst>
          </p:cNvPr>
          <p:cNvSpPr/>
          <p:nvPr/>
        </p:nvSpPr>
        <p:spPr>
          <a:xfrm>
            <a:off x="6394450" y="3748914"/>
            <a:ext cx="3048000" cy="757476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1D9363-A468-09D7-909D-40F4ACDF1811}"/>
              </a:ext>
            </a:extLst>
          </p:cNvPr>
          <p:cNvSpPr txBox="1"/>
          <p:nvPr/>
        </p:nvSpPr>
        <p:spPr>
          <a:xfrm>
            <a:off x="11790313" y="4168014"/>
            <a:ext cx="429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Nouveau depuis le 3 avril 2023 !</a:t>
            </a:r>
          </a:p>
        </p:txBody>
      </p:sp>
    </p:spTree>
    <p:extLst>
      <p:ext uri="{BB962C8B-B14F-4D97-AF65-F5344CB8AC3E}">
        <p14:creationId xmlns:p14="http://schemas.microsoft.com/office/powerpoint/2010/main" val="126334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54127" y="1438088"/>
            <a:ext cx="17088972" cy="933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/>
              <a:t>Création de 2 PNN dans la DB flamande : </a:t>
            </a:r>
            <a:r>
              <a:rPr lang="fr-BE" sz="2309" b="1" dirty="0"/>
              <a:t>PFOA_EFSA_2020 </a:t>
            </a:r>
            <a:r>
              <a:rPr lang="fr-BE" sz="2309" dirty="0"/>
              <a:t>et </a:t>
            </a:r>
            <a:r>
              <a:rPr lang="fr-BE" sz="2309" b="1" dirty="0"/>
              <a:t>PFOS_EFSA_2020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>
              <a:sym typeface="Wingdings" panose="05000000000000000000" pitchFamily="2" charset="2"/>
            </a:endParaRPr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>
                <a:sym typeface="Wingdings" panose="05000000000000000000" pitchFamily="2" charset="2"/>
              </a:rPr>
              <a:t>Pas de modification des paramètres physico-chimiques / rapport VITO 2020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>
              <a:sym typeface="Wingdings" panose="05000000000000000000" pitchFamily="2" charset="2"/>
            </a:endParaRPr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>
                <a:sym typeface="Wingdings" panose="05000000000000000000" pitchFamily="2" charset="2"/>
              </a:rPr>
              <a:t>Bruit de fond alimentaire  mis à jour avec les données de l’EFSA 2020 et valeurs </a:t>
            </a:r>
            <a:r>
              <a:rPr lang="fr-BE" sz="2309" dirty="0" err="1">
                <a:sym typeface="Wingdings" panose="05000000000000000000" pitchFamily="2" charset="2"/>
              </a:rPr>
              <a:t>Lower</a:t>
            </a:r>
            <a:r>
              <a:rPr lang="fr-BE" sz="2309" dirty="0">
                <a:sym typeface="Wingdings" panose="05000000000000000000" pitchFamily="2" charset="2"/>
              </a:rPr>
              <a:t> Bound (LB) retenues au lieu des </a:t>
            </a:r>
            <a:r>
              <a:rPr lang="fr-BE" sz="2309" dirty="0" err="1">
                <a:sym typeface="Wingdings" panose="05000000000000000000" pitchFamily="2" charset="2"/>
              </a:rPr>
              <a:t>Upper</a:t>
            </a:r>
            <a:r>
              <a:rPr lang="fr-BE" sz="2309" dirty="0">
                <a:sym typeface="Wingdings" panose="05000000000000000000" pitchFamily="2" charset="2"/>
              </a:rPr>
              <a:t> Bound (UB) – plus réaliste selon l’EFSA - et la diète moyenne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endParaRPr lang="fr-BE" sz="2309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endParaRPr lang="fr-BE" sz="2309" dirty="0">
              <a:sym typeface="Wingdings" panose="05000000000000000000" pitchFamily="2" charset="2"/>
            </a:endParaRPr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/>
              <a:t>VTR </a:t>
            </a:r>
            <a:r>
              <a:rPr lang="fr-BE" sz="2309" dirty="0">
                <a:sym typeface="Wingdings" panose="05000000000000000000" pitchFamily="2" charset="2"/>
              </a:rPr>
              <a:t> </a:t>
            </a:r>
            <a:r>
              <a:rPr lang="fr-BE" sz="2309" dirty="0"/>
              <a:t>mises à jour avec la TWI de 4,4 </a:t>
            </a:r>
            <a:r>
              <a:rPr lang="fr-BE" sz="2309" dirty="0" err="1"/>
              <a:t>ng</a:t>
            </a:r>
            <a:r>
              <a:rPr lang="fr-BE" sz="2309" dirty="0"/>
              <a:t>/</a:t>
            </a:r>
            <a:r>
              <a:rPr lang="fr-BE" sz="2309" dirty="0" err="1"/>
              <a:t>kg.semaine</a:t>
            </a:r>
            <a:r>
              <a:rPr lang="fr-BE" sz="2309" dirty="0"/>
              <a:t> de l’EFSA 2020 pour la somme de 4 PFAS : PFOA, PFOS, PFNA et </a:t>
            </a:r>
            <a:r>
              <a:rPr lang="fr-BE" sz="2309" dirty="0" err="1"/>
              <a:t>PFHxS</a:t>
            </a:r>
            <a:endParaRPr lang="fr-BE" sz="2309" dirty="0"/>
          </a:p>
          <a:p>
            <a:r>
              <a:rPr lang="fr-BE" sz="2309" dirty="0"/>
              <a:t>		VTR orale à seuil : 0,63 </a:t>
            </a:r>
            <a:r>
              <a:rPr lang="fr-BE" sz="2309" dirty="0" err="1"/>
              <a:t>ng</a:t>
            </a:r>
            <a:r>
              <a:rPr lang="fr-BE" sz="2309" dirty="0"/>
              <a:t>/</a:t>
            </a:r>
            <a:r>
              <a:rPr lang="fr-BE" sz="2309" dirty="0" err="1"/>
              <a:t>kg.j</a:t>
            </a:r>
            <a:r>
              <a:rPr lang="fr-BE" sz="2309" dirty="0"/>
              <a:t> (EFSA, 2020) au lieu de 20 </a:t>
            </a:r>
            <a:r>
              <a:rPr lang="fr-BE" sz="2309" dirty="0" err="1"/>
              <a:t>ng</a:t>
            </a:r>
            <a:r>
              <a:rPr lang="fr-BE" sz="2309" dirty="0"/>
              <a:t>/</a:t>
            </a:r>
            <a:r>
              <a:rPr lang="fr-BE" sz="2309" dirty="0" err="1"/>
              <a:t>kg.j</a:t>
            </a:r>
            <a:r>
              <a:rPr lang="fr-BE" sz="2309" dirty="0"/>
              <a:t> (US-EPA, 1996)</a:t>
            </a:r>
          </a:p>
          <a:p>
            <a:r>
              <a:rPr lang="fr-BE" sz="2309" dirty="0"/>
              <a:t>		VTR respiratoire à seuil: 2,21 </a:t>
            </a:r>
            <a:r>
              <a:rPr lang="fr-BE" sz="2309" dirty="0" err="1"/>
              <a:t>ng</a:t>
            </a:r>
            <a:r>
              <a:rPr lang="fr-BE" sz="2309" dirty="0"/>
              <a:t>/m</a:t>
            </a:r>
            <a:r>
              <a:rPr lang="fr-BE" sz="2309" baseline="30000" dirty="0"/>
              <a:t>3</a:t>
            </a:r>
            <a:r>
              <a:rPr lang="fr-BE" sz="2309" dirty="0"/>
              <a:t> au lieu de 70 </a:t>
            </a:r>
            <a:r>
              <a:rPr lang="fr-BE" sz="2309" dirty="0" err="1"/>
              <a:t>ng</a:t>
            </a:r>
            <a:r>
              <a:rPr lang="fr-BE" sz="2309" dirty="0"/>
              <a:t>/m</a:t>
            </a:r>
            <a:r>
              <a:rPr lang="fr-BE" sz="2309" baseline="30000" dirty="0"/>
              <a:t>3</a:t>
            </a:r>
            <a:r>
              <a:rPr lang="fr-BE" sz="2309" dirty="0"/>
              <a:t> (dérivation voie à voie)</a:t>
            </a:r>
          </a:p>
          <a:p>
            <a:r>
              <a:rPr lang="fr-BE" sz="2309" dirty="0"/>
              <a:t>  </a:t>
            </a:r>
            <a:r>
              <a:rPr lang="fr-BE" sz="2309" i="1" dirty="0">
                <a:solidFill>
                  <a:srgbClr val="0070C0"/>
                </a:solidFill>
              </a:rPr>
              <a:t>Pas de VTR à effets sans seuil encodée dans S-Risk Fla mais une VTR orale sans seuil indiquée comme = 143 </a:t>
            </a:r>
            <a:r>
              <a:rPr lang="fr-BE" sz="2309" i="1" dirty="0" err="1">
                <a:solidFill>
                  <a:srgbClr val="0070C0"/>
                </a:solidFill>
              </a:rPr>
              <a:t>ng</a:t>
            </a:r>
            <a:r>
              <a:rPr lang="fr-BE" sz="2309" i="1" dirty="0">
                <a:solidFill>
                  <a:srgbClr val="0070C0"/>
                </a:solidFill>
              </a:rPr>
              <a:t>/</a:t>
            </a:r>
            <a:r>
              <a:rPr lang="fr-BE" sz="2309" i="1" dirty="0" err="1">
                <a:solidFill>
                  <a:srgbClr val="0070C0"/>
                </a:solidFill>
              </a:rPr>
              <a:t>kg.j</a:t>
            </a:r>
            <a:r>
              <a:rPr lang="fr-BE" sz="2309" i="1" dirty="0">
                <a:solidFill>
                  <a:srgbClr val="0070C0"/>
                </a:solidFill>
              </a:rPr>
              <a:t> pour 1/10</a:t>
            </a:r>
            <a:r>
              <a:rPr lang="fr-BE" sz="2309" i="1" baseline="30000" dirty="0">
                <a:solidFill>
                  <a:srgbClr val="0070C0"/>
                </a:solidFill>
              </a:rPr>
              <a:t>-5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/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/>
              <a:t>VL_H de la tranche d’âge adulte à retenir (lié au changement de VTR car TWI de l’EFSA basée sur une étude de transmission des PFAS via le lait maternel)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/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/>
              <a:t>Prise en compte de l’effet de mélange des PFAS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/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/>
              <a:t>Réglementation du SPF santé publique et de l’AFSCA pour les aliments</a:t>
            </a:r>
          </a:p>
          <a:p>
            <a:pPr marL="471202" indent="-471202">
              <a:buFont typeface="Wingdings" panose="05000000000000000000" pitchFamily="2" charset="2"/>
              <a:buChar char="q"/>
            </a:pPr>
            <a:endParaRPr lang="fr-BE" sz="2309" dirty="0"/>
          </a:p>
          <a:p>
            <a:pPr marL="471202" indent="-471202">
              <a:buFont typeface="Wingdings" panose="05000000000000000000" pitchFamily="2" charset="2"/>
              <a:buChar char="q"/>
            </a:pPr>
            <a:r>
              <a:rPr lang="fr-BE" sz="2309" dirty="0"/>
              <a:t>Détermination d’une valeur cible dans les sols (= P95 = bruit de fond dans 50 échantillons prélevés dans sols non suspects) : </a:t>
            </a:r>
          </a:p>
          <a:p>
            <a:r>
              <a:rPr lang="fr-BE" sz="2309" dirty="0">
                <a:sym typeface="Wingdings" panose="05000000000000000000" pitchFamily="2" charset="2"/>
              </a:rPr>
              <a:t> Valeur cible = </a:t>
            </a:r>
            <a:r>
              <a:rPr lang="fr-BE" sz="2309" dirty="0"/>
              <a:t>1,5 µg/kg (PFOS) et 1 µg/kg (PFOA)</a:t>
            </a: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4E238854-9AD4-DEEC-2711-DCBB118CF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32090"/>
              </p:ext>
            </p:extLst>
          </p:nvPr>
        </p:nvGraphicFramePr>
        <p:xfrm>
          <a:off x="4500564" y="3778292"/>
          <a:ext cx="13760580" cy="187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861">
                  <a:extLst>
                    <a:ext uri="{9D8B030D-6E8A-4147-A177-3AD203B41FA5}">
                      <a16:colId xmlns:a16="http://schemas.microsoft.com/office/drawing/2014/main" val="2989569460"/>
                    </a:ext>
                  </a:extLst>
                </a:gridCol>
                <a:gridCol w="4870871">
                  <a:extLst>
                    <a:ext uri="{9D8B030D-6E8A-4147-A177-3AD203B41FA5}">
                      <a16:colId xmlns:a16="http://schemas.microsoft.com/office/drawing/2014/main" val="330664485"/>
                    </a:ext>
                  </a:extLst>
                </a:gridCol>
                <a:gridCol w="4302848">
                  <a:extLst>
                    <a:ext uri="{9D8B030D-6E8A-4147-A177-3AD203B41FA5}">
                      <a16:colId xmlns:a16="http://schemas.microsoft.com/office/drawing/2014/main" val="4253761628"/>
                    </a:ext>
                  </a:extLst>
                </a:gridCol>
              </a:tblGrid>
              <a:tr h="653383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Exposition de fond moyenne LB – adulte (en </a:t>
                      </a:r>
                      <a:r>
                        <a:rPr lang="fr-BE" sz="1600" dirty="0" err="1"/>
                        <a:t>ng</a:t>
                      </a:r>
                      <a:r>
                        <a:rPr lang="fr-BE" sz="1600" dirty="0"/>
                        <a:t>/</a:t>
                      </a:r>
                      <a:r>
                        <a:rPr lang="fr-BE" sz="1600" dirty="0" err="1"/>
                        <a:t>kg.j</a:t>
                      </a:r>
                      <a:r>
                        <a:rPr lang="fr-BE" sz="1600" dirty="0"/>
                        <a:t>)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Avant le 3 avril 2023</a:t>
                      </a:r>
                    </a:p>
                    <a:p>
                      <a:pPr algn="ctr"/>
                      <a:r>
                        <a:rPr lang="fr-BE" sz="1600" dirty="0"/>
                        <a:t>(EFSA, 2012)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Depuis le 3 avril 2023</a:t>
                      </a:r>
                    </a:p>
                    <a:p>
                      <a:pPr algn="ctr"/>
                      <a:r>
                        <a:rPr lang="fr-BE" sz="1600" dirty="0"/>
                        <a:t>(EFSA, 2020)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227953357"/>
                  </a:ext>
                </a:extLst>
              </a:tr>
              <a:tr h="611500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PFOS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0,798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0,44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961088383"/>
                  </a:ext>
                </a:extLst>
              </a:tr>
              <a:tr h="611500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PFOA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0,107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0,155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130055550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1B4209F3-3F07-9190-E4D3-900A28165266}"/>
              </a:ext>
            </a:extLst>
          </p:cNvPr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8AE2BE9-86AE-78FF-739D-8359C5A40FAB}"/>
              </a:ext>
            </a:extLst>
          </p:cNvPr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1FBDA08-FB40-64CE-3678-CD6BA98D4AD4}"/>
              </a:ext>
            </a:extLst>
          </p:cNvPr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44192C9-D40B-4994-7C9A-D4E88CDC5212}"/>
              </a:ext>
            </a:extLst>
          </p:cNvPr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502A6D-5D04-898C-8628-29CC7E6DBCA0}"/>
              </a:ext>
            </a:extLst>
          </p:cNvPr>
          <p:cNvSpPr txBox="1">
            <a:spLocks/>
          </p:cNvSpPr>
          <p:nvPr/>
        </p:nvSpPr>
        <p:spPr>
          <a:xfrm>
            <a:off x="1454127" y="429247"/>
            <a:ext cx="1786763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000" b="1" dirty="0">
                <a:latin typeface="Arial" panose="020B0604020202020204" pitchFamily="34" charset="0"/>
                <a:cs typeface="Arial" panose="020B0604020202020204" pitchFamily="34" charset="0"/>
              </a:rPr>
              <a:t>5. Volet scientifique : PFAS en Région Bruxelles/Flandre (S-Risk FL/BR)</a:t>
            </a:r>
          </a:p>
        </p:txBody>
      </p:sp>
    </p:spTree>
    <p:extLst>
      <p:ext uri="{BB962C8B-B14F-4D97-AF65-F5344CB8AC3E}">
        <p14:creationId xmlns:p14="http://schemas.microsoft.com/office/powerpoint/2010/main" val="96969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279650" y="876883"/>
            <a:ext cx="10440300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fr-BE" sz="8800" b="1" kern="0" spc="-50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fr-BE" sz="8800" b="1" kern="0" spc="10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BE" sz="8800" b="1" kern="0" spc="5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matières</a:t>
            </a:r>
            <a:endParaRPr lang="fr-BE" sz="8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0878DF7-93A6-AD33-A407-31A1D6871F84}"/>
              </a:ext>
            </a:extLst>
          </p:cNvPr>
          <p:cNvSpPr txBox="1"/>
          <p:nvPr/>
        </p:nvSpPr>
        <p:spPr>
          <a:xfrm>
            <a:off x="2457797" y="2991639"/>
            <a:ext cx="16035020" cy="5603457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53720" indent="-54165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buAutoNum type="arabicPeriod"/>
              <a:tabLst>
                <a:tab pos="554355" algn="l"/>
              </a:tabLst>
            </a:pP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S-Risk</a:t>
            </a:r>
            <a:r>
              <a:rPr lang="fr-BE" sz="4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version 2 : la nouvelle interface</a:t>
            </a:r>
          </a:p>
          <a:p>
            <a:pPr marL="553720" indent="-54165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buAutoNum type="arabicPeriod"/>
              <a:tabLst>
                <a:tab pos="554355" algn="l"/>
              </a:tabLst>
            </a:pP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S-Risk</a:t>
            </a:r>
            <a:r>
              <a:rPr lang="fr-BE" sz="4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version 2 : quelques calculs de risques en direct</a:t>
            </a:r>
          </a:p>
          <a:p>
            <a:pPr marL="553720" indent="-54165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buAutoNum type="arabicPeriod"/>
              <a:tabLst>
                <a:tab pos="554355" algn="l"/>
              </a:tabLst>
            </a:pP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Organisation du Helpdesk et retour d’expérience</a:t>
            </a:r>
          </a:p>
          <a:p>
            <a:pPr marL="553720" indent="-54165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buAutoNum type="arabicPeriod"/>
              <a:tabLst>
                <a:tab pos="554355" algn="l"/>
              </a:tabLst>
            </a:pP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Volet administratif : licences, enregistrement et paiement</a:t>
            </a:r>
          </a:p>
          <a:p>
            <a:pPr marL="553720" indent="-541655">
              <a:spcBef>
                <a:spcPts val="1135"/>
              </a:spcBef>
              <a:spcAft>
                <a:spcPts val="500"/>
              </a:spcAft>
              <a:buFontTx/>
              <a:buAutoNum type="arabicPeriod"/>
              <a:tabLst>
                <a:tab pos="554355" algn="l"/>
              </a:tabLst>
            </a:pP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Volet scientifique - PFAS en Wallonie/en Flandre</a:t>
            </a:r>
          </a:p>
          <a:p>
            <a:pPr marL="553720" indent="-54165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buAutoNum type="arabicPeriod"/>
              <a:tabLst>
                <a:tab pos="554355" algn="l"/>
              </a:tabLst>
            </a:pP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Volet scientifique  - rappel sur les composés non volatils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733914" y="607158"/>
            <a:ext cx="16690736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6. Volet scientifique : rappel sur les composés non volatils [formation FEDEXSOL du 14.11.2019] + [FAQ PNN n°9]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49CBBC-230E-A0F2-AA89-C8B50A1EE21F}"/>
              </a:ext>
            </a:extLst>
          </p:cNvPr>
          <p:cNvSpPr txBox="1"/>
          <p:nvPr/>
        </p:nvSpPr>
        <p:spPr>
          <a:xfrm>
            <a:off x="2397813" y="2425464"/>
            <a:ext cx="14782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Rappel – Formation FEDEXSOL du 14.11.2019 </a:t>
            </a:r>
          </a:p>
          <a:p>
            <a:endParaRPr lang="fr-BE" sz="3200" dirty="0">
              <a:sym typeface="Wingdings" panose="05000000000000000000" pitchFamily="2" charset="2"/>
            </a:endParaRPr>
          </a:p>
          <a:p>
            <a:r>
              <a:rPr lang="fr-BE" sz="3200" dirty="0">
                <a:sym typeface="Wingdings" panose="05000000000000000000" pitchFamily="2" charset="2"/>
              </a:rPr>
              <a:t>Proposition d’enlèvement des </a:t>
            </a:r>
            <a:r>
              <a:rPr lang="fr-BE" sz="3200" dirty="0" err="1">
                <a:sym typeface="Wingdings" panose="05000000000000000000" pitchFamily="2" charset="2"/>
              </a:rPr>
              <a:t>VS_nappe</a:t>
            </a:r>
            <a:r>
              <a:rPr lang="fr-BE" sz="3200" dirty="0">
                <a:sym typeface="Wingdings" panose="05000000000000000000" pitchFamily="2" charset="2"/>
              </a:rPr>
              <a:t> volatilisation aberrantes pour les fractions </a:t>
            </a:r>
            <a:r>
              <a:rPr lang="fr-BE" sz="3200" b="1" dirty="0"/>
              <a:t>EC16-EC21 et EC21-EC35 </a:t>
            </a:r>
            <a:r>
              <a:rPr lang="fr-BE" sz="3200" dirty="0">
                <a:sym typeface="Wingdings" panose="05000000000000000000" pitchFamily="2" charset="2"/>
              </a:rPr>
              <a:t>  fait dans le GRER v5</a:t>
            </a:r>
          </a:p>
          <a:p>
            <a:endParaRPr lang="fr-BE" sz="3200" dirty="0">
              <a:sym typeface="Wingdings" panose="05000000000000000000" pitchFamily="2" charset="2"/>
            </a:endParaRPr>
          </a:p>
          <a:p>
            <a:r>
              <a:rPr lang="fr-BE" sz="3200" dirty="0">
                <a:sym typeface="Wingdings" panose="05000000000000000000" pitchFamily="2" charset="2"/>
              </a:rPr>
              <a:t>Si vous réalisez une EDR, n’oubliez pas que S-Risk fera toujours un calcul, dans les sols ou dans les eaux mais ces fractions ne sont pas volatiles.</a:t>
            </a:r>
          </a:p>
          <a:p>
            <a:endParaRPr lang="fr-BE" sz="3200" dirty="0">
              <a:sym typeface="Wingdings" panose="05000000000000000000" pitchFamily="2" charset="2"/>
            </a:endParaRPr>
          </a:p>
          <a:p>
            <a:r>
              <a:rPr lang="fr-BE" sz="32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Rappel  - FAQ PNN n°9</a:t>
            </a:r>
          </a:p>
          <a:p>
            <a:endParaRPr lang="fr-BE" sz="3200" dirty="0">
              <a:sym typeface="Wingdings" panose="05000000000000000000" pitchFamily="2" charset="2"/>
            </a:endParaRPr>
          </a:p>
          <a:p>
            <a:endParaRPr lang="fr-BE" sz="3200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193103C-76FA-A7F5-6B36-5D68E6C48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51481" r="15478" b="29358"/>
          <a:stretch/>
        </p:blipFill>
        <p:spPr>
          <a:xfrm>
            <a:off x="1957485" y="6858192"/>
            <a:ext cx="16933765" cy="26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2">
            <a:extLst>
              <a:ext uri="{FF2B5EF4-FFF2-40B4-BE49-F238E27FC236}">
                <a16:creationId xmlns:a16="http://schemas.microsoft.com/office/drawing/2014/main" id="{C2F44970-398C-495E-B36E-BF3295D4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" y="10213447"/>
            <a:ext cx="20104612" cy="11023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3F6233-8AFF-4448-B37D-7E170A2E0D07}"/>
              </a:ext>
            </a:extLst>
          </p:cNvPr>
          <p:cNvSpPr txBox="1"/>
          <p:nvPr/>
        </p:nvSpPr>
        <p:spPr>
          <a:xfrm>
            <a:off x="8752" y="2463463"/>
            <a:ext cx="20120458" cy="12849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7750" dirty="0">
                <a:solidFill>
                  <a:srgbClr val="373A3C"/>
                </a:solidFill>
                <a:latin typeface="MyriadPro-Light"/>
                <a:cs typeface="Calibri"/>
              </a:rPr>
              <a:t>Merci pour votre attention.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426B417B-B252-9043-AB34-240996A29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7" y="5654675"/>
            <a:ext cx="8003059" cy="36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169659" y="632110"/>
            <a:ext cx="1576478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fr-BE" sz="4400" b="1" kern="0" spc="-50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S-Risk</a:t>
            </a:r>
            <a:r>
              <a:rPr lang="fr-BE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 version 2 : la nouvelle interface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DC6DF2C-331C-F427-B913-79F738B15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3" r="3750" b="6225"/>
          <a:stretch/>
        </p:blipFill>
        <p:spPr>
          <a:xfrm>
            <a:off x="1517082" y="1849218"/>
            <a:ext cx="13986626" cy="7260289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BB76D78-86DB-F0BB-CF87-2DDC93B70BE5}"/>
              </a:ext>
            </a:extLst>
          </p:cNvPr>
          <p:cNvSpPr/>
          <p:nvPr/>
        </p:nvSpPr>
        <p:spPr>
          <a:xfrm>
            <a:off x="9823450" y="3705392"/>
            <a:ext cx="4038600" cy="838200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3B4ECFA-ADA8-48A4-AF35-E7345C345F98}"/>
              </a:ext>
            </a:extLst>
          </p:cNvPr>
          <p:cNvSpPr/>
          <p:nvPr/>
        </p:nvSpPr>
        <p:spPr>
          <a:xfrm>
            <a:off x="9825121" y="4693656"/>
            <a:ext cx="4038600" cy="732418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B173C61-C484-AA6A-8E63-7BAE6E31541A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13913546" y="4124492"/>
            <a:ext cx="1623945" cy="8191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9825D02-22FF-8116-7361-5CA2CB743732}"/>
              </a:ext>
            </a:extLst>
          </p:cNvPr>
          <p:cNvCxnSpPr>
            <a:cxnSpLocks/>
          </p:cNvCxnSpPr>
          <p:nvPr/>
        </p:nvCxnSpPr>
        <p:spPr>
          <a:xfrm flipH="1">
            <a:off x="6218787" y="6356978"/>
            <a:ext cx="9445663" cy="620429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678E40D-5576-1B28-969E-9F83FF9E9BE4}"/>
              </a:ext>
            </a:extLst>
          </p:cNvPr>
          <p:cNvSpPr txBox="1"/>
          <p:nvPr/>
        </p:nvSpPr>
        <p:spPr>
          <a:xfrm>
            <a:off x="15537491" y="384029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Pour réaliser vos calculs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C1393F5-0BA3-13D2-4DEF-021BB0FFEBDA}"/>
              </a:ext>
            </a:extLst>
          </p:cNvPr>
          <p:cNvSpPr txBox="1"/>
          <p:nvPr/>
        </p:nvSpPr>
        <p:spPr>
          <a:xfrm>
            <a:off x="15469142" y="4574145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Pour consulter les documents techniques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49B2E46-4A34-0A8D-D369-7AA0FD10A225}"/>
              </a:ext>
            </a:extLst>
          </p:cNvPr>
          <p:cNvSpPr/>
          <p:nvPr/>
        </p:nvSpPr>
        <p:spPr>
          <a:xfrm>
            <a:off x="2508250" y="6977407"/>
            <a:ext cx="3710537" cy="1191868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89EF4E0-97F5-8A3D-784F-919CDDE14B9B}"/>
              </a:ext>
            </a:extLst>
          </p:cNvPr>
          <p:cNvCxnSpPr>
            <a:cxnSpLocks/>
          </p:cNvCxnSpPr>
          <p:nvPr/>
        </p:nvCxnSpPr>
        <p:spPr>
          <a:xfrm flipH="1" flipV="1">
            <a:off x="13840088" y="4982300"/>
            <a:ext cx="1623945" cy="8191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B480BCDE-B981-8E98-5BD1-E25EEC1636E3}"/>
              </a:ext>
            </a:extLst>
          </p:cNvPr>
          <p:cNvSpPr txBox="1"/>
          <p:nvPr/>
        </p:nvSpPr>
        <p:spPr>
          <a:xfrm>
            <a:off x="15703226" y="5987657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Informations sur la maintenance, </a:t>
            </a:r>
            <a:r>
              <a:rPr lang="fr-BE" sz="3200" dirty="0" err="1"/>
              <a:t>etc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99330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724024" y="521926"/>
            <a:ext cx="1576478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fr-BE" sz="4400" b="1" kern="0" spc="-50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S-Risk</a:t>
            </a:r>
            <a:r>
              <a:rPr lang="fr-BE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 version 2 : la nouvelle interface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E2AD4D9-8F3E-BA2B-95A1-9A865D9CF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3" r="3750" b="4953"/>
          <a:stretch/>
        </p:blipFill>
        <p:spPr>
          <a:xfrm>
            <a:off x="1557020" y="1608563"/>
            <a:ext cx="17602200" cy="9267932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BB76D78-86DB-F0BB-CF87-2DDC93B70BE5}"/>
              </a:ext>
            </a:extLst>
          </p:cNvPr>
          <p:cNvSpPr/>
          <p:nvPr/>
        </p:nvSpPr>
        <p:spPr>
          <a:xfrm>
            <a:off x="5283959" y="4504910"/>
            <a:ext cx="4334386" cy="620429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3B4ECFA-ADA8-48A4-AF35-E7345C345F98}"/>
              </a:ext>
            </a:extLst>
          </p:cNvPr>
          <p:cNvSpPr/>
          <p:nvPr/>
        </p:nvSpPr>
        <p:spPr>
          <a:xfrm>
            <a:off x="2965450" y="2484151"/>
            <a:ext cx="3282692" cy="1174204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B173C61-C484-AA6A-8E63-7BAE6E31541A}"/>
              </a:ext>
            </a:extLst>
          </p:cNvPr>
          <p:cNvCxnSpPr>
            <a:cxnSpLocks/>
          </p:cNvCxnSpPr>
          <p:nvPr/>
        </p:nvCxnSpPr>
        <p:spPr>
          <a:xfrm flipH="1" flipV="1">
            <a:off x="6265430" y="3141885"/>
            <a:ext cx="1623945" cy="8191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9825D02-22FF-8116-7361-5CA2CB743732}"/>
              </a:ext>
            </a:extLst>
          </p:cNvPr>
          <p:cNvCxnSpPr>
            <a:cxnSpLocks/>
          </p:cNvCxnSpPr>
          <p:nvPr/>
        </p:nvCxnSpPr>
        <p:spPr>
          <a:xfrm flipH="1" flipV="1">
            <a:off x="12572655" y="6764849"/>
            <a:ext cx="1289395" cy="22766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678E40D-5576-1B28-969E-9F83FF9E9BE4}"/>
              </a:ext>
            </a:extLst>
          </p:cNvPr>
          <p:cNvSpPr txBox="1"/>
          <p:nvPr/>
        </p:nvSpPr>
        <p:spPr>
          <a:xfrm>
            <a:off x="8021223" y="2841332"/>
            <a:ext cx="558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Vidéos (muettes pour l’instant)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C1393F5-0BA3-13D2-4DEF-021BB0FFEBDA}"/>
              </a:ext>
            </a:extLst>
          </p:cNvPr>
          <p:cNvSpPr txBox="1"/>
          <p:nvPr/>
        </p:nvSpPr>
        <p:spPr>
          <a:xfrm>
            <a:off x="11548202" y="4415206"/>
            <a:ext cx="6940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Menu déroulant : cliquez sur la région souhaitée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49B2E46-4A34-0A8D-D369-7AA0FD10A225}"/>
              </a:ext>
            </a:extLst>
          </p:cNvPr>
          <p:cNvSpPr/>
          <p:nvPr/>
        </p:nvSpPr>
        <p:spPr>
          <a:xfrm>
            <a:off x="3166543" y="6191681"/>
            <a:ext cx="9445663" cy="1191868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89EF4E0-97F5-8A3D-784F-919CDDE14B9B}"/>
              </a:ext>
            </a:extLst>
          </p:cNvPr>
          <p:cNvCxnSpPr>
            <a:cxnSpLocks/>
          </p:cNvCxnSpPr>
          <p:nvPr/>
        </p:nvCxnSpPr>
        <p:spPr>
          <a:xfrm flipH="1">
            <a:off x="9675825" y="4786711"/>
            <a:ext cx="1676400" cy="11031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B480BCDE-B981-8E98-5BD1-E25EEC1636E3}"/>
              </a:ext>
            </a:extLst>
          </p:cNvPr>
          <p:cNvSpPr txBox="1"/>
          <p:nvPr/>
        </p:nvSpPr>
        <p:spPr>
          <a:xfrm>
            <a:off x="13953530" y="600278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Tous les documents rédigés par le VITO (ancien site web)</a:t>
            </a:r>
          </a:p>
        </p:txBody>
      </p:sp>
    </p:spTree>
    <p:extLst>
      <p:ext uri="{BB962C8B-B14F-4D97-AF65-F5344CB8AC3E}">
        <p14:creationId xmlns:p14="http://schemas.microsoft.com/office/powerpoint/2010/main" val="183948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1995844" y="863895"/>
            <a:ext cx="1576478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fr-BE" sz="4400" b="1" kern="0" spc="-50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S-Risk</a:t>
            </a:r>
            <a:r>
              <a:rPr lang="fr-BE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 version 2 : la nouvelle interface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39A0E1C-4D0D-FD00-4677-9A749232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3" t="20879" r="2693" b="12953"/>
          <a:stretch/>
        </p:blipFill>
        <p:spPr>
          <a:xfrm>
            <a:off x="1855224" y="1837132"/>
            <a:ext cx="10585849" cy="5417743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25CD3AF-CA40-67C5-7524-C794AA02B3F4}"/>
              </a:ext>
            </a:extLst>
          </p:cNvPr>
          <p:cNvSpPr/>
          <p:nvPr/>
        </p:nvSpPr>
        <p:spPr>
          <a:xfrm>
            <a:off x="4870450" y="4511675"/>
            <a:ext cx="2763627" cy="2743200"/>
          </a:xfrm>
          <a:prstGeom prst="roundRect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743D40B-0876-3F6B-3D99-4DDAE4D0C489}"/>
              </a:ext>
            </a:extLst>
          </p:cNvPr>
          <p:cNvCxnSpPr>
            <a:cxnSpLocks/>
          </p:cNvCxnSpPr>
          <p:nvPr/>
        </p:nvCxnSpPr>
        <p:spPr>
          <a:xfrm flipH="1">
            <a:off x="5876267" y="3220065"/>
            <a:ext cx="1757810" cy="1215046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AD86B62-B2F4-6F8D-EA7B-27D5798EE4B9}"/>
              </a:ext>
            </a:extLst>
          </p:cNvPr>
          <p:cNvSpPr txBox="1"/>
          <p:nvPr/>
        </p:nvSpPr>
        <p:spPr>
          <a:xfrm>
            <a:off x="7664513" y="2834017"/>
            <a:ext cx="623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Sélectionnez le scénario souhaité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958619F-0D8A-8C91-9BE7-C53D08785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6" t="9956" r="1319" b="6296"/>
          <a:stretch/>
        </p:blipFill>
        <p:spPr>
          <a:xfrm>
            <a:off x="8279626" y="4037162"/>
            <a:ext cx="10230624" cy="6469499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4E01CFA-B9C6-5CC2-F344-469CBAD945F8}"/>
              </a:ext>
            </a:extLst>
          </p:cNvPr>
          <p:cNvCxnSpPr>
            <a:cxnSpLocks/>
          </p:cNvCxnSpPr>
          <p:nvPr/>
        </p:nvCxnSpPr>
        <p:spPr>
          <a:xfrm flipH="1">
            <a:off x="13633450" y="7736684"/>
            <a:ext cx="1757810" cy="454140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B9AB1F1-B637-FCAE-8EE3-E0112019AF61}"/>
              </a:ext>
            </a:extLst>
          </p:cNvPr>
          <p:cNvSpPr/>
          <p:nvPr/>
        </p:nvSpPr>
        <p:spPr>
          <a:xfrm>
            <a:off x="11347450" y="7963754"/>
            <a:ext cx="2354882" cy="454140"/>
          </a:xfrm>
          <a:prstGeom prst="roundRect">
            <a:avLst>
              <a:gd name="adj" fmla="val 37496"/>
            </a:avLst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B1F6AFE-980A-3F6A-9450-6FC332047E4A}"/>
              </a:ext>
            </a:extLst>
          </p:cNvPr>
          <p:cNvSpPr txBox="1"/>
          <p:nvPr/>
        </p:nvSpPr>
        <p:spPr>
          <a:xfrm>
            <a:off x="11887706" y="6933889"/>
            <a:ext cx="772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le scénario souhaité est sélectionné</a:t>
            </a:r>
          </a:p>
        </p:txBody>
      </p:sp>
    </p:spTree>
    <p:extLst>
      <p:ext uri="{BB962C8B-B14F-4D97-AF65-F5344CB8AC3E}">
        <p14:creationId xmlns:p14="http://schemas.microsoft.com/office/powerpoint/2010/main" val="332049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1995844" y="863895"/>
            <a:ext cx="1576478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fr-BE" sz="4400" b="1" kern="0" spc="-50" dirty="0">
                <a:solidFill>
                  <a:srgbClr val="373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S-Risk</a:t>
            </a:r>
            <a:r>
              <a:rPr lang="fr-BE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 version 2 : la nouvelle interface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7A4453A-294E-E76A-2145-859152B3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3" t="21111" r="2693" b="6225"/>
          <a:stretch/>
        </p:blipFill>
        <p:spPr>
          <a:xfrm>
            <a:off x="1402849" y="1849218"/>
            <a:ext cx="10569589" cy="590963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B1F6AFE-980A-3F6A-9450-6FC332047E4A}"/>
              </a:ext>
            </a:extLst>
          </p:cNvPr>
          <p:cNvSpPr txBox="1"/>
          <p:nvPr/>
        </p:nvSpPr>
        <p:spPr>
          <a:xfrm>
            <a:off x="4361073" y="2783900"/>
            <a:ext cx="772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1. Lancez le calcul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4E01CFA-B9C6-5CC2-F344-469CBAD945F8}"/>
              </a:ext>
            </a:extLst>
          </p:cNvPr>
          <p:cNvCxnSpPr>
            <a:cxnSpLocks/>
          </p:cNvCxnSpPr>
          <p:nvPr/>
        </p:nvCxnSpPr>
        <p:spPr>
          <a:xfrm flipH="1">
            <a:off x="2355850" y="3368675"/>
            <a:ext cx="1757810" cy="454140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B9AB1F1-B637-FCAE-8EE3-E0112019AF61}"/>
              </a:ext>
            </a:extLst>
          </p:cNvPr>
          <p:cNvSpPr/>
          <p:nvPr/>
        </p:nvSpPr>
        <p:spPr>
          <a:xfrm>
            <a:off x="2061062" y="4462146"/>
            <a:ext cx="9362588" cy="3056517"/>
          </a:xfrm>
          <a:prstGeom prst="roundRect">
            <a:avLst>
              <a:gd name="adj" fmla="val 37496"/>
            </a:avLst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1C106A3-CC82-089D-2341-CE967C882277}"/>
              </a:ext>
            </a:extLst>
          </p:cNvPr>
          <p:cNvSpPr txBox="1"/>
          <p:nvPr/>
        </p:nvSpPr>
        <p:spPr>
          <a:xfrm>
            <a:off x="3417350" y="4568057"/>
            <a:ext cx="762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Nouveau !</a:t>
            </a:r>
          </a:p>
          <a:p>
            <a:r>
              <a:rPr lang="fr-BE" sz="2800" dirty="0"/>
              <a:t>Modification dans v2 pour éviter d’enregistrer des résultats de calculs non corrects</a:t>
            </a:r>
          </a:p>
          <a:p>
            <a:endParaRPr lang="fr-BE" sz="2800" dirty="0"/>
          </a:p>
          <a:p>
            <a:r>
              <a:rPr lang="fr-BE" sz="2800" dirty="0"/>
              <a:t>dès qu’on modifie un paramètre </a:t>
            </a:r>
            <a:r>
              <a:rPr lang="fr-BE" sz="2800" dirty="0">
                <a:sym typeface="Wingdings" panose="05000000000000000000" pitchFamily="2" charset="2"/>
              </a:rPr>
              <a:t> l’onglet </a:t>
            </a:r>
            <a:r>
              <a:rPr lang="fr-BE" sz="2800" dirty="0"/>
              <a:t>« </a:t>
            </a:r>
            <a:r>
              <a:rPr lang="fr-BE" sz="2800" dirty="0" err="1"/>
              <a:t>Results</a:t>
            </a:r>
            <a:r>
              <a:rPr lang="fr-BE" sz="2800" dirty="0"/>
              <a:t> » se vide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2E9EDA8-8D04-3FA8-31EB-B43BCA52B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17" t="17985" r="16534" b="7094"/>
          <a:stretch/>
        </p:blipFill>
        <p:spPr>
          <a:xfrm>
            <a:off x="11881293" y="4854763"/>
            <a:ext cx="6753611" cy="490309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DBF55FF-F5B1-8E84-247D-1E7DF859E05E}"/>
              </a:ext>
            </a:extLst>
          </p:cNvPr>
          <p:cNvSpPr txBox="1"/>
          <p:nvPr/>
        </p:nvSpPr>
        <p:spPr>
          <a:xfrm>
            <a:off x="14064967" y="3234557"/>
            <a:ext cx="456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2. Visualisez les résultats du calcul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91B538D-9DDB-176B-AD00-B6F1362A21C2}"/>
              </a:ext>
            </a:extLst>
          </p:cNvPr>
          <p:cNvCxnSpPr>
            <a:cxnSpLocks/>
          </p:cNvCxnSpPr>
          <p:nvPr/>
        </p:nvCxnSpPr>
        <p:spPr>
          <a:xfrm flipH="1">
            <a:off x="13252450" y="3592262"/>
            <a:ext cx="670972" cy="1105047"/>
          </a:xfrm>
          <a:prstGeom prst="straightConnector1">
            <a:avLst/>
          </a:prstGeom>
          <a:ln w="1143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7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322849" y="863895"/>
            <a:ext cx="163068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2. S-Risk</a:t>
            </a:r>
            <a:r>
              <a:rPr lang="fr-BE" sz="4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 version 2 : quelques calculs de risques en direct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8BC380-0CA7-58A6-ED9A-7A1D9FEF28B5}"/>
              </a:ext>
            </a:extLst>
          </p:cNvPr>
          <p:cNvSpPr txBox="1"/>
          <p:nvPr/>
        </p:nvSpPr>
        <p:spPr>
          <a:xfrm>
            <a:off x="2305989" y="2577141"/>
            <a:ext cx="1216566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Vidéo n°1 ou en direct  – appli 2 - encodage d’un polluant / dans 1 couche de sol </a:t>
            </a:r>
            <a:r>
              <a:rPr lang="fr-BE" sz="2800" dirty="0">
                <a:sym typeface="Wingdings" panose="05000000000000000000" pitchFamily="2" charset="2"/>
              </a:rPr>
              <a:t> encodage d’1 concentration sol</a:t>
            </a:r>
            <a:endParaRPr lang="fr-BE" sz="2800" dirty="0"/>
          </a:p>
          <a:p>
            <a:endParaRPr lang="fr-BE" sz="2800" dirty="0">
              <a:sym typeface="Wingdings" panose="05000000000000000000" pitchFamily="2" charset="2"/>
            </a:endParaRPr>
          </a:p>
          <a:p>
            <a:r>
              <a:rPr lang="fr-BE" sz="2800" dirty="0">
                <a:sym typeface="Wingdings" panose="05000000000000000000" pitchFamily="2" charset="2"/>
              </a:rPr>
              <a:t>Vidéo n°2 ou </a:t>
            </a:r>
            <a:r>
              <a:rPr lang="fr-BE" sz="2800" dirty="0"/>
              <a:t>en direct</a:t>
            </a:r>
            <a:r>
              <a:rPr lang="fr-BE" sz="2800" dirty="0">
                <a:sym typeface="Wingdings" panose="05000000000000000000" pitchFamily="2" charset="2"/>
              </a:rPr>
              <a:t> – appli 2  - </a:t>
            </a:r>
            <a:r>
              <a:rPr lang="fr-BE" sz="2800" dirty="0"/>
              <a:t>encodage de 3 polluants / dans 3 couches de sol </a:t>
            </a:r>
            <a:r>
              <a:rPr lang="fr-BE" sz="2800" dirty="0">
                <a:sym typeface="Wingdings" panose="05000000000000000000" pitchFamily="2" charset="2"/>
              </a:rPr>
              <a:t> encodage de 9 concentrations sol</a:t>
            </a:r>
          </a:p>
          <a:p>
            <a:endParaRPr lang="fr-BE" sz="2800" dirty="0">
              <a:sym typeface="Wingdings" panose="05000000000000000000" pitchFamily="2" charset="2"/>
            </a:endParaRPr>
          </a:p>
          <a:p>
            <a:r>
              <a:rPr lang="fr-BE" sz="2800" dirty="0">
                <a:sym typeface="Wingdings" panose="05000000000000000000" pitchFamily="2" charset="2"/>
              </a:rPr>
              <a:t>Vidéo n°3 ou </a:t>
            </a:r>
            <a:r>
              <a:rPr lang="fr-BE" sz="2800" dirty="0"/>
              <a:t>en direct</a:t>
            </a:r>
            <a:r>
              <a:rPr lang="fr-BE" sz="2800" dirty="0">
                <a:sym typeface="Wingdings" panose="05000000000000000000" pitchFamily="2" charset="2"/>
              </a:rPr>
              <a:t> – appli 2 – encodage de 2 polluants / 1 couche de sol   encodage de 2 concentrations d’air du sol/d’air ambiant</a:t>
            </a:r>
          </a:p>
          <a:p>
            <a:endParaRPr lang="fr-BE" sz="2800" dirty="0"/>
          </a:p>
          <a:p>
            <a:r>
              <a:rPr lang="fr-BE" sz="2800" dirty="0"/>
              <a:t>Vidéo n°4 ou en direct – appli 3 – encodage d’un polluant/ dans 1 couche de sol </a:t>
            </a:r>
            <a:r>
              <a:rPr lang="fr-BE" sz="2800" dirty="0">
                <a:sym typeface="Wingdings" panose="05000000000000000000" pitchFamily="2" charset="2"/>
              </a:rPr>
              <a:t> calcul de la concentration maximale admissible dans le sol</a:t>
            </a:r>
          </a:p>
          <a:p>
            <a:endParaRPr lang="fr-BE" sz="2800" dirty="0">
              <a:sym typeface="Wingdings" panose="05000000000000000000" pitchFamily="2" charset="2"/>
            </a:endParaRPr>
          </a:p>
          <a:p>
            <a:r>
              <a:rPr lang="fr-BE" sz="2800" dirty="0">
                <a:sym typeface="Wingdings" panose="05000000000000000000" pitchFamily="2" charset="2"/>
              </a:rPr>
              <a:t>Vidéo n°5 ou </a:t>
            </a:r>
            <a:r>
              <a:rPr lang="fr-BE" sz="2800" dirty="0"/>
              <a:t>en direct</a:t>
            </a:r>
            <a:r>
              <a:rPr lang="fr-BE" sz="2800" dirty="0">
                <a:sym typeface="Wingdings" panose="05000000000000000000" pitchFamily="2" charset="2"/>
              </a:rPr>
              <a:t> – appli 3 – encodage de 2 polluants / 1 couche de sol   calcul de la concentration maximale admissible dans l’eau</a:t>
            </a:r>
          </a:p>
          <a:p>
            <a:endParaRPr lang="fr-BE" sz="2800" dirty="0">
              <a:sym typeface="Wingdings" panose="05000000000000000000" pitchFamily="2" charset="2"/>
            </a:endParaRPr>
          </a:p>
          <a:p>
            <a:endParaRPr lang="fr-BE" sz="2800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11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728232" y="788909"/>
            <a:ext cx="163068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3. Organisation du Helpdesk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33B76A0-92A9-7904-6104-2891DE45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70" y="2080692"/>
            <a:ext cx="1671908" cy="1583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BFFBAA-0E72-7555-E50A-A89C7A3E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0" y="2119838"/>
            <a:ext cx="1717588" cy="1583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8" descr="Une image contenant mur, personne, intérieur, homme&#10;&#10;Description générée automatiquement">
            <a:extLst>
              <a:ext uri="{FF2B5EF4-FFF2-40B4-BE49-F238E27FC236}">
                <a16:creationId xmlns:a16="http://schemas.microsoft.com/office/drawing/2014/main" id="{6A7513EB-5E7A-89DB-1410-6787DF459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731" y="2133198"/>
            <a:ext cx="1877793" cy="1663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ZoneTexte 5">
            <a:extLst>
              <a:ext uri="{FF2B5EF4-FFF2-40B4-BE49-F238E27FC236}">
                <a16:creationId xmlns:a16="http://schemas.microsoft.com/office/drawing/2014/main" id="{4066EBAD-C512-50DA-1492-E2B2558A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310" y="4567228"/>
            <a:ext cx="3525838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fr-BE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Pro-Light"/>
              </a:rPr>
              <a:t>Marc PAILLET</a:t>
            </a:r>
          </a:p>
          <a:p>
            <a:pPr algn="ctr">
              <a:defRPr/>
            </a:pPr>
            <a:r>
              <a:rPr lang="fr-BE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Pro-Light"/>
              </a:rPr>
              <a:t>Modélisation</a:t>
            </a:r>
            <a:endParaRPr lang="en-GB" altLang="fr-FR" sz="2800" dirty="0">
              <a:solidFill>
                <a:schemeClr val="tx1">
                  <a:lumMod val="65000"/>
                  <a:lumOff val="35000"/>
                </a:schemeClr>
              </a:solidFill>
              <a:latin typeface="MyriadPro-Light"/>
            </a:endParaRPr>
          </a:p>
        </p:txBody>
      </p:sp>
      <p:sp>
        <p:nvSpPr>
          <p:cNvPr id="21" name="ZoneTexte 8">
            <a:extLst>
              <a:ext uri="{FF2B5EF4-FFF2-40B4-BE49-F238E27FC236}">
                <a16:creationId xmlns:a16="http://schemas.microsoft.com/office/drawing/2014/main" id="{DBE2AD5C-5F50-E6F1-2C93-8FEE3474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1715" y="4609706"/>
            <a:ext cx="441325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fr-BE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Pro-Light"/>
              </a:rPr>
              <a:t>Mélissa D’ACCARDO</a:t>
            </a:r>
          </a:p>
          <a:p>
            <a:pPr algn="ctr">
              <a:defRPr/>
            </a:pPr>
            <a:r>
              <a:rPr lang="fr-BE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Pro-Light"/>
              </a:rPr>
              <a:t>Développeuse (IT)</a:t>
            </a:r>
            <a:endParaRPr lang="en-GB" altLang="fr-FR" sz="2800" dirty="0">
              <a:solidFill>
                <a:schemeClr val="tx1">
                  <a:lumMod val="65000"/>
                  <a:lumOff val="35000"/>
                </a:schemeClr>
              </a:solidFill>
              <a:latin typeface="MyriadPro-Light"/>
            </a:endParaRPr>
          </a:p>
        </p:txBody>
      </p:sp>
      <p:sp>
        <p:nvSpPr>
          <p:cNvPr id="22" name="ZoneTexte 11">
            <a:extLst>
              <a:ext uri="{FF2B5EF4-FFF2-40B4-BE49-F238E27FC236}">
                <a16:creationId xmlns:a16="http://schemas.microsoft.com/office/drawing/2014/main" id="{223439CB-943D-B42E-51B9-0C0567C0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908" y="4520074"/>
            <a:ext cx="521251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fr-BE" alt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Pro-Light"/>
              </a:rPr>
              <a:t>Marie JAILLER</a:t>
            </a:r>
          </a:p>
          <a:p>
            <a:pPr algn="ctr">
              <a:defRPr/>
            </a:pPr>
            <a:r>
              <a:rPr lang="fr-BE" alt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Pro-Light"/>
              </a:rPr>
              <a:t>Management de projet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48C686D-B234-391F-8971-4DDF651661F3}"/>
              </a:ext>
            </a:extLst>
          </p:cNvPr>
          <p:cNvSpPr txBox="1"/>
          <p:nvPr/>
        </p:nvSpPr>
        <p:spPr>
          <a:xfrm>
            <a:off x="2195733" y="6052062"/>
            <a:ext cx="167103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Accès à la messagerie 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s-risk@spaque.be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Lecture des e-mails et « dispatching » en fonction de la question : Marc et/ou Mélissa et/ou Marie</a:t>
            </a:r>
          </a:p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Test sur S-Risk WAL ou VL/BXL </a:t>
            </a:r>
          </a:p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Réponse délivrée au plus vite, dans les 2-3 jours max., sauf si développement nécessaire (+ long) 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test sur le serveur-test  redéploiement sur le serveur-prod (arrêt éventuel du serveur)</a:t>
            </a:r>
          </a:p>
          <a:p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Pour info / Congés d’été 2023 : Helpdesk sans interruption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46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9058"/>
            <a:ext cx="1557020" cy="1196340"/>
          </a:xfrm>
          <a:custGeom>
            <a:avLst/>
            <a:gdLst/>
            <a:ahLst/>
            <a:cxnLst/>
            <a:rect l="l" t="t" r="r" b="b"/>
            <a:pathLst>
              <a:path w="1557020" h="1196339">
                <a:moveTo>
                  <a:pt x="0" y="0"/>
                </a:moveTo>
                <a:lnTo>
                  <a:pt x="0" y="1195790"/>
                </a:lnTo>
                <a:lnTo>
                  <a:pt x="1556730" y="1069236"/>
                </a:lnTo>
                <a:lnTo>
                  <a:pt x="1553559" y="1020361"/>
                </a:lnTo>
                <a:lnTo>
                  <a:pt x="1550089" y="971568"/>
                </a:lnTo>
                <a:lnTo>
                  <a:pt x="1546325" y="922857"/>
                </a:lnTo>
                <a:lnTo>
                  <a:pt x="1542273" y="874225"/>
                </a:lnTo>
                <a:lnTo>
                  <a:pt x="1537939" y="825671"/>
                </a:lnTo>
                <a:lnTo>
                  <a:pt x="1533330" y="777192"/>
                </a:lnTo>
                <a:lnTo>
                  <a:pt x="1528452" y="728788"/>
                </a:lnTo>
                <a:lnTo>
                  <a:pt x="1523311" y="680457"/>
                </a:lnTo>
                <a:lnTo>
                  <a:pt x="1517912" y="632195"/>
                </a:lnTo>
                <a:lnTo>
                  <a:pt x="1512264" y="584003"/>
                </a:lnTo>
                <a:lnTo>
                  <a:pt x="1506371" y="535878"/>
                </a:lnTo>
                <a:lnTo>
                  <a:pt x="1500239" y="487819"/>
                </a:lnTo>
                <a:lnTo>
                  <a:pt x="1170172" y="371048"/>
                </a:lnTo>
                <a:lnTo>
                  <a:pt x="775591" y="239109"/>
                </a:lnTo>
                <a:lnTo>
                  <a:pt x="312076" y="93236"/>
                </a:lnTo>
                <a:lnTo>
                  <a:pt x="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63586"/>
            <a:ext cx="1080770" cy="2089150"/>
          </a:xfrm>
          <a:custGeom>
            <a:avLst/>
            <a:gdLst/>
            <a:ahLst/>
            <a:cxnLst/>
            <a:rect l="l" t="t" r="r" b="b"/>
            <a:pathLst>
              <a:path w="1080770" h="2089150">
                <a:moveTo>
                  <a:pt x="1080622" y="0"/>
                </a:moveTo>
                <a:lnTo>
                  <a:pt x="0" y="705380"/>
                </a:lnTo>
                <a:lnTo>
                  <a:pt x="0" y="2088541"/>
                </a:lnTo>
                <a:lnTo>
                  <a:pt x="37364" y="2035181"/>
                </a:lnTo>
                <a:lnTo>
                  <a:pt x="65470" y="1994431"/>
                </a:lnTo>
                <a:lnTo>
                  <a:pt x="93349" y="1953513"/>
                </a:lnTo>
                <a:lnTo>
                  <a:pt x="120999" y="1912427"/>
                </a:lnTo>
                <a:lnTo>
                  <a:pt x="148419" y="1871174"/>
                </a:lnTo>
                <a:lnTo>
                  <a:pt x="175608" y="1829755"/>
                </a:lnTo>
                <a:lnTo>
                  <a:pt x="202567" y="1788171"/>
                </a:lnTo>
                <a:lnTo>
                  <a:pt x="229292" y="1746423"/>
                </a:lnTo>
                <a:lnTo>
                  <a:pt x="255785" y="1704512"/>
                </a:lnTo>
                <a:lnTo>
                  <a:pt x="282043" y="1662439"/>
                </a:lnTo>
                <a:lnTo>
                  <a:pt x="308067" y="1620205"/>
                </a:lnTo>
                <a:lnTo>
                  <a:pt x="333854" y="1577810"/>
                </a:lnTo>
                <a:lnTo>
                  <a:pt x="359404" y="1535256"/>
                </a:lnTo>
                <a:lnTo>
                  <a:pt x="384717" y="1492543"/>
                </a:lnTo>
                <a:lnTo>
                  <a:pt x="409790" y="1449672"/>
                </a:lnTo>
                <a:lnTo>
                  <a:pt x="434624" y="1406645"/>
                </a:lnTo>
                <a:lnTo>
                  <a:pt x="459218" y="1363461"/>
                </a:lnTo>
                <a:lnTo>
                  <a:pt x="483570" y="1320123"/>
                </a:lnTo>
                <a:lnTo>
                  <a:pt x="507680" y="1276631"/>
                </a:lnTo>
                <a:lnTo>
                  <a:pt x="531546" y="1232986"/>
                </a:lnTo>
                <a:lnTo>
                  <a:pt x="555168" y="1189188"/>
                </a:lnTo>
                <a:lnTo>
                  <a:pt x="578545" y="1145239"/>
                </a:lnTo>
                <a:lnTo>
                  <a:pt x="601676" y="1101140"/>
                </a:lnTo>
                <a:lnTo>
                  <a:pt x="624559" y="1056891"/>
                </a:lnTo>
                <a:lnTo>
                  <a:pt x="647195" y="1012494"/>
                </a:lnTo>
                <a:lnTo>
                  <a:pt x="669582" y="967949"/>
                </a:lnTo>
                <a:lnTo>
                  <a:pt x="691720" y="923257"/>
                </a:lnTo>
                <a:lnTo>
                  <a:pt x="713607" y="878419"/>
                </a:lnTo>
                <a:lnTo>
                  <a:pt x="735242" y="833437"/>
                </a:lnTo>
                <a:lnTo>
                  <a:pt x="756625" y="788310"/>
                </a:lnTo>
                <a:lnTo>
                  <a:pt x="777754" y="743040"/>
                </a:lnTo>
                <a:lnTo>
                  <a:pt x="798629" y="697628"/>
                </a:lnTo>
                <a:lnTo>
                  <a:pt x="819249" y="652075"/>
                </a:lnTo>
                <a:lnTo>
                  <a:pt x="839613" y="606381"/>
                </a:lnTo>
                <a:lnTo>
                  <a:pt x="859720" y="560548"/>
                </a:lnTo>
                <a:lnTo>
                  <a:pt x="879569" y="514576"/>
                </a:lnTo>
                <a:lnTo>
                  <a:pt x="899159" y="468467"/>
                </a:lnTo>
                <a:lnTo>
                  <a:pt x="918489" y="422220"/>
                </a:lnTo>
                <a:lnTo>
                  <a:pt x="937559" y="375838"/>
                </a:lnTo>
                <a:lnTo>
                  <a:pt x="956367" y="329321"/>
                </a:lnTo>
                <a:lnTo>
                  <a:pt x="974913" y="282670"/>
                </a:lnTo>
                <a:lnTo>
                  <a:pt x="993195" y="235886"/>
                </a:lnTo>
                <a:lnTo>
                  <a:pt x="1011212" y="188969"/>
                </a:lnTo>
                <a:lnTo>
                  <a:pt x="1028965" y="141922"/>
                </a:lnTo>
                <a:lnTo>
                  <a:pt x="1046451" y="94743"/>
                </a:lnTo>
                <a:lnTo>
                  <a:pt x="1063671" y="47436"/>
                </a:lnTo>
                <a:lnTo>
                  <a:pt x="1080622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2529"/>
            <a:ext cx="1547495" cy="1494155"/>
          </a:xfrm>
          <a:custGeom>
            <a:avLst/>
            <a:gdLst/>
            <a:ahLst/>
            <a:cxnLst/>
            <a:rect l="l" t="t" r="r" b="b"/>
            <a:pathLst>
              <a:path w="1547495" h="1494154">
                <a:moveTo>
                  <a:pt x="1547482" y="0"/>
                </a:moveTo>
                <a:lnTo>
                  <a:pt x="0" y="126895"/>
                </a:lnTo>
                <a:lnTo>
                  <a:pt x="0" y="1493535"/>
                </a:lnTo>
                <a:lnTo>
                  <a:pt x="1492835" y="519041"/>
                </a:lnTo>
                <a:lnTo>
                  <a:pt x="1499713" y="467558"/>
                </a:lnTo>
                <a:lnTo>
                  <a:pt x="1506264" y="415983"/>
                </a:lnTo>
                <a:lnTo>
                  <a:pt x="1512494" y="364316"/>
                </a:lnTo>
                <a:lnTo>
                  <a:pt x="1518406" y="312556"/>
                </a:lnTo>
                <a:lnTo>
                  <a:pt x="1524007" y="260702"/>
                </a:lnTo>
                <a:lnTo>
                  <a:pt x="1529299" y="208754"/>
                </a:lnTo>
                <a:lnTo>
                  <a:pt x="1534288" y="156711"/>
                </a:lnTo>
                <a:lnTo>
                  <a:pt x="1538978" y="104571"/>
                </a:lnTo>
                <a:lnTo>
                  <a:pt x="1543375" y="52334"/>
                </a:lnTo>
                <a:lnTo>
                  <a:pt x="1547482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7158"/>
            <a:ext cx="1209675" cy="2484120"/>
          </a:xfrm>
          <a:custGeom>
            <a:avLst/>
            <a:gdLst/>
            <a:ahLst/>
            <a:cxnLst/>
            <a:rect l="l" t="t" r="r" b="b"/>
            <a:pathLst>
              <a:path w="1209675" h="2484120">
                <a:moveTo>
                  <a:pt x="0" y="0"/>
                </a:moveTo>
                <a:lnTo>
                  <a:pt x="0" y="2118747"/>
                </a:lnTo>
                <a:lnTo>
                  <a:pt x="228409" y="2183508"/>
                </a:lnTo>
                <a:lnTo>
                  <a:pt x="753954" y="2339674"/>
                </a:lnTo>
                <a:lnTo>
                  <a:pt x="1209629" y="2483760"/>
                </a:lnTo>
                <a:lnTo>
                  <a:pt x="1193427" y="2430455"/>
                </a:lnTo>
                <a:lnTo>
                  <a:pt x="1176892" y="2377297"/>
                </a:lnTo>
                <a:lnTo>
                  <a:pt x="1160025" y="2324286"/>
                </a:lnTo>
                <a:lnTo>
                  <a:pt x="1142827" y="2271423"/>
                </a:lnTo>
                <a:lnTo>
                  <a:pt x="1125299" y="2218710"/>
                </a:lnTo>
                <a:lnTo>
                  <a:pt x="1107443" y="2166148"/>
                </a:lnTo>
                <a:lnTo>
                  <a:pt x="1089260" y="2113738"/>
                </a:lnTo>
                <a:lnTo>
                  <a:pt x="1070750" y="2061481"/>
                </a:lnTo>
                <a:lnTo>
                  <a:pt x="1051916" y="2009379"/>
                </a:lnTo>
                <a:lnTo>
                  <a:pt x="1032758" y="1957433"/>
                </a:lnTo>
                <a:lnTo>
                  <a:pt x="1013278" y="1905643"/>
                </a:lnTo>
                <a:lnTo>
                  <a:pt x="993476" y="1854012"/>
                </a:lnTo>
                <a:lnTo>
                  <a:pt x="973354" y="1802541"/>
                </a:lnTo>
                <a:lnTo>
                  <a:pt x="952914" y="1751230"/>
                </a:lnTo>
                <a:lnTo>
                  <a:pt x="932156" y="1700080"/>
                </a:lnTo>
                <a:lnTo>
                  <a:pt x="911082" y="1649094"/>
                </a:lnTo>
                <a:lnTo>
                  <a:pt x="889693" y="1598273"/>
                </a:lnTo>
                <a:lnTo>
                  <a:pt x="867990" y="1547617"/>
                </a:lnTo>
                <a:lnTo>
                  <a:pt x="845974" y="1497127"/>
                </a:lnTo>
                <a:lnTo>
                  <a:pt x="823646" y="1446806"/>
                </a:lnTo>
                <a:lnTo>
                  <a:pt x="801009" y="1396654"/>
                </a:lnTo>
                <a:lnTo>
                  <a:pt x="778062" y="1346672"/>
                </a:lnTo>
                <a:lnTo>
                  <a:pt x="754808" y="1296862"/>
                </a:lnTo>
                <a:lnTo>
                  <a:pt x="731247" y="1247225"/>
                </a:lnTo>
                <a:lnTo>
                  <a:pt x="707381" y="1197762"/>
                </a:lnTo>
                <a:lnTo>
                  <a:pt x="683210" y="1148474"/>
                </a:lnTo>
                <a:lnTo>
                  <a:pt x="658737" y="1099363"/>
                </a:lnTo>
                <a:lnTo>
                  <a:pt x="633962" y="1050429"/>
                </a:lnTo>
                <a:lnTo>
                  <a:pt x="608886" y="1001675"/>
                </a:lnTo>
                <a:lnTo>
                  <a:pt x="583512" y="953100"/>
                </a:lnTo>
                <a:lnTo>
                  <a:pt x="557839" y="904708"/>
                </a:lnTo>
                <a:lnTo>
                  <a:pt x="531869" y="856497"/>
                </a:lnTo>
                <a:lnTo>
                  <a:pt x="505604" y="808471"/>
                </a:lnTo>
                <a:lnTo>
                  <a:pt x="479044" y="760630"/>
                </a:lnTo>
                <a:lnTo>
                  <a:pt x="452191" y="712975"/>
                </a:lnTo>
                <a:lnTo>
                  <a:pt x="425046" y="665507"/>
                </a:lnTo>
                <a:lnTo>
                  <a:pt x="397610" y="618228"/>
                </a:lnTo>
                <a:lnTo>
                  <a:pt x="369885" y="571140"/>
                </a:lnTo>
                <a:lnTo>
                  <a:pt x="341872" y="524242"/>
                </a:lnTo>
                <a:lnTo>
                  <a:pt x="313571" y="477537"/>
                </a:lnTo>
                <a:lnTo>
                  <a:pt x="284985" y="431025"/>
                </a:lnTo>
                <a:lnTo>
                  <a:pt x="256113" y="384709"/>
                </a:lnTo>
                <a:lnTo>
                  <a:pt x="226959" y="338588"/>
                </a:lnTo>
                <a:lnTo>
                  <a:pt x="197522" y="292665"/>
                </a:lnTo>
                <a:lnTo>
                  <a:pt x="167804" y="246940"/>
                </a:lnTo>
                <a:lnTo>
                  <a:pt x="137806" y="201415"/>
                </a:lnTo>
                <a:lnTo>
                  <a:pt x="107530" y="156091"/>
                </a:lnTo>
                <a:lnTo>
                  <a:pt x="76977" y="110969"/>
                </a:lnTo>
                <a:lnTo>
                  <a:pt x="46147" y="66050"/>
                </a:lnTo>
                <a:lnTo>
                  <a:pt x="15042" y="21337"/>
                </a:lnTo>
                <a:lnTo>
                  <a:pt x="0" y="0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6095" y="9828303"/>
            <a:ext cx="885190" cy="668655"/>
          </a:xfrm>
          <a:custGeom>
            <a:avLst/>
            <a:gdLst/>
            <a:ahLst/>
            <a:cxnLst/>
            <a:rect l="l" t="t" r="r" b="b"/>
            <a:pathLst>
              <a:path w="885190" h="668654">
                <a:moveTo>
                  <a:pt x="453850" y="0"/>
                </a:moveTo>
                <a:lnTo>
                  <a:pt x="403437" y="3414"/>
                </a:lnTo>
                <a:lnTo>
                  <a:pt x="347716" y="25112"/>
                </a:lnTo>
                <a:lnTo>
                  <a:pt x="317237" y="48390"/>
                </a:lnTo>
                <a:lnTo>
                  <a:pt x="284786" y="78881"/>
                </a:lnTo>
                <a:lnTo>
                  <a:pt x="251101" y="115247"/>
                </a:lnTo>
                <a:lnTo>
                  <a:pt x="216919" y="156149"/>
                </a:lnTo>
                <a:lnTo>
                  <a:pt x="182978" y="200247"/>
                </a:lnTo>
                <a:lnTo>
                  <a:pt x="150015" y="246203"/>
                </a:lnTo>
                <a:lnTo>
                  <a:pt x="118768" y="292676"/>
                </a:lnTo>
                <a:lnTo>
                  <a:pt x="89974" y="338329"/>
                </a:lnTo>
                <a:lnTo>
                  <a:pt x="64370" y="381821"/>
                </a:lnTo>
                <a:lnTo>
                  <a:pt x="42695" y="421815"/>
                </a:lnTo>
                <a:lnTo>
                  <a:pt x="25685" y="456970"/>
                </a:lnTo>
                <a:lnTo>
                  <a:pt x="6554" y="504601"/>
                </a:lnTo>
                <a:lnTo>
                  <a:pt x="0" y="522905"/>
                </a:lnTo>
                <a:lnTo>
                  <a:pt x="39604" y="558711"/>
                </a:lnTo>
                <a:lnTo>
                  <a:pt x="82751" y="590327"/>
                </a:lnTo>
                <a:lnTo>
                  <a:pt x="129119" y="617439"/>
                </a:lnTo>
                <a:lnTo>
                  <a:pt x="178385" y="639728"/>
                </a:lnTo>
                <a:lnTo>
                  <a:pt x="230228" y="656880"/>
                </a:lnTo>
                <a:lnTo>
                  <a:pt x="284326" y="668576"/>
                </a:lnTo>
                <a:lnTo>
                  <a:pt x="285501" y="633741"/>
                </a:lnTo>
                <a:lnTo>
                  <a:pt x="286891" y="597768"/>
                </a:lnTo>
                <a:lnTo>
                  <a:pt x="290336" y="524612"/>
                </a:lnTo>
                <a:lnTo>
                  <a:pt x="298205" y="406095"/>
                </a:lnTo>
                <a:lnTo>
                  <a:pt x="306720" y="323221"/>
                </a:lnTo>
                <a:lnTo>
                  <a:pt x="315469" y="269161"/>
                </a:lnTo>
                <a:lnTo>
                  <a:pt x="332014" y="220176"/>
                </a:lnTo>
                <a:lnTo>
                  <a:pt x="363604" y="195244"/>
                </a:lnTo>
                <a:lnTo>
                  <a:pt x="448628" y="173113"/>
                </a:lnTo>
                <a:lnTo>
                  <a:pt x="530891" y="159955"/>
                </a:lnTo>
                <a:lnTo>
                  <a:pt x="648776" y="145440"/>
                </a:lnTo>
                <a:lnTo>
                  <a:pt x="751014" y="135070"/>
                </a:lnTo>
                <a:lnTo>
                  <a:pt x="885124" y="123776"/>
                </a:lnTo>
                <a:lnTo>
                  <a:pt x="884500" y="114986"/>
                </a:lnTo>
                <a:lnTo>
                  <a:pt x="840612" y="74703"/>
                </a:lnTo>
                <a:lnTo>
                  <a:pt x="795290" y="60636"/>
                </a:lnTo>
                <a:lnTo>
                  <a:pt x="746879" y="47078"/>
                </a:lnTo>
                <a:lnTo>
                  <a:pt x="696492" y="34449"/>
                </a:lnTo>
                <a:lnTo>
                  <a:pt x="645240" y="23171"/>
                </a:lnTo>
                <a:lnTo>
                  <a:pt x="594238" y="13666"/>
                </a:lnTo>
                <a:lnTo>
                  <a:pt x="544597" y="6354"/>
                </a:lnTo>
                <a:lnTo>
                  <a:pt x="497430" y="1658"/>
                </a:lnTo>
                <a:lnTo>
                  <a:pt x="453850" y="0"/>
                </a:lnTo>
                <a:close/>
              </a:path>
            </a:pathLst>
          </a:custGeom>
          <a:solidFill>
            <a:srgbClr val="72B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518" y="10157800"/>
            <a:ext cx="307340" cy="287655"/>
          </a:xfrm>
          <a:custGeom>
            <a:avLst/>
            <a:gdLst/>
            <a:ahLst/>
            <a:cxnLst/>
            <a:rect l="l" t="t" r="r" b="b"/>
            <a:pathLst>
              <a:path w="307340" h="287654">
                <a:moveTo>
                  <a:pt x="307100" y="0"/>
                </a:moveTo>
                <a:lnTo>
                  <a:pt x="0" y="200465"/>
                </a:lnTo>
                <a:lnTo>
                  <a:pt x="56783" y="287457"/>
                </a:lnTo>
                <a:lnTo>
                  <a:pt x="99013" y="262916"/>
                </a:lnTo>
                <a:lnTo>
                  <a:pt x="138600" y="234640"/>
                </a:lnTo>
                <a:lnTo>
                  <a:pt x="175302" y="202870"/>
                </a:lnTo>
                <a:lnTo>
                  <a:pt x="208878" y="167845"/>
                </a:lnTo>
                <a:lnTo>
                  <a:pt x="239087" y="129806"/>
                </a:lnTo>
                <a:lnTo>
                  <a:pt x="265688" y="88992"/>
                </a:lnTo>
                <a:lnTo>
                  <a:pt x="288439" y="45643"/>
                </a:lnTo>
                <a:lnTo>
                  <a:pt x="307100" y="0"/>
                </a:lnTo>
                <a:close/>
              </a:path>
            </a:pathLst>
          </a:custGeom>
          <a:solidFill>
            <a:srgbClr val="063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72301" y="10024408"/>
            <a:ext cx="528955" cy="479425"/>
          </a:xfrm>
          <a:custGeom>
            <a:avLst/>
            <a:gdLst/>
            <a:ahLst/>
            <a:cxnLst/>
            <a:rect l="l" t="t" r="r" b="b"/>
            <a:pathLst>
              <a:path w="528955" h="479425">
                <a:moveTo>
                  <a:pt x="528360" y="0"/>
                </a:moveTo>
                <a:lnTo>
                  <a:pt x="429484" y="8148"/>
                </a:lnTo>
                <a:lnTo>
                  <a:pt x="311728" y="19737"/>
                </a:lnTo>
                <a:lnTo>
                  <a:pt x="219193" y="30628"/>
                </a:lnTo>
                <a:lnTo>
                  <a:pt x="149540" y="40488"/>
                </a:lnTo>
                <a:lnTo>
                  <a:pt x="99572" y="49114"/>
                </a:lnTo>
                <a:lnTo>
                  <a:pt x="45891" y="61866"/>
                </a:lnTo>
                <a:lnTo>
                  <a:pt x="28214" y="96377"/>
                </a:lnTo>
                <a:lnTo>
                  <a:pt x="17103" y="180584"/>
                </a:lnTo>
                <a:lnTo>
                  <a:pt x="11171" y="250678"/>
                </a:lnTo>
                <a:lnTo>
                  <a:pt x="5497" y="343675"/>
                </a:lnTo>
                <a:lnTo>
                  <a:pt x="2324" y="413274"/>
                </a:lnTo>
                <a:lnTo>
                  <a:pt x="0" y="478875"/>
                </a:lnTo>
                <a:lnTo>
                  <a:pt x="3706" y="478959"/>
                </a:lnTo>
                <a:lnTo>
                  <a:pt x="7361" y="479158"/>
                </a:lnTo>
                <a:lnTo>
                  <a:pt x="11088" y="479158"/>
                </a:lnTo>
                <a:lnTo>
                  <a:pt x="55784" y="477243"/>
                </a:lnTo>
                <a:lnTo>
                  <a:pt x="99415" y="471613"/>
                </a:lnTo>
                <a:lnTo>
                  <a:pt x="141837" y="462442"/>
                </a:lnTo>
                <a:lnTo>
                  <a:pt x="182905" y="449902"/>
                </a:lnTo>
                <a:lnTo>
                  <a:pt x="93473" y="312911"/>
                </a:lnTo>
                <a:lnTo>
                  <a:pt x="525083" y="31171"/>
                </a:lnTo>
                <a:lnTo>
                  <a:pt x="526075" y="23428"/>
                </a:lnTo>
                <a:lnTo>
                  <a:pt x="526949" y="15652"/>
                </a:lnTo>
                <a:lnTo>
                  <a:pt x="527710" y="7843"/>
                </a:lnTo>
                <a:lnTo>
                  <a:pt x="528360" y="0"/>
                </a:lnTo>
                <a:close/>
              </a:path>
            </a:pathLst>
          </a:custGeom>
          <a:solidFill>
            <a:srgbClr val="006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64450" y="9465681"/>
            <a:ext cx="1016000" cy="822960"/>
          </a:xfrm>
          <a:custGeom>
            <a:avLst/>
            <a:gdLst/>
            <a:ahLst/>
            <a:cxnLst/>
            <a:rect l="l" t="t" r="r" b="b"/>
            <a:pathLst>
              <a:path w="1016000" h="822959">
                <a:moveTo>
                  <a:pt x="518937" y="0"/>
                </a:moveTo>
                <a:lnTo>
                  <a:pt x="471703" y="2120"/>
                </a:lnTo>
                <a:lnTo>
                  <a:pt x="425658" y="8360"/>
                </a:lnTo>
                <a:lnTo>
                  <a:pt x="380983" y="18536"/>
                </a:lnTo>
                <a:lnTo>
                  <a:pt x="337864" y="32465"/>
                </a:lnTo>
                <a:lnTo>
                  <a:pt x="296481" y="49963"/>
                </a:lnTo>
                <a:lnTo>
                  <a:pt x="257020" y="70848"/>
                </a:lnTo>
                <a:lnTo>
                  <a:pt x="219663" y="94936"/>
                </a:lnTo>
                <a:lnTo>
                  <a:pt x="184593" y="122044"/>
                </a:lnTo>
                <a:lnTo>
                  <a:pt x="151994" y="151990"/>
                </a:lnTo>
                <a:lnTo>
                  <a:pt x="122048" y="184589"/>
                </a:lnTo>
                <a:lnTo>
                  <a:pt x="94939" y="219658"/>
                </a:lnTo>
                <a:lnTo>
                  <a:pt x="70850" y="257016"/>
                </a:lnTo>
                <a:lnTo>
                  <a:pt x="49965" y="296477"/>
                </a:lnTo>
                <a:lnTo>
                  <a:pt x="32466" y="337859"/>
                </a:lnTo>
                <a:lnTo>
                  <a:pt x="18537" y="380980"/>
                </a:lnTo>
                <a:lnTo>
                  <a:pt x="8360" y="425655"/>
                </a:lnTo>
                <a:lnTo>
                  <a:pt x="2120" y="471702"/>
                </a:lnTo>
                <a:lnTo>
                  <a:pt x="0" y="518937"/>
                </a:lnTo>
                <a:lnTo>
                  <a:pt x="2987" y="574866"/>
                </a:lnTo>
                <a:lnTo>
                  <a:pt x="11740" y="629065"/>
                </a:lnTo>
                <a:lnTo>
                  <a:pt x="25946" y="681230"/>
                </a:lnTo>
                <a:lnTo>
                  <a:pt x="45294" y="731060"/>
                </a:lnTo>
                <a:lnTo>
                  <a:pt x="69471" y="778254"/>
                </a:lnTo>
                <a:lnTo>
                  <a:pt x="98164" y="822508"/>
                </a:lnTo>
                <a:lnTo>
                  <a:pt x="101632" y="813705"/>
                </a:lnTo>
                <a:lnTo>
                  <a:pt x="105022" y="805370"/>
                </a:lnTo>
                <a:lnTo>
                  <a:pt x="126473" y="759109"/>
                </a:lnTo>
                <a:lnTo>
                  <a:pt x="145959" y="722507"/>
                </a:lnTo>
                <a:lnTo>
                  <a:pt x="169436" y="681614"/>
                </a:lnTo>
                <a:lnTo>
                  <a:pt x="196350" y="637651"/>
                </a:lnTo>
                <a:lnTo>
                  <a:pt x="226142" y="591842"/>
                </a:lnTo>
                <a:lnTo>
                  <a:pt x="258258" y="545411"/>
                </a:lnTo>
                <a:lnTo>
                  <a:pt x="292141" y="499579"/>
                </a:lnTo>
                <a:lnTo>
                  <a:pt x="327234" y="455571"/>
                </a:lnTo>
                <a:lnTo>
                  <a:pt x="362981" y="414609"/>
                </a:lnTo>
                <a:lnTo>
                  <a:pt x="398826" y="377917"/>
                </a:lnTo>
                <a:lnTo>
                  <a:pt x="434213" y="346717"/>
                </a:lnTo>
                <a:lnTo>
                  <a:pt x="468586" y="322232"/>
                </a:lnTo>
                <a:lnTo>
                  <a:pt x="522788" y="299029"/>
                </a:lnTo>
                <a:lnTo>
                  <a:pt x="574663" y="291489"/>
                </a:lnTo>
                <a:lnTo>
                  <a:pt x="605499" y="290556"/>
                </a:lnTo>
                <a:lnTo>
                  <a:pt x="984558" y="290556"/>
                </a:lnTo>
                <a:lnTo>
                  <a:pt x="980493" y="281688"/>
                </a:lnTo>
                <a:lnTo>
                  <a:pt x="957158" y="241007"/>
                </a:lnTo>
                <a:lnTo>
                  <a:pt x="930362" y="202742"/>
                </a:lnTo>
                <a:lnTo>
                  <a:pt x="900319" y="167106"/>
                </a:lnTo>
                <a:lnTo>
                  <a:pt x="867241" y="134315"/>
                </a:lnTo>
                <a:lnTo>
                  <a:pt x="831341" y="104580"/>
                </a:lnTo>
                <a:lnTo>
                  <a:pt x="792832" y="78117"/>
                </a:lnTo>
                <a:lnTo>
                  <a:pt x="751928" y="55138"/>
                </a:lnTo>
                <a:lnTo>
                  <a:pt x="708842" y="35858"/>
                </a:lnTo>
                <a:lnTo>
                  <a:pt x="663787" y="20491"/>
                </a:lnTo>
                <a:lnTo>
                  <a:pt x="616975" y="9249"/>
                </a:lnTo>
                <a:lnTo>
                  <a:pt x="568621" y="2348"/>
                </a:lnTo>
                <a:lnTo>
                  <a:pt x="518937" y="0"/>
                </a:lnTo>
                <a:close/>
              </a:path>
              <a:path w="1016000" h="822959">
                <a:moveTo>
                  <a:pt x="984558" y="290556"/>
                </a:moveTo>
                <a:lnTo>
                  <a:pt x="605499" y="290556"/>
                </a:lnTo>
                <a:lnTo>
                  <a:pt x="651866" y="292308"/>
                </a:lnTo>
                <a:lnTo>
                  <a:pt x="701994" y="297266"/>
                </a:lnTo>
                <a:lnTo>
                  <a:pt x="754706" y="304987"/>
                </a:lnTo>
                <a:lnTo>
                  <a:pt x="808828" y="315024"/>
                </a:lnTo>
                <a:lnTo>
                  <a:pt x="863186" y="326933"/>
                </a:lnTo>
                <a:lnTo>
                  <a:pt x="916605" y="340270"/>
                </a:lnTo>
                <a:lnTo>
                  <a:pt x="967910" y="354588"/>
                </a:lnTo>
                <a:lnTo>
                  <a:pt x="1015927" y="369444"/>
                </a:lnTo>
                <a:lnTo>
                  <a:pt x="1000153" y="324572"/>
                </a:lnTo>
                <a:lnTo>
                  <a:pt x="984558" y="290556"/>
                </a:lnTo>
                <a:close/>
              </a:path>
            </a:pathLst>
          </a:custGeom>
          <a:solidFill>
            <a:srgbClr val="A7D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94891" y="9915305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12763" y="68343"/>
                </a:moveTo>
                <a:lnTo>
                  <a:pt x="132739" y="68343"/>
                </a:lnTo>
                <a:lnTo>
                  <a:pt x="198454" y="68353"/>
                </a:lnTo>
                <a:lnTo>
                  <a:pt x="223494" y="73421"/>
                </a:lnTo>
                <a:lnTo>
                  <a:pt x="243962" y="87231"/>
                </a:lnTo>
                <a:lnTo>
                  <a:pt x="257773" y="107699"/>
                </a:lnTo>
                <a:lnTo>
                  <a:pt x="262840" y="132739"/>
                </a:lnTo>
                <a:lnTo>
                  <a:pt x="257772" y="157780"/>
                </a:lnTo>
                <a:lnTo>
                  <a:pt x="243961" y="178252"/>
                </a:lnTo>
                <a:lnTo>
                  <a:pt x="223489" y="192066"/>
                </a:lnTo>
                <a:lnTo>
                  <a:pt x="198444" y="197135"/>
                </a:lnTo>
                <a:lnTo>
                  <a:pt x="132739" y="197145"/>
                </a:lnTo>
                <a:lnTo>
                  <a:pt x="90828" y="203924"/>
                </a:lnTo>
                <a:lnTo>
                  <a:pt x="54396" y="222790"/>
                </a:lnTo>
                <a:lnTo>
                  <a:pt x="25645" y="251542"/>
                </a:lnTo>
                <a:lnTo>
                  <a:pt x="6778" y="287974"/>
                </a:lnTo>
                <a:lnTo>
                  <a:pt x="0" y="329885"/>
                </a:lnTo>
                <a:lnTo>
                  <a:pt x="6778" y="371785"/>
                </a:lnTo>
                <a:lnTo>
                  <a:pt x="25645" y="408211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40364" y="455825"/>
                </a:lnTo>
                <a:lnTo>
                  <a:pt x="276794" y="436958"/>
                </a:lnTo>
                <a:lnTo>
                  <a:pt x="305542" y="408207"/>
                </a:lnTo>
                <a:lnTo>
                  <a:pt x="312758" y="394270"/>
                </a:lnTo>
                <a:lnTo>
                  <a:pt x="132739" y="394270"/>
                </a:lnTo>
                <a:lnTo>
                  <a:pt x="107695" y="389200"/>
                </a:lnTo>
                <a:lnTo>
                  <a:pt x="87221" y="375382"/>
                </a:lnTo>
                <a:lnTo>
                  <a:pt x="73409" y="354907"/>
                </a:lnTo>
                <a:lnTo>
                  <a:pt x="68347" y="329864"/>
                </a:lnTo>
                <a:lnTo>
                  <a:pt x="73412" y="304833"/>
                </a:lnTo>
                <a:lnTo>
                  <a:pt x="87226" y="284359"/>
                </a:lnTo>
                <a:lnTo>
                  <a:pt x="107698" y="270546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15682" y="264363"/>
                </a:lnTo>
                <a:lnTo>
                  <a:pt x="232249" y="261113"/>
                </a:lnTo>
                <a:lnTo>
                  <a:pt x="248015" y="255870"/>
                </a:lnTo>
                <a:lnTo>
                  <a:pt x="262840" y="248777"/>
                </a:lnTo>
                <a:lnTo>
                  <a:pt x="331183" y="248777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  <a:path w="331469" h="462915">
                <a:moveTo>
                  <a:pt x="331183" y="248777"/>
                </a:moveTo>
                <a:lnTo>
                  <a:pt x="262840" y="248777"/>
                </a:lnTo>
                <a:lnTo>
                  <a:pt x="262835" y="329885"/>
                </a:lnTo>
                <a:lnTo>
                  <a:pt x="257764" y="354920"/>
                </a:lnTo>
                <a:lnTo>
                  <a:pt x="243952" y="375389"/>
                </a:lnTo>
                <a:lnTo>
                  <a:pt x="223485" y="389202"/>
                </a:lnTo>
                <a:lnTo>
                  <a:pt x="198454" y="394270"/>
                </a:lnTo>
                <a:lnTo>
                  <a:pt x="312758" y="394270"/>
                </a:lnTo>
                <a:lnTo>
                  <a:pt x="324406" y="371774"/>
                </a:lnTo>
                <a:lnTo>
                  <a:pt x="331180" y="329885"/>
                </a:lnTo>
                <a:lnTo>
                  <a:pt x="331183" y="24877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0"/>
                </a:lnTo>
                <a:lnTo>
                  <a:pt x="90828" y="6778"/>
                </a:lnTo>
                <a:lnTo>
                  <a:pt x="54396" y="25645"/>
                </a:lnTo>
                <a:lnTo>
                  <a:pt x="25645" y="54396"/>
                </a:lnTo>
                <a:lnTo>
                  <a:pt x="6778" y="90828"/>
                </a:lnTo>
                <a:lnTo>
                  <a:pt x="0" y="132739"/>
                </a:lnTo>
                <a:lnTo>
                  <a:pt x="2686" y="146038"/>
                </a:lnTo>
                <a:lnTo>
                  <a:pt x="10012" y="156898"/>
                </a:lnTo>
                <a:lnTo>
                  <a:pt x="20876" y="164220"/>
                </a:lnTo>
                <a:lnTo>
                  <a:pt x="34176" y="166905"/>
                </a:lnTo>
                <a:lnTo>
                  <a:pt x="47475" y="164220"/>
                </a:lnTo>
                <a:lnTo>
                  <a:pt x="58335" y="156898"/>
                </a:lnTo>
                <a:lnTo>
                  <a:pt x="65658" y="146038"/>
                </a:lnTo>
                <a:lnTo>
                  <a:pt x="73412" y="107698"/>
                </a:lnTo>
                <a:lnTo>
                  <a:pt x="87226" y="87226"/>
                </a:lnTo>
                <a:lnTo>
                  <a:pt x="107698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33495" y="9915311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33" y="0"/>
                </a:moveTo>
                <a:lnTo>
                  <a:pt x="132728" y="10"/>
                </a:lnTo>
                <a:lnTo>
                  <a:pt x="90819" y="6787"/>
                </a:lnTo>
                <a:lnTo>
                  <a:pt x="54389" y="25652"/>
                </a:lnTo>
                <a:lnTo>
                  <a:pt x="25641" y="54402"/>
                </a:lnTo>
                <a:lnTo>
                  <a:pt x="6777" y="90835"/>
                </a:lnTo>
                <a:lnTo>
                  <a:pt x="1" y="132739"/>
                </a:lnTo>
                <a:lnTo>
                  <a:pt x="0" y="582055"/>
                </a:lnTo>
                <a:lnTo>
                  <a:pt x="2685" y="595360"/>
                </a:lnTo>
                <a:lnTo>
                  <a:pt x="10007" y="606223"/>
                </a:lnTo>
                <a:lnTo>
                  <a:pt x="20867" y="613547"/>
                </a:lnTo>
                <a:lnTo>
                  <a:pt x="34166" y="616232"/>
                </a:lnTo>
                <a:lnTo>
                  <a:pt x="47465" y="613547"/>
                </a:lnTo>
                <a:lnTo>
                  <a:pt x="58325" y="606223"/>
                </a:lnTo>
                <a:lnTo>
                  <a:pt x="65647" y="595360"/>
                </a:lnTo>
                <a:lnTo>
                  <a:pt x="68332" y="582055"/>
                </a:lnTo>
                <a:lnTo>
                  <a:pt x="68332" y="526989"/>
                </a:lnTo>
                <a:lnTo>
                  <a:pt x="73401" y="501949"/>
                </a:lnTo>
                <a:lnTo>
                  <a:pt x="87215" y="481481"/>
                </a:lnTo>
                <a:lnTo>
                  <a:pt x="107687" y="467670"/>
                </a:lnTo>
                <a:lnTo>
                  <a:pt x="132728" y="462603"/>
                </a:lnTo>
                <a:lnTo>
                  <a:pt x="198444" y="462603"/>
                </a:lnTo>
                <a:lnTo>
                  <a:pt x="240353" y="455825"/>
                </a:lnTo>
                <a:lnTo>
                  <a:pt x="276783" y="436958"/>
                </a:lnTo>
                <a:lnTo>
                  <a:pt x="302778" y="410961"/>
                </a:lnTo>
                <a:lnTo>
                  <a:pt x="68332" y="410961"/>
                </a:lnTo>
                <a:lnTo>
                  <a:pt x="68335" y="132739"/>
                </a:lnTo>
                <a:lnTo>
                  <a:pt x="73404" y="107698"/>
                </a:lnTo>
                <a:lnTo>
                  <a:pt x="87217" y="87226"/>
                </a:lnTo>
                <a:lnTo>
                  <a:pt x="107688" y="73412"/>
                </a:lnTo>
                <a:lnTo>
                  <a:pt x="132728" y="68343"/>
                </a:lnTo>
                <a:lnTo>
                  <a:pt x="312752" y="68343"/>
                </a:lnTo>
                <a:lnTo>
                  <a:pt x="305531" y="54396"/>
                </a:lnTo>
                <a:lnTo>
                  <a:pt x="276781" y="25645"/>
                </a:lnTo>
                <a:lnTo>
                  <a:pt x="240348" y="6778"/>
                </a:lnTo>
                <a:lnTo>
                  <a:pt x="198433" y="0"/>
                </a:lnTo>
                <a:close/>
              </a:path>
              <a:path w="331469" h="616584">
                <a:moveTo>
                  <a:pt x="312752" y="68343"/>
                </a:moveTo>
                <a:lnTo>
                  <a:pt x="198444" y="68343"/>
                </a:lnTo>
                <a:lnTo>
                  <a:pt x="223479" y="73412"/>
                </a:lnTo>
                <a:lnTo>
                  <a:pt x="243948" y="87227"/>
                </a:lnTo>
                <a:lnTo>
                  <a:pt x="257762" y="107702"/>
                </a:lnTo>
                <a:lnTo>
                  <a:pt x="262829" y="132739"/>
                </a:lnTo>
                <a:lnTo>
                  <a:pt x="262829" y="329864"/>
                </a:lnTo>
                <a:lnTo>
                  <a:pt x="257761" y="354907"/>
                </a:lnTo>
                <a:lnTo>
                  <a:pt x="243948" y="375382"/>
                </a:lnTo>
                <a:lnTo>
                  <a:pt x="223479" y="389200"/>
                </a:lnTo>
                <a:lnTo>
                  <a:pt x="198444" y="394270"/>
                </a:lnTo>
                <a:lnTo>
                  <a:pt x="132728" y="394270"/>
                </a:lnTo>
                <a:lnTo>
                  <a:pt x="115499" y="395382"/>
                </a:lnTo>
                <a:lnTo>
                  <a:pt x="98928" y="398626"/>
                </a:lnTo>
                <a:lnTo>
                  <a:pt x="83159" y="403865"/>
                </a:lnTo>
                <a:lnTo>
                  <a:pt x="68332" y="410961"/>
                </a:lnTo>
                <a:lnTo>
                  <a:pt x="302778" y="410961"/>
                </a:lnTo>
                <a:lnTo>
                  <a:pt x="305531" y="408207"/>
                </a:lnTo>
                <a:lnTo>
                  <a:pt x="324395" y="371774"/>
                </a:lnTo>
                <a:lnTo>
                  <a:pt x="331173" y="329864"/>
                </a:lnTo>
                <a:lnTo>
                  <a:pt x="331173" y="132739"/>
                </a:lnTo>
                <a:lnTo>
                  <a:pt x="324395" y="90828"/>
                </a:lnTo>
                <a:lnTo>
                  <a:pt x="312752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57" y="9915305"/>
            <a:ext cx="331470" cy="616585"/>
          </a:xfrm>
          <a:custGeom>
            <a:avLst/>
            <a:gdLst/>
            <a:ahLst/>
            <a:cxnLst/>
            <a:rect l="l" t="t" r="r" b="b"/>
            <a:pathLst>
              <a:path w="331469" h="616584">
                <a:moveTo>
                  <a:pt x="198454" y="0"/>
                </a:moveTo>
                <a:lnTo>
                  <a:pt x="132739" y="0"/>
                </a:lnTo>
                <a:lnTo>
                  <a:pt x="90821" y="6783"/>
                </a:lnTo>
                <a:lnTo>
                  <a:pt x="54391" y="25653"/>
                </a:lnTo>
                <a:lnTo>
                  <a:pt x="25642" y="54406"/>
                </a:lnTo>
                <a:lnTo>
                  <a:pt x="6777" y="90839"/>
                </a:lnTo>
                <a:lnTo>
                  <a:pt x="0" y="132739"/>
                </a:lnTo>
                <a:lnTo>
                  <a:pt x="0" y="329864"/>
                </a:lnTo>
                <a:lnTo>
                  <a:pt x="6778" y="371774"/>
                </a:lnTo>
                <a:lnTo>
                  <a:pt x="25645" y="408207"/>
                </a:lnTo>
                <a:lnTo>
                  <a:pt x="54396" y="436958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54" y="462603"/>
                </a:lnTo>
                <a:lnTo>
                  <a:pt x="223494" y="467672"/>
                </a:lnTo>
                <a:lnTo>
                  <a:pt x="243962" y="481486"/>
                </a:lnTo>
                <a:lnTo>
                  <a:pt x="257773" y="501958"/>
                </a:lnTo>
                <a:lnTo>
                  <a:pt x="262840" y="526999"/>
                </a:lnTo>
                <a:lnTo>
                  <a:pt x="262840" y="582055"/>
                </a:lnTo>
                <a:lnTo>
                  <a:pt x="265526" y="595360"/>
                </a:lnTo>
                <a:lnTo>
                  <a:pt x="272851" y="606223"/>
                </a:lnTo>
                <a:lnTo>
                  <a:pt x="283712" y="613547"/>
                </a:lnTo>
                <a:lnTo>
                  <a:pt x="297006" y="616232"/>
                </a:lnTo>
                <a:lnTo>
                  <a:pt x="310311" y="613547"/>
                </a:lnTo>
                <a:lnTo>
                  <a:pt x="321174" y="606223"/>
                </a:lnTo>
                <a:lnTo>
                  <a:pt x="328498" y="595360"/>
                </a:lnTo>
                <a:lnTo>
                  <a:pt x="331183" y="582055"/>
                </a:lnTo>
                <a:lnTo>
                  <a:pt x="331183" y="410961"/>
                </a:lnTo>
                <a:lnTo>
                  <a:pt x="262840" y="410961"/>
                </a:lnTo>
                <a:lnTo>
                  <a:pt x="248015" y="403869"/>
                </a:lnTo>
                <a:lnTo>
                  <a:pt x="232249" y="398630"/>
                </a:lnTo>
                <a:lnTo>
                  <a:pt x="215682" y="395384"/>
                </a:lnTo>
                <a:lnTo>
                  <a:pt x="198454" y="394270"/>
                </a:lnTo>
                <a:lnTo>
                  <a:pt x="132739" y="394270"/>
                </a:lnTo>
                <a:lnTo>
                  <a:pt x="107698" y="389200"/>
                </a:lnTo>
                <a:lnTo>
                  <a:pt x="87226" y="375382"/>
                </a:lnTo>
                <a:lnTo>
                  <a:pt x="73412" y="354907"/>
                </a:lnTo>
                <a:lnTo>
                  <a:pt x="68343" y="329864"/>
                </a:lnTo>
                <a:lnTo>
                  <a:pt x="68343" y="132739"/>
                </a:lnTo>
                <a:lnTo>
                  <a:pt x="73412" y="107699"/>
                </a:lnTo>
                <a:lnTo>
                  <a:pt x="87226" y="87231"/>
                </a:lnTo>
                <a:lnTo>
                  <a:pt x="107698" y="73421"/>
                </a:lnTo>
                <a:lnTo>
                  <a:pt x="132739" y="68353"/>
                </a:lnTo>
                <a:lnTo>
                  <a:pt x="312761" y="68353"/>
                </a:lnTo>
                <a:lnTo>
                  <a:pt x="305533" y="54400"/>
                </a:lnTo>
                <a:lnTo>
                  <a:pt x="276779" y="25648"/>
                </a:lnTo>
                <a:lnTo>
                  <a:pt x="240334" y="6779"/>
                </a:lnTo>
                <a:lnTo>
                  <a:pt x="198454" y="0"/>
                </a:lnTo>
                <a:close/>
              </a:path>
              <a:path w="331469" h="616584">
                <a:moveTo>
                  <a:pt x="312761" y="68353"/>
                </a:moveTo>
                <a:lnTo>
                  <a:pt x="198454" y="68353"/>
                </a:lnTo>
                <a:lnTo>
                  <a:pt x="223494" y="73421"/>
                </a:lnTo>
                <a:lnTo>
                  <a:pt x="243962" y="87232"/>
                </a:lnTo>
                <a:lnTo>
                  <a:pt x="257773" y="107704"/>
                </a:lnTo>
                <a:lnTo>
                  <a:pt x="262838" y="132739"/>
                </a:lnTo>
                <a:lnTo>
                  <a:pt x="262840" y="410961"/>
                </a:lnTo>
                <a:lnTo>
                  <a:pt x="331183" y="410961"/>
                </a:lnTo>
                <a:lnTo>
                  <a:pt x="331181" y="132739"/>
                </a:lnTo>
                <a:lnTo>
                  <a:pt x="324401" y="90833"/>
                </a:lnTo>
                <a:lnTo>
                  <a:pt x="312761" y="6835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3432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66" y="0"/>
                </a:moveTo>
                <a:lnTo>
                  <a:pt x="20863" y="2685"/>
                </a:lnTo>
                <a:lnTo>
                  <a:pt x="10003" y="10007"/>
                </a:lnTo>
                <a:lnTo>
                  <a:pt x="2683" y="20867"/>
                </a:lnTo>
                <a:lnTo>
                  <a:pt x="0" y="34166"/>
                </a:lnTo>
                <a:lnTo>
                  <a:pt x="0" y="329874"/>
                </a:lnTo>
                <a:lnTo>
                  <a:pt x="6778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8" y="455825"/>
                </a:lnTo>
                <a:lnTo>
                  <a:pt x="132739" y="462603"/>
                </a:lnTo>
                <a:lnTo>
                  <a:pt x="198433" y="462603"/>
                </a:lnTo>
                <a:lnTo>
                  <a:pt x="240344" y="455825"/>
                </a:lnTo>
                <a:lnTo>
                  <a:pt x="276776" y="436958"/>
                </a:lnTo>
                <a:lnTo>
                  <a:pt x="305528" y="408207"/>
                </a:lnTo>
                <a:lnTo>
                  <a:pt x="312745" y="394270"/>
                </a:lnTo>
                <a:lnTo>
                  <a:pt x="132739" y="394270"/>
                </a:lnTo>
                <a:lnTo>
                  <a:pt x="107685" y="389200"/>
                </a:lnTo>
                <a:lnTo>
                  <a:pt x="87209" y="375382"/>
                </a:lnTo>
                <a:lnTo>
                  <a:pt x="73398" y="354907"/>
                </a:lnTo>
                <a:lnTo>
                  <a:pt x="68332" y="329874"/>
                </a:lnTo>
                <a:lnTo>
                  <a:pt x="68332" y="34166"/>
                </a:lnTo>
                <a:lnTo>
                  <a:pt x="65647" y="20867"/>
                </a:lnTo>
                <a:lnTo>
                  <a:pt x="58325" y="10007"/>
                </a:lnTo>
                <a:lnTo>
                  <a:pt x="47465" y="2685"/>
                </a:lnTo>
                <a:lnTo>
                  <a:pt x="34166" y="0"/>
                </a:lnTo>
                <a:close/>
              </a:path>
              <a:path w="331469" h="462915">
                <a:moveTo>
                  <a:pt x="297006" y="0"/>
                </a:moveTo>
                <a:lnTo>
                  <a:pt x="262840" y="34166"/>
                </a:lnTo>
                <a:lnTo>
                  <a:pt x="262838" y="329874"/>
                </a:lnTo>
                <a:lnTo>
                  <a:pt x="257763" y="354916"/>
                </a:lnTo>
                <a:lnTo>
                  <a:pt x="243944" y="375387"/>
                </a:lnTo>
                <a:lnTo>
                  <a:pt x="223468" y="389201"/>
                </a:lnTo>
                <a:lnTo>
                  <a:pt x="198433" y="394270"/>
                </a:lnTo>
                <a:lnTo>
                  <a:pt x="312745" y="394270"/>
                </a:lnTo>
                <a:lnTo>
                  <a:pt x="324394" y="371774"/>
                </a:lnTo>
                <a:lnTo>
                  <a:pt x="331171" y="329874"/>
                </a:lnTo>
                <a:lnTo>
                  <a:pt x="331173" y="34166"/>
                </a:lnTo>
                <a:lnTo>
                  <a:pt x="328488" y="20867"/>
                </a:lnTo>
                <a:lnTo>
                  <a:pt x="321165" y="10007"/>
                </a:lnTo>
                <a:lnTo>
                  <a:pt x="310305" y="2685"/>
                </a:lnTo>
                <a:lnTo>
                  <a:pt x="297006" y="0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03562" y="9914907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198442" y="0"/>
                </a:moveTo>
                <a:lnTo>
                  <a:pt x="132737" y="0"/>
                </a:lnTo>
                <a:lnTo>
                  <a:pt x="90827" y="6778"/>
                </a:lnTo>
                <a:lnTo>
                  <a:pt x="54394" y="25645"/>
                </a:lnTo>
                <a:lnTo>
                  <a:pt x="25643" y="54396"/>
                </a:lnTo>
                <a:lnTo>
                  <a:pt x="6776" y="90828"/>
                </a:lnTo>
                <a:lnTo>
                  <a:pt x="0" y="132728"/>
                </a:lnTo>
                <a:lnTo>
                  <a:pt x="0" y="329874"/>
                </a:lnTo>
                <a:lnTo>
                  <a:pt x="6779" y="371780"/>
                </a:lnTo>
                <a:lnTo>
                  <a:pt x="25645" y="408209"/>
                </a:lnTo>
                <a:lnTo>
                  <a:pt x="54396" y="436959"/>
                </a:lnTo>
                <a:lnTo>
                  <a:pt x="90827" y="455825"/>
                </a:lnTo>
                <a:lnTo>
                  <a:pt x="132737" y="462603"/>
                </a:lnTo>
                <a:lnTo>
                  <a:pt x="198442" y="462603"/>
                </a:lnTo>
                <a:lnTo>
                  <a:pt x="240352" y="455825"/>
                </a:lnTo>
                <a:lnTo>
                  <a:pt x="276782" y="436958"/>
                </a:lnTo>
                <a:lnTo>
                  <a:pt x="305531" y="408207"/>
                </a:lnTo>
                <a:lnTo>
                  <a:pt x="312747" y="394270"/>
                </a:lnTo>
                <a:lnTo>
                  <a:pt x="132737" y="394260"/>
                </a:lnTo>
                <a:lnTo>
                  <a:pt x="107696" y="389191"/>
                </a:lnTo>
                <a:lnTo>
                  <a:pt x="87224" y="375377"/>
                </a:lnTo>
                <a:lnTo>
                  <a:pt x="73410" y="354905"/>
                </a:lnTo>
                <a:lnTo>
                  <a:pt x="68341" y="329864"/>
                </a:lnTo>
                <a:lnTo>
                  <a:pt x="73410" y="304824"/>
                </a:lnTo>
                <a:lnTo>
                  <a:pt x="87224" y="284356"/>
                </a:lnTo>
                <a:lnTo>
                  <a:pt x="107696" y="270545"/>
                </a:lnTo>
                <a:lnTo>
                  <a:pt x="132737" y="265478"/>
                </a:lnTo>
                <a:lnTo>
                  <a:pt x="198442" y="265468"/>
                </a:lnTo>
                <a:lnTo>
                  <a:pt x="240351" y="258689"/>
                </a:lnTo>
                <a:lnTo>
                  <a:pt x="276781" y="239823"/>
                </a:lnTo>
                <a:lnTo>
                  <a:pt x="302776" y="213825"/>
                </a:lnTo>
                <a:lnTo>
                  <a:pt x="68341" y="213825"/>
                </a:lnTo>
                <a:lnTo>
                  <a:pt x="68343" y="132728"/>
                </a:lnTo>
                <a:lnTo>
                  <a:pt x="73415" y="107692"/>
                </a:lnTo>
                <a:lnTo>
                  <a:pt x="87236" y="87219"/>
                </a:lnTo>
                <a:lnTo>
                  <a:pt x="107723" y="73403"/>
                </a:lnTo>
                <a:lnTo>
                  <a:pt x="132737" y="68332"/>
                </a:lnTo>
                <a:lnTo>
                  <a:pt x="312747" y="68332"/>
                </a:lnTo>
                <a:lnTo>
                  <a:pt x="305530" y="54394"/>
                </a:lnTo>
                <a:lnTo>
                  <a:pt x="276781" y="25644"/>
                </a:lnTo>
                <a:lnTo>
                  <a:pt x="240351" y="6778"/>
                </a:lnTo>
                <a:lnTo>
                  <a:pt x="198442" y="0"/>
                </a:lnTo>
                <a:close/>
              </a:path>
              <a:path w="331469" h="462915">
                <a:moveTo>
                  <a:pt x="297015" y="295697"/>
                </a:moveTo>
                <a:lnTo>
                  <a:pt x="283712" y="298383"/>
                </a:lnTo>
                <a:lnTo>
                  <a:pt x="272852" y="305706"/>
                </a:lnTo>
                <a:lnTo>
                  <a:pt x="265532" y="316570"/>
                </a:lnTo>
                <a:lnTo>
                  <a:pt x="257780" y="354911"/>
                </a:lnTo>
                <a:lnTo>
                  <a:pt x="243964" y="375383"/>
                </a:lnTo>
                <a:lnTo>
                  <a:pt x="223489" y="389200"/>
                </a:lnTo>
                <a:lnTo>
                  <a:pt x="198442" y="394270"/>
                </a:lnTo>
                <a:lnTo>
                  <a:pt x="312753" y="394260"/>
                </a:lnTo>
                <a:lnTo>
                  <a:pt x="324394" y="371774"/>
                </a:lnTo>
                <a:lnTo>
                  <a:pt x="331169" y="329864"/>
                </a:lnTo>
                <a:lnTo>
                  <a:pt x="328486" y="316570"/>
                </a:lnTo>
                <a:lnTo>
                  <a:pt x="321165" y="305706"/>
                </a:lnTo>
                <a:lnTo>
                  <a:pt x="310308" y="298383"/>
                </a:lnTo>
                <a:lnTo>
                  <a:pt x="297015" y="295697"/>
                </a:lnTo>
                <a:close/>
              </a:path>
              <a:path w="331469" h="462915">
                <a:moveTo>
                  <a:pt x="312747" y="68332"/>
                </a:moveTo>
                <a:lnTo>
                  <a:pt x="198442" y="68332"/>
                </a:lnTo>
                <a:lnTo>
                  <a:pt x="223496" y="73407"/>
                </a:lnTo>
                <a:lnTo>
                  <a:pt x="243968" y="87225"/>
                </a:lnTo>
                <a:lnTo>
                  <a:pt x="257781" y="107697"/>
                </a:lnTo>
                <a:lnTo>
                  <a:pt x="262846" y="132739"/>
                </a:lnTo>
                <a:lnTo>
                  <a:pt x="257778" y="157771"/>
                </a:lnTo>
                <a:lnTo>
                  <a:pt x="243960" y="178247"/>
                </a:lnTo>
                <a:lnTo>
                  <a:pt x="223485" y="192064"/>
                </a:lnTo>
                <a:lnTo>
                  <a:pt x="198442" y="197135"/>
                </a:lnTo>
                <a:lnTo>
                  <a:pt x="132737" y="197135"/>
                </a:lnTo>
                <a:lnTo>
                  <a:pt x="115503" y="198248"/>
                </a:lnTo>
                <a:lnTo>
                  <a:pt x="98933" y="201495"/>
                </a:lnTo>
                <a:lnTo>
                  <a:pt x="83167" y="206734"/>
                </a:lnTo>
                <a:lnTo>
                  <a:pt x="68341" y="213825"/>
                </a:lnTo>
                <a:lnTo>
                  <a:pt x="302776" y="213825"/>
                </a:lnTo>
                <a:lnTo>
                  <a:pt x="305530" y="211071"/>
                </a:lnTo>
                <a:lnTo>
                  <a:pt x="324394" y="174639"/>
                </a:lnTo>
                <a:lnTo>
                  <a:pt x="331171" y="132728"/>
                </a:lnTo>
                <a:lnTo>
                  <a:pt x="324394" y="90823"/>
                </a:lnTo>
                <a:lnTo>
                  <a:pt x="312747" y="68332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72131" y="9915309"/>
            <a:ext cx="331470" cy="462915"/>
          </a:xfrm>
          <a:custGeom>
            <a:avLst/>
            <a:gdLst/>
            <a:ahLst/>
            <a:cxnLst/>
            <a:rect l="l" t="t" r="r" b="b"/>
            <a:pathLst>
              <a:path w="331469" h="462915">
                <a:moveTo>
                  <a:pt x="34176" y="295697"/>
                </a:moveTo>
                <a:lnTo>
                  <a:pt x="20876" y="298383"/>
                </a:lnTo>
                <a:lnTo>
                  <a:pt x="10012" y="305706"/>
                </a:lnTo>
                <a:lnTo>
                  <a:pt x="2686" y="316570"/>
                </a:lnTo>
                <a:lnTo>
                  <a:pt x="0" y="329874"/>
                </a:lnTo>
                <a:lnTo>
                  <a:pt x="6781" y="371785"/>
                </a:lnTo>
                <a:lnTo>
                  <a:pt x="25652" y="408217"/>
                </a:lnTo>
                <a:lnTo>
                  <a:pt x="54410" y="436969"/>
                </a:lnTo>
                <a:lnTo>
                  <a:pt x="90860" y="455835"/>
                </a:lnTo>
                <a:lnTo>
                  <a:pt x="132739" y="462614"/>
                </a:lnTo>
                <a:lnTo>
                  <a:pt x="198454" y="462614"/>
                </a:lnTo>
                <a:lnTo>
                  <a:pt x="240373" y="455830"/>
                </a:lnTo>
                <a:lnTo>
                  <a:pt x="276801" y="436961"/>
                </a:lnTo>
                <a:lnTo>
                  <a:pt x="305546" y="408210"/>
                </a:lnTo>
                <a:lnTo>
                  <a:pt x="312763" y="394270"/>
                </a:lnTo>
                <a:lnTo>
                  <a:pt x="132739" y="394270"/>
                </a:lnTo>
                <a:lnTo>
                  <a:pt x="107699" y="389201"/>
                </a:lnTo>
                <a:lnTo>
                  <a:pt x="87231" y="375387"/>
                </a:lnTo>
                <a:lnTo>
                  <a:pt x="73421" y="354916"/>
                </a:lnTo>
                <a:lnTo>
                  <a:pt x="65667" y="316570"/>
                </a:lnTo>
                <a:lnTo>
                  <a:pt x="58341" y="305706"/>
                </a:lnTo>
                <a:lnTo>
                  <a:pt x="47477" y="298383"/>
                </a:lnTo>
                <a:lnTo>
                  <a:pt x="34176" y="295697"/>
                </a:lnTo>
                <a:close/>
              </a:path>
              <a:path w="331469" h="462915">
                <a:moveTo>
                  <a:pt x="198454" y="0"/>
                </a:moveTo>
                <a:lnTo>
                  <a:pt x="132739" y="10"/>
                </a:lnTo>
                <a:lnTo>
                  <a:pt x="90828" y="6787"/>
                </a:lnTo>
                <a:lnTo>
                  <a:pt x="54396" y="25652"/>
                </a:lnTo>
                <a:lnTo>
                  <a:pt x="25645" y="54402"/>
                </a:lnTo>
                <a:lnTo>
                  <a:pt x="6778" y="90835"/>
                </a:lnTo>
                <a:lnTo>
                  <a:pt x="0" y="132749"/>
                </a:lnTo>
                <a:lnTo>
                  <a:pt x="6778" y="174655"/>
                </a:lnTo>
                <a:lnTo>
                  <a:pt x="25645" y="211084"/>
                </a:lnTo>
                <a:lnTo>
                  <a:pt x="54396" y="239834"/>
                </a:lnTo>
                <a:lnTo>
                  <a:pt x="90828" y="258700"/>
                </a:lnTo>
                <a:lnTo>
                  <a:pt x="132739" y="265478"/>
                </a:lnTo>
                <a:lnTo>
                  <a:pt x="198454" y="265478"/>
                </a:lnTo>
                <a:lnTo>
                  <a:pt x="223495" y="270547"/>
                </a:lnTo>
                <a:lnTo>
                  <a:pt x="243967" y="284361"/>
                </a:lnTo>
                <a:lnTo>
                  <a:pt x="257781" y="304833"/>
                </a:lnTo>
                <a:lnTo>
                  <a:pt x="262850" y="329874"/>
                </a:lnTo>
                <a:lnTo>
                  <a:pt x="257781" y="354916"/>
                </a:lnTo>
                <a:lnTo>
                  <a:pt x="243967" y="375387"/>
                </a:lnTo>
                <a:lnTo>
                  <a:pt x="223495" y="389201"/>
                </a:lnTo>
                <a:lnTo>
                  <a:pt x="198454" y="394270"/>
                </a:lnTo>
                <a:lnTo>
                  <a:pt x="312763" y="394270"/>
                </a:lnTo>
                <a:lnTo>
                  <a:pt x="324407" y="371780"/>
                </a:lnTo>
                <a:lnTo>
                  <a:pt x="331183" y="329874"/>
                </a:lnTo>
                <a:lnTo>
                  <a:pt x="324406" y="287964"/>
                </a:lnTo>
                <a:lnTo>
                  <a:pt x="305542" y="251531"/>
                </a:lnTo>
                <a:lnTo>
                  <a:pt x="276794" y="222780"/>
                </a:lnTo>
                <a:lnTo>
                  <a:pt x="240364" y="203913"/>
                </a:lnTo>
                <a:lnTo>
                  <a:pt x="198454" y="197135"/>
                </a:lnTo>
                <a:lnTo>
                  <a:pt x="132739" y="197135"/>
                </a:lnTo>
                <a:lnTo>
                  <a:pt x="107699" y="192068"/>
                </a:lnTo>
                <a:lnTo>
                  <a:pt x="87231" y="178257"/>
                </a:lnTo>
                <a:lnTo>
                  <a:pt x="73421" y="157789"/>
                </a:lnTo>
                <a:lnTo>
                  <a:pt x="68356" y="132739"/>
                </a:lnTo>
                <a:lnTo>
                  <a:pt x="73424" y="107698"/>
                </a:lnTo>
                <a:lnTo>
                  <a:pt x="87233" y="87226"/>
                </a:lnTo>
                <a:lnTo>
                  <a:pt x="107700" y="73412"/>
                </a:lnTo>
                <a:lnTo>
                  <a:pt x="132739" y="68343"/>
                </a:lnTo>
                <a:lnTo>
                  <a:pt x="312763" y="68343"/>
                </a:lnTo>
                <a:lnTo>
                  <a:pt x="305542" y="54396"/>
                </a:lnTo>
                <a:lnTo>
                  <a:pt x="276794" y="25645"/>
                </a:lnTo>
                <a:lnTo>
                  <a:pt x="240364" y="6778"/>
                </a:lnTo>
                <a:lnTo>
                  <a:pt x="198454" y="0"/>
                </a:lnTo>
                <a:close/>
              </a:path>
              <a:path w="331469" h="462915">
                <a:moveTo>
                  <a:pt x="312763" y="68343"/>
                </a:moveTo>
                <a:lnTo>
                  <a:pt x="198454" y="68343"/>
                </a:lnTo>
                <a:lnTo>
                  <a:pt x="223496" y="73412"/>
                </a:lnTo>
                <a:lnTo>
                  <a:pt x="243968" y="87227"/>
                </a:lnTo>
                <a:lnTo>
                  <a:pt x="257782" y="107702"/>
                </a:lnTo>
                <a:lnTo>
                  <a:pt x="265535" y="146038"/>
                </a:lnTo>
                <a:lnTo>
                  <a:pt x="272858" y="156898"/>
                </a:lnTo>
                <a:lnTo>
                  <a:pt x="283718" y="164220"/>
                </a:lnTo>
                <a:lnTo>
                  <a:pt x="297017" y="166905"/>
                </a:lnTo>
                <a:lnTo>
                  <a:pt x="310315" y="164220"/>
                </a:lnTo>
                <a:lnTo>
                  <a:pt x="321176" y="156898"/>
                </a:lnTo>
                <a:lnTo>
                  <a:pt x="328498" y="146038"/>
                </a:lnTo>
                <a:lnTo>
                  <a:pt x="331183" y="132739"/>
                </a:lnTo>
                <a:lnTo>
                  <a:pt x="324406" y="90828"/>
                </a:lnTo>
                <a:lnTo>
                  <a:pt x="312763" y="68343"/>
                </a:lnTo>
                <a:close/>
              </a:path>
            </a:pathLst>
          </a:custGeom>
          <a:solidFill>
            <a:srgbClr val="3F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1B41445-846E-CF37-9EA0-12E08DC2DB59}"/>
              </a:ext>
            </a:extLst>
          </p:cNvPr>
          <p:cNvSpPr txBox="1">
            <a:spLocks/>
          </p:cNvSpPr>
          <p:nvPr/>
        </p:nvSpPr>
        <p:spPr>
          <a:xfrm>
            <a:off x="2396762" y="662523"/>
            <a:ext cx="163068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065">
              <a:lnSpc>
                <a:spcPct val="100000"/>
              </a:lnSpc>
              <a:spcBef>
                <a:spcPts val="1135"/>
              </a:spcBef>
              <a:spcAft>
                <a:spcPts val="500"/>
              </a:spcAft>
              <a:tabLst>
                <a:tab pos="554355" algn="l"/>
              </a:tabLst>
            </a:pPr>
            <a:r>
              <a:rPr lang="fr-BE" sz="4400" b="1" dirty="0">
                <a:latin typeface="Arial" panose="020B0604020202020204" pitchFamily="34" charset="0"/>
                <a:cs typeface="Arial" panose="020B0604020202020204" pitchFamily="34" charset="0"/>
              </a:rPr>
              <a:t>3. Organisation du Helpdesk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48C686D-B234-391F-8971-4DDF651661F3}"/>
              </a:ext>
            </a:extLst>
          </p:cNvPr>
          <p:cNvSpPr txBox="1"/>
          <p:nvPr/>
        </p:nvSpPr>
        <p:spPr>
          <a:xfrm>
            <a:off x="1604885" y="1625880"/>
            <a:ext cx="1743014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Depuis le 3 avril 2023, 23 questions techniques ont été enregistrées.</a:t>
            </a:r>
          </a:p>
          <a:p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Pour faciliter le « dispatching » entre Mélissa, Marc et moi, n’hésitez pas à préciser les éléments suivants :</a:t>
            </a:r>
          </a:p>
          <a:p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S-Risk Wal ou S-Risk Fla/</a:t>
            </a:r>
            <a:r>
              <a:rPr lang="fr-BE" sz="3200" dirty="0" err="1">
                <a:latin typeface="Arial" panose="020B0604020202020204" pitchFamily="34" charset="0"/>
                <a:cs typeface="Arial" panose="020B0604020202020204" pitchFamily="34" charset="0"/>
              </a:rPr>
              <a:t>Brx</a:t>
            </a:r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Application I, II ou III</a:t>
            </a:r>
          </a:p>
          <a:p>
            <a:pPr marL="571500" indent="-571500">
              <a:buFontTx/>
              <a:buChar char="-"/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Nom d’utilisateur (login) et nom de la simulation</a:t>
            </a:r>
          </a:p>
          <a:p>
            <a:pPr marL="571500" indent="-571500">
              <a:buFontTx/>
              <a:buChar char="-"/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Précisez le cas échéant si cela concerne les PFAS (explication point 5)</a:t>
            </a:r>
          </a:p>
          <a:p>
            <a:pPr marL="571500" indent="-571500">
              <a:buFontTx/>
              <a:buChar char="-"/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Décrivez l’action réalisée : « j’ai cliqué sur... »</a:t>
            </a:r>
          </a:p>
          <a:p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3200" i="1" dirty="0">
                <a:latin typeface="Arial" panose="020B0604020202020204" pitchFamily="34" charset="0"/>
                <a:cs typeface="Arial" panose="020B0604020202020204" pitchFamily="34" charset="0"/>
              </a:rPr>
              <a:t>A savoir :</a:t>
            </a:r>
          </a:p>
          <a:p>
            <a:r>
              <a:rPr lang="fr-BE" sz="3200" i="1" dirty="0">
                <a:latin typeface="Arial" panose="020B0604020202020204" pitchFamily="34" charset="0"/>
                <a:cs typeface="Arial" panose="020B0604020202020204" pitchFamily="34" charset="0"/>
              </a:rPr>
              <a:t>Beaucoup de modifications ont été réalisées par le VITO (interface, bases de données) </a:t>
            </a:r>
            <a:r>
              <a:rPr lang="fr-BE" sz="3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r>
              <a:rPr lang="fr-BE" sz="3200" i="1" dirty="0">
                <a:latin typeface="Arial" panose="020B0604020202020204" pitchFamily="34" charset="0"/>
                <a:cs typeface="Arial" panose="020B0604020202020204" pitchFamily="34" charset="0"/>
              </a:rPr>
              <a:t>La version « v1 » est devenue « v2 » </a:t>
            </a:r>
            <a:endParaRPr lang="fr-BE" sz="32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BE" sz="3200" i="1" dirty="0">
                <a:latin typeface="Arial" panose="020B0604020202020204" pitchFamily="34" charset="0"/>
                <a:cs typeface="Arial" panose="020B0604020202020204" pitchFamily="34" charset="0"/>
              </a:rPr>
              <a:t>Lors du transfert de S-Risk v2 du serveur VITO vers le serveur SPAQ</a:t>
            </a:r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fr-BE" sz="3200" i="1" dirty="0">
                <a:latin typeface="Arial" panose="020B0604020202020204" pitchFamily="34" charset="0"/>
                <a:cs typeface="Arial" panose="020B0604020202020204" pitchFamily="34" charset="0"/>
              </a:rPr>
              <a:t>E, les bugs critiques et majeurs ont été corrigés mais il reste des bugs mineurs à corriger + 1 bug majeur - encodage des BCF mesurés [en cours sur le serveur-test]</a:t>
            </a:r>
          </a:p>
          <a:p>
            <a:endParaRPr lang="fr-B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812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E5784907734471489951354D300F9969005D6A8EE90D108A42BDE340F6027EB6DD" ma:contentTypeVersion="8" ma:contentTypeDescription="" ma:contentTypeScope="" ma:versionID="e257684a3383039eee543073a7582f58">
  <xsd:schema xmlns:xsd="http://www.w3.org/2001/XMLSchema" xmlns:xs="http://www.w3.org/2001/XMLSchema" xmlns:p="http://schemas.microsoft.com/office/2006/metadata/properties" xmlns:ns2="3fc01011-9d27-4336-8984-f795cba2a2d4" xmlns:ns3="87730a49-3fe7-4005-b65d-6439571fa770" targetNamespace="http://schemas.microsoft.com/office/2006/metadata/properties" ma:root="true" ma:fieldsID="f4c01d68d7be5ab480844b1b0c2c2c00" ns2:_="" ns3:_="">
    <xsd:import namespace="3fc01011-9d27-4336-8984-f795cba2a2d4"/>
    <xsd:import namespace="87730a49-3fe7-4005-b65d-6439571fa7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_x00e9_gorie" minOccurs="0"/>
                <xsd:element ref="ns3:Mots_x002d_cl_x00e9_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01011-9d27-4336-8984-f795cba2a2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0a49-3fe7-4005-b65d-6439571fa770" elementFormDefault="qualified">
    <xsd:import namespace="http://schemas.microsoft.com/office/2006/documentManagement/types"/>
    <xsd:import namespace="http://schemas.microsoft.com/office/infopath/2007/PartnerControls"/>
    <xsd:element name="Cat_x00e9_gorie" ma:index="11" nillable="true" ma:displayName="Dossier" ma:format="Dropdown" ma:indexed="true" ma:internalName="Cat_x00e9_gorie">
      <xsd:simpleType>
        <xsd:restriction base="dms:Choice">
          <xsd:enumeration value="Achat"/>
          <xsd:enumeration value="BDD Piézomètres"/>
          <xsd:enumeration value="Bon de commande interne"/>
          <xsd:enumeration value="Budget"/>
          <xsd:enumeration value="Charte graphique"/>
          <xsd:enumeration value="Dépôt archives"/>
          <xsd:enumeration value="Documents internes (nad, rapport, ppt, rex, ...)"/>
          <xsd:enumeration value="Fiche site"/>
          <xsd:enumeration value="Fichier ESR"/>
          <xsd:enumeration value="Gestion de projet"/>
          <xsd:enumeration value="Marchés publics"/>
          <xsd:enumeration value="Question environnementale"/>
          <xsd:enumeration value="Ressources humaines"/>
          <xsd:enumeration value="Sécurité et prévention"/>
        </xsd:restriction>
      </xsd:simpleType>
    </xsd:element>
    <xsd:element name="Mots_x002d_cl_x00e9_s" ma:index="12" nillable="true" ma:displayName="Mots-clés" ma:internalName="Mots_x002d_cl_x00e9_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9" ma:contentTypeDescription="Create a new document." ma:contentTypeScope="" ma:versionID="92d6c1867f9980cf00077cc292e49c27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e8082887a087b74d684cf5d17f212136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6421A8-08BE-4EAE-978D-5F5226C23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03EB4-EAB4-4476-8983-5DD0CE3D5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01011-9d27-4336-8984-f795cba2a2d4"/>
    <ds:schemaRef ds:uri="87730a49-3fe7-4005-b65d-6439571fa7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0AC48C-FE3F-41F1-90A9-8EE43560D36C}"/>
</file>

<file path=customXml/itemProps4.xml><?xml version="1.0" encoding="utf-8"?>
<ds:datastoreItem xmlns:ds="http://schemas.openxmlformats.org/officeDocument/2006/customXml" ds:itemID="{8A9F0017-3CD0-4EB1-84FF-F73305C5AF6C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87730a49-3fe7-4005-b65d-6439571fa770"/>
    <ds:schemaRef ds:uri="3fc01011-9d27-4336-8984-f795cba2a2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2872</Words>
  <Application>Microsoft Office PowerPoint</Application>
  <PresentationFormat>Personnalisé</PresentationFormat>
  <Paragraphs>283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Myriad Pro</vt:lpstr>
      <vt:lpstr>MyriadPro-Light</vt:lpstr>
      <vt:lpstr>Verdana</vt:lpstr>
      <vt:lpstr>Wingdings</vt:lpstr>
      <vt:lpstr>Office Theme</vt:lpstr>
      <vt:lpstr>S-Risk® version 2 Evolutions techniques, scientifiques et administratives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JAILLER</dc:creator>
  <cp:lastModifiedBy>LAMBRECHTS Thomas</cp:lastModifiedBy>
  <cp:revision>168</cp:revision>
  <cp:lastPrinted>2023-06-05T13:24:56Z</cp:lastPrinted>
  <dcterms:created xsi:type="dcterms:W3CDTF">2020-09-08T12:09:36Z</dcterms:created>
  <dcterms:modified xsi:type="dcterms:W3CDTF">2023-06-06T13:24:08Z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2020-09-08T00:00:00Z</vt:filetime>
  </property>
  <property fmtid="{D5CDD505-2E9C-101B-9397-08002B2CF9AE}" pid="5" name="ContentTypeId">
    <vt:lpwstr>0x0101003098555769AB92478237C291B009A8BE</vt:lpwstr>
  </property>
  <property fmtid="{D5CDD505-2E9C-101B-9397-08002B2CF9AE}" pid="6" name="_dlc_DocIdItemGuid">
    <vt:lpwstr>4ac1ae9b-528b-4dbd-8ae7-2456b0ec68aa</vt:lpwstr>
  </property>
  <property fmtid="{D5CDD505-2E9C-101B-9397-08002B2CF9AE}" pid="7" name="Mots-clés">
    <vt:lpwstr>présentation
powerpoint
modèle</vt:lpwstr>
  </property>
  <property fmtid="{D5CDD505-2E9C-101B-9397-08002B2CF9AE}" pid="8" name="MSIP_Label_97a477d1-147d-4e34-b5e3-7b26d2f44870_Enabled">
    <vt:lpwstr>true</vt:lpwstr>
  </property>
  <property fmtid="{D5CDD505-2E9C-101B-9397-08002B2CF9AE}" pid="9" name="MSIP_Label_97a477d1-147d-4e34-b5e3-7b26d2f44870_SetDate">
    <vt:lpwstr>2023-06-06T13:09:29Z</vt:lpwstr>
  </property>
  <property fmtid="{D5CDD505-2E9C-101B-9397-08002B2CF9AE}" pid="10" name="MSIP_Label_97a477d1-147d-4e34-b5e3-7b26d2f44870_Method">
    <vt:lpwstr>Standard</vt:lpwstr>
  </property>
  <property fmtid="{D5CDD505-2E9C-101B-9397-08002B2CF9AE}" pid="11" name="MSIP_Label_97a477d1-147d-4e34-b5e3-7b26d2f44870_Name">
    <vt:lpwstr>97a477d1-147d-4e34-b5e3-7b26d2f44870</vt:lpwstr>
  </property>
  <property fmtid="{D5CDD505-2E9C-101B-9397-08002B2CF9AE}" pid="12" name="MSIP_Label_97a477d1-147d-4e34-b5e3-7b26d2f44870_SiteId">
    <vt:lpwstr>1f816a84-7aa6-4a56-b22a-7b3452fa8681</vt:lpwstr>
  </property>
  <property fmtid="{D5CDD505-2E9C-101B-9397-08002B2CF9AE}" pid="13" name="MSIP_Label_97a477d1-147d-4e34-b5e3-7b26d2f44870_ActionId">
    <vt:lpwstr>2b15e2d5-fe75-47c5-aec4-f9529a8b0c9a</vt:lpwstr>
  </property>
  <property fmtid="{D5CDD505-2E9C-101B-9397-08002B2CF9AE}" pid="14" name="MSIP_Label_97a477d1-147d-4e34-b5e3-7b26d2f44870_ContentBits">
    <vt:lpwstr>0</vt:lpwstr>
  </property>
</Properties>
</file>