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56" r:id="rId2"/>
    <p:sldId id="257" r:id="rId3"/>
    <p:sldId id="319" r:id="rId4"/>
    <p:sldId id="458" r:id="rId5"/>
    <p:sldId id="457" r:id="rId6"/>
    <p:sldId id="459" r:id="rId7"/>
    <p:sldId id="460" r:id="rId8"/>
    <p:sldId id="395" r:id="rId9"/>
    <p:sldId id="461" r:id="rId10"/>
    <p:sldId id="462" r:id="rId11"/>
    <p:sldId id="463" r:id="rId12"/>
    <p:sldId id="478" r:id="rId13"/>
    <p:sldId id="469" r:id="rId14"/>
    <p:sldId id="464" r:id="rId15"/>
    <p:sldId id="465" r:id="rId16"/>
    <p:sldId id="470" r:id="rId17"/>
    <p:sldId id="369" r:id="rId18"/>
    <p:sldId id="419" r:id="rId19"/>
    <p:sldId id="466" r:id="rId20"/>
    <p:sldId id="467" r:id="rId21"/>
    <p:sldId id="385" r:id="rId22"/>
    <p:sldId id="471" r:id="rId23"/>
    <p:sldId id="468" r:id="rId24"/>
    <p:sldId id="375" r:id="rId25"/>
    <p:sldId id="417" r:id="rId26"/>
    <p:sldId id="415" r:id="rId27"/>
    <p:sldId id="403" r:id="rId28"/>
    <p:sldId id="344" r:id="rId29"/>
    <p:sldId id="420" r:id="rId30"/>
    <p:sldId id="479" r:id="rId31"/>
    <p:sldId id="472" r:id="rId32"/>
    <p:sldId id="473" r:id="rId33"/>
    <p:sldId id="431" r:id="rId34"/>
    <p:sldId id="432" r:id="rId35"/>
    <p:sldId id="376" r:id="rId36"/>
    <p:sldId id="436" r:id="rId37"/>
    <p:sldId id="477" r:id="rId38"/>
    <p:sldId id="446" r:id="rId39"/>
    <p:sldId id="449" r:id="rId40"/>
    <p:sldId id="377" r:id="rId41"/>
    <p:sldId id="450" r:id="rId42"/>
    <p:sldId id="452" r:id="rId43"/>
    <p:sldId id="475" r:id="rId44"/>
    <p:sldId id="476" r:id="rId45"/>
    <p:sldId id="287" r:id="rId46"/>
    <p:sldId id="363" r:id="rId47"/>
    <p:sldId id="307" r:id="rId48"/>
  </p:sldIdLst>
  <p:sldSz cx="9144000" cy="5143500" type="screen16x9"/>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773">
          <p15:clr>
            <a:srgbClr val="A4A3A4"/>
          </p15:clr>
        </p15:guide>
        <p15:guide id="2" pos="2786">
          <p15:clr>
            <a:srgbClr val="A4A3A4"/>
          </p15:clr>
        </p15:guide>
        <p15:guide id="3" orient="horz" pos="1603">
          <p15:clr>
            <a:srgbClr val="A4A3A4"/>
          </p15:clr>
        </p15:guide>
        <p15:guide id="4" pos="27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136127" initials="1" lastIdx="2" clrIdx="0"/>
  <p:cmAuthor id="1" name="Esther Goidts" initials="EG" lastIdx="7" clrIdx="1">
    <p:extLst>
      <p:ext uri="{19B8F6BF-5375-455C-9EA6-DF929625EA0E}">
        <p15:presenceInfo xmlns:p15="http://schemas.microsoft.com/office/powerpoint/2012/main" xmlns="" userId="00e968bbf7c72a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71B9"/>
    <a:srgbClr val="7AB929"/>
    <a:srgbClr val="F9B000"/>
    <a:srgbClr val="FFFF00"/>
    <a:srgbClr val="A10E2F"/>
    <a:srgbClr val="000000"/>
    <a:srgbClr val="002D59"/>
    <a:srgbClr val="89898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15" autoAdjust="0"/>
    <p:restoredTop sz="94872" autoAdjust="0"/>
  </p:normalViewPr>
  <p:slideViewPr>
    <p:cSldViewPr snapToGrid="0" snapToObjects="1">
      <p:cViewPr>
        <p:scale>
          <a:sx n="100" d="100"/>
          <a:sy n="100" d="100"/>
        </p:scale>
        <p:origin x="966" y="360"/>
      </p:cViewPr>
      <p:guideLst>
        <p:guide orient="horz" pos="1773"/>
        <p:guide orient="horz" pos="1603"/>
        <p:guide pos="2786"/>
        <p:guide pos="2781"/>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9971D66-104F-4052-9AE9-CB6BCA8ADEAD}" type="datetimeFigureOut">
              <a:rPr lang="fr-BE" smtClean="0"/>
              <a:pPr/>
              <a:t>18/02/2019</a:t>
            </a:fld>
            <a:endParaRPr lang="fr-BE"/>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272CB1C-1E68-44AD-8797-44EDE0E173DA}" type="slidenum">
              <a:rPr lang="fr-BE" smtClean="0"/>
              <a:pPr/>
              <a:t>‹N°›</a:t>
            </a:fld>
            <a:endParaRPr lang="fr-B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fr-FR"/>
          </a:p>
        </p:txBody>
      </p:sp>
      <p:sp>
        <p:nvSpPr>
          <p:cNvPr id="3" name="Espace réservé de la date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3A9F58FD-0753-EF49-A61E-7FB92E7F86F8}" type="datetimeFigureOut">
              <a:rPr lang="fr-FR" smtClean="0"/>
              <a:pPr/>
              <a:t>18/02/2019</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5562" tIns="47781" rIns="95562" bIns="47781"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6" name="Espace réservé du pied de page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1E65EE7F-6754-2E4D-95C8-C5E131971BF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441107">
              <a:defRPr/>
            </a:pPr>
            <a:r>
              <a:rPr lang="fr-BE" b="0" dirty="0">
                <a:solidFill>
                  <a:srgbClr val="FF0000"/>
                </a:solidFill>
              </a:rPr>
              <a:t>Si un AGW est publié au MB après son entrée en vigueur, alors il faut considérer que l’entrée en vigueur effective se fait 10j après la publication au MB</a:t>
            </a:r>
            <a:endParaRPr lang="fr-FR" b="0" dirty="0">
              <a:solidFill>
                <a:srgbClr val="FF0000"/>
              </a:solidFill>
            </a:endParaRPr>
          </a:p>
        </p:txBody>
      </p:sp>
      <p:sp>
        <p:nvSpPr>
          <p:cNvPr id="4" name="Espace réservé du numéro de diapositive 3"/>
          <p:cNvSpPr>
            <a:spLocks noGrp="1"/>
          </p:cNvSpPr>
          <p:nvPr>
            <p:ph type="sldNum" sz="quarter" idx="5"/>
          </p:nvPr>
        </p:nvSpPr>
        <p:spPr/>
        <p:txBody>
          <a:bodyPr/>
          <a:lstStyle/>
          <a:p>
            <a:fld id="{1E65EE7F-6754-2E4D-95C8-C5E131971BF8}" type="slidenum">
              <a:rPr lang="fr-FR" smtClean="0"/>
              <a:pPr/>
              <a:t>3</a:t>
            </a:fld>
            <a:endParaRPr lang="fr-FR"/>
          </a:p>
        </p:txBody>
      </p:sp>
    </p:spTree>
    <p:extLst>
      <p:ext uri="{BB962C8B-B14F-4D97-AF65-F5344CB8AC3E}">
        <p14:creationId xmlns:p14="http://schemas.microsoft.com/office/powerpoint/2010/main" xmlns="" val="937847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1E65EE7F-6754-2E4D-95C8-C5E131971BF8}" type="slidenum">
              <a:rPr lang="fr-FR" smtClean="0"/>
              <a:pPr/>
              <a:t>32</a:t>
            </a:fld>
            <a:endParaRPr lang="fr-FR"/>
          </a:p>
        </p:txBody>
      </p:sp>
    </p:spTree>
    <p:extLst>
      <p:ext uri="{BB962C8B-B14F-4D97-AF65-F5344CB8AC3E}">
        <p14:creationId xmlns:p14="http://schemas.microsoft.com/office/powerpoint/2010/main" xmlns="" val="2295198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441107">
              <a:defRPr/>
            </a:pPr>
            <a:endParaRPr lang="fr-FR" dirty="0"/>
          </a:p>
        </p:txBody>
      </p:sp>
      <p:sp>
        <p:nvSpPr>
          <p:cNvPr id="4" name="Espace réservé du numéro de diapositive 3"/>
          <p:cNvSpPr>
            <a:spLocks noGrp="1"/>
          </p:cNvSpPr>
          <p:nvPr>
            <p:ph type="sldNum" sz="quarter" idx="5"/>
          </p:nvPr>
        </p:nvSpPr>
        <p:spPr/>
        <p:txBody>
          <a:bodyPr/>
          <a:lstStyle/>
          <a:p>
            <a:fld id="{1E65EE7F-6754-2E4D-95C8-C5E131971BF8}" type="slidenum">
              <a:rPr lang="fr-FR" smtClean="0"/>
              <a:pPr/>
              <a:t>38</a:t>
            </a:fld>
            <a:endParaRPr lang="fr-FR"/>
          </a:p>
        </p:txBody>
      </p:sp>
    </p:spTree>
    <p:extLst>
      <p:ext uri="{BB962C8B-B14F-4D97-AF65-F5344CB8AC3E}">
        <p14:creationId xmlns:p14="http://schemas.microsoft.com/office/powerpoint/2010/main" xmlns="" val="2633348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441107">
              <a:defRPr/>
            </a:pPr>
            <a:r>
              <a:rPr lang="fr-BE" b="0" dirty="0">
                <a:solidFill>
                  <a:srgbClr val="FF0000"/>
                </a:solidFill>
              </a:rPr>
              <a:t>Si un AGW est publié au MB après son entrée en vigueur, alors il faut considérer que l’entrée en vigueur effective se fait 10j après la publication au MB</a:t>
            </a:r>
            <a:endParaRPr lang="fr-FR" b="0" dirty="0">
              <a:solidFill>
                <a:srgbClr val="FF0000"/>
              </a:solidFill>
            </a:endParaRPr>
          </a:p>
        </p:txBody>
      </p:sp>
      <p:sp>
        <p:nvSpPr>
          <p:cNvPr id="4" name="Espace réservé du numéro de diapositive 3"/>
          <p:cNvSpPr>
            <a:spLocks noGrp="1"/>
          </p:cNvSpPr>
          <p:nvPr>
            <p:ph type="sldNum" sz="quarter" idx="5"/>
          </p:nvPr>
        </p:nvSpPr>
        <p:spPr/>
        <p:txBody>
          <a:bodyPr/>
          <a:lstStyle/>
          <a:p>
            <a:fld id="{1E65EE7F-6754-2E4D-95C8-C5E131971BF8}" type="slidenum">
              <a:rPr lang="fr-FR" smtClean="0"/>
              <a:pPr/>
              <a:t>43</a:t>
            </a:fld>
            <a:endParaRPr lang="fr-FR"/>
          </a:p>
        </p:txBody>
      </p:sp>
    </p:spTree>
    <p:extLst>
      <p:ext uri="{BB962C8B-B14F-4D97-AF65-F5344CB8AC3E}">
        <p14:creationId xmlns:p14="http://schemas.microsoft.com/office/powerpoint/2010/main" xmlns="" val="1103290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441107">
              <a:defRPr/>
            </a:pPr>
            <a:r>
              <a:rPr lang="fr-BE" b="0" dirty="0">
                <a:solidFill>
                  <a:srgbClr val="FF0000"/>
                </a:solidFill>
              </a:rPr>
              <a:t>Si un AGW est publié au MB après son entrée en vigueur, alors il faut considérer que l’entrée en vigueur effective se fait 10j après la publication au MB</a:t>
            </a:r>
            <a:endParaRPr lang="fr-FR" b="0" dirty="0">
              <a:solidFill>
                <a:srgbClr val="FF0000"/>
              </a:solidFill>
            </a:endParaRPr>
          </a:p>
        </p:txBody>
      </p:sp>
      <p:sp>
        <p:nvSpPr>
          <p:cNvPr id="4" name="Espace réservé du numéro de diapositive 3"/>
          <p:cNvSpPr>
            <a:spLocks noGrp="1"/>
          </p:cNvSpPr>
          <p:nvPr>
            <p:ph type="sldNum" sz="quarter" idx="5"/>
          </p:nvPr>
        </p:nvSpPr>
        <p:spPr/>
        <p:txBody>
          <a:bodyPr/>
          <a:lstStyle/>
          <a:p>
            <a:fld id="{1E65EE7F-6754-2E4D-95C8-C5E131971BF8}" type="slidenum">
              <a:rPr lang="fr-FR" smtClean="0"/>
              <a:pPr/>
              <a:t>44</a:t>
            </a:fld>
            <a:endParaRPr lang="fr-FR"/>
          </a:p>
        </p:txBody>
      </p:sp>
    </p:spTree>
    <p:extLst>
      <p:ext uri="{BB962C8B-B14F-4D97-AF65-F5344CB8AC3E}">
        <p14:creationId xmlns:p14="http://schemas.microsoft.com/office/powerpoint/2010/main" xmlns="" val="1221797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441107">
              <a:defRPr/>
            </a:pPr>
            <a:r>
              <a:rPr lang="fr-BE" b="0" dirty="0">
                <a:solidFill>
                  <a:srgbClr val="FF0000"/>
                </a:solidFill>
              </a:rPr>
              <a:t>Si un AGW est publié au MB après son entrée en vigueur, alors il faut considérer que l’entrée en vigueur effective se fait 10j après la publication au MB</a:t>
            </a:r>
            <a:endParaRPr lang="fr-FR" b="0" dirty="0">
              <a:solidFill>
                <a:srgbClr val="FF0000"/>
              </a:solidFill>
            </a:endParaRPr>
          </a:p>
        </p:txBody>
      </p:sp>
      <p:sp>
        <p:nvSpPr>
          <p:cNvPr id="4" name="Espace réservé du numéro de diapositive 3"/>
          <p:cNvSpPr>
            <a:spLocks noGrp="1"/>
          </p:cNvSpPr>
          <p:nvPr>
            <p:ph type="sldNum" sz="quarter" idx="5"/>
          </p:nvPr>
        </p:nvSpPr>
        <p:spPr/>
        <p:txBody>
          <a:bodyPr/>
          <a:lstStyle/>
          <a:p>
            <a:fld id="{1E65EE7F-6754-2E4D-95C8-C5E131971BF8}" type="slidenum">
              <a:rPr lang="fr-FR" smtClean="0"/>
              <a:pPr/>
              <a:t>4</a:t>
            </a:fld>
            <a:endParaRPr lang="fr-FR"/>
          </a:p>
        </p:txBody>
      </p:sp>
    </p:spTree>
    <p:extLst>
      <p:ext uri="{BB962C8B-B14F-4D97-AF65-F5344CB8AC3E}">
        <p14:creationId xmlns:p14="http://schemas.microsoft.com/office/powerpoint/2010/main" xmlns="" val="1435738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441107">
              <a:defRPr/>
            </a:pPr>
            <a:r>
              <a:rPr lang="fr-BE" b="0" dirty="0">
                <a:solidFill>
                  <a:srgbClr val="FF0000"/>
                </a:solidFill>
              </a:rPr>
              <a:t>Si un AGW est publié au MB après son entrée en vigueur, alors il faut considérer que l’entrée en vigueur effective se fait 10j après la publication au MB</a:t>
            </a:r>
            <a:endParaRPr lang="fr-FR" b="0" dirty="0">
              <a:solidFill>
                <a:srgbClr val="FF0000"/>
              </a:solidFill>
            </a:endParaRPr>
          </a:p>
        </p:txBody>
      </p:sp>
      <p:sp>
        <p:nvSpPr>
          <p:cNvPr id="4" name="Espace réservé du numéro de diapositive 3"/>
          <p:cNvSpPr>
            <a:spLocks noGrp="1"/>
          </p:cNvSpPr>
          <p:nvPr>
            <p:ph type="sldNum" sz="quarter" idx="5"/>
          </p:nvPr>
        </p:nvSpPr>
        <p:spPr/>
        <p:txBody>
          <a:bodyPr/>
          <a:lstStyle/>
          <a:p>
            <a:fld id="{1E65EE7F-6754-2E4D-95C8-C5E131971BF8}" type="slidenum">
              <a:rPr lang="fr-FR" smtClean="0"/>
              <a:pPr/>
              <a:t>5</a:t>
            </a:fld>
            <a:endParaRPr lang="fr-FR"/>
          </a:p>
        </p:txBody>
      </p:sp>
    </p:spTree>
    <p:extLst>
      <p:ext uri="{BB962C8B-B14F-4D97-AF65-F5344CB8AC3E}">
        <p14:creationId xmlns:p14="http://schemas.microsoft.com/office/powerpoint/2010/main" xmlns="" val="93784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441107">
              <a:defRPr/>
            </a:pPr>
            <a:r>
              <a:rPr lang="fr-BE" b="0" dirty="0">
                <a:solidFill>
                  <a:srgbClr val="FF0000"/>
                </a:solidFill>
              </a:rPr>
              <a:t>Si un AGW est publié au MB après son entrée en vigueur, alors il faut considérer que l’entrée en vigueur effective se fait 10j après la publication au MB</a:t>
            </a:r>
            <a:endParaRPr lang="fr-FR" b="0" dirty="0">
              <a:solidFill>
                <a:srgbClr val="FF0000"/>
              </a:solidFill>
            </a:endParaRPr>
          </a:p>
        </p:txBody>
      </p:sp>
      <p:sp>
        <p:nvSpPr>
          <p:cNvPr id="4" name="Espace réservé du numéro de diapositive 3"/>
          <p:cNvSpPr>
            <a:spLocks noGrp="1"/>
          </p:cNvSpPr>
          <p:nvPr>
            <p:ph type="sldNum" sz="quarter" idx="5"/>
          </p:nvPr>
        </p:nvSpPr>
        <p:spPr/>
        <p:txBody>
          <a:bodyPr/>
          <a:lstStyle/>
          <a:p>
            <a:fld id="{1E65EE7F-6754-2E4D-95C8-C5E131971BF8}" type="slidenum">
              <a:rPr lang="fr-FR" smtClean="0"/>
              <a:pPr/>
              <a:t>6</a:t>
            </a:fld>
            <a:endParaRPr lang="fr-FR"/>
          </a:p>
        </p:txBody>
      </p:sp>
    </p:spTree>
    <p:extLst>
      <p:ext uri="{BB962C8B-B14F-4D97-AF65-F5344CB8AC3E}">
        <p14:creationId xmlns:p14="http://schemas.microsoft.com/office/powerpoint/2010/main" xmlns="" val="1315666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441107">
              <a:defRPr/>
            </a:pPr>
            <a:r>
              <a:rPr lang="fr-BE" b="0" dirty="0">
                <a:solidFill>
                  <a:srgbClr val="FF0000"/>
                </a:solidFill>
              </a:rPr>
              <a:t>Si un AGW est publié au MB après son entrée en vigueur, alors il faut considérer que l’entrée en vigueur effective se fait 10j après la publication au MB</a:t>
            </a:r>
            <a:endParaRPr lang="fr-FR" b="0" dirty="0">
              <a:solidFill>
                <a:srgbClr val="FF0000"/>
              </a:solidFill>
            </a:endParaRPr>
          </a:p>
        </p:txBody>
      </p:sp>
      <p:sp>
        <p:nvSpPr>
          <p:cNvPr id="4" name="Espace réservé du numéro de diapositive 3"/>
          <p:cNvSpPr>
            <a:spLocks noGrp="1"/>
          </p:cNvSpPr>
          <p:nvPr>
            <p:ph type="sldNum" sz="quarter" idx="5"/>
          </p:nvPr>
        </p:nvSpPr>
        <p:spPr/>
        <p:txBody>
          <a:bodyPr/>
          <a:lstStyle/>
          <a:p>
            <a:fld id="{1E65EE7F-6754-2E4D-95C8-C5E131971BF8}" type="slidenum">
              <a:rPr lang="fr-FR" smtClean="0"/>
              <a:pPr/>
              <a:t>7</a:t>
            </a:fld>
            <a:endParaRPr lang="fr-FR"/>
          </a:p>
        </p:txBody>
      </p:sp>
    </p:spTree>
    <p:extLst>
      <p:ext uri="{BB962C8B-B14F-4D97-AF65-F5344CB8AC3E}">
        <p14:creationId xmlns:p14="http://schemas.microsoft.com/office/powerpoint/2010/main" xmlns="" val="3399890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441107">
              <a:defRPr/>
            </a:pPr>
            <a:r>
              <a:rPr lang="fr-BE" b="1" dirty="0"/>
              <a:t>Art. R.IV.26-1 et 2, Art. R.IV.30-1 du </a:t>
            </a:r>
            <a:r>
              <a:rPr lang="fr-BE" b="1" dirty="0" err="1"/>
              <a:t>CoDT</a:t>
            </a:r>
            <a:r>
              <a:rPr lang="fr-BE" b="1" dirty="0"/>
              <a:t> : </a:t>
            </a:r>
            <a:r>
              <a:rPr lang="fr-BE" b="1" dirty="0">
                <a:solidFill>
                  <a:schemeClr val="accent5">
                    <a:lumMod val="75000"/>
                  </a:schemeClr>
                </a:solidFill>
                <a:latin typeface="Arial" pitchFamily="34" charset="0"/>
                <a:cs typeface="Arial" pitchFamily="34" charset="0"/>
              </a:rPr>
              <a:t>Demande d’un Permis d’Urbanisme, d’un Permis d’Urbanisation ou d’un Certificat d’Urbanisme n°2 </a:t>
            </a:r>
            <a:endParaRPr lang="fr-FR" dirty="0"/>
          </a:p>
        </p:txBody>
      </p:sp>
      <p:sp>
        <p:nvSpPr>
          <p:cNvPr id="4" name="Espace réservé du numéro de diapositive 3"/>
          <p:cNvSpPr>
            <a:spLocks noGrp="1"/>
          </p:cNvSpPr>
          <p:nvPr>
            <p:ph type="sldNum" sz="quarter" idx="5"/>
          </p:nvPr>
        </p:nvSpPr>
        <p:spPr/>
        <p:txBody>
          <a:bodyPr/>
          <a:lstStyle/>
          <a:p>
            <a:fld id="{1E65EE7F-6754-2E4D-95C8-C5E131971BF8}" type="slidenum">
              <a:rPr lang="fr-FR" smtClean="0"/>
              <a:pPr/>
              <a:t>26</a:t>
            </a:fld>
            <a:endParaRPr lang="fr-FR"/>
          </a:p>
        </p:txBody>
      </p:sp>
    </p:spTree>
    <p:extLst>
      <p:ext uri="{BB962C8B-B14F-4D97-AF65-F5344CB8AC3E}">
        <p14:creationId xmlns:p14="http://schemas.microsoft.com/office/powerpoint/2010/main" xmlns="" val="3738334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1E65EE7F-6754-2E4D-95C8-C5E131971BF8}" type="slidenum">
              <a:rPr lang="fr-FR" smtClean="0"/>
              <a:pPr/>
              <a:t>29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1E65EE7F-6754-2E4D-95C8-C5E131971BF8}" type="slidenum">
              <a:rPr lang="fr-FR" smtClean="0"/>
              <a:pPr/>
              <a:t>30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1E65EE7F-6754-2E4D-95C8-C5E131971BF8}" type="slidenum">
              <a:rPr lang="fr-FR" smtClean="0"/>
              <a:pPr/>
              <a:t>31</a:t>
            </a:fld>
            <a:endParaRPr lang="fr-FR"/>
          </a:p>
        </p:txBody>
      </p:sp>
    </p:spTree>
    <p:extLst>
      <p:ext uri="{BB962C8B-B14F-4D97-AF65-F5344CB8AC3E}">
        <p14:creationId xmlns:p14="http://schemas.microsoft.com/office/powerpoint/2010/main" xmlns="" val="4061470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3" name="Image 2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4857711" cy="2160000"/>
          </a:xfrm>
          <a:prstGeom prst="rect">
            <a:avLst/>
          </a:prstGeom>
        </p:spPr>
      </p:pic>
      <p:sp>
        <p:nvSpPr>
          <p:cNvPr id="36" name="Rectangle 35"/>
          <p:cNvSpPr/>
          <p:nvPr userDrawn="1"/>
        </p:nvSpPr>
        <p:spPr>
          <a:xfrm>
            <a:off x="0" y="4248000"/>
            <a:ext cx="2160000" cy="90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 name="Titre 1"/>
          <p:cNvSpPr>
            <a:spLocks noGrp="1"/>
          </p:cNvSpPr>
          <p:nvPr>
            <p:ph type="ctrTitle" hasCustomPrompt="1"/>
          </p:nvPr>
        </p:nvSpPr>
        <p:spPr>
          <a:xfrm>
            <a:off x="1362364" y="2880000"/>
            <a:ext cx="7060578" cy="1544400"/>
          </a:xfrm>
        </p:spPr>
        <p:txBody>
          <a:bodyPr anchor="t">
            <a:normAutofit/>
          </a:bodyPr>
          <a:lstStyle>
            <a:lvl1pPr algn="l">
              <a:defRPr sz="3000" b="1">
                <a:solidFill>
                  <a:srgbClr val="7AB929"/>
                </a:solidFill>
              </a:defRPr>
            </a:lvl1pPr>
          </a:lstStyle>
          <a:p>
            <a:r>
              <a:rPr lang="fr-FR" dirty="0"/>
              <a:t>CLIQUEZ ET MODIFIEZ LE TITRE</a:t>
            </a:r>
          </a:p>
        </p:txBody>
      </p:sp>
      <p:sp>
        <p:nvSpPr>
          <p:cNvPr id="6" name="Rectangle 5"/>
          <p:cNvSpPr/>
          <p:nvPr userDrawn="1"/>
        </p:nvSpPr>
        <p:spPr>
          <a:xfrm>
            <a:off x="8422942" y="459551"/>
            <a:ext cx="721058" cy="90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xmlns="" val="1038666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3" name="Espace réservé du texte vertical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xmlns="" val="3116621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154781"/>
            <a:ext cx="2057400" cy="3290888"/>
          </a:xfrm>
        </p:spPr>
        <p:txBody>
          <a:bodyPr vert="eaVert"/>
          <a:lstStyle/>
          <a:p>
            <a:r>
              <a:rPr lang="fr-FR" dirty="0"/>
              <a:t>CLIQUEZ ET MODIFIEZ LE TITRE</a:t>
            </a:r>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xmlns="" val="392233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xmlns="" val="152046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normAutofit/>
          </a:bodyPr>
          <a:lstStyle>
            <a:lvl1pPr algn="l">
              <a:defRPr sz="3600" b="1" cap="all"/>
            </a:lvl1pPr>
          </a:lstStyle>
          <a:p>
            <a:r>
              <a:rPr lang="fr-FR" dirty="0"/>
              <a:t>Cliquez et modifiez le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xmlns="" val="1550071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lstStyle/>
          <a:p>
            <a:r>
              <a:rPr lang="fr-FR" dirty="0"/>
              <a:t>CLIQUEZ ET MODIFIEZ LE TITRE</a:t>
            </a:r>
          </a:p>
        </p:txBody>
      </p:sp>
      <p:sp>
        <p:nvSpPr>
          <p:cNvPr id="3" name="Espace réservé du contenu 2"/>
          <p:cNvSpPr>
            <a:spLocks noGrp="1"/>
          </p:cNvSpPr>
          <p:nvPr>
            <p:ph sz="half" idx="1"/>
          </p:nvPr>
        </p:nvSpPr>
        <p:spPr>
          <a:xfrm>
            <a:off x="754302" y="900113"/>
            <a:ext cx="3741498" cy="2545556"/>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900113"/>
            <a:ext cx="3774102" cy="2545556"/>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xmlns="" val="168313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05979"/>
            <a:ext cx="8229600" cy="857250"/>
          </a:xfrm>
        </p:spPr>
        <p:txBody>
          <a:bodyPr/>
          <a:lstStyle>
            <a:lvl1pPr>
              <a:defRPr/>
            </a:lvl1pPr>
          </a:lstStyle>
          <a:p>
            <a:r>
              <a:rPr lang="fr-FR" dirty="0"/>
              <a:t>CLIQUEZ ET MODIFIEZ LE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xmlns="" val="1100530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3" name="Espace réservé de la date 2"/>
          <p:cNvSpPr>
            <a:spLocks noGrp="1"/>
          </p:cNvSpPr>
          <p:nvPr>
            <p:ph type="dt" sz="half" idx="10"/>
          </p:nvPr>
        </p:nvSpPr>
        <p:spPr>
          <a:xfrm>
            <a:off x="457200" y="4767263"/>
            <a:ext cx="2133600" cy="273844"/>
          </a:xfrm>
          <a:prstGeom prst="rect">
            <a:avLst/>
          </a:prstGeom>
        </p:spPr>
        <p:txBody>
          <a:bodyPr/>
          <a:lstStyle/>
          <a:p>
            <a:fld id="{04EB6A17-D7A4-3049-9C0B-80302430D2B0}" type="datetimeFigureOut">
              <a:rPr lang="fr-FR" smtClean="0"/>
              <a:pPr/>
              <a:t>18/02/2019</a:t>
            </a:fld>
            <a:endParaRPr lang="fr-FR"/>
          </a:p>
        </p:txBody>
      </p:sp>
      <p:sp>
        <p:nvSpPr>
          <p:cNvPr id="4" name="Espace réservé du pied de page 3"/>
          <p:cNvSpPr>
            <a:spLocks noGrp="1"/>
          </p:cNvSpPr>
          <p:nvPr>
            <p:ph type="ftr" sz="quarter" idx="11"/>
          </p:nvPr>
        </p:nvSpPr>
        <p:spPr>
          <a:xfrm>
            <a:off x="3124200" y="4767263"/>
            <a:ext cx="2895600" cy="273844"/>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4767263"/>
            <a:ext cx="2133600" cy="273844"/>
          </a:xfrm>
          <a:prstGeom prst="rect">
            <a:avLst/>
          </a:prstGeom>
        </p:spPr>
        <p:txBody>
          <a:bodyPr/>
          <a:lstStyle/>
          <a:p>
            <a:fld id="{2E794143-8163-F543-A4DC-FC997488DC9F}" type="slidenum">
              <a:rPr lang="fr-FR" smtClean="0"/>
              <a:pPr/>
              <a:t>‹N°›</a:t>
            </a:fld>
            <a:endParaRPr lang="fr-FR"/>
          </a:p>
        </p:txBody>
      </p:sp>
    </p:spTree>
    <p:extLst>
      <p:ext uri="{BB962C8B-B14F-4D97-AF65-F5344CB8AC3E}">
        <p14:creationId xmlns:p14="http://schemas.microsoft.com/office/powerpoint/2010/main" xmlns="" val="32565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4767263"/>
            <a:ext cx="2133600" cy="273844"/>
          </a:xfrm>
          <a:prstGeom prst="rect">
            <a:avLst/>
          </a:prstGeom>
        </p:spPr>
        <p:txBody>
          <a:bodyPr/>
          <a:lstStyle/>
          <a:p>
            <a:fld id="{04EB6A17-D7A4-3049-9C0B-80302430D2B0}" type="datetimeFigureOut">
              <a:rPr lang="fr-FR" smtClean="0"/>
              <a:pPr/>
              <a:t>18/02/2019</a:t>
            </a:fld>
            <a:endParaRPr lang="fr-FR"/>
          </a:p>
        </p:txBody>
      </p:sp>
      <p:sp>
        <p:nvSpPr>
          <p:cNvPr id="3" name="Espace réservé du pied de page 2"/>
          <p:cNvSpPr>
            <a:spLocks noGrp="1"/>
          </p:cNvSpPr>
          <p:nvPr>
            <p:ph type="ftr" sz="quarter" idx="11"/>
          </p:nvPr>
        </p:nvSpPr>
        <p:spPr>
          <a:xfrm>
            <a:off x="3124200" y="4767263"/>
            <a:ext cx="2895600" cy="273844"/>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4767263"/>
            <a:ext cx="2133600" cy="273844"/>
          </a:xfrm>
          <a:prstGeom prst="rect">
            <a:avLst/>
          </a:prstGeom>
        </p:spPr>
        <p:txBody>
          <a:bodyPr/>
          <a:lstStyle/>
          <a:p>
            <a:fld id="{2E794143-8163-F543-A4DC-FC997488DC9F}" type="slidenum">
              <a:rPr lang="fr-FR" smtClean="0"/>
              <a:pPr/>
              <a:t>‹N°›</a:t>
            </a:fld>
            <a:endParaRPr lang="fr-FR"/>
          </a:p>
        </p:txBody>
      </p:sp>
    </p:spTree>
    <p:extLst>
      <p:ext uri="{BB962C8B-B14F-4D97-AF65-F5344CB8AC3E}">
        <p14:creationId xmlns:p14="http://schemas.microsoft.com/office/powerpoint/2010/main" xmlns="" val="201861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1" y="204787"/>
            <a:ext cx="3008313" cy="871538"/>
          </a:xfrm>
        </p:spPr>
        <p:txBody>
          <a:bodyPr anchor="b"/>
          <a:lstStyle>
            <a:lvl1pPr algn="l">
              <a:defRPr sz="2000" b="1"/>
            </a:lvl1pPr>
          </a:lstStyle>
          <a:p>
            <a:r>
              <a:rPr lang="fr-FR" dirty="0"/>
              <a:t>CLIQUEZ ET MODIFIEZ LE TITRE</a:t>
            </a:r>
          </a:p>
        </p:txBody>
      </p:sp>
      <p:sp>
        <p:nvSpPr>
          <p:cNvPr id="3" name="Espace réservé du contenu 2"/>
          <p:cNvSpPr>
            <a:spLocks noGrp="1"/>
          </p:cNvSpPr>
          <p:nvPr>
            <p:ph idx="1"/>
          </p:nvPr>
        </p:nvSpPr>
        <p:spPr>
          <a:xfrm>
            <a:off x="3575050" y="204788"/>
            <a:ext cx="5111750" cy="4389835"/>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fld id="{04EB6A17-D7A4-3049-9C0B-80302430D2B0}" type="datetimeFigureOut">
              <a:rPr lang="fr-FR" smtClean="0"/>
              <a:pPr/>
              <a:t>18/02/2019</a:t>
            </a:fld>
            <a:endParaRPr lang="fr-FR"/>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p>
            <a:fld id="{2E794143-8163-F543-A4DC-FC997488DC9F}" type="slidenum">
              <a:rPr lang="fr-FR" smtClean="0"/>
              <a:pPr/>
              <a:t>‹N°›</a:t>
            </a:fld>
            <a:endParaRPr lang="fr-FR"/>
          </a:p>
        </p:txBody>
      </p:sp>
    </p:spTree>
    <p:extLst>
      <p:ext uri="{BB962C8B-B14F-4D97-AF65-F5344CB8AC3E}">
        <p14:creationId xmlns:p14="http://schemas.microsoft.com/office/powerpoint/2010/main" xmlns="" val="284623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3600450"/>
            <a:ext cx="5486400" cy="425054"/>
          </a:xfrm>
        </p:spPr>
        <p:txBody>
          <a:bodyPr anchor="b"/>
          <a:lstStyle>
            <a:lvl1pPr algn="l">
              <a:defRPr sz="2000" b="1"/>
            </a:lvl1pPr>
          </a:lstStyle>
          <a:p>
            <a:r>
              <a:rPr lang="fr-FR" dirty="0"/>
              <a:t>CLIQUEZ ET MODIFIEZ LE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xmlns="" val="289506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4182" y="205979"/>
            <a:ext cx="7868120" cy="85725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554182" y="1200150"/>
            <a:ext cx="7868120" cy="3227849"/>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7" name="Image 6"/>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4248000"/>
            <a:ext cx="1966896" cy="874588"/>
          </a:xfrm>
          <a:prstGeom prst="rect">
            <a:avLst/>
          </a:prstGeom>
        </p:spPr>
      </p:pic>
      <p:sp>
        <p:nvSpPr>
          <p:cNvPr id="8" name="Espace réservé de la date 3"/>
          <p:cNvSpPr txBox="1">
            <a:spLocks/>
          </p:cNvSpPr>
          <p:nvPr userDrawn="1"/>
        </p:nvSpPr>
        <p:spPr>
          <a:xfrm>
            <a:off x="7128000" y="216000"/>
            <a:ext cx="1800000" cy="540000"/>
          </a:xfrm>
          <a:prstGeom prst="rect">
            <a:avLst/>
          </a:prstGeom>
        </p:spPr>
        <p:txBody>
          <a:bodyPr/>
          <a:lstStyle>
            <a:defPPr>
              <a:defRPr lang="fr-FR"/>
            </a:defPPr>
            <a:lvl1pPr marL="0" algn="r" defTabSz="457200" rtl="0" eaLnBrk="1" latinLnBrk="0" hangingPunct="1">
              <a:defRPr sz="18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EB6A17-D7A4-3049-9C0B-80302430D2B0}" type="datetimeFigureOut">
              <a:rPr lang="fr-FR" sz="1200" smtClean="0">
                <a:solidFill>
                  <a:srgbClr val="898989"/>
                </a:solidFill>
              </a:rPr>
              <a:pPr/>
              <a:t>18/02/2019</a:t>
            </a:fld>
            <a:endParaRPr lang="fr-FR" sz="1200" dirty="0">
              <a:solidFill>
                <a:srgbClr val="898989"/>
              </a:solidFill>
            </a:endParaRPr>
          </a:p>
          <a:p>
            <a:fld id="{2E794143-8163-F543-A4DC-FC997488DC9F}" type="slidenum">
              <a:rPr lang="fr-FR" sz="1200" b="1" smtClean="0">
                <a:solidFill>
                  <a:srgbClr val="898989"/>
                </a:solidFill>
              </a:rPr>
              <a:pPr/>
              <a:t>‹N°›</a:t>
            </a:fld>
            <a:endParaRPr lang="fr-FR" sz="1200" b="1" dirty="0">
              <a:solidFill>
                <a:srgbClr val="898989"/>
              </a:solidFill>
            </a:endParaRPr>
          </a:p>
        </p:txBody>
      </p:sp>
      <p:sp>
        <p:nvSpPr>
          <p:cNvPr id="9" name="Rectangle 6"/>
          <p:cNvSpPr>
            <a:spLocks noChangeArrowheads="1"/>
          </p:cNvSpPr>
          <p:nvPr userDrawn="1"/>
        </p:nvSpPr>
        <p:spPr bwMode="auto">
          <a:xfrm>
            <a:off x="8244000" y="4963500"/>
            <a:ext cx="900000" cy="180000"/>
          </a:xfrm>
          <a:prstGeom prst="rect">
            <a:avLst/>
          </a:prstGeom>
          <a:solidFill>
            <a:srgbClr val="7AB929"/>
          </a:solidFill>
          <a:ln>
            <a:noFill/>
          </a:ln>
          <a:extLst/>
        </p:spPr>
        <p:txBody>
          <a:bodyPr/>
          <a:lstStyle/>
          <a:p>
            <a:endParaRPr lang="fr-FR"/>
          </a:p>
        </p:txBody>
      </p:sp>
      <p:sp>
        <p:nvSpPr>
          <p:cNvPr id="10" name="ZoneTexte 12"/>
          <p:cNvSpPr txBox="1">
            <a:spLocks noChangeArrowheads="1"/>
          </p:cNvSpPr>
          <p:nvPr userDrawn="1"/>
        </p:nvSpPr>
        <p:spPr bwMode="auto">
          <a:xfrm>
            <a:off x="0" y="4428000"/>
            <a:ext cx="8064000" cy="7200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fr-FR" sz="1200" b="1" dirty="0">
                <a:solidFill>
                  <a:srgbClr val="000000"/>
                </a:solidFill>
                <a:latin typeface="Arial" charset="0"/>
                <a:cs typeface="Arial" charset="0"/>
              </a:rPr>
              <a:t>Service public de Wallonie</a:t>
            </a:r>
            <a:r>
              <a:rPr lang="fr-FR" sz="1200" b="1" dirty="0">
                <a:solidFill>
                  <a:srgbClr val="002D59"/>
                </a:solidFill>
                <a:latin typeface="Arial" charset="0"/>
                <a:cs typeface="Arial" charset="0"/>
              </a:rPr>
              <a:t> </a:t>
            </a:r>
            <a:r>
              <a:rPr lang="fr-FR" sz="1200" b="1" kern="1200" dirty="0">
                <a:solidFill>
                  <a:srgbClr val="7AB929"/>
                </a:solidFill>
                <a:effectLst/>
                <a:latin typeface="Arial"/>
                <a:ea typeface="ＭＳ Ｐゴシック" charset="0"/>
                <a:cs typeface="Arial"/>
              </a:rPr>
              <a:t>agriculture ressources naturelles environnement</a:t>
            </a:r>
            <a:r>
              <a:rPr lang="fr-FR" sz="1200" b="1" dirty="0">
                <a:solidFill>
                  <a:srgbClr val="7AB929"/>
                </a:solidFill>
                <a:effectLst/>
                <a:latin typeface="Arial"/>
                <a:cs typeface="Arial"/>
              </a:rPr>
              <a:t> </a:t>
            </a:r>
            <a:endParaRPr lang="fr-FR" sz="1200" b="1" dirty="0">
              <a:solidFill>
                <a:srgbClr val="7AB929"/>
              </a:solidFill>
              <a:latin typeface="Arial"/>
              <a:cs typeface="Arial"/>
            </a:endParaRPr>
          </a:p>
        </p:txBody>
      </p:sp>
    </p:spTree>
    <p:extLst>
      <p:ext uri="{BB962C8B-B14F-4D97-AF65-F5344CB8AC3E}">
        <p14:creationId xmlns:p14="http://schemas.microsoft.com/office/powerpoint/2010/main" xmlns="" val="234485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1" kern="1200">
          <a:solidFill>
            <a:srgbClr val="7AB92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nvironnement.wallonie.be/legis/pe/pe006bisannexe1.htm" TargetMode="External"/><Relationship Id="rId1" Type="http://schemas.openxmlformats.org/officeDocument/2006/relationships/slideLayout" Target="../slideLayouts/slideLayout7.xml"/><Relationship Id="rId6" Type="http://schemas.openxmlformats.org/officeDocument/2006/relationships/hyperlink" Target="https://dps.environnement.wallonie.be/home/formulaires/demandeur-dun-permis.html"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hyperlink" Target="http://bdes.wallonie.be/portal" TargetMode="External"/><Relationship Id="rId2" Type="http://schemas.openxmlformats.org/officeDocument/2006/relationships/image" Target="../media/image28.tif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dps.environnement.wallonie.be/home.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google.com/url?sa=i&amp;rct=j&amp;q=&amp;esrc=s&amp;source=images&amp;cd=&amp;cad=rja&amp;uact=8&amp;ved=2ahUKEwiB7ePO8cTgAhVEhRoKHZwCAa0QjRx6BAgBEAU&amp;url=https://fr.dreamstime.com/photographie-stock-libre-droits-%C3%A9quipe-poign%C3%A9e-main-image39246477&amp;psig=AOvVaw3p0ZE4zUkp8lnik8ORecPt&amp;ust=155056573103168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57564" y="2424916"/>
            <a:ext cx="7455632" cy="557402"/>
          </a:xfrm>
        </p:spPr>
        <p:txBody>
          <a:bodyPr>
            <a:noAutofit/>
          </a:bodyPr>
          <a:lstStyle/>
          <a:p>
            <a:pPr>
              <a:tabLst>
                <a:tab pos="723900" algn="l"/>
                <a:tab pos="1447800" algn="l"/>
                <a:tab pos="2171700" algn="l"/>
                <a:tab pos="2894013" algn="l"/>
                <a:tab pos="3617913" algn="l"/>
                <a:tab pos="4343400" algn="l"/>
              </a:tabLst>
            </a:pPr>
            <a:r>
              <a:rPr lang="fr-BE" sz="2800" dirty="0">
                <a:solidFill>
                  <a:srgbClr val="996600"/>
                </a:solidFill>
                <a:latin typeface="Calibri" pitchFamily="32" charset="0"/>
                <a:ea typeface="Geneva" charset="0"/>
                <a:cs typeface="Geneva" charset="0"/>
              </a:rPr>
              <a:t>Décret sols 1/3/2018 et AGW sols </a:t>
            </a:r>
            <a:r>
              <a:rPr lang="fr-BE" sz="2800" dirty="0">
                <a:latin typeface="Calibri" pitchFamily="32" charset="0"/>
                <a:ea typeface="Geneva" charset="0"/>
                <a:cs typeface="Geneva" charset="0"/>
              </a:rPr>
              <a:t>– volet permis</a:t>
            </a:r>
            <a:r>
              <a:rPr lang="fr-BE" sz="2800" dirty="0">
                <a:solidFill>
                  <a:srgbClr val="996600"/>
                </a:solidFill>
                <a:latin typeface="Calibri" pitchFamily="32" charset="0"/>
                <a:ea typeface="Geneva" charset="0"/>
                <a:cs typeface="Geneva" charset="0"/>
              </a:rPr>
              <a:t/>
            </a:r>
            <a:br>
              <a:rPr lang="fr-BE" sz="2800" dirty="0">
                <a:solidFill>
                  <a:srgbClr val="996600"/>
                </a:solidFill>
                <a:latin typeface="Calibri" pitchFamily="32" charset="0"/>
                <a:ea typeface="Geneva" charset="0"/>
                <a:cs typeface="Geneva" charset="0"/>
              </a:rPr>
            </a:br>
            <a:endParaRPr lang="fr-FR" sz="2000" dirty="0"/>
          </a:p>
        </p:txBody>
      </p:sp>
      <p:sp>
        <p:nvSpPr>
          <p:cNvPr id="3" name="Rectangle 3"/>
          <p:cNvSpPr>
            <a:spLocks noChangeArrowheads="1"/>
          </p:cNvSpPr>
          <p:nvPr/>
        </p:nvSpPr>
        <p:spPr bwMode="auto">
          <a:xfrm>
            <a:off x="3732028" y="3910682"/>
            <a:ext cx="5106678" cy="340735"/>
          </a:xfrm>
          <a:prstGeom prst="rect">
            <a:avLst/>
          </a:prstGeom>
          <a:noFill/>
          <a:ln w="9360">
            <a:noFill/>
            <a:round/>
            <a:headEnd/>
            <a:tailEnd/>
          </a:ln>
          <a:effectLst/>
        </p:spPr>
        <p:txBody>
          <a:bodyPr wrap="square" lIns="90000" tIns="46800" rIns="90000" bIns="46800">
            <a:spAutoFit/>
          </a:bodyPr>
          <a:lstStyle/>
          <a:p>
            <a:pPr algn="ctr">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sz="1600" i="1" dirty="0">
                <a:solidFill>
                  <a:srgbClr val="000000"/>
                </a:solidFill>
                <a:latin typeface="Calibri" pitchFamily="32" charset="0"/>
                <a:ea typeface="SimSun" charset="0"/>
                <a:cs typeface="SimSun" charset="0"/>
              </a:rPr>
              <a:t>E. GOIDTS - C. FIERENS – Direction de la Protection des Sols</a:t>
            </a:r>
          </a:p>
        </p:txBody>
      </p:sp>
      <p:sp>
        <p:nvSpPr>
          <p:cNvPr id="4" name="Rectangle 3"/>
          <p:cNvSpPr>
            <a:spLocks noChangeArrowheads="1"/>
          </p:cNvSpPr>
          <p:nvPr/>
        </p:nvSpPr>
        <p:spPr bwMode="auto">
          <a:xfrm>
            <a:off x="4170556" y="1569630"/>
            <a:ext cx="4647439" cy="402291"/>
          </a:xfrm>
          <a:prstGeom prst="rect">
            <a:avLst/>
          </a:prstGeom>
          <a:noFill/>
          <a:ln w="9360">
            <a:noFill/>
            <a:round/>
            <a:headEnd/>
            <a:tailEnd/>
          </a:ln>
          <a:effectLst/>
        </p:spPr>
        <p:txBody>
          <a:bodyPr wrap="square" lIns="90000" tIns="46800" rIns="90000" bIns="46800">
            <a:spAutoFit/>
          </a:bodyPr>
          <a:lstStyle/>
          <a:p>
            <a:pPr algn="ctr">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sz="2000" b="1" i="1" dirty="0">
                <a:solidFill>
                  <a:srgbClr val="000000"/>
                </a:solidFill>
                <a:latin typeface="Calibri" pitchFamily="32" charset="0"/>
                <a:ea typeface="SimSun" charset="0"/>
                <a:cs typeface="SimSun" charset="0"/>
              </a:rPr>
              <a:t>	Réunion Décret sols 2018 </a:t>
            </a:r>
            <a:r>
              <a:rPr lang="fr-BE" sz="2000" b="1" i="1" dirty="0">
                <a:latin typeface="Calibri" pitchFamily="32" charset="0"/>
                <a:ea typeface="SimSun" charset="0"/>
                <a:cs typeface="SimSun" charset="0"/>
              </a:rPr>
              <a:t>– DSD / FD / FT</a:t>
            </a:r>
          </a:p>
        </p:txBody>
      </p:sp>
      <p:sp>
        <p:nvSpPr>
          <p:cNvPr id="5" name="ZoneTexte 4">
            <a:extLst>
              <a:ext uri="{FF2B5EF4-FFF2-40B4-BE49-F238E27FC236}">
                <a16:creationId xmlns:a16="http://schemas.microsoft.com/office/drawing/2014/main" xmlns="" id="{773AEB1A-D9C1-1D44-B277-521104B87021}"/>
              </a:ext>
            </a:extLst>
          </p:cNvPr>
          <p:cNvSpPr txBox="1"/>
          <p:nvPr/>
        </p:nvSpPr>
        <p:spPr>
          <a:xfrm>
            <a:off x="2584938" y="3274418"/>
            <a:ext cx="3666393" cy="369332"/>
          </a:xfrm>
          <a:prstGeom prst="rect">
            <a:avLst/>
          </a:prstGeom>
          <a:noFill/>
        </p:spPr>
        <p:txBody>
          <a:bodyPr wrap="square" rtlCol="0">
            <a:spAutoFit/>
          </a:bodyPr>
          <a:lstStyle/>
          <a:p>
            <a:pPr algn="ctr"/>
            <a:r>
              <a:rPr lang="fr-BE" dirty="0">
                <a:latin typeface="Calibri" pitchFamily="32" charset="0"/>
                <a:ea typeface="SimSun" charset="0"/>
                <a:cs typeface="SimSun" charset="0"/>
              </a:rPr>
              <a:t>Jambes – 18 février 2019 </a:t>
            </a:r>
          </a:p>
        </p:txBody>
      </p:sp>
    </p:spTree>
    <p:extLst>
      <p:ext uri="{BB962C8B-B14F-4D97-AF65-F5344CB8AC3E}">
        <p14:creationId xmlns:p14="http://schemas.microsoft.com/office/powerpoint/2010/main" xmlns="" val="1963027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54182" y="41837"/>
            <a:ext cx="7868120" cy="857250"/>
          </a:xfrm>
          <a:prstGeom prst="rect">
            <a:avLst/>
          </a:prstGeom>
        </p:spPr>
        <p:txBody>
          <a:bodyPr vert="horz" lIns="91440" tIns="45720" rIns="91440" bIns="45720" rtlCol="0" anchor="ctr">
            <a:normAutofit/>
          </a:bodyPr>
          <a:lstStyle/>
          <a:p>
            <a:pPr lvl="0">
              <a:spcBef>
                <a:spcPct val="0"/>
              </a:spcBef>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2 – </a:t>
            </a:r>
            <a:r>
              <a:rPr lang="fr-BE" sz="2800" b="1" dirty="0">
                <a:solidFill>
                  <a:srgbClr val="7AB929"/>
                </a:solidFill>
                <a:latin typeface="Arial"/>
                <a:cs typeface="Arial"/>
              </a:rPr>
              <a:t>Rôle du permis</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sp>
        <p:nvSpPr>
          <p:cNvPr id="4" name="ZoneTexte 3">
            <a:extLst>
              <a:ext uri="{FF2B5EF4-FFF2-40B4-BE49-F238E27FC236}">
                <a16:creationId xmlns:a16="http://schemas.microsoft.com/office/drawing/2014/main" xmlns="" id="{04BCC3BA-54F6-B449-AD56-13301049850B}"/>
              </a:ext>
            </a:extLst>
          </p:cNvPr>
          <p:cNvSpPr txBox="1"/>
          <p:nvPr/>
        </p:nvSpPr>
        <p:spPr>
          <a:xfrm>
            <a:off x="554182" y="898129"/>
            <a:ext cx="8589818" cy="3985706"/>
          </a:xfrm>
          <a:prstGeom prst="rect">
            <a:avLst/>
          </a:prstGeom>
          <a:solidFill>
            <a:schemeClr val="bg1"/>
          </a:solidFill>
        </p:spPr>
        <p:txBody>
          <a:bodyPr wrap="square" rtlCol="0">
            <a:spAutoFit/>
          </a:bodyPr>
          <a:lstStyle/>
          <a:p>
            <a:pPr marL="457200" indent="-457200">
              <a:buFont typeface="+mj-lt"/>
              <a:buAutoNum type="arabicPeriod" startAt="2"/>
            </a:pPr>
            <a:r>
              <a:rPr lang="fr-FR" sz="2000" b="1" dirty="0">
                <a:latin typeface="Arial" pitchFamily="34" charset="0"/>
                <a:cs typeface="Arial" pitchFamily="34" charset="0"/>
              </a:rPr>
              <a:t>Terme de l’activité à risque sol (article 24 DS) </a:t>
            </a:r>
          </a:p>
          <a:p>
            <a:r>
              <a:rPr lang="fr-FR" sz="2000" b="1" dirty="0">
                <a:solidFill>
                  <a:srgbClr val="00B050"/>
                </a:solidFill>
                <a:latin typeface="Arial" pitchFamily="34" charset="0"/>
                <a:cs typeface="Arial" pitchFamily="34" charset="0"/>
              </a:rPr>
              <a:t>	</a:t>
            </a:r>
            <a:r>
              <a:rPr lang="fr-FR" sz="2000" b="1" i="1" u="sng" dirty="0">
                <a:solidFill>
                  <a:srgbClr val="00B050"/>
                </a:solidFill>
                <a:latin typeface="Arial" pitchFamily="34" charset="0"/>
                <a:cs typeface="Arial" pitchFamily="34" charset="0"/>
              </a:rPr>
              <a:t>= permis environnement</a:t>
            </a:r>
          </a:p>
          <a:p>
            <a:pPr lvl="1"/>
            <a:endParaRPr lang="fr-FR" sz="1200" b="1" dirty="0">
              <a:latin typeface="Arial" pitchFamily="34" charset="0"/>
              <a:cs typeface="Arial" pitchFamily="34" charset="0"/>
            </a:endParaRPr>
          </a:p>
          <a:p>
            <a:r>
              <a:rPr lang="fr-FR" b="1" dirty="0">
                <a:latin typeface="Arial" pitchFamily="34" charset="0"/>
                <a:cs typeface="Arial" pitchFamily="34" charset="0"/>
              </a:rPr>
              <a:t>	Déclenchement d’une étude sol si pertinent:</a:t>
            </a:r>
            <a:endParaRPr lang="fr-FR" dirty="0">
              <a:latin typeface="Arial" pitchFamily="34" charset="0"/>
              <a:cs typeface="Arial" pitchFamily="34" charset="0"/>
            </a:endParaRPr>
          </a:p>
          <a:p>
            <a:pPr marL="742950" lvl="1" indent="-285750"/>
            <a:endParaRPr lang="fr-FR" sz="1200" dirty="0">
              <a:latin typeface="Arial" pitchFamily="34" charset="0"/>
              <a:cs typeface="Arial" pitchFamily="34" charset="0"/>
            </a:endParaRPr>
          </a:p>
          <a:p>
            <a:pPr marL="666750" lvl="1" indent="-209550">
              <a:buFont typeface="Arial" panose="020B0604020202020204" pitchFamily="34" charset="0"/>
              <a:buChar char="•"/>
            </a:pPr>
            <a:r>
              <a:rPr lang="fr-FR" dirty="0">
                <a:latin typeface="Arial" pitchFamily="34" charset="0"/>
                <a:cs typeface="Arial" pitchFamily="34" charset="0"/>
              </a:rPr>
              <a:t>Article 73 AGW sols: autorisation activité à risque mais absence de risque démontrée</a:t>
            </a:r>
          </a:p>
          <a:p>
            <a:pPr marL="1158875" lvl="2" indent="-244475">
              <a:buFont typeface="+mj-lt"/>
              <a:buAutoNum type="arabicPeriod"/>
            </a:pPr>
            <a:r>
              <a:rPr lang="fr-BE" sz="1100" i="1" dirty="0"/>
              <a:t>Parcelle sans  activité / installation à risque pour le sol (non mise en œuvre du permis, …);</a:t>
            </a:r>
            <a:endParaRPr lang="fr-BE" sz="1100" dirty="0"/>
          </a:p>
          <a:p>
            <a:pPr marL="1143000" lvl="2" indent="-228600">
              <a:buFont typeface="+mj-lt"/>
              <a:buAutoNum type="arabicPeriod"/>
            </a:pPr>
            <a:r>
              <a:rPr lang="fr-BE" sz="1100" i="1" dirty="0"/>
              <a:t>Installation/activité a été / est confinée sans contact avec le sol ;</a:t>
            </a:r>
            <a:endParaRPr lang="fr-BE" sz="1100" dirty="0"/>
          </a:p>
          <a:p>
            <a:pPr marL="1143000" lvl="2" indent="-228600">
              <a:buFont typeface="+mj-lt"/>
              <a:buAutoNum type="arabicPeriod"/>
            </a:pPr>
            <a:r>
              <a:rPr lang="fr-BE" sz="1100" i="1" dirty="0"/>
              <a:t>Dépôts de produits à risque pour le sol en petit conditionnement et avec un permis d’environnement contenant des conditions particulières liées aux bonnes pratiques avec respect de celles-ci ;</a:t>
            </a:r>
            <a:endParaRPr lang="fr-BE" sz="1100" dirty="0"/>
          </a:p>
          <a:p>
            <a:pPr marL="1143000" lvl="2" indent="-228600">
              <a:buFont typeface="+mj-lt"/>
              <a:buAutoNum type="arabicPeriod"/>
            </a:pPr>
            <a:r>
              <a:rPr lang="fr-BE" sz="1100" i="1" dirty="0"/>
              <a:t>Absence d’usage des produits à risque pour la santé, l’environnement ou le sol ;</a:t>
            </a:r>
            <a:endParaRPr lang="fr-BE" sz="1100" dirty="0"/>
          </a:p>
          <a:p>
            <a:pPr marL="1143000" lvl="2" indent="-228600">
              <a:buFont typeface="+mj-lt"/>
              <a:buAutoNum type="arabicPeriod"/>
            </a:pPr>
            <a:r>
              <a:rPr lang="fr-BE" sz="1100" i="1" dirty="0"/>
              <a:t>Activité/installation régie par un permis ou une autorisation faisant référence à des conditions sectorielles incluant des mesures de protection sol et avec respect de celles-ci ;</a:t>
            </a:r>
            <a:endParaRPr lang="fr-BE" sz="1100" dirty="0"/>
          </a:p>
          <a:p>
            <a:pPr marL="1143000" lvl="2" indent="-228600">
              <a:buFont typeface="+mj-lt"/>
              <a:buAutoNum type="arabicPeriod"/>
            </a:pPr>
            <a:r>
              <a:rPr lang="fr-BE" sz="1100" i="1" dirty="0"/>
              <a:t>Non atteinte des seuils retenus pour classer l’activité/installation comme étant à  risque pour le sol, et ce durant toute la durée du permis ou de l’autorisation ;</a:t>
            </a:r>
            <a:endParaRPr lang="fr-BE" sz="1400" dirty="0"/>
          </a:p>
          <a:p>
            <a:pPr marL="666750" lvl="1" indent="-209550">
              <a:buFont typeface="Arial" panose="020B0604020202020204" pitchFamily="34" charset="0"/>
              <a:buChar char="•"/>
            </a:pPr>
            <a:r>
              <a:rPr lang="fr-FR" dirty="0">
                <a:latin typeface="Arial" pitchFamily="34" charset="0"/>
                <a:cs typeface="Arial" pitchFamily="34" charset="0"/>
              </a:rPr>
              <a:t>Article 29 DS (-&gt; procédure dans art. 74 AGW sols): dérogation car démarches déjà effectuées</a:t>
            </a:r>
          </a:p>
        </p:txBody>
      </p:sp>
    </p:spTree>
    <p:extLst>
      <p:ext uri="{BB962C8B-B14F-4D97-AF65-F5344CB8AC3E}">
        <p14:creationId xmlns:p14="http://schemas.microsoft.com/office/powerpoint/2010/main" xmlns="" val="2147228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3 – </a:t>
            </a:r>
            <a:r>
              <a:rPr lang="fr-BE" sz="2800" b="1" dirty="0">
                <a:solidFill>
                  <a:srgbClr val="7AB929"/>
                </a:solidFill>
                <a:latin typeface="Arial"/>
                <a:ea typeface="+mj-ea"/>
                <a:cs typeface="Arial"/>
              </a:rPr>
              <a:t>Cadre Décret sol </a:t>
            </a:r>
            <a:r>
              <a:rPr lang="fr-BE" sz="2800" b="1" dirty="0" err="1">
                <a:solidFill>
                  <a:srgbClr val="7AB929"/>
                </a:solidFill>
                <a:latin typeface="Arial"/>
                <a:ea typeface="+mj-ea"/>
                <a:cs typeface="Arial"/>
              </a:rPr>
              <a:t>CoDT</a:t>
            </a:r>
            <a:r>
              <a:rPr lang="fr-BE" sz="2800" b="1" dirty="0">
                <a:solidFill>
                  <a:srgbClr val="7AB929"/>
                </a:solidFill>
                <a:latin typeface="Arial"/>
                <a:ea typeface="+mj-ea"/>
                <a:cs typeface="Arial"/>
              </a:rPr>
              <a:t> (annexe 8)</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sp>
        <p:nvSpPr>
          <p:cNvPr id="11" name="ZoneTexte 10">
            <a:extLst>
              <a:ext uri="{FF2B5EF4-FFF2-40B4-BE49-F238E27FC236}">
                <a16:creationId xmlns:a16="http://schemas.microsoft.com/office/drawing/2014/main" xmlns="" id="{7C6920D8-3DDB-0548-ABD6-0E53D62EC794}"/>
              </a:ext>
            </a:extLst>
          </p:cNvPr>
          <p:cNvSpPr txBox="1"/>
          <p:nvPr/>
        </p:nvSpPr>
        <p:spPr>
          <a:xfrm>
            <a:off x="91440" y="667512"/>
            <a:ext cx="7818120" cy="646331"/>
          </a:xfrm>
          <a:prstGeom prst="rect">
            <a:avLst/>
          </a:prstGeom>
          <a:noFill/>
        </p:spPr>
        <p:txBody>
          <a:bodyPr wrap="square" rtlCol="0">
            <a:spAutoFit/>
          </a:bodyPr>
          <a:lstStyle/>
          <a:p>
            <a:r>
              <a:rPr lang="fr-FR" b="1" dirty="0">
                <a:latin typeface="Arial" pitchFamily="34" charset="0"/>
                <a:cs typeface="Arial" pitchFamily="34" charset="0"/>
              </a:rPr>
              <a:t>	Remaniement sol/changement d’usage parcelle pêche (art. 23 DS) </a:t>
            </a:r>
          </a:p>
          <a:p>
            <a:r>
              <a:rPr lang="fr-FR" b="1" dirty="0">
                <a:solidFill>
                  <a:srgbClr val="FFC000"/>
                </a:solidFill>
                <a:latin typeface="Arial" pitchFamily="34" charset="0"/>
                <a:cs typeface="Arial" pitchFamily="34" charset="0"/>
              </a:rPr>
              <a:t>	</a:t>
            </a:r>
            <a:r>
              <a:rPr lang="fr-FR" b="1" i="1" u="sng" dirty="0">
                <a:solidFill>
                  <a:srgbClr val="FFC000"/>
                </a:solidFill>
                <a:latin typeface="Arial" pitchFamily="34" charset="0"/>
                <a:cs typeface="Arial" pitchFamily="34" charset="0"/>
              </a:rPr>
              <a:t>= permis avec volet urbanistique: </a:t>
            </a:r>
            <a:r>
              <a:rPr lang="fr-FR" b="1" i="1" u="sng" dirty="0" err="1">
                <a:solidFill>
                  <a:srgbClr val="FFC000"/>
                </a:solidFill>
                <a:latin typeface="Arial" pitchFamily="34" charset="0"/>
                <a:cs typeface="Arial" pitchFamily="34" charset="0"/>
              </a:rPr>
              <a:t>Purbanisme</a:t>
            </a:r>
            <a:r>
              <a:rPr lang="fr-FR" b="1" i="1" u="sng" dirty="0">
                <a:solidFill>
                  <a:srgbClr val="FFC000"/>
                </a:solidFill>
                <a:latin typeface="Arial" pitchFamily="34" charset="0"/>
                <a:cs typeface="Arial" pitchFamily="34" charset="0"/>
              </a:rPr>
              <a:t>, </a:t>
            </a:r>
            <a:r>
              <a:rPr lang="fr-FR" b="1" i="1" u="sng" dirty="0" err="1">
                <a:solidFill>
                  <a:srgbClr val="FFC000"/>
                </a:solidFill>
                <a:latin typeface="Arial" pitchFamily="34" charset="0"/>
                <a:cs typeface="Arial" pitchFamily="34" charset="0"/>
              </a:rPr>
              <a:t>Pintégré</a:t>
            </a:r>
            <a:r>
              <a:rPr lang="fr-FR" b="1" i="1" u="sng" dirty="0">
                <a:solidFill>
                  <a:srgbClr val="FFC000"/>
                </a:solidFill>
                <a:latin typeface="Arial" pitchFamily="34" charset="0"/>
                <a:cs typeface="Arial" pitchFamily="34" charset="0"/>
              </a:rPr>
              <a:t>, </a:t>
            </a:r>
            <a:r>
              <a:rPr lang="fr-FR" b="1" i="1" u="sng" dirty="0" err="1">
                <a:solidFill>
                  <a:srgbClr val="FFC000"/>
                </a:solidFill>
                <a:latin typeface="Arial" pitchFamily="34" charset="0"/>
                <a:cs typeface="Arial" pitchFamily="34" charset="0"/>
              </a:rPr>
              <a:t>PUnique</a:t>
            </a:r>
            <a:endParaRPr lang="fr-FR" dirty="0"/>
          </a:p>
        </p:txBody>
      </p:sp>
    </p:spTree>
    <p:extLst>
      <p:ext uri="{BB962C8B-B14F-4D97-AF65-F5344CB8AC3E}">
        <p14:creationId xmlns:p14="http://schemas.microsoft.com/office/powerpoint/2010/main" xmlns="" val="1584316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xmlns="" id="{0D93B3D1-9EDC-4245-AEAF-C6270023B19D}"/>
              </a:ext>
            </a:extLst>
          </p:cNvPr>
          <p:cNvPicPr>
            <a:picLocks noChangeAspect="1" noChangeArrowheads="1"/>
          </p:cNvPicPr>
          <p:nvPr/>
        </p:nvPicPr>
        <p:blipFill rotWithShape="1">
          <a:blip r:embed="rId2"/>
          <a:srcRect t="4348"/>
          <a:stretch/>
        </p:blipFill>
        <p:spPr bwMode="auto">
          <a:xfrm>
            <a:off x="122962" y="1410193"/>
            <a:ext cx="6853066" cy="3664726"/>
          </a:xfrm>
          <a:prstGeom prst="rect">
            <a:avLst/>
          </a:prstGeom>
          <a:noFill/>
          <a:ln w="9525">
            <a:noFill/>
            <a:miter lim="800000"/>
            <a:headEnd/>
            <a:tailEnd/>
          </a:ln>
          <a:effectLst/>
        </p:spPr>
      </p:pic>
      <p:sp>
        <p:nvSpPr>
          <p:cNvPr id="3" name="Titre 1"/>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3 – </a:t>
            </a:r>
            <a:r>
              <a:rPr lang="fr-BE" sz="2800" b="1" dirty="0">
                <a:solidFill>
                  <a:srgbClr val="7AB929"/>
                </a:solidFill>
                <a:latin typeface="Arial"/>
                <a:ea typeface="+mj-ea"/>
                <a:cs typeface="Arial"/>
              </a:rPr>
              <a:t>Cadre Décret sol </a:t>
            </a:r>
            <a:r>
              <a:rPr lang="fr-BE" sz="2800" b="1" dirty="0" err="1">
                <a:solidFill>
                  <a:srgbClr val="7AB929"/>
                </a:solidFill>
                <a:latin typeface="Arial"/>
                <a:ea typeface="+mj-ea"/>
                <a:cs typeface="Arial"/>
              </a:rPr>
              <a:t>CoDT</a:t>
            </a:r>
            <a:r>
              <a:rPr lang="fr-BE" sz="2800" b="1" dirty="0">
                <a:solidFill>
                  <a:srgbClr val="7AB929"/>
                </a:solidFill>
                <a:latin typeface="Arial"/>
                <a:ea typeface="+mj-ea"/>
                <a:cs typeface="Arial"/>
              </a:rPr>
              <a:t> (annexe 8)</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sp>
        <p:nvSpPr>
          <p:cNvPr id="4" name="ZoneTexte 3">
            <a:extLst>
              <a:ext uri="{FF2B5EF4-FFF2-40B4-BE49-F238E27FC236}">
                <a16:creationId xmlns:a16="http://schemas.microsoft.com/office/drawing/2014/main" xmlns="" id="{04BCC3BA-54F6-B449-AD56-13301049850B}"/>
              </a:ext>
            </a:extLst>
          </p:cNvPr>
          <p:cNvSpPr txBox="1"/>
          <p:nvPr/>
        </p:nvSpPr>
        <p:spPr>
          <a:xfrm>
            <a:off x="6949440" y="1410193"/>
            <a:ext cx="2194560" cy="646331"/>
          </a:xfrm>
          <a:prstGeom prst="rect">
            <a:avLst/>
          </a:prstGeom>
          <a:solidFill>
            <a:schemeClr val="bg1"/>
          </a:solidFill>
        </p:spPr>
        <p:txBody>
          <a:bodyPr wrap="square" rtlCol="0">
            <a:spAutoFit/>
          </a:bodyPr>
          <a:lstStyle/>
          <a:p>
            <a:r>
              <a:rPr lang="fr-FR" u="sng" dirty="0" err="1">
                <a:solidFill>
                  <a:srgbClr val="0070C0"/>
                </a:solidFill>
                <a:latin typeface="Arial" pitchFamily="34" charset="0"/>
                <a:cs typeface="Arial" pitchFamily="34" charset="0"/>
              </a:rPr>
              <a:t>dps.environnement.wallonie.be</a:t>
            </a:r>
            <a:r>
              <a:rPr lang="fr-FR" u="sng" dirty="0">
                <a:solidFill>
                  <a:srgbClr val="0070C0"/>
                </a:solidFill>
                <a:latin typeface="Arial" pitchFamily="34" charset="0"/>
                <a:cs typeface="Arial" pitchFamily="34" charset="0"/>
              </a:rPr>
              <a:t> </a:t>
            </a:r>
          </a:p>
        </p:txBody>
      </p:sp>
      <p:sp>
        <p:nvSpPr>
          <p:cNvPr id="8" name="Ellipse 7">
            <a:extLst>
              <a:ext uri="{FF2B5EF4-FFF2-40B4-BE49-F238E27FC236}">
                <a16:creationId xmlns:a16="http://schemas.microsoft.com/office/drawing/2014/main" xmlns="" id="{51F18520-DAB0-5949-9576-8295096CE0D7}"/>
              </a:ext>
            </a:extLst>
          </p:cNvPr>
          <p:cNvSpPr/>
          <p:nvPr/>
        </p:nvSpPr>
        <p:spPr>
          <a:xfrm>
            <a:off x="159538" y="2122254"/>
            <a:ext cx="617702" cy="280949"/>
          </a:xfrm>
          <a:prstGeom prst="ellipse">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4741981-DDDD-2B4A-86DD-6866C2763945}"/>
              </a:ext>
            </a:extLst>
          </p:cNvPr>
          <p:cNvSpPr/>
          <p:nvPr/>
        </p:nvSpPr>
        <p:spPr>
          <a:xfrm>
            <a:off x="4956972" y="3247060"/>
            <a:ext cx="1144858" cy="155908"/>
          </a:xfrm>
          <a:prstGeom prst="rect">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8" name="Rectangle 17">
            <a:extLst>
              <a:ext uri="{FF2B5EF4-FFF2-40B4-BE49-F238E27FC236}">
                <a16:creationId xmlns:a16="http://schemas.microsoft.com/office/drawing/2014/main" xmlns="" id="{0E7C4A41-5A1D-B34B-AD13-6253F9F2452B}"/>
              </a:ext>
            </a:extLst>
          </p:cNvPr>
          <p:cNvSpPr/>
          <p:nvPr/>
        </p:nvSpPr>
        <p:spPr>
          <a:xfrm>
            <a:off x="4956972" y="3474976"/>
            <a:ext cx="1582163" cy="379461"/>
          </a:xfrm>
          <a:prstGeom prst="rect">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9" name="Rectangle 18">
            <a:extLst>
              <a:ext uri="{FF2B5EF4-FFF2-40B4-BE49-F238E27FC236}">
                <a16:creationId xmlns:a16="http://schemas.microsoft.com/office/drawing/2014/main" xmlns="" id="{7034F902-1060-CE44-BF70-A23A2A4EC7F2}"/>
              </a:ext>
            </a:extLst>
          </p:cNvPr>
          <p:cNvSpPr/>
          <p:nvPr/>
        </p:nvSpPr>
        <p:spPr>
          <a:xfrm>
            <a:off x="4986451" y="4239884"/>
            <a:ext cx="1144858" cy="194956"/>
          </a:xfrm>
          <a:prstGeom prst="rect">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0" name="Rectangle 19">
            <a:extLst>
              <a:ext uri="{FF2B5EF4-FFF2-40B4-BE49-F238E27FC236}">
                <a16:creationId xmlns:a16="http://schemas.microsoft.com/office/drawing/2014/main" xmlns="" id="{39AFE7A8-CB77-D544-9D7F-C9DFA0B8BB6C}"/>
              </a:ext>
            </a:extLst>
          </p:cNvPr>
          <p:cNvSpPr/>
          <p:nvPr/>
        </p:nvSpPr>
        <p:spPr>
          <a:xfrm>
            <a:off x="4920396" y="2505456"/>
            <a:ext cx="1315812" cy="493776"/>
          </a:xfrm>
          <a:prstGeom prst="rect">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xmlns="" id="{7C6920D8-3DDB-0548-ABD6-0E53D62EC794}"/>
              </a:ext>
            </a:extLst>
          </p:cNvPr>
          <p:cNvSpPr txBox="1"/>
          <p:nvPr/>
        </p:nvSpPr>
        <p:spPr>
          <a:xfrm>
            <a:off x="91440" y="667512"/>
            <a:ext cx="7818120" cy="646331"/>
          </a:xfrm>
          <a:prstGeom prst="rect">
            <a:avLst/>
          </a:prstGeom>
          <a:noFill/>
        </p:spPr>
        <p:txBody>
          <a:bodyPr wrap="square" rtlCol="0">
            <a:spAutoFit/>
          </a:bodyPr>
          <a:lstStyle/>
          <a:p>
            <a:r>
              <a:rPr lang="fr-FR" b="1" dirty="0">
                <a:latin typeface="Arial" pitchFamily="34" charset="0"/>
                <a:cs typeface="Arial" pitchFamily="34" charset="0"/>
              </a:rPr>
              <a:t>	Remaniement sol/changement d’usage parcelle pêche (art. 23 DS) </a:t>
            </a:r>
          </a:p>
          <a:p>
            <a:r>
              <a:rPr lang="fr-FR" b="1" dirty="0">
                <a:solidFill>
                  <a:srgbClr val="FFC000"/>
                </a:solidFill>
                <a:latin typeface="Arial" pitchFamily="34" charset="0"/>
                <a:cs typeface="Arial" pitchFamily="34" charset="0"/>
              </a:rPr>
              <a:t>	</a:t>
            </a:r>
            <a:r>
              <a:rPr lang="fr-FR" b="1" i="1" u="sng" dirty="0">
                <a:solidFill>
                  <a:srgbClr val="FFC000"/>
                </a:solidFill>
                <a:latin typeface="Arial" pitchFamily="34" charset="0"/>
                <a:cs typeface="Arial" pitchFamily="34" charset="0"/>
              </a:rPr>
              <a:t>= permis avec volet urbanistique: </a:t>
            </a:r>
            <a:r>
              <a:rPr lang="fr-FR" b="1" i="1" u="sng" dirty="0" err="1">
                <a:solidFill>
                  <a:srgbClr val="FFC000"/>
                </a:solidFill>
                <a:latin typeface="Arial" pitchFamily="34" charset="0"/>
                <a:cs typeface="Arial" pitchFamily="34" charset="0"/>
              </a:rPr>
              <a:t>Purbanisme</a:t>
            </a:r>
            <a:r>
              <a:rPr lang="fr-FR" b="1" i="1" u="sng" dirty="0">
                <a:solidFill>
                  <a:srgbClr val="FFC000"/>
                </a:solidFill>
                <a:latin typeface="Arial" pitchFamily="34" charset="0"/>
                <a:cs typeface="Arial" pitchFamily="34" charset="0"/>
              </a:rPr>
              <a:t>, </a:t>
            </a:r>
            <a:r>
              <a:rPr lang="fr-FR" b="1" i="1" u="sng" dirty="0" err="1">
                <a:solidFill>
                  <a:srgbClr val="FFC000"/>
                </a:solidFill>
                <a:latin typeface="Arial" pitchFamily="34" charset="0"/>
                <a:cs typeface="Arial" pitchFamily="34" charset="0"/>
              </a:rPr>
              <a:t>Pintégré</a:t>
            </a:r>
            <a:r>
              <a:rPr lang="fr-FR" b="1" i="1" u="sng" dirty="0">
                <a:solidFill>
                  <a:srgbClr val="FFC000"/>
                </a:solidFill>
                <a:latin typeface="Arial" pitchFamily="34" charset="0"/>
                <a:cs typeface="Arial" pitchFamily="34" charset="0"/>
              </a:rPr>
              <a:t>, </a:t>
            </a:r>
            <a:r>
              <a:rPr lang="fr-FR" b="1" i="1" u="sng" dirty="0" err="1">
                <a:solidFill>
                  <a:srgbClr val="FFC000"/>
                </a:solidFill>
                <a:latin typeface="Arial" pitchFamily="34" charset="0"/>
                <a:cs typeface="Arial" pitchFamily="34" charset="0"/>
              </a:rPr>
              <a:t>PUnique</a:t>
            </a:r>
            <a:endParaRPr lang="fr-FR" dirty="0"/>
          </a:p>
        </p:txBody>
      </p:sp>
    </p:spTree>
    <p:extLst>
      <p:ext uri="{BB962C8B-B14F-4D97-AF65-F5344CB8AC3E}">
        <p14:creationId xmlns:p14="http://schemas.microsoft.com/office/powerpoint/2010/main" xmlns="" val="1584316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3 – </a:t>
            </a:r>
            <a:r>
              <a:rPr lang="fr-BE" sz="2800" b="1" dirty="0">
                <a:solidFill>
                  <a:srgbClr val="7AB929"/>
                </a:solidFill>
                <a:latin typeface="Arial"/>
                <a:ea typeface="+mj-ea"/>
                <a:cs typeface="Arial"/>
              </a:rPr>
              <a:t>Cadre Décret sol </a:t>
            </a:r>
            <a:r>
              <a:rPr lang="fr-BE" sz="2800" b="1" dirty="0" err="1">
                <a:solidFill>
                  <a:srgbClr val="7AB929"/>
                </a:solidFill>
                <a:latin typeface="Arial"/>
                <a:ea typeface="+mj-ea"/>
                <a:cs typeface="Arial"/>
              </a:rPr>
              <a:t>CoDT</a:t>
            </a:r>
            <a:r>
              <a:rPr lang="fr-BE" sz="2800" b="1" dirty="0">
                <a:solidFill>
                  <a:srgbClr val="7AB929"/>
                </a:solidFill>
                <a:latin typeface="Arial"/>
                <a:ea typeface="+mj-ea"/>
                <a:cs typeface="Arial"/>
              </a:rPr>
              <a:t> (annexe 8)</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sp>
        <p:nvSpPr>
          <p:cNvPr id="4" name="ZoneTexte 3">
            <a:extLst>
              <a:ext uri="{FF2B5EF4-FFF2-40B4-BE49-F238E27FC236}">
                <a16:creationId xmlns:a16="http://schemas.microsoft.com/office/drawing/2014/main" xmlns="" id="{04BCC3BA-54F6-B449-AD56-13301049850B}"/>
              </a:ext>
            </a:extLst>
          </p:cNvPr>
          <p:cNvSpPr txBox="1"/>
          <p:nvPr/>
        </p:nvSpPr>
        <p:spPr>
          <a:xfrm>
            <a:off x="6949440" y="1410193"/>
            <a:ext cx="2194560" cy="2862322"/>
          </a:xfrm>
          <a:prstGeom prst="rect">
            <a:avLst/>
          </a:prstGeom>
          <a:solidFill>
            <a:schemeClr val="bg1"/>
          </a:solidFill>
        </p:spPr>
        <p:txBody>
          <a:bodyPr wrap="square" rtlCol="0">
            <a:spAutoFit/>
          </a:bodyPr>
          <a:lstStyle/>
          <a:p>
            <a:r>
              <a:rPr lang="fr-FR" u="sng" dirty="0" err="1">
                <a:solidFill>
                  <a:srgbClr val="0070C0"/>
                </a:solidFill>
                <a:latin typeface="Arial" pitchFamily="34" charset="0"/>
                <a:cs typeface="Arial" pitchFamily="34" charset="0"/>
              </a:rPr>
              <a:t>dps.environnement.wallonie.be</a:t>
            </a:r>
            <a:r>
              <a:rPr lang="fr-FR" u="sng" dirty="0">
                <a:solidFill>
                  <a:srgbClr val="0070C0"/>
                </a:solidFill>
                <a:latin typeface="Arial" pitchFamily="34" charset="0"/>
                <a:cs typeface="Arial" pitchFamily="34" charset="0"/>
              </a:rPr>
              <a:t> </a:t>
            </a:r>
          </a:p>
          <a:p>
            <a:endParaRPr lang="fr-FR" b="1" i="1" dirty="0">
              <a:latin typeface="Arial" pitchFamily="34" charset="0"/>
              <a:cs typeface="Arial" pitchFamily="34" charset="0"/>
            </a:endParaRPr>
          </a:p>
          <a:p>
            <a:r>
              <a:rPr lang="fr-FR" b="1" i="1" dirty="0">
                <a:latin typeface="Arial" pitchFamily="34" charset="0"/>
                <a:cs typeface="Arial" pitchFamily="34" charset="0"/>
              </a:rPr>
              <a:t>Cadre Décret sol:</a:t>
            </a:r>
          </a:p>
          <a:p>
            <a:r>
              <a:rPr lang="fr-FR" i="1" dirty="0">
                <a:latin typeface="Arial" pitchFamily="34" charset="0"/>
                <a:cs typeface="Arial" pitchFamily="34" charset="0"/>
              </a:rPr>
              <a:t>- Annexe 4, 5, 6, 7, 8 et 9 (</a:t>
            </a:r>
            <a:r>
              <a:rPr lang="fr-FR" i="1" dirty="0" err="1">
                <a:latin typeface="Arial" pitchFamily="34" charset="0"/>
                <a:cs typeface="Arial" pitchFamily="34" charset="0"/>
              </a:rPr>
              <a:t>Purb</a:t>
            </a:r>
            <a:r>
              <a:rPr lang="fr-FR" i="1" dirty="0">
                <a:latin typeface="Arial" pitchFamily="34" charset="0"/>
                <a:cs typeface="Arial" pitchFamily="34" charset="0"/>
              </a:rPr>
              <a:t>)</a:t>
            </a:r>
          </a:p>
          <a:p>
            <a:r>
              <a:rPr lang="fr-FR" i="1" dirty="0">
                <a:latin typeface="Arial" pitchFamily="34" charset="0"/>
                <a:cs typeface="Arial" pitchFamily="34" charset="0"/>
              </a:rPr>
              <a:t>- Annexe 10 (</a:t>
            </a:r>
            <a:r>
              <a:rPr lang="fr-FR" i="1" dirty="0" err="1">
                <a:latin typeface="Arial" pitchFamily="34" charset="0"/>
                <a:cs typeface="Arial" pitchFamily="34" charset="0"/>
              </a:rPr>
              <a:t>Purbanisation</a:t>
            </a:r>
            <a:r>
              <a:rPr lang="fr-FR" i="1" dirty="0">
                <a:latin typeface="Arial" pitchFamily="34" charset="0"/>
                <a:cs typeface="Arial" pitchFamily="34" charset="0"/>
              </a:rPr>
              <a:t>)</a:t>
            </a:r>
          </a:p>
          <a:p>
            <a:r>
              <a:rPr lang="fr-FR" i="1" dirty="0">
                <a:latin typeface="Arial" pitchFamily="34" charset="0"/>
                <a:cs typeface="Arial" pitchFamily="34" charset="0"/>
              </a:rPr>
              <a:t>- Annexe 11 (CU2)</a:t>
            </a:r>
          </a:p>
          <a:p>
            <a:endParaRPr lang="fr-FR" i="1" dirty="0">
              <a:latin typeface="Arial" pitchFamily="34" charset="0"/>
              <a:cs typeface="Arial" pitchFamily="34" charset="0"/>
            </a:endParaRPr>
          </a:p>
        </p:txBody>
      </p:sp>
      <p:pic>
        <p:nvPicPr>
          <p:cNvPr id="5" name="Picture 2">
            <a:extLst>
              <a:ext uri="{FF2B5EF4-FFF2-40B4-BE49-F238E27FC236}">
                <a16:creationId xmlns:a16="http://schemas.microsoft.com/office/drawing/2014/main" xmlns="" id="{60825B78-3A5B-3147-B9C3-D00E90E5805E}"/>
              </a:ext>
            </a:extLst>
          </p:cNvPr>
          <p:cNvPicPr>
            <a:picLocks noChangeAspect="1" noChangeArrowheads="1"/>
          </p:cNvPicPr>
          <p:nvPr/>
        </p:nvPicPr>
        <p:blipFill rotWithShape="1">
          <a:blip r:embed="rId2"/>
          <a:srcRect t="2210"/>
          <a:stretch/>
        </p:blipFill>
        <p:spPr bwMode="auto">
          <a:xfrm>
            <a:off x="186970" y="969264"/>
            <a:ext cx="6692874" cy="4141944"/>
          </a:xfrm>
          <a:prstGeom prst="rect">
            <a:avLst/>
          </a:prstGeom>
          <a:noFill/>
          <a:ln w="9525">
            <a:noFill/>
            <a:miter lim="800000"/>
            <a:headEnd/>
            <a:tailEnd/>
          </a:ln>
          <a:effectLst/>
        </p:spPr>
      </p:pic>
      <p:grpSp>
        <p:nvGrpSpPr>
          <p:cNvPr id="11" name="Groupe 10">
            <a:extLst>
              <a:ext uri="{FF2B5EF4-FFF2-40B4-BE49-F238E27FC236}">
                <a16:creationId xmlns:a16="http://schemas.microsoft.com/office/drawing/2014/main" xmlns="" id="{21C33F3A-8980-2E4D-AC79-04BD35C82526}"/>
              </a:ext>
            </a:extLst>
          </p:cNvPr>
          <p:cNvGrpSpPr/>
          <p:nvPr/>
        </p:nvGrpSpPr>
        <p:grpSpPr>
          <a:xfrm>
            <a:off x="364744" y="1628478"/>
            <a:ext cx="3000248" cy="3520830"/>
            <a:chOff x="364744" y="1628478"/>
            <a:chExt cx="3000248" cy="3520830"/>
          </a:xfrm>
        </p:grpSpPr>
        <p:sp>
          <p:nvSpPr>
            <p:cNvPr id="6" name="Rectangle 5">
              <a:extLst>
                <a:ext uri="{FF2B5EF4-FFF2-40B4-BE49-F238E27FC236}">
                  <a16:creationId xmlns:a16="http://schemas.microsoft.com/office/drawing/2014/main" xmlns="" id="{1ED20CD5-1D00-FC42-AB33-FB4FBE1CCA06}"/>
                </a:ext>
              </a:extLst>
            </p:cNvPr>
            <p:cNvSpPr/>
            <p:nvPr/>
          </p:nvSpPr>
          <p:spPr>
            <a:xfrm>
              <a:off x="2529332" y="1628478"/>
              <a:ext cx="835660" cy="280949"/>
            </a:xfrm>
            <a:prstGeom prst="rect">
              <a:avLst/>
            </a:prstGeom>
            <a:noFill/>
            <a:ln w="571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7" name="Rectangle 6">
              <a:extLst>
                <a:ext uri="{FF2B5EF4-FFF2-40B4-BE49-F238E27FC236}">
                  <a16:creationId xmlns:a16="http://schemas.microsoft.com/office/drawing/2014/main" xmlns="" id="{5A23FD3E-B462-864A-89AD-07ACAE9A9B1D}"/>
                </a:ext>
              </a:extLst>
            </p:cNvPr>
            <p:cNvSpPr/>
            <p:nvPr/>
          </p:nvSpPr>
          <p:spPr>
            <a:xfrm>
              <a:off x="364744" y="4815933"/>
              <a:ext cx="1816100" cy="333375"/>
            </a:xfrm>
            <a:prstGeom prst="rect">
              <a:avLst/>
            </a:prstGeom>
            <a:noFill/>
            <a:ln w="571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sp>
        <p:nvSpPr>
          <p:cNvPr id="2" name="Ellipse 1">
            <a:extLst>
              <a:ext uri="{FF2B5EF4-FFF2-40B4-BE49-F238E27FC236}">
                <a16:creationId xmlns:a16="http://schemas.microsoft.com/office/drawing/2014/main" xmlns="" id="{514C86C1-0D71-B844-BDCB-3627AF12DD96}"/>
              </a:ext>
            </a:extLst>
          </p:cNvPr>
          <p:cNvSpPr/>
          <p:nvPr/>
        </p:nvSpPr>
        <p:spPr>
          <a:xfrm>
            <a:off x="3584448" y="3502152"/>
            <a:ext cx="1965960" cy="310896"/>
          </a:xfrm>
          <a:prstGeom prst="ellipse">
            <a:avLst/>
          </a:prstGeom>
          <a:no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xmlns="" id="{51F18520-DAB0-5949-9576-8295096CE0D7}"/>
              </a:ext>
            </a:extLst>
          </p:cNvPr>
          <p:cNvSpPr/>
          <p:nvPr/>
        </p:nvSpPr>
        <p:spPr>
          <a:xfrm>
            <a:off x="186970" y="1628478"/>
            <a:ext cx="617702" cy="355770"/>
          </a:xfrm>
          <a:prstGeom prst="ellipse">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xmlns="" id="{9B621C98-4AF9-7949-A88F-627FE5EA659C}"/>
              </a:ext>
            </a:extLst>
          </p:cNvPr>
          <p:cNvSpPr txBox="1"/>
          <p:nvPr/>
        </p:nvSpPr>
        <p:spPr>
          <a:xfrm>
            <a:off x="795528" y="1909427"/>
            <a:ext cx="1810512" cy="738664"/>
          </a:xfrm>
          <a:prstGeom prst="rect">
            <a:avLst/>
          </a:prstGeom>
          <a:solidFill>
            <a:schemeClr val="bg1"/>
          </a:solidFill>
          <a:ln w="38100">
            <a:solidFill>
              <a:schemeClr val="accent6">
                <a:lumMod val="75000"/>
              </a:schemeClr>
            </a:solidFill>
          </a:ln>
        </p:spPr>
        <p:txBody>
          <a:bodyPr wrap="square" rtlCol="0">
            <a:spAutoFit/>
          </a:bodyPr>
          <a:lstStyle/>
          <a:p>
            <a:r>
              <a:rPr lang="fr-FR" dirty="0">
                <a:solidFill>
                  <a:srgbClr val="FF0000"/>
                </a:solidFill>
              </a:rPr>
              <a:t>Parcours usagers</a:t>
            </a:r>
          </a:p>
          <a:p>
            <a:r>
              <a:rPr lang="fr-FR" sz="1200" dirty="0">
                <a:solidFill>
                  <a:srgbClr val="FF0000"/>
                </a:solidFill>
              </a:rPr>
              <a:t>Je suis un…</a:t>
            </a:r>
          </a:p>
          <a:p>
            <a:r>
              <a:rPr lang="fr-FR" sz="1200" dirty="0">
                <a:solidFill>
                  <a:srgbClr val="FF0000"/>
                </a:solidFill>
              </a:rPr>
              <a:t>- Demandeur de permis</a:t>
            </a:r>
          </a:p>
        </p:txBody>
      </p:sp>
    </p:spTree>
    <p:extLst>
      <p:ext uri="{BB962C8B-B14F-4D97-AF65-F5344CB8AC3E}">
        <p14:creationId xmlns:p14="http://schemas.microsoft.com/office/powerpoint/2010/main" xmlns="" val="649135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rré corné 13">
            <a:extLst>
              <a:ext uri="{FF2B5EF4-FFF2-40B4-BE49-F238E27FC236}">
                <a16:creationId xmlns:a16="http://schemas.microsoft.com/office/drawing/2014/main" xmlns="" id="{97BC1390-E8CB-1841-AD80-54602FB89B5A}"/>
              </a:ext>
            </a:extLst>
          </p:cNvPr>
          <p:cNvSpPr/>
          <p:nvPr/>
        </p:nvSpPr>
        <p:spPr>
          <a:xfrm>
            <a:off x="3392424" y="1078992"/>
            <a:ext cx="2734056" cy="3118104"/>
          </a:xfrm>
          <a:prstGeom prst="foldedCorne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 name="Titre 1"/>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3 – </a:t>
            </a:r>
            <a:r>
              <a:rPr lang="fr-BE" sz="2800" b="1" dirty="0">
                <a:solidFill>
                  <a:srgbClr val="7AB929"/>
                </a:solidFill>
                <a:latin typeface="Arial"/>
                <a:ea typeface="+mj-ea"/>
                <a:cs typeface="Arial"/>
              </a:rPr>
              <a:t>Cadre Décret sol </a:t>
            </a:r>
            <a:r>
              <a:rPr lang="fr-BE" sz="2800" b="1" dirty="0" err="1">
                <a:solidFill>
                  <a:srgbClr val="7AB929"/>
                </a:solidFill>
                <a:latin typeface="Arial"/>
                <a:ea typeface="+mj-ea"/>
                <a:cs typeface="Arial"/>
              </a:rPr>
              <a:t>CoDT</a:t>
            </a:r>
            <a:r>
              <a:rPr lang="fr-BE" sz="2800" b="1" dirty="0">
                <a:solidFill>
                  <a:srgbClr val="7AB929"/>
                </a:solidFill>
                <a:latin typeface="Arial"/>
                <a:ea typeface="+mj-ea"/>
                <a:cs typeface="Arial"/>
              </a:rPr>
              <a:t> (annexe 8)</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pic>
        <p:nvPicPr>
          <p:cNvPr id="8" name="Picture 21" descr="Résultat de recherche d'images pour &quot;vendeur icone&quot;">
            <a:extLst>
              <a:ext uri="{FF2B5EF4-FFF2-40B4-BE49-F238E27FC236}">
                <a16:creationId xmlns:a16="http://schemas.microsoft.com/office/drawing/2014/main" xmlns="" id="{3DE06D63-E8C9-6440-A82C-D356D5A397FC}"/>
              </a:ext>
            </a:extLst>
          </p:cNvPr>
          <p:cNvPicPr>
            <a:picLocks noChangeAspect="1" noChangeArrowheads="1"/>
          </p:cNvPicPr>
          <p:nvPr/>
        </p:nvPicPr>
        <p:blipFill>
          <a:blip r:embed="rId2" cstate="print"/>
          <a:srcRect/>
          <a:stretch>
            <a:fillRect/>
          </a:stretch>
        </p:blipFill>
        <p:spPr bwMode="auto">
          <a:xfrm>
            <a:off x="256382" y="923116"/>
            <a:ext cx="2653982" cy="2653982"/>
          </a:xfrm>
          <a:prstGeom prst="rect">
            <a:avLst/>
          </a:prstGeom>
          <a:noFill/>
        </p:spPr>
      </p:pic>
      <p:sp>
        <p:nvSpPr>
          <p:cNvPr id="9" name="ZoneTexte 8">
            <a:extLst>
              <a:ext uri="{FF2B5EF4-FFF2-40B4-BE49-F238E27FC236}">
                <a16:creationId xmlns:a16="http://schemas.microsoft.com/office/drawing/2014/main" xmlns="" id="{93573D12-A142-8E40-9854-F43DC5207473}"/>
              </a:ext>
            </a:extLst>
          </p:cNvPr>
          <p:cNvSpPr txBox="1"/>
          <p:nvPr/>
        </p:nvSpPr>
        <p:spPr>
          <a:xfrm>
            <a:off x="768479" y="3715359"/>
            <a:ext cx="1725931" cy="646331"/>
          </a:xfrm>
          <a:prstGeom prst="rect">
            <a:avLst/>
          </a:prstGeom>
          <a:noFill/>
        </p:spPr>
        <p:txBody>
          <a:bodyPr wrap="square" rtlCol="0">
            <a:spAutoFit/>
          </a:bodyPr>
          <a:lstStyle/>
          <a:p>
            <a:pPr algn="ctr"/>
            <a:r>
              <a:rPr lang="fr-BE" b="1" dirty="0"/>
              <a:t>Porteur de projet</a:t>
            </a:r>
          </a:p>
        </p:txBody>
      </p:sp>
      <p:sp>
        <p:nvSpPr>
          <p:cNvPr id="11" name="ZoneTexte 10">
            <a:extLst>
              <a:ext uri="{FF2B5EF4-FFF2-40B4-BE49-F238E27FC236}">
                <a16:creationId xmlns:a16="http://schemas.microsoft.com/office/drawing/2014/main" xmlns="" id="{5CEBDA28-47AD-A444-A67A-2B24708C3BBE}"/>
              </a:ext>
            </a:extLst>
          </p:cNvPr>
          <p:cNvSpPr txBox="1"/>
          <p:nvPr/>
        </p:nvSpPr>
        <p:spPr>
          <a:xfrm>
            <a:off x="3493009" y="1551594"/>
            <a:ext cx="2606188" cy="923330"/>
          </a:xfrm>
          <a:prstGeom prst="rect">
            <a:avLst/>
          </a:prstGeom>
          <a:noFill/>
        </p:spPr>
        <p:txBody>
          <a:bodyPr wrap="square" rtlCol="0">
            <a:spAutoFit/>
          </a:bodyPr>
          <a:lstStyle/>
          <a:p>
            <a:r>
              <a:rPr lang="fr-FR" b="1" dirty="0"/>
              <a:t>Cadre I – BDES </a:t>
            </a:r>
            <a:r>
              <a:rPr lang="fr-FR" dirty="0"/>
              <a:t>(+ déclaration de pollution et rectification)</a:t>
            </a:r>
          </a:p>
        </p:txBody>
      </p:sp>
      <p:sp>
        <p:nvSpPr>
          <p:cNvPr id="13" name="ZoneTexte 12">
            <a:extLst>
              <a:ext uri="{FF2B5EF4-FFF2-40B4-BE49-F238E27FC236}">
                <a16:creationId xmlns:a16="http://schemas.microsoft.com/office/drawing/2014/main" xmlns="" id="{7112D5CD-5252-7E48-8352-DB436C254F0D}"/>
              </a:ext>
            </a:extLst>
          </p:cNvPr>
          <p:cNvSpPr txBox="1"/>
          <p:nvPr/>
        </p:nvSpPr>
        <p:spPr>
          <a:xfrm>
            <a:off x="3495520" y="2500422"/>
            <a:ext cx="2624864" cy="923330"/>
          </a:xfrm>
          <a:prstGeom prst="rect">
            <a:avLst/>
          </a:prstGeom>
          <a:noFill/>
        </p:spPr>
        <p:txBody>
          <a:bodyPr wrap="square" rtlCol="0">
            <a:spAutoFit/>
          </a:bodyPr>
          <a:lstStyle/>
          <a:p>
            <a:r>
              <a:rPr lang="fr-FR" b="1" dirty="0"/>
              <a:t>Cadre II – Examen des dérogations possibles </a:t>
            </a:r>
            <a:r>
              <a:rPr lang="fr-FR" dirty="0"/>
              <a:t>(+ documents à joindre)</a:t>
            </a:r>
          </a:p>
        </p:txBody>
      </p:sp>
      <p:sp>
        <p:nvSpPr>
          <p:cNvPr id="15" name="ZoneTexte 14">
            <a:extLst>
              <a:ext uri="{FF2B5EF4-FFF2-40B4-BE49-F238E27FC236}">
                <a16:creationId xmlns:a16="http://schemas.microsoft.com/office/drawing/2014/main" xmlns="" id="{704FF3F5-8B53-FB47-BE5F-32859648C5F8}"/>
              </a:ext>
            </a:extLst>
          </p:cNvPr>
          <p:cNvSpPr txBox="1"/>
          <p:nvPr/>
        </p:nvSpPr>
        <p:spPr>
          <a:xfrm>
            <a:off x="3611880" y="1133856"/>
            <a:ext cx="2304288" cy="369332"/>
          </a:xfrm>
          <a:prstGeom prst="rect">
            <a:avLst/>
          </a:prstGeom>
          <a:noFill/>
          <a:ln>
            <a:solidFill>
              <a:schemeClr val="tx1"/>
            </a:solidFill>
          </a:ln>
        </p:spPr>
        <p:txBody>
          <a:bodyPr wrap="square" rtlCol="0">
            <a:spAutoFit/>
          </a:bodyPr>
          <a:lstStyle/>
          <a:p>
            <a:r>
              <a:rPr lang="fr-FR" dirty="0"/>
              <a:t>Annexe 8 AGW sols</a:t>
            </a:r>
          </a:p>
        </p:txBody>
      </p:sp>
      <p:sp>
        <p:nvSpPr>
          <p:cNvPr id="17" name="ZoneTexte 16">
            <a:extLst>
              <a:ext uri="{FF2B5EF4-FFF2-40B4-BE49-F238E27FC236}">
                <a16:creationId xmlns:a16="http://schemas.microsoft.com/office/drawing/2014/main" xmlns="" id="{BBFF77E7-9658-FF45-8DAD-C099D20BB887}"/>
              </a:ext>
            </a:extLst>
          </p:cNvPr>
          <p:cNvSpPr txBox="1"/>
          <p:nvPr/>
        </p:nvSpPr>
        <p:spPr>
          <a:xfrm>
            <a:off x="3638776" y="3503214"/>
            <a:ext cx="2073176" cy="646331"/>
          </a:xfrm>
          <a:prstGeom prst="rect">
            <a:avLst/>
          </a:prstGeom>
          <a:noFill/>
        </p:spPr>
        <p:txBody>
          <a:bodyPr wrap="square" rtlCol="0">
            <a:spAutoFit/>
          </a:bodyPr>
          <a:lstStyle/>
          <a:p>
            <a:pPr algn="ctr"/>
            <a:r>
              <a:rPr lang="fr-FR" b="1" i="1" dirty="0"/>
              <a:t>Déclaration sur l’honneur</a:t>
            </a:r>
            <a:endParaRPr lang="fr-FR" i="1" dirty="0"/>
          </a:p>
        </p:txBody>
      </p:sp>
      <p:sp>
        <p:nvSpPr>
          <p:cNvPr id="18" name="ZoneTexte 17">
            <a:extLst>
              <a:ext uri="{FF2B5EF4-FFF2-40B4-BE49-F238E27FC236}">
                <a16:creationId xmlns:a16="http://schemas.microsoft.com/office/drawing/2014/main" xmlns="" id="{05F90174-79F5-0048-939D-9A7D11B0DB28}"/>
              </a:ext>
            </a:extLst>
          </p:cNvPr>
          <p:cNvSpPr txBox="1"/>
          <p:nvPr/>
        </p:nvSpPr>
        <p:spPr>
          <a:xfrm>
            <a:off x="6208776" y="1022796"/>
            <a:ext cx="2542032" cy="646331"/>
          </a:xfrm>
          <a:prstGeom prst="rect">
            <a:avLst/>
          </a:prstGeom>
          <a:noFill/>
        </p:spPr>
        <p:txBody>
          <a:bodyPr wrap="square" rtlCol="0">
            <a:spAutoFit/>
          </a:bodyPr>
          <a:lstStyle/>
          <a:p>
            <a:pPr algn="ctr"/>
            <a:r>
              <a:rPr lang="fr-FR" b="1" dirty="0">
                <a:solidFill>
                  <a:srgbClr val="7030A0"/>
                </a:solidFill>
              </a:rPr>
              <a:t>=&gt; Vade </a:t>
            </a:r>
            <a:r>
              <a:rPr lang="fr-FR" b="1" dirty="0" err="1">
                <a:solidFill>
                  <a:srgbClr val="7030A0"/>
                </a:solidFill>
              </a:rPr>
              <a:t>mecum</a:t>
            </a:r>
            <a:r>
              <a:rPr lang="fr-FR" b="1" dirty="0">
                <a:solidFill>
                  <a:srgbClr val="7030A0"/>
                </a:solidFill>
              </a:rPr>
              <a:t> en préparation</a:t>
            </a:r>
          </a:p>
        </p:txBody>
      </p:sp>
      <p:sp>
        <p:nvSpPr>
          <p:cNvPr id="19" name="Accolade fermante 18">
            <a:extLst>
              <a:ext uri="{FF2B5EF4-FFF2-40B4-BE49-F238E27FC236}">
                <a16:creationId xmlns:a16="http://schemas.microsoft.com/office/drawing/2014/main" xmlns="" id="{0648CF2B-DE1D-6A47-A1F8-DEFC9A3B910C}"/>
              </a:ext>
            </a:extLst>
          </p:cNvPr>
          <p:cNvSpPr/>
          <p:nvPr/>
        </p:nvSpPr>
        <p:spPr>
          <a:xfrm>
            <a:off x="6322242" y="2605612"/>
            <a:ext cx="275303" cy="788683"/>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sp>
        <p:nvSpPr>
          <p:cNvPr id="20" name="ZoneTexte 19">
            <a:extLst>
              <a:ext uri="{FF2B5EF4-FFF2-40B4-BE49-F238E27FC236}">
                <a16:creationId xmlns:a16="http://schemas.microsoft.com/office/drawing/2014/main" xmlns="" id="{FADE2ED1-5684-B146-ADCE-DCD86AE83259}"/>
              </a:ext>
            </a:extLst>
          </p:cNvPr>
          <p:cNvSpPr txBox="1"/>
          <p:nvPr/>
        </p:nvSpPr>
        <p:spPr>
          <a:xfrm>
            <a:off x="6644640" y="2747964"/>
            <a:ext cx="1947672" cy="646331"/>
          </a:xfrm>
          <a:prstGeom prst="rect">
            <a:avLst/>
          </a:prstGeom>
          <a:noFill/>
        </p:spPr>
        <p:txBody>
          <a:bodyPr wrap="square" rtlCol="0">
            <a:spAutoFit/>
          </a:bodyPr>
          <a:lstStyle/>
          <a:p>
            <a:r>
              <a:rPr lang="fr-FR" dirty="0"/>
              <a:t>Articles 68 à 73 de l’AGW sols </a:t>
            </a:r>
          </a:p>
        </p:txBody>
      </p:sp>
      <p:sp>
        <p:nvSpPr>
          <p:cNvPr id="21" name="ZoneTexte 20">
            <a:extLst>
              <a:ext uri="{FF2B5EF4-FFF2-40B4-BE49-F238E27FC236}">
                <a16:creationId xmlns:a16="http://schemas.microsoft.com/office/drawing/2014/main" xmlns="" id="{51337C0E-559E-3248-B7E7-B9BFCB5F041E}"/>
              </a:ext>
            </a:extLst>
          </p:cNvPr>
          <p:cNvSpPr txBox="1"/>
          <p:nvPr/>
        </p:nvSpPr>
        <p:spPr>
          <a:xfrm>
            <a:off x="6675120" y="1865376"/>
            <a:ext cx="2313432" cy="369332"/>
          </a:xfrm>
          <a:prstGeom prst="rect">
            <a:avLst/>
          </a:prstGeom>
          <a:noFill/>
        </p:spPr>
        <p:txBody>
          <a:bodyPr wrap="square" rtlCol="0">
            <a:spAutoFit/>
          </a:bodyPr>
          <a:lstStyle/>
          <a:p>
            <a:r>
              <a:rPr lang="fr-FR" u="sng" dirty="0" err="1">
                <a:solidFill>
                  <a:srgbClr val="0071B9"/>
                </a:solidFill>
              </a:rPr>
              <a:t>bdes.wallonie.be</a:t>
            </a:r>
            <a:endParaRPr lang="fr-FR" u="sng" dirty="0">
              <a:solidFill>
                <a:srgbClr val="0071B9"/>
              </a:solidFill>
            </a:endParaRPr>
          </a:p>
        </p:txBody>
      </p:sp>
      <p:sp>
        <p:nvSpPr>
          <p:cNvPr id="22" name="Accolade fermante 21">
            <a:extLst>
              <a:ext uri="{FF2B5EF4-FFF2-40B4-BE49-F238E27FC236}">
                <a16:creationId xmlns:a16="http://schemas.microsoft.com/office/drawing/2014/main" xmlns="" id="{A1ED84CF-C606-1349-AB97-3A9F6C0F6C92}"/>
              </a:ext>
            </a:extLst>
          </p:cNvPr>
          <p:cNvSpPr/>
          <p:nvPr/>
        </p:nvSpPr>
        <p:spPr>
          <a:xfrm>
            <a:off x="6319194" y="1728828"/>
            <a:ext cx="275303" cy="682088"/>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xmlns="" val="1865327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3 – </a:t>
            </a:r>
            <a:r>
              <a:rPr lang="fr-BE" sz="2800" b="1" dirty="0">
                <a:solidFill>
                  <a:srgbClr val="7AB929"/>
                </a:solidFill>
                <a:latin typeface="Arial"/>
                <a:ea typeface="+mj-ea"/>
                <a:cs typeface="Arial"/>
              </a:rPr>
              <a:t>Cadre Décret sol </a:t>
            </a:r>
            <a:r>
              <a:rPr lang="fr-BE" sz="2800" b="1" dirty="0" err="1">
                <a:solidFill>
                  <a:srgbClr val="7AB929"/>
                </a:solidFill>
                <a:latin typeface="Arial"/>
                <a:ea typeface="+mj-ea"/>
                <a:cs typeface="Arial"/>
              </a:rPr>
              <a:t>CoDT</a:t>
            </a:r>
            <a:r>
              <a:rPr lang="fr-BE" sz="2800" b="1" dirty="0">
                <a:solidFill>
                  <a:srgbClr val="7AB929"/>
                </a:solidFill>
                <a:latin typeface="Arial"/>
                <a:ea typeface="+mj-ea"/>
                <a:cs typeface="Arial"/>
              </a:rPr>
              <a:t> (annexe 8)</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pic>
        <p:nvPicPr>
          <p:cNvPr id="8" name="Picture 21" descr="Résultat de recherche d'images pour &quot;vendeur icone&quot;">
            <a:extLst>
              <a:ext uri="{FF2B5EF4-FFF2-40B4-BE49-F238E27FC236}">
                <a16:creationId xmlns:a16="http://schemas.microsoft.com/office/drawing/2014/main" xmlns="" id="{3DE06D63-E8C9-6440-A82C-D356D5A397FC}"/>
              </a:ext>
            </a:extLst>
          </p:cNvPr>
          <p:cNvPicPr>
            <a:picLocks noChangeAspect="1" noChangeArrowheads="1"/>
          </p:cNvPicPr>
          <p:nvPr/>
        </p:nvPicPr>
        <p:blipFill>
          <a:blip r:embed="rId2" cstate="print"/>
          <a:srcRect/>
          <a:stretch>
            <a:fillRect/>
          </a:stretch>
        </p:blipFill>
        <p:spPr bwMode="auto">
          <a:xfrm>
            <a:off x="256382" y="923116"/>
            <a:ext cx="1087786" cy="1087786"/>
          </a:xfrm>
          <a:prstGeom prst="rect">
            <a:avLst/>
          </a:prstGeom>
          <a:noFill/>
        </p:spPr>
      </p:pic>
      <p:sp>
        <p:nvSpPr>
          <p:cNvPr id="9" name="ZoneTexte 8">
            <a:extLst>
              <a:ext uri="{FF2B5EF4-FFF2-40B4-BE49-F238E27FC236}">
                <a16:creationId xmlns:a16="http://schemas.microsoft.com/office/drawing/2014/main" xmlns="" id="{93573D12-A142-8E40-9854-F43DC5207473}"/>
              </a:ext>
            </a:extLst>
          </p:cNvPr>
          <p:cNvSpPr txBox="1"/>
          <p:nvPr/>
        </p:nvSpPr>
        <p:spPr>
          <a:xfrm>
            <a:off x="119255" y="2151735"/>
            <a:ext cx="1288921" cy="646331"/>
          </a:xfrm>
          <a:prstGeom prst="rect">
            <a:avLst/>
          </a:prstGeom>
          <a:noFill/>
        </p:spPr>
        <p:txBody>
          <a:bodyPr wrap="square" rtlCol="0">
            <a:spAutoFit/>
          </a:bodyPr>
          <a:lstStyle/>
          <a:p>
            <a:pPr algn="ctr"/>
            <a:r>
              <a:rPr lang="fr-BE" b="1" dirty="0"/>
              <a:t>Porteur de projet</a:t>
            </a:r>
          </a:p>
        </p:txBody>
      </p:sp>
      <p:sp>
        <p:nvSpPr>
          <p:cNvPr id="11" name="ZoneTexte 10">
            <a:extLst>
              <a:ext uri="{FF2B5EF4-FFF2-40B4-BE49-F238E27FC236}">
                <a16:creationId xmlns:a16="http://schemas.microsoft.com/office/drawing/2014/main" xmlns="" id="{5CEBDA28-47AD-A444-A67A-2B24708C3BBE}"/>
              </a:ext>
            </a:extLst>
          </p:cNvPr>
          <p:cNvSpPr txBox="1"/>
          <p:nvPr/>
        </p:nvSpPr>
        <p:spPr>
          <a:xfrm>
            <a:off x="1444752" y="801786"/>
            <a:ext cx="5614416" cy="369332"/>
          </a:xfrm>
          <a:prstGeom prst="rect">
            <a:avLst/>
          </a:prstGeom>
          <a:noFill/>
        </p:spPr>
        <p:txBody>
          <a:bodyPr wrap="square" rtlCol="0">
            <a:spAutoFit/>
          </a:bodyPr>
          <a:lstStyle/>
          <a:p>
            <a:r>
              <a:rPr lang="fr-FR" b="1" u="sng" dirty="0"/>
              <a:t>Cadre I – BDES </a:t>
            </a:r>
            <a:r>
              <a:rPr lang="fr-FR" u="sng" dirty="0"/>
              <a:t>(+ déclaration de pollution et rectification)</a:t>
            </a:r>
          </a:p>
        </p:txBody>
      </p:sp>
      <p:sp>
        <p:nvSpPr>
          <p:cNvPr id="12" name="ZoneTexte 11">
            <a:extLst>
              <a:ext uri="{FF2B5EF4-FFF2-40B4-BE49-F238E27FC236}">
                <a16:creationId xmlns:a16="http://schemas.microsoft.com/office/drawing/2014/main" xmlns="" id="{5F981A3C-C917-894F-9D8D-4219A3D90AA7}"/>
              </a:ext>
            </a:extLst>
          </p:cNvPr>
          <p:cNvSpPr txBox="1"/>
          <p:nvPr/>
        </p:nvSpPr>
        <p:spPr>
          <a:xfrm>
            <a:off x="1508760" y="1168723"/>
            <a:ext cx="7635240" cy="3477875"/>
          </a:xfrm>
          <a:prstGeom prst="rect">
            <a:avLst/>
          </a:prstGeom>
          <a:noFill/>
        </p:spPr>
        <p:txBody>
          <a:bodyPr wrap="square" rtlCol="0">
            <a:spAutoFit/>
          </a:bodyPr>
          <a:lstStyle/>
          <a:p>
            <a:r>
              <a:rPr lang="fr-FR" dirty="0">
                <a:solidFill>
                  <a:srgbClr val="0071B9"/>
                </a:solidFill>
              </a:rPr>
              <a:t>I.1</a:t>
            </a:r>
            <a:r>
              <a:rPr lang="nl-BE" dirty="0">
                <a:solidFill>
                  <a:srgbClr val="0071B9"/>
                </a:solidFill>
              </a:rPr>
              <a:t> Les parcelles objet de votre demande de permis sont-elles reprises en couleur “pêche” dans la Banque de Données de l’Etat des Sols (BDES – bdes.wallonie.be)?</a:t>
            </a:r>
          </a:p>
          <a:p>
            <a:r>
              <a:rPr lang="nl-BE" sz="1200" dirty="0">
                <a:solidFill>
                  <a:srgbClr val="0071B9"/>
                </a:solidFill>
              </a:rPr>
              <a:t>	</a:t>
            </a:r>
          </a:p>
          <a:p>
            <a:pPr marL="401638"/>
            <a:r>
              <a:rPr lang="nl-BE" sz="1500" dirty="0">
                <a:solidFill>
                  <a:srgbClr val="0071B9"/>
                </a:solidFill>
              </a:rPr>
              <a:t>0 </a:t>
            </a:r>
            <a:r>
              <a:rPr lang="fr-FR" sz="1500" dirty="0">
                <a:solidFill>
                  <a:srgbClr val="0071B9"/>
                </a:solidFill>
              </a:rPr>
              <a:t>Oui, veuillez mentionner les parcelles cadastrales concernées, soit en remplissant le tableau ci-dessous soit en joignant un extrait conforme de la BDES pour chaque parcelle concernée (attention, cet extrait conforme est payant et doit dater de moins de trois mois), et passer aux questions suivantes (y compris celles du cadre II de ce document) :</a:t>
            </a:r>
            <a:r>
              <a:rPr lang="fr-BE" sz="1500" dirty="0">
                <a:solidFill>
                  <a:srgbClr val="0071B9"/>
                </a:solidFill>
              </a:rPr>
              <a:t> </a:t>
            </a:r>
          </a:p>
          <a:p>
            <a:pPr marL="401638"/>
            <a:endParaRPr lang="fr-BE" sz="1600" dirty="0">
              <a:solidFill>
                <a:srgbClr val="0071B9"/>
              </a:solidFill>
            </a:endParaRPr>
          </a:p>
          <a:p>
            <a:pPr marL="401638"/>
            <a:endParaRPr lang="fr-BE" sz="1600" dirty="0">
              <a:solidFill>
                <a:srgbClr val="0071B9"/>
              </a:solidFill>
            </a:endParaRPr>
          </a:p>
          <a:p>
            <a:pPr marL="401638"/>
            <a:endParaRPr lang="fr-BE" sz="1600" dirty="0">
              <a:solidFill>
                <a:srgbClr val="0071B9"/>
              </a:solidFill>
            </a:endParaRPr>
          </a:p>
          <a:p>
            <a:pPr marL="401638"/>
            <a:endParaRPr lang="fr-BE" sz="1600" dirty="0">
              <a:solidFill>
                <a:srgbClr val="0071B9"/>
              </a:solidFill>
            </a:endParaRPr>
          </a:p>
          <a:p>
            <a:pPr marL="401638"/>
            <a:r>
              <a:rPr lang="fr-BE" sz="1500" dirty="0">
                <a:solidFill>
                  <a:srgbClr val="0071B9"/>
                </a:solidFill>
              </a:rPr>
              <a:t>0 </a:t>
            </a:r>
            <a:r>
              <a:rPr lang="fr-FR" sz="1500" dirty="0">
                <a:solidFill>
                  <a:srgbClr val="0071B9"/>
                </a:solidFill>
              </a:rPr>
              <a:t>Non, veuillez examiner les points I.2 (déclaration pollution) et I.3 (rectification) du cadre I et passer ensuite directement à la déclaration sur l’honneur en fin de ce document. </a:t>
            </a:r>
            <a:endParaRPr lang="fr-BE" sz="1500" dirty="0">
              <a:solidFill>
                <a:srgbClr val="0071B9"/>
              </a:solidFill>
            </a:endParaRPr>
          </a:p>
        </p:txBody>
      </p:sp>
      <p:graphicFrame>
        <p:nvGraphicFramePr>
          <p:cNvPr id="2" name="Tableau 1">
            <a:extLst>
              <a:ext uri="{FF2B5EF4-FFF2-40B4-BE49-F238E27FC236}">
                <a16:creationId xmlns:a16="http://schemas.microsoft.com/office/drawing/2014/main" xmlns="" id="{B9189DC5-A367-AD4A-A25A-67A437864437}"/>
              </a:ext>
            </a:extLst>
          </p:cNvPr>
          <p:cNvGraphicFramePr>
            <a:graphicFrameLocks noGrp="1"/>
          </p:cNvGraphicFramePr>
          <p:nvPr>
            <p:extLst>
              <p:ext uri="{D42A27DB-BD31-4B8C-83A1-F6EECF244321}">
                <p14:modId xmlns:p14="http://schemas.microsoft.com/office/powerpoint/2010/main" xmlns="" val="2730788643"/>
              </p:ext>
            </p:extLst>
          </p:nvPr>
        </p:nvGraphicFramePr>
        <p:xfrm>
          <a:off x="3203575" y="3276772"/>
          <a:ext cx="5574665" cy="670560"/>
        </p:xfrm>
        <a:graphic>
          <a:graphicData uri="http://schemas.openxmlformats.org/drawingml/2006/table">
            <a:tbl>
              <a:tblPr firstRow="1" firstCol="1" bandRow="1" bandCol="1">
                <a:tableStyleId>{5C22544A-7EE6-4342-B048-85BDC9FD1C3A}</a:tableStyleId>
              </a:tblPr>
              <a:tblGrid>
                <a:gridCol w="3150235">
                  <a:extLst>
                    <a:ext uri="{9D8B030D-6E8A-4147-A177-3AD203B41FA5}">
                      <a16:colId xmlns:a16="http://schemas.microsoft.com/office/drawing/2014/main" xmlns="" val="823427126"/>
                    </a:ext>
                  </a:extLst>
                </a:gridCol>
                <a:gridCol w="2424430">
                  <a:extLst>
                    <a:ext uri="{9D8B030D-6E8A-4147-A177-3AD203B41FA5}">
                      <a16:colId xmlns:a16="http://schemas.microsoft.com/office/drawing/2014/main" xmlns="" val="3200004254"/>
                    </a:ext>
                  </a:extLst>
                </a:gridCol>
              </a:tblGrid>
              <a:tr h="0">
                <a:tc>
                  <a:txBody>
                    <a:bodyPr/>
                    <a:lstStyle/>
                    <a:p>
                      <a:pPr>
                        <a:spcAft>
                          <a:spcPts val="0"/>
                        </a:spcAft>
                      </a:pPr>
                      <a:r>
                        <a:rPr lang="nl-BE" sz="1100" dirty="0">
                          <a:effectLst/>
                        </a:rPr>
                        <a:t>Référence de la parcelle cadastrale concernée par la couleur “pêche” (Catégorie 1  et/ou 2 telle(s) que définie(s) à l'article 12 §2 et/ou 3 du Décret sols)</a:t>
                      </a:r>
                      <a:endParaRPr lang="fr-BE"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spcAft>
                          <a:spcPts val="0"/>
                        </a:spcAft>
                      </a:pPr>
                      <a:r>
                        <a:rPr lang="nl-BE" sz="1100" dirty="0">
                          <a:effectLst/>
                        </a:rPr>
                        <a:t>Date de consultation de la B.D.E.S. (dans les trois mois précédant la date du dépôt de ce formulaire)</a:t>
                      </a:r>
                      <a:endParaRPr lang="fr-BE"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867447359"/>
                  </a:ext>
                </a:extLst>
              </a:tr>
              <a:tr h="0">
                <a:tc>
                  <a:txBody>
                    <a:bodyPr/>
                    <a:lstStyle/>
                    <a:p>
                      <a:pPr>
                        <a:spcAft>
                          <a:spcPts val="0"/>
                        </a:spcAft>
                      </a:pPr>
                      <a:r>
                        <a:rPr lang="nl-BE" sz="11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spcAft>
                          <a:spcPts val="0"/>
                        </a:spcAft>
                      </a:pPr>
                      <a:r>
                        <a:rPr lang="nl-BE" sz="1100" dirty="0">
                          <a:effectLst/>
                        </a:rPr>
                        <a:t> </a:t>
                      </a:r>
                      <a:endParaRPr lang="fr-BE"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693033720"/>
                  </a:ext>
                </a:extLst>
              </a:tr>
            </a:tbl>
          </a:graphicData>
        </a:graphic>
      </p:graphicFrame>
    </p:spTree>
    <p:extLst>
      <p:ext uri="{BB962C8B-B14F-4D97-AF65-F5344CB8AC3E}">
        <p14:creationId xmlns:p14="http://schemas.microsoft.com/office/powerpoint/2010/main" xmlns="" val="2738278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3 – </a:t>
            </a:r>
            <a:r>
              <a:rPr lang="fr-BE" sz="2800" b="1" dirty="0">
                <a:solidFill>
                  <a:srgbClr val="7AB929"/>
                </a:solidFill>
                <a:latin typeface="Arial"/>
                <a:ea typeface="+mj-ea"/>
                <a:cs typeface="Arial"/>
              </a:rPr>
              <a:t>Cadre Décret sol </a:t>
            </a:r>
            <a:r>
              <a:rPr lang="fr-BE" sz="2800" b="1" dirty="0" err="1">
                <a:solidFill>
                  <a:srgbClr val="7AB929"/>
                </a:solidFill>
                <a:latin typeface="Arial"/>
                <a:ea typeface="+mj-ea"/>
                <a:cs typeface="Arial"/>
              </a:rPr>
              <a:t>CoDT</a:t>
            </a:r>
            <a:r>
              <a:rPr lang="fr-BE" sz="2800" b="1" dirty="0">
                <a:solidFill>
                  <a:srgbClr val="7AB929"/>
                </a:solidFill>
                <a:latin typeface="Arial"/>
                <a:ea typeface="+mj-ea"/>
                <a:cs typeface="Arial"/>
              </a:rPr>
              <a:t> (annexe 8)</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pic>
        <p:nvPicPr>
          <p:cNvPr id="8" name="Picture 21" descr="Résultat de recherche d'images pour &quot;vendeur icone&quot;">
            <a:extLst>
              <a:ext uri="{FF2B5EF4-FFF2-40B4-BE49-F238E27FC236}">
                <a16:creationId xmlns:a16="http://schemas.microsoft.com/office/drawing/2014/main" xmlns="" id="{3DE06D63-E8C9-6440-A82C-D356D5A397FC}"/>
              </a:ext>
            </a:extLst>
          </p:cNvPr>
          <p:cNvPicPr>
            <a:picLocks noChangeAspect="1" noChangeArrowheads="1"/>
          </p:cNvPicPr>
          <p:nvPr/>
        </p:nvPicPr>
        <p:blipFill>
          <a:blip r:embed="rId2" cstate="print"/>
          <a:srcRect/>
          <a:stretch>
            <a:fillRect/>
          </a:stretch>
        </p:blipFill>
        <p:spPr bwMode="auto">
          <a:xfrm>
            <a:off x="256382" y="923116"/>
            <a:ext cx="1087786" cy="1087786"/>
          </a:xfrm>
          <a:prstGeom prst="rect">
            <a:avLst/>
          </a:prstGeom>
          <a:noFill/>
        </p:spPr>
      </p:pic>
      <p:sp>
        <p:nvSpPr>
          <p:cNvPr id="9" name="ZoneTexte 8">
            <a:extLst>
              <a:ext uri="{FF2B5EF4-FFF2-40B4-BE49-F238E27FC236}">
                <a16:creationId xmlns:a16="http://schemas.microsoft.com/office/drawing/2014/main" xmlns="" id="{93573D12-A142-8E40-9854-F43DC5207473}"/>
              </a:ext>
            </a:extLst>
          </p:cNvPr>
          <p:cNvSpPr txBox="1"/>
          <p:nvPr/>
        </p:nvSpPr>
        <p:spPr>
          <a:xfrm>
            <a:off x="119255" y="2151735"/>
            <a:ext cx="1288921" cy="646331"/>
          </a:xfrm>
          <a:prstGeom prst="rect">
            <a:avLst/>
          </a:prstGeom>
          <a:noFill/>
        </p:spPr>
        <p:txBody>
          <a:bodyPr wrap="square" rtlCol="0">
            <a:spAutoFit/>
          </a:bodyPr>
          <a:lstStyle/>
          <a:p>
            <a:pPr algn="ctr"/>
            <a:r>
              <a:rPr lang="fr-BE" b="1" dirty="0"/>
              <a:t>Porteur de projet</a:t>
            </a:r>
          </a:p>
        </p:txBody>
      </p:sp>
      <p:sp>
        <p:nvSpPr>
          <p:cNvPr id="11" name="ZoneTexte 10">
            <a:extLst>
              <a:ext uri="{FF2B5EF4-FFF2-40B4-BE49-F238E27FC236}">
                <a16:creationId xmlns:a16="http://schemas.microsoft.com/office/drawing/2014/main" xmlns="" id="{5CEBDA28-47AD-A444-A67A-2B24708C3BBE}"/>
              </a:ext>
            </a:extLst>
          </p:cNvPr>
          <p:cNvSpPr txBox="1"/>
          <p:nvPr/>
        </p:nvSpPr>
        <p:spPr>
          <a:xfrm>
            <a:off x="1444752" y="801786"/>
            <a:ext cx="5614416" cy="369332"/>
          </a:xfrm>
          <a:prstGeom prst="rect">
            <a:avLst/>
          </a:prstGeom>
          <a:noFill/>
        </p:spPr>
        <p:txBody>
          <a:bodyPr wrap="square" rtlCol="0">
            <a:spAutoFit/>
          </a:bodyPr>
          <a:lstStyle/>
          <a:p>
            <a:r>
              <a:rPr lang="fr-FR" b="1" u="sng" dirty="0"/>
              <a:t>Cadre I – BDES </a:t>
            </a:r>
            <a:r>
              <a:rPr lang="fr-FR" u="sng" dirty="0"/>
              <a:t>(+ déclaration de pollution et rectification)</a:t>
            </a:r>
          </a:p>
        </p:txBody>
      </p:sp>
      <p:pic>
        <p:nvPicPr>
          <p:cNvPr id="4" name="Image 3">
            <a:extLst>
              <a:ext uri="{FF2B5EF4-FFF2-40B4-BE49-F238E27FC236}">
                <a16:creationId xmlns:a16="http://schemas.microsoft.com/office/drawing/2014/main" xmlns="" id="{DD0B3B71-C37B-EA4D-BF21-A58417140674}"/>
              </a:ext>
            </a:extLst>
          </p:cNvPr>
          <p:cNvPicPr>
            <a:picLocks noChangeAspect="1"/>
          </p:cNvPicPr>
          <p:nvPr/>
        </p:nvPicPr>
        <p:blipFill>
          <a:blip r:embed="rId3"/>
          <a:stretch>
            <a:fillRect/>
          </a:stretch>
        </p:blipFill>
        <p:spPr>
          <a:xfrm>
            <a:off x="1488963" y="1346164"/>
            <a:ext cx="5177013" cy="3760760"/>
          </a:xfrm>
          <a:prstGeom prst="rect">
            <a:avLst/>
          </a:prstGeom>
        </p:spPr>
      </p:pic>
      <p:sp>
        <p:nvSpPr>
          <p:cNvPr id="5" name="Ellipse 4">
            <a:extLst>
              <a:ext uri="{FF2B5EF4-FFF2-40B4-BE49-F238E27FC236}">
                <a16:creationId xmlns:a16="http://schemas.microsoft.com/office/drawing/2014/main" xmlns="" id="{045B9DC2-8E74-4543-A74F-7B252AA534B2}"/>
              </a:ext>
            </a:extLst>
          </p:cNvPr>
          <p:cNvSpPr/>
          <p:nvPr/>
        </p:nvSpPr>
        <p:spPr>
          <a:xfrm>
            <a:off x="1938528" y="1346164"/>
            <a:ext cx="420624" cy="244892"/>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CEA055A-E046-A94E-8C27-A5FEDAEDD854}"/>
              </a:ext>
            </a:extLst>
          </p:cNvPr>
          <p:cNvSpPr/>
          <p:nvPr/>
        </p:nvSpPr>
        <p:spPr>
          <a:xfrm>
            <a:off x="1664208" y="4334256"/>
            <a:ext cx="1591056" cy="384048"/>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3" name="Picture 2">
            <a:extLst>
              <a:ext uri="{FF2B5EF4-FFF2-40B4-BE49-F238E27FC236}">
                <a16:creationId xmlns:a16="http://schemas.microsoft.com/office/drawing/2014/main" xmlns="" id="{6A175E8F-6603-A548-82D4-E008638A10FF}"/>
              </a:ext>
            </a:extLst>
          </p:cNvPr>
          <p:cNvPicPr>
            <a:picLocks noChangeAspect="1" noChangeArrowheads="1"/>
          </p:cNvPicPr>
          <p:nvPr/>
        </p:nvPicPr>
        <p:blipFill>
          <a:blip r:embed="rId4"/>
          <a:srcRect/>
          <a:stretch>
            <a:fillRect/>
          </a:stretch>
        </p:blipFill>
        <p:spPr bwMode="auto">
          <a:xfrm>
            <a:off x="4864608" y="3494962"/>
            <a:ext cx="4270248" cy="1348499"/>
          </a:xfrm>
          <a:prstGeom prst="rect">
            <a:avLst/>
          </a:prstGeom>
          <a:noFill/>
          <a:ln w="19050">
            <a:solidFill>
              <a:srgbClr val="0071B9"/>
            </a:solidFill>
            <a:miter lim="800000"/>
            <a:headEnd/>
            <a:tailEnd/>
          </a:ln>
          <a:effectLst/>
        </p:spPr>
      </p:pic>
      <p:cxnSp>
        <p:nvCxnSpPr>
          <p:cNvPr id="10" name="Connecteur droit 9">
            <a:extLst>
              <a:ext uri="{FF2B5EF4-FFF2-40B4-BE49-F238E27FC236}">
                <a16:creationId xmlns:a16="http://schemas.microsoft.com/office/drawing/2014/main" xmlns="" id="{5064E158-F202-7D4A-AF21-4A700BB1AA88}"/>
              </a:ext>
            </a:extLst>
          </p:cNvPr>
          <p:cNvCxnSpPr/>
          <p:nvPr/>
        </p:nvCxnSpPr>
        <p:spPr>
          <a:xfrm>
            <a:off x="4261104" y="5061204"/>
            <a:ext cx="123444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Flèche à angle droit 1">
            <a:extLst>
              <a:ext uri="{FF2B5EF4-FFF2-40B4-BE49-F238E27FC236}">
                <a16:creationId xmlns:a16="http://schemas.microsoft.com/office/drawing/2014/main" xmlns="" id="{8D00A6D8-D994-084A-A0C1-D0CCF820E1EE}"/>
              </a:ext>
            </a:extLst>
          </p:cNvPr>
          <p:cNvSpPr/>
          <p:nvPr/>
        </p:nvSpPr>
        <p:spPr>
          <a:xfrm>
            <a:off x="5705856" y="4919472"/>
            <a:ext cx="265176" cy="141732"/>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807328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45720" y="436320"/>
            <a:ext cx="9178125" cy="4646624"/>
          </a:xfrm>
          <a:prstGeom prst="rect">
            <a:avLst/>
          </a:prstGeom>
          <a:noFill/>
          <a:ln w="9525">
            <a:noFill/>
            <a:miter lim="800000"/>
            <a:headEnd/>
            <a:tailEnd/>
          </a:ln>
          <a:effectLst/>
        </p:spPr>
      </p:pic>
      <p:sp>
        <p:nvSpPr>
          <p:cNvPr id="11" name="Ellipse 10"/>
          <p:cNvSpPr/>
          <p:nvPr/>
        </p:nvSpPr>
        <p:spPr>
          <a:xfrm>
            <a:off x="6842612" y="3479180"/>
            <a:ext cx="1853332" cy="45274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4" name="ZoneTexte 3">
            <a:extLst>
              <a:ext uri="{FF2B5EF4-FFF2-40B4-BE49-F238E27FC236}">
                <a16:creationId xmlns:a16="http://schemas.microsoft.com/office/drawing/2014/main" xmlns="" id="{56771D35-BE67-6E46-A4EE-C59D08C51F94}"/>
              </a:ext>
            </a:extLst>
          </p:cNvPr>
          <p:cNvSpPr txBox="1"/>
          <p:nvPr/>
        </p:nvSpPr>
        <p:spPr>
          <a:xfrm>
            <a:off x="6876288" y="543963"/>
            <a:ext cx="1764792" cy="369332"/>
          </a:xfrm>
          <a:prstGeom prst="rect">
            <a:avLst/>
          </a:prstGeom>
          <a:noFill/>
        </p:spPr>
        <p:txBody>
          <a:bodyPr wrap="square" rtlCol="0">
            <a:spAutoFit/>
          </a:bodyPr>
          <a:lstStyle/>
          <a:p>
            <a:r>
              <a:rPr lang="fr-FR" u="sng" dirty="0" err="1">
                <a:solidFill>
                  <a:srgbClr val="0071B9"/>
                </a:solidFill>
              </a:rPr>
              <a:t>bdes.wallonie.be</a:t>
            </a:r>
            <a:endParaRPr lang="fr-FR" u="sng" dirty="0">
              <a:solidFill>
                <a:srgbClr val="0071B9"/>
              </a:solidFill>
            </a:endParaRPr>
          </a:p>
        </p:txBody>
      </p:sp>
      <p:sp>
        <p:nvSpPr>
          <p:cNvPr id="5" name="ZoneTexte 4">
            <a:extLst>
              <a:ext uri="{FF2B5EF4-FFF2-40B4-BE49-F238E27FC236}">
                <a16:creationId xmlns:a16="http://schemas.microsoft.com/office/drawing/2014/main" xmlns="" id="{67329540-A071-0749-842C-AF2457C73997}"/>
              </a:ext>
            </a:extLst>
          </p:cNvPr>
          <p:cNvSpPr txBox="1"/>
          <p:nvPr/>
        </p:nvSpPr>
        <p:spPr>
          <a:xfrm>
            <a:off x="7202020" y="941805"/>
            <a:ext cx="1049745" cy="430887"/>
          </a:xfrm>
          <a:prstGeom prst="rect">
            <a:avLst/>
          </a:prstGeom>
          <a:solidFill>
            <a:srgbClr val="FFFF00"/>
          </a:solidFill>
        </p:spPr>
        <p:txBody>
          <a:bodyPr wrap="square" rtlCol="0">
            <a:spAutoFit/>
          </a:bodyPr>
          <a:lstStyle/>
          <a:p>
            <a:pPr algn="ctr"/>
            <a:r>
              <a:rPr lang="fr-FR" sz="1100" b="1" i="1" dirty="0">
                <a:solidFill>
                  <a:srgbClr val="00B050"/>
                </a:solidFill>
              </a:rPr>
              <a:t>A terme aussi sur </a:t>
            </a:r>
            <a:r>
              <a:rPr lang="fr-FR" sz="1100" b="1" i="1" dirty="0" err="1">
                <a:solidFill>
                  <a:srgbClr val="00B050"/>
                </a:solidFill>
              </a:rPr>
              <a:t>WalonMap</a:t>
            </a:r>
            <a:endParaRPr lang="fr-FR" sz="1100" b="1" i="1" dirty="0">
              <a:solidFill>
                <a:srgbClr val="00B05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CB4E4148-E203-1F46-A4CA-82918D97D0FC}"/>
              </a:ext>
            </a:extLst>
          </p:cNvPr>
          <p:cNvSpPr txBox="1"/>
          <p:nvPr/>
        </p:nvSpPr>
        <p:spPr>
          <a:xfrm>
            <a:off x="849614" y="1378892"/>
            <a:ext cx="8202946" cy="3339376"/>
          </a:xfrm>
          <a:prstGeom prst="rect">
            <a:avLst/>
          </a:prstGeom>
          <a:solidFill>
            <a:schemeClr val="bg1"/>
          </a:solidFill>
          <a:ln>
            <a:noFill/>
          </a:ln>
        </p:spPr>
        <p:txBody>
          <a:bodyPr wrap="square" rtlCol="0">
            <a:spAutoFit/>
          </a:bodyPr>
          <a:lstStyle/>
          <a:p>
            <a:pPr marL="512763" lvl="3" indent="-285750">
              <a:spcAft>
                <a:spcPts val="600"/>
              </a:spcAft>
              <a:buFont typeface="Wingdings" pitchFamily="2" charset="2"/>
              <a:buChar char="ü"/>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dirty="0"/>
              <a:t>Si parcelles en</a:t>
            </a:r>
            <a:r>
              <a:rPr lang="fr-BE" dirty="0">
                <a:solidFill>
                  <a:srgbClr val="0071B9"/>
                </a:solidFill>
              </a:rPr>
              <a:t> </a:t>
            </a:r>
            <a:r>
              <a:rPr lang="fr-BE" b="1" dirty="0">
                <a:solidFill>
                  <a:srgbClr val="0071B9"/>
                </a:solidFill>
              </a:rPr>
              <a:t>bleu lavande </a:t>
            </a:r>
            <a:r>
              <a:rPr lang="fr-BE" dirty="0">
                <a:solidFill>
                  <a:srgbClr val="0071B9"/>
                </a:solidFill>
              </a:rPr>
              <a:t>:</a:t>
            </a:r>
          </a:p>
          <a:p>
            <a:pPr marL="1068388" lvl="4" indent="-219075">
              <a:spcAft>
                <a:spcPts val="600"/>
              </a:spcAft>
              <a:buFont typeface="Arial" pitchFamily="34" charset="0"/>
              <a:buChar char="•"/>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sz="1600" u="sng" dirty="0"/>
              <a:t>Pas de principe d’obligation systématique</a:t>
            </a:r>
            <a:r>
              <a:rPr lang="fr-BE" sz="1600" dirty="0"/>
              <a:t>								     de réaliser une étude d’orientation</a:t>
            </a:r>
          </a:p>
          <a:p>
            <a:pPr marL="849313" lvl="4">
              <a:spcAft>
                <a:spcPts val="600"/>
              </a:spcAft>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sz="1600" dirty="0"/>
              <a:t>	    =&gt; appréciation libre de l’autorité compétente </a:t>
            </a:r>
          </a:p>
          <a:p>
            <a:pPr marL="1068388" lvl="4" indent="-219075">
              <a:spcAft>
                <a:spcPts val="600"/>
              </a:spcAft>
              <a:buFont typeface="Arial" pitchFamily="34" charset="0"/>
              <a:buChar char="•"/>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sz="1600" dirty="0">
                <a:solidFill>
                  <a:srgbClr val="FF0000"/>
                </a:solidFill>
              </a:rPr>
              <a:t>Obligation à terme de suivi potentiel des 							        terres excavées (article 5 du Décret sol et 						         AGW terres excavées – 1/11/2019)</a:t>
            </a:r>
          </a:p>
          <a:p>
            <a:pPr marL="512763" lvl="3" indent="-285750">
              <a:spcAft>
                <a:spcPts val="600"/>
              </a:spcAft>
              <a:buFont typeface="Wingdings" pitchFamily="2" charset="2"/>
              <a:buChar char="ü"/>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dirty="0"/>
              <a:t>Si connaissance d’une pollution &gt; Valeurs Seuils (annexe 1 DS) =&gt; article 6 DS : DPC + collège communal (sauf si scientifique, terres cultivables, terres excavées)</a:t>
            </a:r>
          </a:p>
          <a:p>
            <a:pPr marL="512763" indent="-285750">
              <a:buFont typeface="Wingdings" pitchFamily="2" charset="2"/>
              <a:buChar char="ü"/>
            </a:pPr>
            <a:r>
              <a:rPr lang="fr-FR" dirty="0"/>
              <a:t>Si rectification de la BDES =&gt; bouton dans BDES (</a:t>
            </a:r>
            <a:r>
              <a:rPr lang="fr-FR" dirty="0" err="1"/>
              <a:t>cf</a:t>
            </a:r>
            <a:r>
              <a:rPr lang="fr-FR" dirty="0"/>
              <a:t> p.24 manuel d’aide BDES) + fournir éléments probants</a:t>
            </a: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xmlns="">
                  <a14:imgLayer>
                    <a14:imgEffect>
                      <a14:brightnessContrast bright="20000" contrast="20000"/>
                    </a14:imgEffect>
                  </a14:imgLayer>
                </a14:imgProps>
              </a:ext>
            </a:extLst>
          </a:blip>
          <a:srcRect/>
          <a:stretch>
            <a:fillRect/>
          </a:stretch>
        </p:blipFill>
        <p:spPr bwMode="auto">
          <a:xfrm>
            <a:off x="5935202" y="1508760"/>
            <a:ext cx="3085643" cy="1558206"/>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xmlns="" id="{50383577-E6F7-2441-881A-DCE3293DEB6E}"/>
              </a:ext>
            </a:extLst>
          </p:cNvPr>
          <p:cNvSpPr txBox="1"/>
          <p:nvPr/>
        </p:nvSpPr>
        <p:spPr>
          <a:xfrm>
            <a:off x="1444752" y="810930"/>
            <a:ext cx="5614416" cy="369332"/>
          </a:xfrm>
          <a:prstGeom prst="rect">
            <a:avLst/>
          </a:prstGeom>
          <a:noFill/>
        </p:spPr>
        <p:txBody>
          <a:bodyPr wrap="square" rtlCol="0">
            <a:spAutoFit/>
          </a:bodyPr>
          <a:lstStyle/>
          <a:p>
            <a:r>
              <a:rPr lang="fr-FR" b="1" u="sng" dirty="0"/>
              <a:t>Cadre I – BDES </a:t>
            </a:r>
            <a:r>
              <a:rPr lang="fr-FR" u="sng" dirty="0"/>
              <a:t>(+ déclaration de pollution et rectification)</a:t>
            </a:r>
          </a:p>
        </p:txBody>
      </p:sp>
      <p:sp>
        <p:nvSpPr>
          <p:cNvPr id="6" name="Titre 1">
            <a:extLst>
              <a:ext uri="{FF2B5EF4-FFF2-40B4-BE49-F238E27FC236}">
                <a16:creationId xmlns:a16="http://schemas.microsoft.com/office/drawing/2014/main" xmlns="" id="{C49236BB-55C9-F04A-AF85-33912294B40B}"/>
              </a:ext>
            </a:extLst>
          </p:cNvPr>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3 – </a:t>
            </a:r>
            <a:r>
              <a:rPr lang="fr-BE" sz="2800" b="1" dirty="0">
                <a:solidFill>
                  <a:srgbClr val="7AB929"/>
                </a:solidFill>
                <a:latin typeface="Arial"/>
                <a:ea typeface="+mj-ea"/>
                <a:cs typeface="Arial"/>
              </a:rPr>
              <a:t>Cadre Décret sol </a:t>
            </a:r>
            <a:r>
              <a:rPr lang="fr-BE" sz="2800" b="1" dirty="0" err="1">
                <a:solidFill>
                  <a:srgbClr val="7AB929"/>
                </a:solidFill>
                <a:latin typeface="Arial"/>
                <a:ea typeface="+mj-ea"/>
                <a:cs typeface="Arial"/>
              </a:rPr>
              <a:t>CoDT</a:t>
            </a:r>
            <a:r>
              <a:rPr lang="fr-BE" sz="2800" b="1" dirty="0">
                <a:solidFill>
                  <a:srgbClr val="7AB929"/>
                </a:solidFill>
                <a:latin typeface="Arial"/>
                <a:ea typeface="+mj-ea"/>
                <a:cs typeface="Arial"/>
              </a:rPr>
              <a:t> (annexe 8)</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spTree>
    <p:extLst>
      <p:ext uri="{BB962C8B-B14F-4D97-AF65-F5344CB8AC3E}">
        <p14:creationId xmlns:p14="http://schemas.microsoft.com/office/powerpoint/2010/main" xmlns="" val="940911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3 – </a:t>
            </a:r>
            <a:r>
              <a:rPr lang="fr-BE" sz="2800" b="1" dirty="0">
                <a:solidFill>
                  <a:srgbClr val="7AB929"/>
                </a:solidFill>
                <a:latin typeface="Arial"/>
                <a:ea typeface="+mj-ea"/>
                <a:cs typeface="Arial"/>
              </a:rPr>
              <a:t>Cadre Décret sol </a:t>
            </a:r>
            <a:r>
              <a:rPr lang="fr-BE" sz="2800" b="1" dirty="0" err="1">
                <a:solidFill>
                  <a:srgbClr val="7AB929"/>
                </a:solidFill>
                <a:latin typeface="Arial"/>
                <a:ea typeface="+mj-ea"/>
                <a:cs typeface="Arial"/>
              </a:rPr>
              <a:t>CoDT</a:t>
            </a:r>
            <a:r>
              <a:rPr lang="fr-BE" sz="2800" b="1" dirty="0">
                <a:solidFill>
                  <a:srgbClr val="7AB929"/>
                </a:solidFill>
                <a:latin typeface="Arial"/>
                <a:ea typeface="+mj-ea"/>
                <a:cs typeface="Arial"/>
              </a:rPr>
              <a:t> (annexe 8)</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pic>
        <p:nvPicPr>
          <p:cNvPr id="8" name="Picture 21" descr="Résultat de recherche d'images pour &quot;vendeur icone&quot;">
            <a:extLst>
              <a:ext uri="{FF2B5EF4-FFF2-40B4-BE49-F238E27FC236}">
                <a16:creationId xmlns:a16="http://schemas.microsoft.com/office/drawing/2014/main" xmlns="" id="{3DE06D63-E8C9-6440-A82C-D356D5A397FC}"/>
              </a:ext>
            </a:extLst>
          </p:cNvPr>
          <p:cNvPicPr>
            <a:picLocks noChangeAspect="1" noChangeArrowheads="1"/>
          </p:cNvPicPr>
          <p:nvPr/>
        </p:nvPicPr>
        <p:blipFill>
          <a:blip r:embed="rId2" cstate="print"/>
          <a:srcRect/>
          <a:stretch>
            <a:fillRect/>
          </a:stretch>
        </p:blipFill>
        <p:spPr bwMode="auto">
          <a:xfrm>
            <a:off x="256382" y="923116"/>
            <a:ext cx="1087786" cy="1087786"/>
          </a:xfrm>
          <a:prstGeom prst="rect">
            <a:avLst/>
          </a:prstGeom>
          <a:noFill/>
        </p:spPr>
      </p:pic>
      <p:sp>
        <p:nvSpPr>
          <p:cNvPr id="9" name="ZoneTexte 8">
            <a:extLst>
              <a:ext uri="{FF2B5EF4-FFF2-40B4-BE49-F238E27FC236}">
                <a16:creationId xmlns:a16="http://schemas.microsoft.com/office/drawing/2014/main" xmlns="" id="{93573D12-A142-8E40-9854-F43DC5207473}"/>
              </a:ext>
            </a:extLst>
          </p:cNvPr>
          <p:cNvSpPr txBox="1"/>
          <p:nvPr/>
        </p:nvSpPr>
        <p:spPr>
          <a:xfrm>
            <a:off x="119255" y="2151735"/>
            <a:ext cx="1288921" cy="646331"/>
          </a:xfrm>
          <a:prstGeom prst="rect">
            <a:avLst/>
          </a:prstGeom>
          <a:noFill/>
        </p:spPr>
        <p:txBody>
          <a:bodyPr wrap="square" rtlCol="0">
            <a:spAutoFit/>
          </a:bodyPr>
          <a:lstStyle/>
          <a:p>
            <a:pPr algn="ctr"/>
            <a:r>
              <a:rPr lang="fr-BE" b="1" dirty="0"/>
              <a:t>Porteur de projet</a:t>
            </a:r>
          </a:p>
        </p:txBody>
      </p:sp>
      <p:sp>
        <p:nvSpPr>
          <p:cNvPr id="11" name="ZoneTexte 10">
            <a:extLst>
              <a:ext uri="{FF2B5EF4-FFF2-40B4-BE49-F238E27FC236}">
                <a16:creationId xmlns:a16="http://schemas.microsoft.com/office/drawing/2014/main" xmlns="" id="{5CEBDA28-47AD-A444-A67A-2B24708C3BBE}"/>
              </a:ext>
            </a:extLst>
          </p:cNvPr>
          <p:cNvSpPr txBox="1"/>
          <p:nvPr/>
        </p:nvSpPr>
        <p:spPr>
          <a:xfrm>
            <a:off x="1444751" y="663558"/>
            <a:ext cx="6774215" cy="369332"/>
          </a:xfrm>
          <a:prstGeom prst="rect">
            <a:avLst/>
          </a:prstGeom>
          <a:noFill/>
        </p:spPr>
        <p:txBody>
          <a:bodyPr wrap="square" rtlCol="0">
            <a:spAutoFit/>
          </a:bodyPr>
          <a:lstStyle/>
          <a:p>
            <a:r>
              <a:rPr lang="fr-FR" b="1" u="sng" dirty="0"/>
              <a:t>Cadre II – Examen des dérogations possibles </a:t>
            </a:r>
            <a:r>
              <a:rPr lang="fr-FR" u="sng" dirty="0"/>
              <a:t>(+ documents à joindre)</a:t>
            </a:r>
          </a:p>
        </p:txBody>
      </p:sp>
      <p:sp>
        <p:nvSpPr>
          <p:cNvPr id="2" name="ZoneTexte 1">
            <a:extLst>
              <a:ext uri="{FF2B5EF4-FFF2-40B4-BE49-F238E27FC236}">
                <a16:creationId xmlns:a16="http://schemas.microsoft.com/office/drawing/2014/main" xmlns="" id="{18C9A9C8-71AB-AA42-9581-770D85F99E0F}"/>
              </a:ext>
            </a:extLst>
          </p:cNvPr>
          <p:cNvSpPr txBox="1"/>
          <p:nvPr/>
        </p:nvSpPr>
        <p:spPr>
          <a:xfrm>
            <a:off x="1658678" y="994987"/>
            <a:ext cx="7378995" cy="369332"/>
          </a:xfrm>
          <a:prstGeom prst="rect">
            <a:avLst/>
          </a:prstGeom>
          <a:noFill/>
        </p:spPr>
        <p:txBody>
          <a:bodyPr wrap="square" rtlCol="0">
            <a:spAutoFit/>
          </a:bodyPr>
          <a:lstStyle/>
          <a:p>
            <a:r>
              <a:rPr lang="fr-FR" dirty="0">
                <a:solidFill>
                  <a:srgbClr val="0071B9"/>
                </a:solidFill>
              </a:rPr>
              <a:t>II.1 Votre demande de permis correspond-elle à une des situations suivantes:</a:t>
            </a:r>
            <a:r>
              <a:rPr lang="fr-BE" dirty="0">
                <a:solidFill>
                  <a:srgbClr val="0071B9"/>
                </a:solidFill>
              </a:rPr>
              <a:t> </a:t>
            </a:r>
            <a:endParaRPr lang="fr-FR" dirty="0">
              <a:solidFill>
                <a:srgbClr val="0071B9"/>
              </a:solidFill>
            </a:endParaRPr>
          </a:p>
        </p:txBody>
      </p:sp>
      <p:graphicFrame>
        <p:nvGraphicFramePr>
          <p:cNvPr id="7" name="Tableau 6">
            <a:extLst>
              <a:ext uri="{FF2B5EF4-FFF2-40B4-BE49-F238E27FC236}">
                <a16:creationId xmlns:a16="http://schemas.microsoft.com/office/drawing/2014/main" xmlns="" id="{4EE38C17-9577-7742-9364-38504F7468E6}"/>
              </a:ext>
            </a:extLst>
          </p:cNvPr>
          <p:cNvGraphicFramePr>
            <a:graphicFrameLocks noGrp="1"/>
          </p:cNvGraphicFramePr>
          <p:nvPr>
            <p:extLst>
              <p:ext uri="{D42A27DB-BD31-4B8C-83A1-F6EECF244321}">
                <p14:modId xmlns:p14="http://schemas.microsoft.com/office/powerpoint/2010/main" xmlns="" val="2774395664"/>
              </p:ext>
            </p:extLst>
          </p:nvPr>
        </p:nvGraphicFramePr>
        <p:xfrm>
          <a:off x="1417320" y="1375603"/>
          <a:ext cx="7641623" cy="3735138"/>
        </p:xfrm>
        <a:graphic>
          <a:graphicData uri="http://schemas.openxmlformats.org/drawingml/2006/table">
            <a:tbl>
              <a:tblPr firstRow="1" firstCol="1" bandRow="1">
                <a:tableStyleId>{5C22544A-7EE6-4342-B048-85BDC9FD1C3A}</a:tableStyleId>
              </a:tblPr>
              <a:tblGrid>
                <a:gridCol w="137160">
                  <a:extLst>
                    <a:ext uri="{9D8B030D-6E8A-4147-A177-3AD203B41FA5}">
                      <a16:colId xmlns:a16="http://schemas.microsoft.com/office/drawing/2014/main" xmlns="" val="582829084"/>
                    </a:ext>
                  </a:extLst>
                </a:gridCol>
                <a:gridCol w="6792082">
                  <a:extLst>
                    <a:ext uri="{9D8B030D-6E8A-4147-A177-3AD203B41FA5}">
                      <a16:colId xmlns:a16="http://schemas.microsoft.com/office/drawing/2014/main" xmlns="" val="1678519366"/>
                    </a:ext>
                  </a:extLst>
                </a:gridCol>
                <a:gridCol w="361507">
                  <a:extLst>
                    <a:ext uri="{9D8B030D-6E8A-4147-A177-3AD203B41FA5}">
                      <a16:colId xmlns:a16="http://schemas.microsoft.com/office/drawing/2014/main" xmlns="" val="3341289318"/>
                    </a:ext>
                  </a:extLst>
                </a:gridCol>
                <a:gridCol w="350874">
                  <a:extLst>
                    <a:ext uri="{9D8B030D-6E8A-4147-A177-3AD203B41FA5}">
                      <a16:colId xmlns:a16="http://schemas.microsoft.com/office/drawing/2014/main" xmlns="" val="2086624831"/>
                    </a:ext>
                  </a:extLst>
                </a:gridCol>
              </a:tblGrid>
              <a:tr h="99018">
                <a:tc gridSpan="2">
                  <a:txBody>
                    <a:bodyPr/>
                    <a:lstStyle/>
                    <a:p>
                      <a:pPr>
                        <a:spcBef>
                          <a:spcPts val="10"/>
                        </a:spcBef>
                        <a:spcAft>
                          <a:spcPts val="10"/>
                        </a:spcAft>
                      </a:pPr>
                      <a:r>
                        <a:rPr lang="fr-FR" sz="1200" dirty="0">
                          <a:effectLst/>
                        </a:rPr>
                        <a:t>Objet </a:t>
                      </a:r>
                      <a:r>
                        <a:rPr lang="fr-FR" sz="1200" dirty="0">
                          <a:solidFill>
                            <a:srgbClr val="7030A0"/>
                          </a:solidFill>
                          <a:effectLst/>
                        </a:rPr>
                        <a:t>(principal) </a:t>
                      </a:r>
                      <a:r>
                        <a:rPr lang="fr-FR" sz="1200" dirty="0">
                          <a:effectLst/>
                        </a:rPr>
                        <a:t>de la demande de permis</a:t>
                      </a:r>
                      <a:endParaRPr lang="fr-BE"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hMerge="1">
                  <a:txBody>
                    <a:bodyPr/>
                    <a:lstStyle/>
                    <a:p>
                      <a:endParaRPr lang="fr-FR"/>
                    </a:p>
                  </a:txBody>
                  <a:tcPr/>
                </a:tc>
                <a:tc>
                  <a:txBody>
                    <a:bodyPr/>
                    <a:lstStyle/>
                    <a:p>
                      <a:pPr>
                        <a:spcBef>
                          <a:spcPts val="10"/>
                        </a:spcBef>
                        <a:spcAft>
                          <a:spcPts val="10"/>
                        </a:spcAft>
                      </a:pPr>
                      <a:r>
                        <a:rPr lang="fr-FR" sz="1200">
                          <a:effectLst/>
                        </a:rPr>
                        <a:t>oui</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a:txBody>
                    <a:bodyPr/>
                    <a:lstStyle/>
                    <a:p>
                      <a:pPr>
                        <a:spcBef>
                          <a:spcPts val="10"/>
                        </a:spcBef>
                        <a:spcAft>
                          <a:spcPts val="10"/>
                        </a:spcAft>
                      </a:pPr>
                      <a:r>
                        <a:rPr lang="fr-FR" sz="1200">
                          <a:effectLst/>
                        </a:rPr>
                        <a:t>non</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extLst>
                  <a:ext uri="{0D108BD9-81ED-4DB2-BD59-A6C34878D82A}">
                    <a16:rowId xmlns:a16="http://schemas.microsoft.com/office/drawing/2014/main" xmlns="" val="1742906930"/>
                  </a:ext>
                </a:extLst>
              </a:tr>
              <a:tr h="361751">
                <a:tc gridSpan="2">
                  <a:txBody>
                    <a:bodyPr/>
                    <a:lstStyle/>
                    <a:p>
                      <a:pPr>
                        <a:spcBef>
                          <a:spcPts val="10"/>
                        </a:spcBef>
                        <a:spcAft>
                          <a:spcPts val="10"/>
                        </a:spcAft>
                      </a:pPr>
                      <a:r>
                        <a:rPr lang="fr-FR" sz="1100" dirty="0">
                          <a:effectLst/>
                        </a:rPr>
                        <a:t>Réalisation d'un réseau de distribution, de production ou d'assainissement d'eau, d'électricité ou de gaz, de télécommunication, de téléinformatique, de télédistribution ou de transport de gaz, d'électricité ou de fluide</a:t>
                      </a:r>
                      <a:endParaRPr lang="fr-BE"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hMerge="1">
                  <a:txBody>
                    <a:bodyPr/>
                    <a:lstStyle/>
                    <a:p>
                      <a:endParaRPr lang="fr-FR"/>
                    </a:p>
                  </a:txBody>
                  <a:tcPr/>
                </a:tc>
                <a:tc>
                  <a:txBody>
                    <a:bodyPr/>
                    <a:lstStyle/>
                    <a:p>
                      <a:pPr>
                        <a:spcBef>
                          <a:spcPts val="10"/>
                        </a:spcBef>
                        <a:spcAft>
                          <a:spcPts val="10"/>
                        </a:spcAft>
                      </a:pPr>
                      <a:r>
                        <a:rPr lang="fr-FR" sz="12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a:txBody>
                    <a:bodyPr/>
                    <a:lstStyle/>
                    <a:p>
                      <a:pPr>
                        <a:spcBef>
                          <a:spcPts val="10"/>
                        </a:spcBef>
                        <a:spcAft>
                          <a:spcPts val="10"/>
                        </a:spcAft>
                      </a:pPr>
                      <a:r>
                        <a:rPr lang="fr-FR" sz="12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extLst>
                  <a:ext uri="{0D108BD9-81ED-4DB2-BD59-A6C34878D82A}">
                    <a16:rowId xmlns:a16="http://schemas.microsoft.com/office/drawing/2014/main" xmlns="" val="2264840135"/>
                  </a:ext>
                </a:extLst>
              </a:tr>
              <a:tr h="99018">
                <a:tc gridSpan="2">
                  <a:txBody>
                    <a:bodyPr/>
                    <a:lstStyle/>
                    <a:p>
                      <a:pPr>
                        <a:spcBef>
                          <a:spcPts val="10"/>
                        </a:spcBef>
                        <a:spcAft>
                          <a:spcPts val="10"/>
                        </a:spcAft>
                      </a:pPr>
                      <a:r>
                        <a:rPr lang="fr-FR" sz="1100">
                          <a:effectLst/>
                        </a:rPr>
                        <a:t>Réalisation de travaux de voiries</a:t>
                      </a:r>
                      <a:endParaRPr lang="fr-BE" sz="110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hMerge="1">
                  <a:txBody>
                    <a:bodyPr/>
                    <a:lstStyle/>
                    <a:p>
                      <a:endParaRPr lang="fr-FR"/>
                    </a:p>
                  </a:txBody>
                  <a:tcPr/>
                </a:tc>
                <a:tc>
                  <a:txBody>
                    <a:bodyPr/>
                    <a:lstStyle/>
                    <a:p>
                      <a:pPr>
                        <a:spcBef>
                          <a:spcPts val="10"/>
                        </a:spcBef>
                        <a:spcAft>
                          <a:spcPts val="10"/>
                        </a:spcAft>
                      </a:pPr>
                      <a:r>
                        <a:rPr lang="fr-FR" sz="12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a:txBody>
                    <a:bodyPr/>
                    <a:lstStyle/>
                    <a:p>
                      <a:pPr>
                        <a:spcBef>
                          <a:spcPts val="10"/>
                        </a:spcBef>
                        <a:spcAft>
                          <a:spcPts val="10"/>
                        </a:spcAft>
                      </a:pPr>
                      <a:r>
                        <a:rPr lang="fr-FR" sz="12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extLst>
                  <a:ext uri="{0D108BD9-81ED-4DB2-BD59-A6C34878D82A}">
                    <a16:rowId xmlns:a16="http://schemas.microsoft.com/office/drawing/2014/main" xmlns="" val="4119659682"/>
                  </a:ext>
                </a:extLst>
              </a:tr>
              <a:tr h="297054">
                <a:tc gridSpan="2">
                  <a:txBody>
                    <a:bodyPr/>
                    <a:lstStyle/>
                    <a:p>
                      <a:pPr>
                        <a:spcBef>
                          <a:spcPts val="10"/>
                        </a:spcBef>
                        <a:spcAft>
                          <a:spcPts val="10"/>
                        </a:spcAft>
                      </a:pPr>
                      <a:r>
                        <a:rPr lang="fr-FR" sz="1100">
                          <a:effectLst/>
                        </a:rPr>
                        <a:t>Etablissement temporaire au sens de l'article 1er, 4°, du décret du 11 mars 1999 relatif au permis d'environnement et dont la durée d'exploitation continue n'excède pas un an</a:t>
                      </a:r>
                      <a:endParaRPr lang="fr-BE" sz="110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hMerge="1">
                  <a:txBody>
                    <a:bodyPr/>
                    <a:lstStyle/>
                    <a:p>
                      <a:endParaRPr lang="fr-FR"/>
                    </a:p>
                  </a:txBody>
                  <a:tcPr/>
                </a:tc>
                <a:tc>
                  <a:txBody>
                    <a:bodyPr/>
                    <a:lstStyle/>
                    <a:p>
                      <a:pPr>
                        <a:spcBef>
                          <a:spcPts val="10"/>
                        </a:spcBef>
                        <a:spcAft>
                          <a:spcPts val="10"/>
                        </a:spcAft>
                      </a:pPr>
                      <a:r>
                        <a:rPr lang="fr-FR" sz="12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a:txBody>
                    <a:bodyPr/>
                    <a:lstStyle/>
                    <a:p>
                      <a:pPr>
                        <a:spcBef>
                          <a:spcPts val="10"/>
                        </a:spcBef>
                        <a:spcAft>
                          <a:spcPts val="10"/>
                        </a:spcAft>
                      </a:pPr>
                      <a:r>
                        <a:rPr lang="fr-FR" sz="1200" dirty="0">
                          <a:effectLst/>
                        </a:rPr>
                        <a:t> </a:t>
                      </a:r>
                      <a:endParaRPr lang="fr-BE"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extLst>
                  <a:ext uri="{0D108BD9-81ED-4DB2-BD59-A6C34878D82A}">
                    <a16:rowId xmlns:a16="http://schemas.microsoft.com/office/drawing/2014/main" xmlns="" val="3202351556"/>
                  </a:ext>
                </a:extLst>
              </a:tr>
              <a:tr h="267048">
                <a:tc gridSpan="2">
                  <a:txBody>
                    <a:bodyPr/>
                    <a:lstStyle/>
                    <a:p>
                      <a:pPr>
                        <a:spcBef>
                          <a:spcPts val="10"/>
                        </a:spcBef>
                        <a:spcAft>
                          <a:spcPts val="10"/>
                        </a:spcAft>
                      </a:pPr>
                      <a:r>
                        <a:rPr lang="fr-FR" sz="1100" dirty="0">
                          <a:effectLst/>
                        </a:rPr>
                        <a:t>Projet avec actes et travaux de nature ou d’ampleur limitée et correspondant :</a:t>
                      </a:r>
                      <a:endParaRPr lang="fr-BE"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hMerge="1">
                  <a:txBody>
                    <a:bodyPr/>
                    <a:lstStyle/>
                    <a:p>
                      <a:endParaRPr lang="fr-FR"/>
                    </a:p>
                  </a:txBody>
                  <a:tcPr/>
                </a:tc>
                <a:tc rowSpan="2">
                  <a:txBody>
                    <a:bodyPr/>
                    <a:lstStyle/>
                    <a:p>
                      <a:pPr>
                        <a:spcBef>
                          <a:spcPts val="10"/>
                        </a:spcBef>
                        <a:spcAft>
                          <a:spcPts val="10"/>
                        </a:spcAft>
                      </a:pPr>
                      <a:r>
                        <a:rPr lang="fr-FR" sz="12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rowSpan="2">
                  <a:txBody>
                    <a:bodyPr/>
                    <a:lstStyle/>
                    <a:p>
                      <a:pPr>
                        <a:spcBef>
                          <a:spcPts val="10"/>
                        </a:spcBef>
                        <a:spcAft>
                          <a:spcPts val="10"/>
                        </a:spcAft>
                      </a:pPr>
                      <a:r>
                        <a:rPr lang="fr-FR" sz="1200" dirty="0">
                          <a:effectLst/>
                        </a:rPr>
                        <a:t> </a:t>
                      </a:r>
                      <a:endParaRPr lang="fr-BE"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extLst>
                  <a:ext uri="{0D108BD9-81ED-4DB2-BD59-A6C34878D82A}">
                    <a16:rowId xmlns:a16="http://schemas.microsoft.com/office/drawing/2014/main" xmlns="" val="3444890087"/>
                  </a:ext>
                </a:extLst>
              </a:tr>
              <a:tr h="317906">
                <a:tc>
                  <a:txBody>
                    <a:bodyPr/>
                    <a:lstStyle/>
                    <a:p>
                      <a:pPr>
                        <a:spcBef>
                          <a:spcPts val="10"/>
                        </a:spcBef>
                        <a:spcAft>
                          <a:spcPts val="10"/>
                        </a:spcAft>
                      </a:pPr>
                      <a:r>
                        <a:rPr lang="fr-FR" sz="12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a:txBody>
                    <a:bodyPr/>
                    <a:lstStyle/>
                    <a:p>
                      <a:pPr marL="342900" lvl="0" indent="-342900">
                        <a:spcBef>
                          <a:spcPts val="10"/>
                        </a:spcBef>
                        <a:spcAft>
                          <a:spcPts val="10"/>
                        </a:spcAft>
                        <a:buFont typeface="Cambria" panose="02040503050406030204" pitchFamily="18" charset="0"/>
                        <a:buChar char="-"/>
                      </a:pPr>
                      <a:r>
                        <a:rPr lang="fr-FR" sz="1000" dirty="0">
                          <a:effectLst/>
                        </a:rPr>
                        <a:t>au placement d’une installation fixe non destinée à l’habitation, non ancrée ou incorporée au sol, et dont l’appui au sol assure la stabilité au sens de l’article D.IV.4, alinéa 1er, 1°, du </a:t>
                      </a:r>
                      <a:r>
                        <a:rPr lang="fr-FR" sz="1000" dirty="0" err="1">
                          <a:effectLst/>
                        </a:rPr>
                        <a:t>CoDT</a:t>
                      </a:r>
                      <a:r>
                        <a:rPr lang="fr-FR" sz="1000" dirty="0">
                          <a:effectLst/>
                        </a:rPr>
                        <a:t> ;</a:t>
                      </a:r>
                      <a:endParaRPr lang="fr-BE"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2725490619"/>
                  </a:ext>
                </a:extLst>
              </a:tr>
              <a:tr h="1100596">
                <a:tc>
                  <a:txBody>
                    <a:bodyPr/>
                    <a:lstStyle/>
                    <a:p>
                      <a:pPr>
                        <a:spcBef>
                          <a:spcPts val="10"/>
                        </a:spcBef>
                        <a:spcAft>
                          <a:spcPts val="10"/>
                        </a:spcAft>
                      </a:pPr>
                      <a:r>
                        <a:rPr lang="fr-FR" sz="12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a:txBody>
                    <a:bodyPr/>
                    <a:lstStyle/>
                    <a:p>
                      <a:pPr marL="342900" lvl="0" indent="-342900">
                        <a:spcBef>
                          <a:spcPts val="10"/>
                        </a:spcBef>
                        <a:spcAft>
                          <a:spcPts val="10"/>
                        </a:spcAft>
                        <a:buFont typeface="Cambria" panose="02040503050406030204" pitchFamily="18" charset="0"/>
                        <a:buChar char="-"/>
                      </a:pPr>
                      <a:r>
                        <a:rPr lang="fr-FR" sz="1000" dirty="0">
                          <a:effectLst/>
                        </a:rPr>
                        <a:t>à la construction d’un bâtiment ou d’un ouvrage ou au placement d’une l’installation fixe incorporée au sol ou ancrée au sol au sens de l’article D.IV.4, alinéa 1er, 1°, du </a:t>
                      </a:r>
                      <a:r>
                        <a:rPr lang="fr-FR" sz="1000" dirty="0" err="1">
                          <a:effectLst/>
                        </a:rPr>
                        <a:t>CoDT</a:t>
                      </a:r>
                      <a:r>
                        <a:rPr lang="fr-FR" sz="1000" dirty="0">
                          <a:effectLst/>
                        </a:rPr>
                        <a:t>, pour autant que les conditions cumulatives suivantes soient remplies :</a:t>
                      </a:r>
                      <a:endParaRPr lang="fr-BE" sz="1000" dirty="0">
                        <a:effectLst/>
                      </a:endParaRPr>
                    </a:p>
                    <a:p>
                      <a:pPr marL="899160" algn="just">
                        <a:spcAft>
                          <a:spcPts val="0"/>
                        </a:spcAft>
                      </a:pPr>
                      <a:r>
                        <a:rPr lang="fr-FR" sz="1000" dirty="0">
                          <a:effectLst/>
                        </a:rPr>
                        <a:t>a) la construction ou l’installation est non destinée à l’habitation ;</a:t>
                      </a:r>
                      <a:endParaRPr lang="fr-BE" sz="1000" dirty="0">
                        <a:effectLst/>
                      </a:endParaRPr>
                    </a:p>
                    <a:p>
                      <a:pPr marL="899160" algn="just">
                        <a:spcAft>
                          <a:spcPts val="0"/>
                        </a:spcAft>
                      </a:pPr>
                      <a:r>
                        <a:rPr lang="fr-FR" sz="1000" dirty="0">
                          <a:effectLst/>
                        </a:rPr>
                        <a:t>b) l’emprise au sol est inférieure à quarante mètres carrés ;</a:t>
                      </a:r>
                      <a:endParaRPr lang="fr-BE" sz="1000" dirty="0">
                        <a:effectLst/>
                      </a:endParaRPr>
                    </a:p>
                    <a:p>
                      <a:pPr marL="899160" algn="just">
                        <a:spcAft>
                          <a:spcPts val="0"/>
                        </a:spcAft>
                      </a:pPr>
                      <a:r>
                        <a:rPr lang="fr-FR" sz="1000" dirty="0">
                          <a:effectLst/>
                        </a:rPr>
                        <a:t>c) les actes et travaux ne nécessitent pas d’excavation de sol ;</a:t>
                      </a:r>
                      <a:endParaRPr lang="fr-BE" sz="1000" dirty="0">
                        <a:effectLst/>
                      </a:endParaRPr>
                    </a:p>
                    <a:p>
                      <a:pPr marL="899160" algn="just">
                        <a:spcAft>
                          <a:spcPts val="0"/>
                        </a:spcAft>
                      </a:pPr>
                      <a:r>
                        <a:rPr lang="fr-FR" sz="1000" dirty="0">
                          <a:effectLst/>
                        </a:rPr>
                        <a:t>d) aucune partie du sol n’est munie d’un revêtement imperméable dû aux travaux entrepris dans le cadre du permis ;</a:t>
                      </a:r>
                      <a:endParaRPr lang="fr-BE"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a:txBody>
                    <a:bodyPr/>
                    <a:lstStyle/>
                    <a:p>
                      <a:pPr>
                        <a:spcBef>
                          <a:spcPts val="10"/>
                        </a:spcBef>
                        <a:spcAft>
                          <a:spcPts val="10"/>
                        </a:spcAft>
                      </a:pPr>
                      <a:r>
                        <a:rPr lang="fr-FR" sz="12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a:txBody>
                    <a:bodyPr/>
                    <a:lstStyle/>
                    <a:p>
                      <a:pPr>
                        <a:spcBef>
                          <a:spcPts val="10"/>
                        </a:spcBef>
                        <a:spcAft>
                          <a:spcPts val="10"/>
                        </a:spcAft>
                      </a:pPr>
                      <a:r>
                        <a:rPr lang="fr-FR" sz="1200" dirty="0">
                          <a:effectLst/>
                        </a:rPr>
                        <a:t> </a:t>
                      </a:r>
                      <a:endParaRPr lang="fr-BE"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extLst>
                  <a:ext uri="{0D108BD9-81ED-4DB2-BD59-A6C34878D82A}">
                    <a16:rowId xmlns:a16="http://schemas.microsoft.com/office/drawing/2014/main" xmlns="" val="2544968434"/>
                  </a:ext>
                </a:extLst>
              </a:tr>
              <a:tr h="364180">
                <a:tc>
                  <a:txBody>
                    <a:bodyPr/>
                    <a:lstStyle/>
                    <a:p>
                      <a:pPr>
                        <a:spcBef>
                          <a:spcPts val="10"/>
                        </a:spcBef>
                        <a:spcAft>
                          <a:spcPts val="10"/>
                        </a:spcAft>
                      </a:pPr>
                      <a:r>
                        <a:rPr lang="fr-FR" sz="12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a:txBody>
                    <a:bodyPr/>
                    <a:lstStyle/>
                    <a:p>
                      <a:pPr marL="342900" lvl="0" indent="-342900">
                        <a:spcBef>
                          <a:spcPts val="10"/>
                        </a:spcBef>
                        <a:spcAft>
                          <a:spcPts val="10"/>
                        </a:spcAft>
                        <a:buFont typeface="Cambria" panose="02040503050406030204" pitchFamily="18" charset="0"/>
                        <a:buChar char="-"/>
                      </a:pPr>
                      <a:r>
                        <a:rPr lang="fr-FR" sz="1000" dirty="0">
                          <a:effectLst/>
                        </a:rPr>
                        <a:t>à la modification sensible du relief du sol sur une surface inférieure à quarante mètres carrés et dont la hauteur, en remblai ou en déblai, est de maximum cinquante centimètres par rapport au niveau naturel du terrain ;</a:t>
                      </a:r>
                      <a:endParaRPr lang="fr-BE"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a:txBody>
                    <a:bodyPr/>
                    <a:lstStyle/>
                    <a:p>
                      <a:pPr>
                        <a:spcBef>
                          <a:spcPts val="10"/>
                        </a:spcBef>
                        <a:spcAft>
                          <a:spcPts val="10"/>
                        </a:spcAft>
                      </a:pPr>
                      <a:r>
                        <a:rPr lang="fr-FR" sz="12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a:txBody>
                    <a:bodyPr/>
                    <a:lstStyle/>
                    <a:p>
                      <a:pPr>
                        <a:spcBef>
                          <a:spcPts val="10"/>
                        </a:spcBef>
                        <a:spcAft>
                          <a:spcPts val="10"/>
                        </a:spcAft>
                      </a:pPr>
                      <a:r>
                        <a:rPr lang="fr-FR" sz="12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extLst>
                  <a:ext uri="{0D108BD9-81ED-4DB2-BD59-A6C34878D82A}">
                    <a16:rowId xmlns:a16="http://schemas.microsoft.com/office/drawing/2014/main" xmlns="" val="1414726509"/>
                  </a:ext>
                </a:extLst>
              </a:tr>
              <a:tr h="297054">
                <a:tc>
                  <a:txBody>
                    <a:bodyPr/>
                    <a:lstStyle/>
                    <a:p>
                      <a:pPr>
                        <a:spcBef>
                          <a:spcPts val="10"/>
                        </a:spcBef>
                        <a:spcAft>
                          <a:spcPts val="10"/>
                        </a:spcAft>
                      </a:pPr>
                      <a:r>
                        <a:rPr lang="fr-FR" sz="12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a:txBody>
                    <a:bodyPr/>
                    <a:lstStyle/>
                    <a:p>
                      <a:pPr marL="342900" lvl="0" indent="-342900">
                        <a:spcBef>
                          <a:spcPts val="10"/>
                        </a:spcBef>
                        <a:spcAft>
                          <a:spcPts val="10"/>
                        </a:spcAft>
                        <a:buFont typeface="Cambria" panose="02040503050406030204" pitchFamily="18" charset="0"/>
                        <a:buChar char="-"/>
                      </a:pPr>
                      <a:r>
                        <a:rPr lang="fr-FR" sz="1000" dirty="0">
                          <a:effectLst/>
                        </a:rPr>
                        <a:t>au défrichage ou à la modification de la végétation au sens de l’article D.IV.4, alinéa 1er, 13°, du </a:t>
                      </a:r>
                      <a:r>
                        <a:rPr lang="fr-FR" sz="1000" dirty="0" err="1">
                          <a:effectLst/>
                        </a:rPr>
                        <a:t>CoDT</a:t>
                      </a:r>
                      <a:r>
                        <a:rPr lang="fr-FR" sz="1000" dirty="0">
                          <a:effectLst/>
                        </a:rPr>
                        <a:t>, sur une surface inférieure à vingt mètres carrés ;</a:t>
                      </a:r>
                      <a:endParaRPr lang="fr-BE"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a:txBody>
                    <a:bodyPr/>
                    <a:lstStyle/>
                    <a:p>
                      <a:pPr>
                        <a:spcBef>
                          <a:spcPts val="10"/>
                        </a:spcBef>
                        <a:spcAft>
                          <a:spcPts val="10"/>
                        </a:spcAft>
                      </a:pPr>
                      <a:r>
                        <a:rPr lang="fr-FR" sz="12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a:txBody>
                    <a:bodyPr/>
                    <a:lstStyle/>
                    <a:p>
                      <a:pPr>
                        <a:spcBef>
                          <a:spcPts val="10"/>
                        </a:spcBef>
                        <a:spcAft>
                          <a:spcPts val="10"/>
                        </a:spcAft>
                      </a:pPr>
                      <a:r>
                        <a:rPr lang="fr-FR" sz="12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extLst>
                  <a:ext uri="{0D108BD9-81ED-4DB2-BD59-A6C34878D82A}">
                    <a16:rowId xmlns:a16="http://schemas.microsoft.com/office/drawing/2014/main" xmlns="" val="4253390429"/>
                  </a:ext>
                </a:extLst>
              </a:tr>
              <a:tr h="317817">
                <a:tc>
                  <a:txBody>
                    <a:bodyPr/>
                    <a:lstStyle/>
                    <a:p>
                      <a:pPr>
                        <a:spcBef>
                          <a:spcPts val="10"/>
                        </a:spcBef>
                        <a:spcAft>
                          <a:spcPts val="10"/>
                        </a:spcAft>
                      </a:pPr>
                      <a:r>
                        <a:rPr lang="fr-FR" sz="12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a:txBody>
                    <a:bodyPr/>
                    <a:lstStyle/>
                    <a:p>
                      <a:pPr marL="342900" lvl="0" indent="-342900">
                        <a:spcBef>
                          <a:spcPts val="10"/>
                        </a:spcBef>
                        <a:spcAft>
                          <a:spcPts val="10"/>
                        </a:spcAft>
                        <a:buFont typeface="Cambria" panose="02040503050406030204" pitchFamily="18" charset="0"/>
                        <a:buChar char="-"/>
                      </a:pPr>
                      <a:r>
                        <a:rPr lang="fr-FR" sz="1000" dirty="0">
                          <a:effectLst/>
                        </a:rPr>
                        <a:t>à un boisement au sens de l’article D.I.V.4, alinéa 1er, 10°, lorsque celui-ci est destiné à établir un projet de </a:t>
                      </a:r>
                      <a:r>
                        <a:rPr lang="fr-FR" sz="1000" dirty="0" err="1">
                          <a:effectLst/>
                        </a:rPr>
                        <a:t>phytomanagement</a:t>
                      </a:r>
                      <a:r>
                        <a:rPr lang="fr-FR" sz="1000" dirty="0">
                          <a:effectLst/>
                        </a:rPr>
                        <a:t> dont l'objectif n'est pas un assainissement du sol</a:t>
                      </a:r>
                      <a:endParaRPr lang="fr-BE"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a:txBody>
                    <a:bodyPr/>
                    <a:lstStyle/>
                    <a:p>
                      <a:pPr>
                        <a:spcBef>
                          <a:spcPts val="10"/>
                        </a:spcBef>
                        <a:spcAft>
                          <a:spcPts val="10"/>
                        </a:spcAft>
                      </a:pPr>
                      <a:r>
                        <a:rPr lang="fr-FR" sz="12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tc>
                  <a:txBody>
                    <a:bodyPr/>
                    <a:lstStyle/>
                    <a:p>
                      <a:pPr>
                        <a:spcBef>
                          <a:spcPts val="10"/>
                        </a:spcBef>
                        <a:spcAft>
                          <a:spcPts val="10"/>
                        </a:spcAft>
                      </a:pPr>
                      <a:r>
                        <a:rPr lang="fr-FR" sz="1200" dirty="0">
                          <a:effectLst/>
                        </a:rPr>
                        <a:t> </a:t>
                      </a:r>
                      <a:endParaRPr lang="fr-BE"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32442" marR="32442" marT="0" marB="0"/>
                </a:tc>
                <a:extLst>
                  <a:ext uri="{0D108BD9-81ED-4DB2-BD59-A6C34878D82A}">
                    <a16:rowId xmlns:a16="http://schemas.microsoft.com/office/drawing/2014/main" xmlns="" val="290315386"/>
                  </a:ext>
                </a:extLst>
              </a:tr>
            </a:tbl>
          </a:graphicData>
        </a:graphic>
      </p:graphicFrame>
    </p:spTree>
    <p:extLst>
      <p:ext uri="{BB962C8B-B14F-4D97-AF65-F5344CB8AC3E}">
        <p14:creationId xmlns:p14="http://schemas.microsoft.com/office/powerpoint/2010/main" xmlns="" val="244283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Plan de la présentation</a:t>
            </a:r>
          </a:p>
        </p:txBody>
      </p:sp>
      <p:sp>
        <p:nvSpPr>
          <p:cNvPr id="3" name="Espace réservé du contenu 2"/>
          <p:cNvSpPr>
            <a:spLocks noGrp="1"/>
          </p:cNvSpPr>
          <p:nvPr>
            <p:ph idx="1"/>
          </p:nvPr>
        </p:nvSpPr>
        <p:spPr>
          <a:xfrm>
            <a:off x="929086" y="1063230"/>
            <a:ext cx="6843314" cy="3364770"/>
          </a:xfrm>
        </p:spPr>
        <p:txBody>
          <a:bodyPr>
            <a:normAutofit/>
          </a:bodyPr>
          <a:lstStyle/>
          <a:p>
            <a:pPr marL="457200" indent="-457200">
              <a:buFont typeface="+mj-lt"/>
              <a:buAutoNum type="arabicPeriod"/>
            </a:pPr>
            <a:r>
              <a:rPr lang="fr-BE" dirty="0"/>
              <a:t>Dispositions légales</a:t>
            </a:r>
          </a:p>
          <a:p>
            <a:pPr marL="457200" indent="-457200">
              <a:buFont typeface="+mj-lt"/>
              <a:buAutoNum type="arabicPeriod"/>
              <a:tabLst>
                <a:tab pos="5653088" algn="l"/>
              </a:tabLst>
            </a:pPr>
            <a:r>
              <a:rPr lang="fr-BE" dirty="0"/>
              <a:t>Rôle du permis</a:t>
            </a:r>
          </a:p>
          <a:p>
            <a:pPr marL="457200" indent="-457200">
              <a:buFont typeface="+mj-lt"/>
              <a:buAutoNum type="arabicPeriod"/>
            </a:pPr>
            <a:r>
              <a:rPr lang="fr-BE" dirty="0"/>
              <a:t>Cadre Décret sol </a:t>
            </a:r>
            <a:r>
              <a:rPr lang="fr-BE" dirty="0" err="1"/>
              <a:t>CoDT</a:t>
            </a:r>
            <a:r>
              <a:rPr lang="fr-BE" dirty="0"/>
              <a:t> (Annexe 8)</a:t>
            </a:r>
          </a:p>
          <a:p>
            <a:pPr marL="457200" indent="-457200">
              <a:buFont typeface="+mj-lt"/>
              <a:buAutoNum type="arabicPeriod"/>
            </a:pPr>
            <a:r>
              <a:rPr lang="fr-BE" dirty="0"/>
              <a:t>Cadre sol PE</a:t>
            </a:r>
          </a:p>
          <a:p>
            <a:pPr marL="457200" indent="-457200">
              <a:buFont typeface="+mj-lt"/>
              <a:buAutoNum type="arabicPeriod"/>
            </a:pPr>
            <a:r>
              <a:rPr lang="fr-BE" dirty="0"/>
              <a:t>Permis unique</a:t>
            </a:r>
          </a:p>
          <a:p>
            <a:pPr marL="457200" indent="-457200">
              <a:buFont typeface="+mj-lt"/>
              <a:buAutoNum type="arabicPeriod"/>
            </a:pPr>
            <a:r>
              <a:rPr lang="fr-BE" dirty="0"/>
              <a:t>Informations et contacts</a:t>
            </a:r>
          </a:p>
          <a:p>
            <a:pPr marL="457200" indent="-457200">
              <a:buFont typeface="+mj-lt"/>
              <a:buAutoNum type="arabicPeriod"/>
            </a:pPr>
            <a:r>
              <a:rPr lang="fr-BE" dirty="0"/>
              <a:t>Conclusions</a:t>
            </a:r>
          </a:p>
          <a:p>
            <a:pPr marL="457200" indent="-457200">
              <a:buFont typeface="+mj-lt"/>
              <a:buAutoNum type="arabicPeriod"/>
            </a:pPr>
            <a:endParaRPr lang="fr-B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3 – </a:t>
            </a:r>
            <a:r>
              <a:rPr lang="fr-BE" sz="2800" b="1" dirty="0">
                <a:solidFill>
                  <a:srgbClr val="7AB929"/>
                </a:solidFill>
                <a:latin typeface="Arial"/>
                <a:ea typeface="+mj-ea"/>
                <a:cs typeface="Arial"/>
              </a:rPr>
              <a:t>Cadre Décret sol </a:t>
            </a:r>
            <a:r>
              <a:rPr lang="fr-BE" sz="2800" b="1" dirty="0" err="1">
                <a:solidFill>
                  <a:srgbClr val="7AB929"/>
                </a:solidFill>
                <a:latin typeface="Arial"/>
                <a:ea typeface="+mj-ea"/>
                <a:cs typeface="Arial"/>
              </a:rPr>
              <a:t>CoDT</a:t>
            </a:r>
            <a:r>
              <a:rPr lang="fr-BE" sz="2800" b="1" dirty="0">
                <a:solidFill>
                  <a:srgbClr val="7AB929"/>
                </a:solidFill>
                <a:latin typeface="Arial"/>
                <a:ea typeface="+mj-ea"/>
                <a:cs typeface="Arial"/>
              </a:rPr>
              <a:t> (annexe 8)</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pic>
        <p:nvPicPr>
          <p:cNvPr id="8" name="Picture 21" descr="Résultat de recherche d'images pour &quot;vendeur icone&quot;">
            <a:extLst>
              <a:ext uri="{FF2B5EF4-FFF2-40B4-BE49-F238E27FC236}">
                <a16:creationId xmlns:a16="http://schemas.microsoft.com/office/drawing/2014/main" xmlns="" id="{3DE06D63-E8C9-6440-A82C-D356D5A397FC}"/>
              </a:ext>
            </a:extLst>
          </p:cNvPr>
          <p:cNvPicPr>
            <a:picLocks noChangeAspect="1" noChangeArrowheads="1"/>
          </p:cNvPicPr>
          <p:nvPr/>
        </p:nvPicPr>
        <p:blipFill>
          <a:blip r:embed="rId2" cstate="print"/>
          <a:srcRect/>
          <a:stretch>
            <a:fillRect/>
          </a:stretch>
        </p:blipFill>
        <p:spPr bwMode="auto">
          <a:xfrm>
            <a:off x="256382" y="923116"/>
            <a:ext cx="1087786" cy="1087786"/>
          </a:xfrm>
          <a:prstGeom prst="rect">
            <a:avLst/>
          </a:prstGeom>
          <a:noFill/>
        </p:spPr>
      </p:pic>
      <p:sp>
        <p:nvSpPr>
          <p:cNvPr id="9" name="ZoneTexte 8">
            <a:extLst>
              <a:ext uri="{FF2B5EF4-FFF2-40B4-BE49-F238E27FC236}">
                <a16:creationId xmlns:a16="http://schemas.microsoft.com/office/drawing/2014/main" xmlns="" id="{93573D12-A142-8E40-9854-F43DC5207473}"/>
              </a:ext>
            </a:extLst>
          </p:cNvPr>
          <p:cNvSpPr txBox="1"/>
          <p:nvPr/>
        </p:nvSpPr>
        <p:spPr>
          <a:xfrm>
            <a:off x="119255" y="2151735"/>
            <a:ext cx="1288921" cy="646331"/>
          </a:xfrm>
          <a:prstGeom prst="rect">
            <a:avLst/>
          </a:prstGeom>
          <a:noFill/>
        </p:spPr>
        <p:txBody>
          <a:bodyPr wrap="square" rtlCol="0">
            <a:spAutoFit/>
          </a:bodyPr>
          <a:lstStyle/>
          <a:p>
            <a:pPr algn="ctr"/>
            <a:r>
              <a:rPr lang="fr-BE" b="1" dirty="0"/>
              <a:t>Porteur de projet</a:t>
            </a:r>
          </a:p>
        </p:txBody>
      </p:sp>
      <p:sp>
        <p:nvSpPr>
          <p:cNvPr id="11" name="ZoneTexte 10">
            <a:extLst>
              <a:ext uri="{FF2B5EF4-FFF2-40B4-BE49-F238E27FC236}">
                <a16:creationId xmlns:a16="http://schemas.microsoft.com/office/drawing/2014/main" xmlns="" id="{5CEBDA28-47AD-A444-A67A-2B24708C3BBE}"/>
              </a:ext>
            </a:extLst>
          </p:cNvPr>
          <p:cNvSpPr txBox="1"/>
          <p:nvPr/>
        </p:nvSpPr>
        <p:spPr>
          <a:xfrm>
            <a:off x="1444751" y="663558"/>
            <a:ext cx="6774215" cy="369332"/>
          </a:xfrm>
          <a:prstGeom prst="rect">
            <a:avLst/>
          </a:prstGeom>
          <a:noFill/>
        </p:spPr>
        <p:txBody>
          <a:bodyPr wrap="square" rtlCol="0">
            <a:spAutoFit/>
          </a:bodyPr>
          <a:lstStyle/>
          <a:p>
            <a:r>
              <a:rPr lang="fr-FR" b="1" u="sng" dirty="0"/>
              <a:t>Cadre II – Examen des dérogations possibles </a:t>
            </a:r>
            <a:r>
              <a:rPr lang="fr-FR" u="sng" dirty="0"/>
              <a:t>(+ documents à joindre)</a:t>
            </a:r>
          </a:p>
        </p:txBody>
      </p:sp>
      <p:sp>
        <p:nvSpPr>
          <p:cNvPr id="2" name="ZoneTexte 1">
            <a:extLst>
              <a:ext uri="{FF2B5EF4-FFF2-40B4-BE49-F238E27FC236}">
                <a16:creationId xmlns:a16="http://schemas.microsoft.com/office/drawing/2014/main" xmlns="" id="{18C9A9C8-71AB-AA42-9581-770D85F99E0F}"/>
              </a:ext>
            </a:extLst>
          </p:cNvPr>
          <p:cNvSpPr txBox="1"/>
          <p:nvPr/>
        </p:nvSpPr>
        <p:spPr>
          <a:xfrm>
            <a:off x="1658678" y="985843"/>
            <a:ext cx="7378995" cy="1000274"/>
          </a:xfrm>
          <a:prstGeom prst="rect">
            <a:avLst/>
          </a:prstGeom>
          <a:noFill/>
        </p:spPr>
        <p:txBody>
          <a:bodyPr wrap="square" rtlCol="0">
            <a:spAutoFit/>
          </a:bodyPr>
          <a:lstStyle/>
          <a:p>
            <a:r>
              <a:rPr lang="fr-FR" dirty="0">
                <a:solidFill>
                  <a:srgbClr val="0071B9"/>
                </a:solidFill>
              </a:rPr>
              <a:t>II.2 Votre demande de permis implique-t-elle soit :</a:t>
            </a:r>
          </a:p>
          <a:p>
            <a:pPr>
              <a:spcBef>
                <a:spcPts val="600"/>
              </a:spcBef>
            </a:pPr>
            <a:r>
              <a:rPr lang="fr-FR" dirty="0">
                <a:solidFill>
                  <a:srgbClr val="0071B9"/>
                </a:solidFill>
              </a:rPr>
              <a:t>	1° la mise en œuvre d’actes et travaux parmi les suivants ? :</a:t>
            </a:r>
            <a:endParaRPr lang="fr-BE" dirty="0">
              <a:solidFill>
                <a:srgbClr val="0071B9"/>
              </a:solidFill>
            </a:endParaRPr>
          </a:p>
          <a:p>
            <a:r>
              <a:rPr lang="fr-BE" dirty="0">
                <a:solidFill>
                  <a:srgbClr val="0071B9"/>
                </a:solidFill>
              </a:rPr>
              <a:t> </a:t>
            </a:r>
            <a:endParaRPr lang="fr-FR" dirty="0">
              <a:solidFill>
                <a:srgbClr val="0071B9"/>
              </a:solidFill>
            </a:endParaRPr>
          </a:p>
        </p:txBody>
      </p:sp>
      <p:graphicFrame>
        <p:nvGraphicFramePr>
          <p:cNvPr id="4" name="Tableau 3">
            <a:extLst>
              <a:ext uri="{FF2B5EF4-FFF2-40B4-BE49-F238E27FC236}">
                <a16:creationId xmlns:a16="http://schemas.microsoft.com/office/drawing/2014/main" xmlns="" id="{373469A5-C0D8-3347-BB03-289B4F87CF39}"/>
              </a:ext>
            </a:extLst>
          </p:cNvPr>
          <p:cNvGraphicFramePr>
            <a:graphicFrameLocks noGrp="1"/>
          </p:cNvGraphicFramePr>
          <p:nvPr>
            <p:extLst>
              <p:ext uri="{D42A27DB-BD31-4B8C-83A1-F6EECF244321}">
                <p14:modId xmlns:p14="http://schemas.microsoft.com/office/powerpoint/2010/main" xmlns="" val="4237543863"/>
              </p:ext>
            </p:extLst>
          </p:nvPr>
        </p:nvGraphicFramePr>
        <p:xfrm>
          <a:off x="2328266" y="1666059"/>
          <a:ext cx="6592456" cy="1005840"/>
        </p:xfrm>
        <a:graphic>
          <a:graphicData uri="http://schemas.openxmlformats.org/drawingml/2006/table">
            <a:tbl>
              <a:tblPr firstRow="1" firstCol="1" bandRow="1">
                <a:tableStyleId>{5C22544A-7EE6-4342-B048-85BDC9FD1C3A}</a:tableStyleId>
              </a:tblPr>
              <a:tblGrid>
                <a:gridCol w="5837545">
                  <a:extLst>
                    <a:ext uri="{9D8B030D-6E8A-4147-A177-3AD203B41FA5}">
                      <a16:colId xmlns:a16="http://schemas.microsoft.com/office/drawing/2014/main" xmlns="" val="3643815568"/>
                    </a:ext>
                  </a:extLst>
                </a:gridCol>
                <a:gridCol w="382772">
                  <a:extLst>
                    <a:ext uri="{9D8B030D-6E8A-4147-A177-3AD203B41FA5}">
                      <a16:colId xmlns:a16="http://schemas.microsoft.com/office/drawing/2014/main" xmlns="" val="409877610"/>
                    </a:ext>
                  </a:extLst>
                </a:gridCol>
                <a:gridCol w="372139">
                  <a:extLst>
                    <a:ext uri="{9D8B030D-6E8A-4147-A177-3AD203B41FA5}">
                      <a16:colId xmlns:a16="http://schemas.microsoft.com/office/drawing/2014/main" xmlns="" val="54075667"/>
                    </a:ext>
                  </a:extLst>
                </a:gridCol>
              </a:tblGrid>
              <a:tr h="0">
                <a:tc>
                  <a:txBody>
                    <a:bodyPr/>
                    <a:lstStyle/>
                    <a:p>
                      <a:pPr>
                        <a:spcBef>
                          <a:spcPts val="10"/>
                        </a:spcBef>
                        <a:spcAft>
                          <a:spcPts val="10"/>
                        </a:spcAft>
                      </a:pPr>
                      <a:r>
                        <a:rPr lang="fr-FR" sz="1100">
                          <a:effectLst/>
                        </a:rPr>
                        <a:t>Actes et travaux (visés à l'article D.IV.4, alinéa 1</a:t>
                      </a:r>
                      <a:r>
                        <a:rPr lang="fr-FR" sz="1100" baseline="30000">
                          <a:effectLst/>
                        </a:rPr>
                        <a:t>er</a:t>
                      </a:r>
                      <a:r>
                        <a:rPr lang="fr-FR" sz="1100">
                          <a:effectLst/>
                        </a:rPr>
                        <a:t>, 1°, 4°, 9° et 13° du CoDT)</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0"/>
                        </a:spcBef>
                        <a:spcAft>
                          <a:spcPts val="10"/>
                        </a:spcAft>
                      </a:pPr>
                      <a:r>
                        <a:rPr lang="fr-FR" sz="1100">
                          <a:effectLst/>
                        </a:rPr>
                        <a:t>oui</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0"/>
                        </a:spcBef>
                        <a:spcAft>
                          <a:spcPts val="10"/>
                        </a:spcAft>
                      </a:pPr>
                      <a:r>
                        <a:rPr lang="fr-FR" sz="1100">
                          <a:effectLst/>
                        </a:rPr>
                        <a:t>non</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05965367"/>
                  </a:ext>
                </a:extLst>
              </a:tr>
              <a:tr h="0">
                <a:tc>
                  <a:txBody>
                    <a:bodyPr/>
                    <a:lstStyle/>
                    <a:p>
                      <a:pPr>
                        <a:spcBef>
                          <a:spcPts val="10"/>
                        </a:spcBef>
                        <a:spcAft>
                          <a:spcPts val="10"/>
                        </a:spcAft>
                      </a:pPr>
                      <a:r>
                        <a:rPr lang="fr-BE" sz="1100">
                          <a:effectLst/>
                        </a:rPr>
                        <a:t>- construction, ou utilisation d'un terrain pour le placement d’une ou plusieurs installations fixes</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0"/>
                        </a:spcBef>
                        <a:spcAft>
                          <a:spcPts val="10"/>
                        </a:spcAft>
                      </a:pPr>
                      <a:r>
                        <a:rPr lang="fr-FR" sz="11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0"/>
                        </a:spcBef>
                        <a:spcAft>
                          <a:spcPts val="10"/>
                        </a:spcAft>
                      </a:pPr>
                      <a:r>
                        <a:rPr lang="fr-FR" sz="11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904084868"/>
                  </a:ext>
                </a:extLst>
              </a:tr>
              <a:tr h="0">
                <a:tc>
                  <a:txBody>
                    <a:bodyPr/>
                    <a:lstStyle/>
                    <a:p>
                      <a:pPr>
                        <a:spcBef>
                          <a:spcPts val="10"/>
                        </a:spcBef>
                        <a:spcAft>
                          <a:spcPts val="10"/>
                        </a:spcAft>
                      </a:pPr>
                      <a:r>
                        <a:rPr lang="en-GB" sz="1100">
                          <a:effectLst/>
                        </a:rPr>
                        <a:t>- reconstruction</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0"/>
                        </a:spcBef>
                        <a:spcAft>
                          <a:spcPts val="10"/>
                        </a:spcAft>
                      </a:pPr>
                      <a:r>
                        <a:rPr lang="fr-FR" sz="11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0"/>
                        </a:spcBef>
                        <a:spcAft>
                          <a:spcPts val="10"/>
                        </a:spcAft>
                      </a:pPr>
                      <a:r>
                        <a:rPr lang="fr-FR" sz="11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62069646"/>
                  </a:ext>
                </a:extLst>
              </a:tr>
              <a:tr h="0">
                <a:tc>
                  <a:txBody>
                    <a:bodyPr/>
                    <a:lstStyle/>
                    <a:p>
                      <a:pPr>
                        <a:spcBef>
                          <a:spcPts val="10"/>
                        </a:spcBef>
                        <a:spcAft>
                          <a:spcPts val="10"/>
                        </a:spcAft>
                      </a:pPr>
                      <a:r>
                        <a:rPr lang="fr-BE" sz="1100">
                          <a:effectLst/>
                        </a:rPr>
                        <a:t>- modification sensible du relief du sol</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0"/>
                        </a:spcBef>
                        <a:spcAft>
                          <a:spcPts val="10"/>
                        </a:spcAft>
                      </a:pPr>
                      <a:r>
                        <a:rPr lang="fr-FR" sz="11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0"/>
                        </a:spcBef>
                        <a:spcAft>
                          <a:spcPts val="10"/>
                        </a:spcAft>
                      </a:pPr>
                      <a:r>
                        <a:rPr lang="fr-FR" sz="11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62780227"/>
                  </a:ext>
                </a:extLst>
              </a:tr>
              <a:tr h="0">
                <a:tc>
                  <a:txBody>
                    <a:bodyPr/>
                    <a:lstStyle/>
                    <a:p>
                      <a:pPr>
                        <a:spcBef>
                          <a:spcPts val="10"/>
                        </a:spcBef>
                        <a:spcAft>
                          <a:spcPts val="10"/>
                        </a:spcAft>
                      </a:pPr>
                      <a:r>
                        <a:rPr lang="fr-BE" sz="1100">
                          <a:effectLst/>
                        </a:rPr>
                        <a:t>- défrichement ou modification de la végétation d'une zone dont le Gouvernement juge la protection nécessaire</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0"/>
                        </a:spcBef>
                        <a:spcAft>
                          <a:spcPts val="10"/>
                        </a:spcAft>
                      </a:pPr>
                      <a:r>
                        <a:rPr lang="fr-FR" sz="1100">
                          <a:effectLst/>
                        </a:rPr>
                        <a:t> </a:t>
                      </a:r>
                      <a:endParaRPr lang="fr-BE"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0"/>
                        </a:spcBef>
                        <a:spcAft>
                          <a:spcPts val="10"/>
                        </a:spcAft>
                      </a:pPr>
                      <a:r>
                        <a:rPr lang="fr-FR" sz="1100" dirty="0">
                          <a:effectLst/>
                        </a:rPr>
                        <a:t> </a:t>
                      </a:r>
                      <a:endParaRPr lang="fr-BE"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406667208"/>
                  </a:ext>
                </a:extLst>
              </a:tr>
            </a:tbl>
          </a:graphicData>
        </a:graphic>
      </p:graphicFrame>
      <p:sp>
        <p:nvSpPr>
          <p:cNvPr id="5" name="ZoneTexte 4">
            <a:extLst>
              <a:ext uri="{FF2B5EF4-FFF2-40B4-BE49-F238E27FC236}">
                <a16:creationId xmlns:a16="http://schemas.microsoft.com/office/drawing/2014/main" xmlns="" id="{7C3B017C-8515-814B-9594-8248448FCC81}"/>
              </a:ext>
            </a:extLst>
          </p:cNvPr>
          <p:cNvSpPr txBox="1"/>
          <p:nvPr/>
        </p:nvSpPr>
        <p:spPr>
          <a:xfrm>
            <a:off x="2328266" y="2715770"/>
            <a:ext cx="6815734" cy="1785104"/>
          </a:xfrm>
          <a:prstGeom prst="rect">
            <a:avLst/>
          </a:prstGeom>
          <a:noFill/>
        </p:spPr>
        <p:txBody>
          <a:bodyPr wrap="square" rtlCol="0">
            <a:spAutoFit/>
          </a:bodyPr>
          <a:lstStyle/>
          <a:p>
            <a:r>
              <a:rPr lang="fr-FR" sz="1600" dirty="0">
                <a:solidFill>
                  <a:srgbClr val="0071B9"/>
                </a:solidFill>
              </a:rPr>
              <a:t>Si oui, ces actes et travaux impliquent-ils une </a:t>
            </a:r>
            <a:r>
              <a:rPr lang="fr-FR" sz="1600" u="sng" dirty="0">
                <a:solidFill>
                  <a:srgbClr val="0071B9"/>
                </a:solidFill>
              </a:rPr>
              <a:t>modification de l’emprise au sol impactant la gestion des sols</a:t>
            </a:r>
            <a:r>
              <a:rPr lang="fr-FR" sz="1600" dirty="0">
                <a:solidFill>
                  <a:srgbClr val="0071B9"/>
                </a:solidFill>
              </a:rPr>
              <a:t>?</a:t>
            </a:r>
          </a:p>
          <a:p>
            <a:endParaRPr lang="fr-BE" sz="800" b="1" u="sng" dirty="0"/>
          </a:p>
          <a:p>
            <a:r>
              <a:rPr lang="fr-BE" sz="1400" b="1" u="sng" dirty="0"/>
              <a:t>Définition</a:t>
            </a:r>
            <a:r>
              <a:rPr lang="fr-BE" sz="1400" b="1" dirty="0"/>
              <a:t> (Art. 2, 36° du Décret sol) </a:t>
            </a:r>
            <a:r>
              <a:rPr lang="fr-BE" sz="1400" b="1" i="1" dirty="0">
                <a:solidFill>
                  <a:srgbClr val="7030A0"/>
                </a:solidFill>
              </a:rPr>
              <a:t>:</a:t>
            </a:r>
            <a:r>
              <a:rPr lang="fr-BE" sz="1400" i="1" dirty="0">
                <a:solidFill>
                  <a:srgbClr val="7030A0"/>
                </a:solidFill>
              </a:rPr>
              <a:t> modification de la surface au sol ou remaniement du sol du fait </a:t>
            </a:r>
            <a:r>
              <a:rPr lang="fr-BE" sz="1400" i="1" dirty="0"/>
              <a:t>d'actes et travaux </a:t>
            </a:r>
            <a:r>
              <a:rPr lang="fr-BE" sz="1400" i="1" dirty="0">
                <a:solidFill>
                  <a:srgbClr val="7030A0"/>
                </a:solidFill>
              </a:rPr>
              <a:t>susceptibles d'empêcher ou de rendre exagérément difficile des investigations, des analyses ou des actes et travaux d'assainissement visant une pollution du sol identifiée au niveau du terrain ou localisée à proximité directe ; </a:t>
            </a:r>
          </a:p>
          <a:p>
            <a:endParaRPr lang="fr-FR" sz="1400" dirty="0"/>
          </a:p>
        </p:txBody>
      </p:sp>
      <p:sp>
        <p:nvSpPr>
          <p:cNvPr id="6" name="ZoneTexte 5">
            <a:extLst>
              <a:ext uri="{FF2B5EF4-FFF2-40B4-BE49-F238E27FC236}">
                <a16:creationId xmlns:a16="http://schemas.microsoft.com/office/drawing/2014/main" xmlns="" id="{770731DF-6F78-E246-84A9-A4FA509918CC}"/>
              </a:ext>
            </a:extLst>
          </p:cNvPr>
          <p:cNvSpPr txBox="1"/>
          <p:nvPr/>
        </p:nvSpPr>
        <p:spPr>
          <a:xfrm>
            <a:off x="2155220" y="4262979"/>
            <a:ext cx="6765502" cy="369332"/>
          </a:xfrm>
          <a:prstGeom prst="rect">
            <a:avLst/>
          </a:prstGeom>
          <a:solidFill>
            <a:schemeClr val="bg1"/>
          </a:solidFill>
        </p:spPr>
        <p:txBody>
          <a:bodyPr wrap="square" rtlCol="0">
            <a:spAutoFit/>
          </a:bodyPr>
          <a:lstStyle/>
          <a:p>
            <a:r>
              <a:rPr lang="fr-FR" dirty="0">
                <a:solidFill>
                  <a:srgbClr val="0071B9"/>
                </a:solidFill>
              </a:rPr>
              <a:t>2° un changement  d'usage vers un type plus contraignant</a:t>
            </a:r>
          </a:p>
        </p:txBody>
      </p:sp>
      <p:sp>
        <p:nvSpPr>
          <p:cNvPr id="7" name="Accolade ouvrante 6">
            <a:extLst>
              <a:ext uri="{FF2B5EF4-FFF2-40B4-BE49-F238E27FC236}">
                <a16:creationId xmlns:a16="http://schemas.microsoft.com/office/drawing/2014/main" xmlns="" id="{98679543-1B70-844D-A8E0-4B981387DAB0}"/>
              </a:ext>
            </a:extLst>
          </p:cNvPr>
          <p:cNvSpPr/>
          <p:nvPr/>
        </p:nvSpPr>
        <p:spPr>
          <a:xfrm>
            <a:off x="1901952" y="2798066"/>
            <a:ext cx="252083" cy="184005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0" name="ZoneTexte 9">
            <a:extLst>
              <a:ext uri="{FF2B5EF4-FFF2-40B4-BE49-F238E27FC236}">
                <a16:creationId xmlns:a16="http://schemas.microsoft.com/office/drawing/2014/main" xmlns="" id="{4388978E-5710-9543-876D-4FE7AD3BB488}"/>
              </a:ext>
            </a:extLst>
          </p:cNvPr>
          <p:cNvSpPr txBox="1"/>
          <p:nvPr/>
        </p:nvSpPr>
        <p:spPr>
          <a:xfrm>
            <a:off x="155831" y="3255264"/>
            <a:ext cx="1827232" cy="830997"/>
          </a:xfrm>
          <a:prstGeom prst="rect">
            <a:avLst/>
          </a:prstGeom>
          <a:noFill/>
        </p:spPr>
        <p:txBody>
          <a:bodyPr wrap="square" rtlCol="0">
            <a:spAutoFit/>
          </a:bodyPr>
          <a:lstStyle/>
          <a:p>
            <a:r>
              <a:rPr lang="fr-FR" sz="1600" b="1" dirty="0">
                <a:solidFill>
                  <a:srgbClr val="7030A0"/>
                </a:solidFill>
              </a:rPr>
              <a:t>Partie plus délicate (aide DAS/DPS si nécessaire)</a:t>
            </a:r>
          </a:p>
        </p:txBody>
      </p:sp>
    </p:spTree>
    <p:extLst>
      <p:ext uri="{BB962C8B-B14F-4D97-AF65-F5344CB8AC3E}">
        <p14:creationId xmlns:p14="http://schemas.microsoft.com/office/powerpoint/2010/main" xmlns="" val="4028101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118800" y="812904"/>
            <a:ext cx="5878332" cy="2298266"/>
            <a:chOff x="153525" y="917079"/>
            <a:chExt cx="5878332" cy="2298266"/>
          </a:xfrm>
        </p:grpSpPr>
        <p:pic>
          <p:nvPicPr>
            <p:cNvPr id="1027" name="Picture 3"/>
            <p:cNvPicPr>
              <a:picLocks noChangeAspect="1" noChangeArrowheads="1"/>
            </p:cNvPicPr>
            <p:nvPr/>
          </p:nvPicPr>
          <p:blipFill>
            <a:blip r:embed="rId2"/>
            <a:srcRect/>
            <a:stretch>
              <a:fillRect/>
            </a:stretch>
          </p:blipFill>
          <p:spPr bwMode="auto">
            <a:xfrm>
              <a:off x="166225" y="917079"/>
              <a:ext cx="5865632" cy="99496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153525" y="1751864"/>
              <a:ext cx="5865632" cy="1463481"/>
            </a:xfrm>
            <a:prstGeom prst="rect">
              <a:avLst/>
            </a:prstGeom>
            <a:noFill/>
            <a:ln w="9525">
              <a:noFill/>
              <a:miter lim="800000"/>
              <a:headEnd/>
              <a:tailEnd/>
            </a:ln>
            <a:effectLst/>
          </p:spPr>
        </p:pic>
      </p:grpSp>
      <p:sp>
        <p:nvSpPr>
          <p:cNvPr id="7" name="ZoneTexte 6"/>
          <p:cNvSpPr txBox="1"/>
          <p:nvPr/>
        </p:nvSpPr>
        <p:spPr>
          <a:xfrm>
            <a:off x="177800" y="88901"/>
            <a:ext cx="8064500" cy="3693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p:spPr>
        <p:txBody>
          <a:bodyPr wrap="square" rtlCol="0">
            <a:spAutoFit/>
          </a:bodyPr>
          <a:lstStyle/>
          <a:p>
            <a:r>
              <a:rPr lang="fr-BE" b="1" dirty="0"/>
              <a:t>Commentaire des articles du DS 2018 « modification sol impactant gestion sol »: </a:t>
            </a:r>
          </a:p>
        </p:txBody>
      </p:sp>
      <p:sp>
        <p:nvSpPr>
          <p:cNvPr id="8" name="Rectangle 7"/>
          <p:cNvSpPr/>
          <p:nvPr/>
        </p:nvSpPr>
        <p:spPr>
          <a:xfrm>
            <a:off x="247996" y="2059161"/>
            <a:ext cx="5719235" cy="101728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9" name="ZoneTexte 8"/>
          <p:cNvSpPr txBox="1"/>
          <p:nvPr/>
        </p:nvSpPr>
        <p:spPr>
          <a:xfrm>
            <a:off x="6373862" y="2182498"/>
            <a:ext cx="2411328" cy="1169551"/>
          </a:xfrm>
          <a:prstGeom prst="rect">
            <a:avLst/>
          </a:prstGeom>
          <a:noFill/>
          <a:ln>
            <a:solidFill>
              <a:srgbClr val="FF0000"/>
            </a:solidFill>
          </a:ln>
        </p:spPr>
        <p:txBody>
          <a:bodyPr wrap="square" rtlCol="0">
            <a:spAutoFit/>
          </a:bodyPr>
          <a:lstStyle/>
          <a:p>
            <a:r>
              <a:rPr lang="fr-BE" sz="1400" dirty="0">
                <a:solidFill>
                  <a:srgbClr val="7030A0"/>
                </a:solidFill>
              </a:rPr>
              <a:t>Typiquement, en cas de pollution avérée, tant que l’on est pas au stade d’une caractérisation validée (par la DAS) des pollutions présentes</a:t>
            </a:r>
            <a:endParaRPr lang="fr-BE" dirty="0">
              <a:solidFill>
                <a:srgbClr val="7030A0"/>
              </a:solidFill>
            </a:endParaRPr>
          </a:p>
        </p:txBody>
      </p:sp>
      <p:sp>
        <p:nvSpPr>
          <p:cNvPr id="13" name="ZoneTexte 12"/>
          <p:cNvSpPr txBox="1"/>
          <p:nvPr/>
        </p:nvSpPr>
        <p:spPr>
          <a:xfrm>
            <a:off x="196759" y="561607"/>
            <a:ext cx="2974704" cy="307777"/>
          </a:xfrm>
          <a:prstGeom prst="rect">
            <a:avLst/>
          </a:prstGeom>
          <a:noFill/>
        </p:spPr>
        <p:txBody>
          <a:bodyPr wrap="square" rtlCol="0">
            <a:spAutoFit/>
          </a:bodyPr>
          <a:lstStyle/>
          <a:p>
            <a:r>
              <a:rPr lang="fr-BE" sz="1400" b="1" dirty="0">
                <a:solidFill>
                  <a:srgbClr val="7030A0"/>
                </a:solidFill>
              </a:rPr>
              <a:t>Art. 2, 36° du Décret sol (définition)</a:t>
            </a:r>
            <a:endParaRPr lang="fr-BE" sz="1400" dirty="0">
              <a:solidFill>
                <a:srgbClr val="7030A0"/>
              </a:solidFill>
            </a:endParaRPr>
          </a:p>
        </p:txBody>
      </p:sp>
      <p:sp>
        <p:nvSpPr>
          <p:cNvPr id="14" name="Rectangle 13"/>
          <p:cNvSpPr/>
          <p:nvPr/>
        </p:nvSpPr>
        <p:spPr>
          <a:xfrm>
            <a:off x="247996" y="3430725"/>
            <a:ext cx="8537194" cy="954107"/>
          </a:xfrm>
          <a:prstGeom prst="rect">
            <a:avLst/>
          </a:prstGeom>
        </p:spPr>
        <p:txBody>
          <a:bodyPr wrap="square">
            <a:spAutoFit/>
          </a:bodyPr>
          <a:lstStyle/>
          <a:p>
            <a:r>
              <a:rPr lang="fr-BE" sz="1400" dirty="0"/>
              <a:t>Tous les permis d’urbanisme ne sont pas visés par ce fait générateur. Ainsi, si quatre types d’actes et travaux repris au Code du Développement territorial sont repris comme fait générateur, </a:t>
            </a:r>
            <a:r>
              <a:rPr lang="fr-BE" sz="1400" dirty="0">
                <a:solidFill>
                  <a:srgbClr val="0070C0"/>
                </a:solidFill>
              </a:rPr>
              <a:t>il est nécessaire que ceux-ci opèrent</a:t>
            </a:r>
            <a:r>
              <a:rPr lang="fr-BE" sz="1400" i="1" dirty="0">
                <a:solidFill>
                  <a:srgbClr val="0070C0"/>
                </a:solidFill>
              </a:rPr>
              <a:t>, in </a:t>
            </a:r>
            <a:r>
              <a:rPr lang="fr-BE" sz="1400" i="1" dirty="0" err="1">
                <a:solidFill>
                  <a:srgbClr val="0070C0"/>
                </a:solidFill>
              </a:rPr>
              <a:t>concreto</a:t>
            </a:r>
            <a:r>
              <a:rPr lang="fr-BE" sz="1400" dirty="0">
                <a:solidFill>
                  <a:srgbClr val="0070C0"/>
                </a:solidFill>
              </a:rPr>
              <a:t>, une modification de l’implantation au sol ayant un impact sur la gestion des sols. </a:t>
            </a:r>
            <a:r>
              <a:rPr lang="fr-BE" sz="1400" u="sng" dirty="0">
                <a:solidFill>
                  <a:srgbClr val="0070C0"/>
                </a:solidFill>
              </a:rPr>
              <a:t>Cette notion vient ainsi restreindre aux seules hypothèses pour lesquelles il y a lieu de s’interroger sur la pollution éventuelle du sol</a:t>
            </a:r>
            <a:r>
              <a:rPr lang="fr-BE" sz="1400" dirty="0">
                <a:solidFill>
                  <a:srgbClr val="0070C0"/>
                </a:solidFill>
              </a:rPr>
              <a:t>. </a:t>
            </a:r>
            <a:endParaRPr lang="fr-FR" sz="1400" dirty="0">
              <a:solidFill>
                <a:srgbClr val="0070C0"/>
              </a:solidFill>
            </a:endParaRPr>
          </a:p>
        </p:txBody>
      </p:sp>
      <p:sp>
        <p:nvSpPr>
          <p:cNvPr id="15" name="ZoneTexte 14"/>
          <p:cNvSpPr txBox="1"/>
          <p:nvPr/>
        </p:nvSpPr>
        <p:spPr>
          <a:xfrm>
            <a:off x="247996" y="3122948"/>
            <a:ext cx="2923467" cy="307777"/>
          </a:xfrm>
          <a:prstGeom prst="rect">
            <a:avLst/>
          </a:prstGeom>
          <a:noFill/>
        </p:spPr>
        <p:txBody>
          <a:bodyPr wrap="square" rtlCol="0">
            <a:spAutoFit/>
          </a:bodyPr>
          <a:lstStyle/>
          <a:p>
            <a:r>
              <a:rPr lang="fr-BE" sz="1400" b="1" dirty="0">
                <a:solidFill>
                  <a:srgbClr val="7030A0"/>
                </a:solidFill>
              </a:rPr>
              <a:t>Art 23 du Décret sol (fait générateur)</a:t>
            </a:r>
            <a:endParaRPr lang="fr-BE" sz="1400" dirty="0">
              <a:solidFill>
                <a:srgbClr val="7030A0"/>
              </a:solidFill>
            </a:endParaRPr>
          </a:p>
        </p:txBody>
      </p:sp>
      <p:cxnSp>
        <p:nvCxnSpPr>
          <p:cNvPr id="17" name="Connecteur droit avec flèche 16"/>
          <p:cNvCxnSpPr>
            <a:cxnSpLocks/>
            <a:stCxn id="8" idx="3"/>
            <a:endCxn id="9" idx="1"/>
          </p:cNvCxnSpPr>
          <p:nvPr/>
        </p:nvCxnSpPr>
        <p:spPr>
          <a:xfrm>
            <a:off x="5967231" y="2567803"/>
            <a:ext cx="406631" cy="19947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8" name="Groupe 12"/>
          <p:cNvGrpSpPr/>
          <p:nvPr/>
        </p:nvGrpSpPr>
        <p:grpSpPr>
          <a:xfrm>
            <a:off x="6373862" y="787072"/>
            <a:ext cx="2461712" cy="1103766"/>
            <a:chOff x="8694057" y="1161143"/>
            <a:chExt cx="1843314" cy="1336577"/>
          </a:xfrm>
        </p:grpSpPr>
        <p:sp>
          <p:nvSpPr>
            <p:cNvPr id="19" name="Rectangle à coins arrondis 18"/>
            <p:cNvSpPr/>
            <p:nvPr/>
          </p:nvSpPr>
          <p:spPr>
            <a:xfrm>
              <a:off x="8694057" y="1161143"/>
              <a:ext cx="1843314" cy="1306288"/>
            </a:xfrm>
            <a:prstGeom prst="wedgeRoundRectCallout">
              <a:avLst>
                <a:gd name="adj1" fmla="val -49967"/>
                <a:gd name="adj2" fmla="val -2187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0" name="ZoneTexte 19"/>
            <p:cNvSpPr txBox="1"/>
            <p:nvPr/>
          </p:nvSpPr>
          <p:spPr>
            <a:xfrm>
              <a:off x="8694057" y="1194817"/>
              <a:ext cx="1727200" cy="1302903"/>
            </a:xfrm>
            <a:prstGeom prst="rect">
              <a:avLst/>
            </a:prstGeom>
            <a:noFill/>
          </p:spPr>
          <p:txBody>
            <a:bodyPr wrap="square" rtlCol="0">
              <a:spAutoFit/>
            </a:bodyPr>
            <a:lstStyle/>
            <a:p>
              <a:pPr algn="ctr"/>
              <a:r>
                <a:rPr lang="fr-BE" sz="1600" b="1" dirty="0">
                  <a:solidFill>
                    <a:srgbClr val="7030A0"/>
                  </a:solidFill>
                </a:rPr>
                <a:t>Marge d’interprétation laissée pour pouvoir couvrir tous les cas de figure</a:t>
              </a:r>
            </a:p>
          </p:txBody>
        </p:sp>
      </p:grpSp>
    </p:spTree>
    <p:extLst>
      <p:ext uri="{BB962C8B-B14F-4D97-AF65-F5344CB8AC3E}">
        <p14:creationId xmlns:p14="http://schemas.microsoft.com/office/powerpoint/2010/main" xmlns="" val="416319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3 – </a:t>
            </a:r>
            <a:r>
              <a:rPr lang="fr-BE" sz="2800" b="1" dirty="0">
                <a:solidFill>
                  <a:srgbClr val="7AB929"/>
                </a:solidFill>
                <a:latin typeface="Arial"/>
                <a:ea typeface="+mj-ea"/>
                <a:cs typeface="Arial"/>
              </a:rPr>
              <a:t>Cadre Décret sol </a:t>
            </a:r>
            <a:r>
              <a:rPr lang="fr-BE" sz="2800" b="1" dirty="0" err="1">
                <a:solidFill>
                  <a:srgbClr val="7AB929"/>
                </a:solidFill>
                <a:latin typeface="Arial"/>
                <a:ea typeface="+mj-ea"/>
                <a:cs typeface="Arial"/>
              </a:rPr>
              <a:t>CoDT</a:t>
            </a:r>
            <a:r>
              <a:rPr lang="fr-BE" sz="2800" b="1" dirty="0">
                <a:solidFill>
                  <a:srgbClr val="7AB929"/>
                </a:solidFill>
                <a:latin typeface="Arial"/>
                <a:ea typeface="+mj-ea"/>
                <a:cs typeface="Arial"/>
              </a:rPr>
              <a:t> (annexe 8)</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pic>
        <p:nvPicPr>
          <p:cNvPr id="8" name="Picture 21" descr="Résultat de recherche d'images pour &quot;vendeur icone&quot;">
            <a:extLst>
              <a:ext uri="{FF2B5EF4-FFF2-40B4-BE49-F238E27FC236}">
                <a16:creationId xmlns:a16="http://schemas.microsoft.com/office/drawing/2014/main" xmlns="" id="{3DE06D63-E8C9-6440-A82C-D356D5A397FC}"/>
              </a:ext>
            </a:extLst>
          </p:cNvPr>
          <p:cNvPicPr>
            <a:picLocks noChangeAspect="1" noChangeArrowheads="1"/>
          </p:cNvPicPr>
          <p:nvPr/>
        </p:nvPicPr>
        <p:blipFill>
          <a:blip r:embed="rId2" cstate="print"/>
          <a:srcRect/>
          <a:stretch>
            <a:fillRect/>
          </a:stretch>
        </p:blipFill>
        <p:spPr bwMode="auto">
          <a:xfrm>
            <a:off x="256382" y="923116"/>
            <a:ext cx="1087786" cy="1087786"/>
          </a:xfrm>
          <a:prstGeom prst="rect">
            <a:avLst/>
          </a:prstGeom>
          <a:noFill/>
        </p:spPr>
      </p:pic>
      <p:sp>
        <p:nvSpPr>
          <p:cNvPr id="9" name="ZoneTexte 8">
            <a:extLst>
              <a:ext uri="{FF2B5EF4-FFF2-40B4-BE49-F238E27FC236}">
                <a16:creationId xmlns:a16="http://schemas.microsoft.com/office/drawing/2014/main" xmlns="" id="{93573D12-A142-8E40-9854-F43DC5207473}"/>
              </a:ext>
            </a:extLst>
          </p:cNvPr>
          <p:cNvSpPr txBox="1"/>
          <p:nvPr/>
        </p:nvSpPr>
        <p:spPr>
          <a:xfrm>
            <a:off x="119255" y="2151735"/>
            <a:ext cx="1288921" cy="646331"/>
          </a:xfrm>
          <a:prstGeom prst="rect">
            <a:avLst/>
          </a:prstGeom>
          <a:noFill/>
        </p:spPr>
        <p:txBody>
          <a:bodyPr wrap="square" rtlCol="0">
            <a:spAutoFit/>
          </a:bodyPr>
          <a:lstStyle/>
          <a:p>
            <a:pPr algn="ctr"/>
            <a:r>
              <a:rPr lang="fr-BE" b="1" dirty="0"/>
              <a:t>Porteur de projet</a:t>
            </a:r>
          </a:p>
        </p:txBody>
      </p:sp>
      <p:sp>
        <p:nvSpPr>
          <p:cNvPr id="11" name="ZoneTexte 10">
            <a:extLst>
              <a:ext uri="{FF2B5EF4-FFF2-40B4-BE49-F238E27FC236}">
                <a16:creationId xmlns:a16="http://schemas.microsoft.com/office/drawing/2014/main" xmlns="" id="{5CEBDA28-47AD-A444-A67A-2B24708C3BBE}"/>
              </a:ext>
            </a:extLst>
          </p:cNvPr>
          <p:cNvSpPr txBox="1"/>
          <p:nvPr/>
        </p:nvSpPr>
        <p:spPr>
          <a:xfrm>
            <a:off x="1444751" y="663558"/>
            <a:ext cx="6774215" cy="369332"/>
          </a:xfrm>
          <a:prstGeom prst="rect">
            <a:avLst/>
          </a:prstGeom>
          <a:noFill/>
        </p:spPr>
        <p:txBody>
          <a:bodyPr wrap="square" rtlCol="0">
            <a:spAutoFit/>
          </a:bodyPr>
          <a:lstStyle/>
          <a:p>
            <a:r>
              <a:rPr lang="fr-FR" b="1" u="sng" dirty="0"/>
              <a:t>Cadre II – Examen des dérogations possibles </a:t>
            </a:r>
            <a:r>
              <a:rPr lang="fr-FR" u="sng" dirty="0"/>
              <a:t>(+ documents à joindre)</a:t>
            </a:r>
          </a:p>
        </p:txBody>
      </p:sp>
      <p:sp>
        <p:nvSpPr>
          <p:cNvPr id="2" name="ZoneTexte 1">
            <a:extLst>
              <a:ext uri="{FF2B5EF4-FFF2-40B4-BE49-F238E27FC236}">
                <a16:creationId xmlns:a16="http://schemas.microsoft.com/office/drawing/2014/main" xmlns="" id="{18C9A9C8-71AB-AA42-9581-770D85F99E0F}"/>
              </a:ext>
            </a:extLst>
          </p:cNvPr>
          <p:cNvSpPr txBox="1"/>
          <p:nvPr/>
        </p:nvSpPr>
        <p:spPr>
          <a:xfrm>
            <a:off x="1658678" y="1049851"/>
            <a:ext cx="7378995" cy="646331"/>
          </a:xfrm>
          <a:prstGeom prst="rect">
            <a:avLst/>
          </a:prstGeom>
          <a:noFill/>
        </p:spPr>
        <p:txBody>
          <a:bodyPr wrap="square" rtlCol="0">
            <a:spAutoFit/>
          </a:bodyPr>
          <a:lstStyle/>
          <a:p>
            <a:r>
              <a:rPr lang="fr-FR" dirty="0">
                <a:solidFill>
                  <a:srgbClr val="0071B9"/>
                </a:solidFill>
              </a:rPr>
              <a:t>	2° un changement  d'usage vers un type plus contraignant (l'usage I 	étant le plus contraignant et l'usage V étant le moins contraignant)</a:t>
            </a:r>
          </a:p>
        </p:txBody>
      </p:sp>
      <p:grpSp>
        <p:nvGrpSpPr>
          <p:cNvPr id="18" name="Groupe 17">
            <a:extLst>
              <a:ext uri="{FF2B5EF4-FFF2-40B4-BE49-F238E27FC236}">
                <a16:creationId xmlns:a16="http://schemas.microsoft.com/office/drawing/2014/main" xmlns="" id="{B7B90B4E-D6B0-D246-B7A8-4007F9B2ADFB}"/>
              </a:ext>
            </a:extLst>
          </p:cNvPr>
          <p:cNvGrpSpPr/>
          <p:nvPr/>
        </p:nvGrpSpPr>
        <p:grpSpPr>
          <a:xfrm>
            <a:off x="3456011" y="2092029"/>
            <a:ext cx="3938955" cy="462114"/>
            <a:chOff x="2365616" y="2847173"/>
            <a:chExt cx="3938955" cy="462114"/>
          </a:xfrm>
        </p:grpSpPr>
        <p:sp>
          <p:nvSpPr>
            <p:cNvPr id="19" name="Flèche droite rayée 18">
              <a:extLst>
                <a:ext uri="{FF2B5EF4-FFF2-40B4-BE49-F238E27FC236}">
                  <a16:creationId xmlns:a16="http://schemas.microsoft.com/office/drawing/2014/main" xmlns="" id="{7D58D68D-6306-2D4E-B640-5DD327D18742}"/>
                </a:ext>
              </a:extLst>
            </p:cNvPr>
            <p:cNvSpPr/>
            <p:nvPr/>
          </p:nvSpPr>
          <p:spPr>
            <a:xfrm rot="10800000">
              <a:off x="2365616" y="2847173"/>
              <a:ext cx="3938955" cy="462114"/>
            </a:xfrm>
            <a:prstGeom prst="stripedRightArrow">
              <a:avLst>
                <a:gd name="adj1" fmla="val 53592"/>
                <a:gd name="adj2" fmla="val 89514"/>
              </a:avLst>
            </a:prstGeom>
            <a:gradFill flip="none" rotWithShape="1">
              <a:gsLst>
                <a:gs pos="0">
                  <a:srgbClr val="7AB929"/>
                </a:gs>
                <a:gs pos="47000">
                  <a:srgbClr val="FFC000"/>
                </a:gs>
                <a:gs pos="100000">
                  <a:srgbClr val="A10E2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xmlns="" id="{A9C181EC-E1A4-C24B-9856-71BD51DF1957}"/>
                </a:ext>
              </a:extLst>
            </p:cNvPr>
            <p:cNvSpPr txBox="1"/>
            <p:nvPr/>
          </p:nvSpPr>
          <p:spPr>
            <a:xfrm>
              <a:off x="2937778" y="2894254"/>
              <a:ext cx="3313470" cy="369332"/>
            </a:xfrm>
            <a:prstGeom prst="rect">
              <a:avLst/>
            </a:prstGeom>
            <a:noFill/>
          </p:spPr>
          <p:txBody>
            <a:bodyPr wrap="square" rtlCol="0">
              <a:spAutoFit/>
            </a:bodyPr>
            <a:lstStyle/>
            <a:p>
              <a:r>
                <a:rPr lang="fr-FR" dirty="0"/>
                <a:t>Sensibilité/Contrainte croissante</a:t>
              </a:r>
            </a:p>
          </p:txBody>
        </p:sp>
      </p:grpSp>
      <p:sp>
        <p:nvSpPr>
          <p:cNvPr id="21" name="ZoneTexte 20">
            <a:extLst>
              <a:ext uri="{FF2B5EF4-FFF2-40B4-BE49-F238E27FC236}">
                <a16:creationId xmlns:a16="http://schemas.microsoft.com/office/drawing/2014/main" xmlns="" id="{D3443386-1D7B-4546-B230-BEA8FDA4CDC0}"/>
              </a:ext>
            </a:extLst>
          </p:cNvPr>
          <p:cNvSpPr txBox="1"/>
          <p:nvPr/>
        </p:nvSpPr>
        <p:spPr>
          <a:xfrm>
            <a:off x="2051874" y="2557924"/>
            <a:ext cx="3746089" cy="784830"/>
          </a:xfrm>
          <a:prstGeom prst="rect">
            <a:avLst/>
          </a:prstGeom>
          <a:solidFill>
            <a:schemeClr val="bg1"/>
          </a:solidFill>
        </p:spPr>
        <p:txBody>
          <a:bodyPr wrap="square" rtlCol="0">
            <a:spAutoFit/>
          </a:bodyPr>
          <a:lstStyle/>
          <a:p>
            <a:r>
              <a:rPr lang="fr-BE" sz="1500" b="1" i="1" dirty="0"/>
              <a:t>Annexe 2 Décret sol:</a:t>
            </a:r>
            <a:r>
              <a:rPr lang="fr-BE" sz="1500" i="1" dirty="0"/>
              <a:t> correspondance situation </a:t>
            </a:r>
            <a:r>
              <a:rPr lang="fr-BE" sz="1500" i="1" u="sng" dirty="0"/>
              <a:t>de droit </a:t>
            </a:r>
            <a:r>
              <a:rPr lang="fr-BE" sz="1500" i="1" dirty="0"/>
              <a:t>et type d’usage Décret sol</a:t>
            </a:r>
          </a:p>
          <a:p>
            <a:r>
              <a:rPr lang="fr-BE" sz="1500" dirty="0">
                <a:solidFill>
                  <a:srgbClr val="7030A0"/>
                </a:solidFill>
              </a:rPr>
              <a:t>=&gt; En général, pas de changement via </a:t>
            </a:r>
            <a:r>
              <a:rPr lang="fr-BE" sz="1500" dirty="0" err="1">
                <a:solidFill>
                  <a:srgbClr val="7030A0"/>
                </a:solidFill>
              </a:rPr>
              <a:t>Purb</a:t>
            </a:r>
            <a:endParaRPr lang="fr-BE" sz="1500" dirty="0">
              <a:solidFill>
                <a:srgbClr val="7030A0"/>
              </a:solidFill>
            </a:endParaRPr>
          </a:p>
        </p:txBody>
      </p:sp>
      <p:graphicFrame>
        <p:nvGraphicFramePr>
          <p:cNvPr id="23" name="Tableau 22">
            <a:extLst>
              <a:ext uri="{FF2B5EF4-FFF2-40B4-BE49-F238E27FC236}">
                <a16:creationId xmlns:a16="http://schemas.microsoft.com/office/drawing/2014/main" xmlns="" id="{63F37AB4-97BD-1A43-8C73-8F8834C957F7}"/>
              </a:ext>
            </a:extLst>
          </p:cNvPr>
          <p:cNvGraphicFramePr>
            <a:graphicFrameLocks noGrp="1"/>
          </p:cNvGraphicFramePr>
          <p:nvPr>
            <p:extLst>
              <p:ext uri="{D42A27DB-BD31-4B8C-83A1-F6EECF244321}">
                <p14:modId xmlns:p14="http://schemas.microsoft.com/office/powerpoint/2010/main" xmlns="" val="3180010267"/>
              </p:ext>
            </p:extLst>
          </p:nvPr>
        </p:nvGraphicFramePr>
        <p:xfrm>
          <a:off x="2154035" y="1820181"/>
          <a:ext cx="6922825" cy="278261"/>
        </p:xfrm>
        <a:graphic>
          <a:graphicData uri="http://schemas.openxmlformats.org/drawingml/2006/table">
            <a:tbl>
              <a:tblPr firstRow="1" firstCol="1" bandRow="1">
                <a:tableStyleId>{5C22544A-7EE6-4342-B048-85BDC9FD1C3A}</a:tableStyleId>
              </a:tblPr>
              <a:tblGrid>
                <a:gridCol w="997647">
                  <a:extLst>
                    <a:ext uri="{9D8B030D-6E8A-4147-A177-3AD203B41FA5}">
                      <a16:colId xmlns:a16="http://schemas.microsoft.com/office/drawing/2014/main" xmlns="" val="965109017"/>
                    </a:ext>
                  </a:extLst>
                </a:gridCol>
                <a:gridCol w="1067600">
                  <a:extLst>
                    <a:ext uri="{9D8B030D-6E8A-4147-A177-3AD203B41FA5}">
                      <a16:colId xmlns:a16="http://schemas.microsoft.com/office/drawing/2014/main" xmlns="" val="4255759040"/>
                    </a:ext>
                  </a:extLst>
                </a:gridCol>
                <a:gridCol w="1313148">
                  <a:extLst>
                    <a:ext uri="{9D8B030D-6E8A-4147-A177-3AD203B41FA5}">
                      <a16:colId xmlns:a16="http://schemas.microsoft.com/office/drawing/2014/main" xmlns="" val="2277326893"/>
                    </a:ext>
                  </a:extLst>
                </a:gridCol>
                <a:gridCol w="2306015">
                  <a:extLst>
                    <a:ext uri="{9D8B030D-6E8A-4147-A177-3AD203B41FA5}">
                      <a16:colId xmlns:a16="http://schemas.microsoft.com/office/drawing/2014/main" xmlns="" val="1896828852"/>
                    </a:ext>
                  </a:extLst>
                </a:gridCol>
                <a:gridCol w="1238415">
                  <a:extLst>
                    <a:ext uri="{9D8B030D-6E8A-4147-A177-3AD203B41FA5}">
                      <a16:colId xmlns:a16="http://schemas.microsoft.com/office/drawing/2014/main" xmlns="" val="3254518049"/>
                    </a:ext>
                  </a:extLst>
                </a:gridCol>
              </a:tblGrid>
              <a:tr h="278261">
                <a:tc>
                  <a:txBody>
                    <a:bodyPr/>
                    <a:lstStyle/>
                    <a:p>
                      <a:pPr>
                        <a:spcBef>
                          <a:spcPts val="10"/>
                        </a:spcBef>
                        <a:spcAft>
                          <a:spcPts val="10"/>
                        </a:spcAft>
                      </a:pPr>
                      <a:r>
                        <a:rPr lang="fr-FR" sz="1400" dirty="0">
                          <a:effectLst/>
                        </a:rPr>
                        <a:t>I - Naturel</a:t>
                      </a:r>
                      <a:endParaRPr lang="fr-B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0"/>
                        </a:spcBef>
                        <a:spcAft>
                          <a:spcPts val="10"/>
                        </a:spcAft>
                      </a:pPr>
                      <a:r>
                        <a:rPr lang="fr-FR" sz="1400" dirty="0">
                          <a:effectLst/>
                        </a:rPr>
                        <a:t>II - Agricole</a:t>
                      </a:r>
                      <a:endParaRPr lang="fr-B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0"/>
                        </a:spcBef>
                        <a:spcAft>
                          <a:spcPts val="10"/>
                        </a:spcAft>
                      </a:pPr>
                      <a:r>
                        <a:rPr lang="fr-FR" sz="1400" dirty="0">
                          <a:effectLst/>
                        </a:rPr>
                        <a:t>III - Résidentiel</a:t>
                      </a:r>
                      <a:endParaRPr lang="fr-B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0"/>
                        </a:spcBef>
                        <a:spcAft>
                          <a:spcPts val="10"/>
                        </a:spcAft>
                      </a:pPr>
                      <a:r>
                        <a:rPr lang="fr-FR" sz="1400" dirty="0">
                          <a:effectLst/>
                        </a:rPr>
                        <a:t>IV – Récréatif ou commercial</a:t>
                      </a:r>
                      <a:endParaRPr lang="fr-B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0"/>
                        </a:spcBef>
                        <a:spcAft>
                          <a:spcPts val="10"/>
                        </a:spcAft>
                      </a:pPr>
                      <a:r>
                        <a:rPr lang="fr-FR" sz="1400" dirty="0">
                          <a:effectLst/>
                        </a:rPr>
                        <a:t>V – Industriel</a:t>
                      </a:r>
                      <a:endParaRPr lang="fr-B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146912551"/>
                  </a:ext>
                </a:extLst>
              </a:tr>
            </a:tbl>
          </a:graphicData>
        </a:graphic>
      </p:graphicFrame>
      <p:grpSp>
        <p:nvGrpSpPr>
          <p:cNvPr id="24" name="Groupe 23">
            <a:extLst>
              <a:ext uri="{FF2B5EF4-FFF2-40B4-BE49-F238E27FC236}">
                <a16:creationId xmlns:a16="http://schemas.microsoft.com/office/drawing/2014/main" xmlns="" id="{242331CF-A3AC-1C42-9EC3-E9C15E407E86}"/>
              </a:ext>
            </a:extLst>
          </p:cNvPr>
          <p:cNvGrpSpPr/>
          <p:nvPr/>
        </p:nvGrpSpPr>
        <p:grpSpPr>
          <a:xfrm>
            <a:off x="27432" y="2524331"/>
            <a:ext cx="9116568" cy="2623740"/>
            <a:chOff x="27432" y="2524331"/>
            <a:chExt cx="9116568" cy="2623740"/>
          </a:xfrm>
        </p:grpSpPr>
        <p:sp>
          <p:nvSpPr>
            <p:cNvPr id="22" name="ZoneTexte 21">
              <a:extLst>
                <a:ext uri="{FF2B5EF4-FFF2-40B4-BE49-F238E27FC236}">
                  <a16:creationId xmlns:a16="http://schemas.microsoft.com/office/drawing/2014/main" xmlns="" id="{E8B67FE8-7DD0-5849-BC57-3E78DD0606AB}"/>
                </a:ext>
              </a:extLst>
            </p:cNvPr>
            <p:cNvSpPr txBox="1"/>
            <p:nvPr/>
          </p:nvSpPr>
          <p:spPr>
            <a:xfrm>
              <a:off x="5678424" y="2524331"/>
              <a:ext cx="3465576" cy="2616101"/>
            </a:xfrm>
            <a:prstGeom prst="rect">
              <a:avLst/>
            </a:prstGeom>
            <a:solidFill>
              <a:schemeClr val="bg1"/>
            </a:solidFill>
          </p:spPr>
          <p:txBody>
            <a:bodyPr wrap="square" rtlCol="0">
              <a:spAutoFit/>
            </a:bodyPr>
            <a:lstStyle/>
            <a:p>
              <a:r>
                <a:rPr lang="fr-BE" sz="1500" b="1" i="1" dirty="0"/>
                <a:t>Annexe 3 Décret sol: </a:t>
              </a:r>
              <a:r>
                <a:rPr lang="fr-BE" sz="1500" i="1" dirty="0"/>
                <a:t>correspondance </a:t>
              </a:r>
              <a:r>
                <a:rPr lang="fr-BE" sz="1500" i="1" u="sng" dirty="0"/>
                <a:t>usage de fait du terrain </a:t>
              </a:r>
              <a:r>
                <a:rPr lang="fr-BE" sz="1500" i="1" dirty="0"/>
                <a:t>et type d’usage DS</a:t>
              </a:r>
            </a:p>
            <a:p>
              <a:endParaRPr lang="fr-BE" sz="800" i="1" dirty="0"/>
            </a:p>
            <a:p>
              <a:pPr marL="182563" indent="-182563">
                <a:buFont typeface="Arial" panose="020B0604020202020204" pitchFamily="34" charset="0"/>
                <a:buChar char="•"/>
              </a:pPr>
              <a:r>
                <a:rPr lang="fr-BE" sz="1400" dirty="0"/>
                <a:t>Aires naturelles et espaces verts</a:t>
              </a:r>
            </a:p>
            <a:p>
              <a:pPr marL="182563" indent="-182563">
                <a:buFont typeface="Arial" panose="020B0604020202020204" pitchFamily="34" charset="0"/>
                <a:buChar char="•"/>
              </a:pPr>
              <a:r>
                <a:rPr lang="fr-BE" sz="1400" dirty="0"/>
                <a:t>Agriculture (activités agricoles liées au sol)</a:t>
              </a:r>
            </a:p>
            <a:p>
              <a:pPr marL="182563" indent="-182563">
                <a:buFont typeface="Arial" panose="020B0604020202020204" pitchFamily="34" charset="0"/>
                <a:buChar char="•"/>
              </a:pPr>
              <a:r>
                <a:rPr lang="fr-BE" sz="1400" dirty="0"/>
                <a:t>Agriculture (activités agricoles non liées au sol) et activités agro-économiques</a:t>
              </a:r>
            </a:p>
            <a:p>
              <a:pPr marL="182563" indent="-182563">
                <a:buFont typeface="Arial" panose="020B0604020202020204" pitchFamily="34" charset="0"/>
                <a:buChar char="•"/>
              </a:pPr>
              <a:r>
                <a:rPr lang="fr-BE" sz="1400" dirty="0"/>
                <a:t>Habitat</a:t>
              </a:r>
            </a:p>
            <a:p>
              <a:pPr marL="182563" indent="-182563">
                <a:buFont typeface="Arial" panose="020B0604020202020204" pitchFamily="34" charset="0"/>
                <a:buChar char="•"/>
              </a:pPr>
              <a:r>
                <a:rPr lang="fr-BE" sz="1400" dirty="0"/>
                <a:t>Activités économiques</a:t>
              </a:r>
            </a:p>
            <a:p>
              <a:pPr marL="182563" indent="-182563">
                <a:buFont typeface="Arial" panose="020B0604020202020204" pitchFamily="34" charset="0"/>
                <a:buChar char="•"/>
              </a:pPr>
              <a:r>
                <a:rPr lang="fr-BE" sz="1400" dirty="0"/>
                <a:t>Services publics et équipements communautaires</a:t>
              </a:r>
            </a:p>
            <a:p>
              <a:pPr marL="182563" indent="-182563">
                <a:buFont typeface="Arial" panose="020B0604020202020204" pitchFamily="34" charset="0"/>
                <a:buChar char="•"/>
              </a:pPr>
              <a:r>
                <a:rPr lang="fr-BE" sz="1400" dirty="0"/>
                <a:t>Equipements récréatifs</a:t>
              </a:r>
            </a:p>
          </p:txBody>
        </p:sp>
        <p:pic>
          <p:nvPicPr>
            <p:cNvPr id="10" name="Image 9">
              <a:extLst>
                <a:ext uri="{FF2B5EF4-FFF2-40B4-BE49-F238E27FC236}">
                  <a16:creationId xmlns:a16="http://schemas.microsoft.com/office/drawing/2014/main" xmlns="" id="{B30DCA55-7BE8-834E-A612-178459D10425}"/>
                </a:ext>
              </a:extLst>
            </p:cNvPr>
            <p:cNvPicPr>
              <a:picLocks noChangeAspect="1"/>
            </p:cNvPicPr>
            <p:nvPr/>
          </p:nvPicPr>
          <p:blipFill rotWithShape="1">
            <a:blip r:embed="rId3"/>
            <a:srcRect l="3167" t="3311" r="4223" b="10920"/>
            <a:stretch/>
          </p:blipFill>
          <p:spPr>
            <a:xfrm>
              <a:off x="27432" y="2573138"/>
              <a:ext cx="5614416" cy="2574933"/>
            </a:xfrm>
            <a:prstGeom prst="rect">
              <a:avLst/>
            </a:prstGeom>
          </p:spPr>
        </p:pic>
      </p:grpSp>
    </p:spTree>
    <p:extLst>
      <p:ext uri="{BB962C8B-B14F-4D97-AF65-F5344CB8AC3E}">
        <p14:creationId xmlns:p14="http://schemas.microsoft.com/office/powerpoint/2010/main" xmlns="" val="319672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3 – </a:t>
            </a:r>
            <a:r>
              <a:rPr lang="fr-BE" sz="2800" b="1" dirty="0">
                <a:solidFill>
                  <a:srgbClr val="7AB929"/>
                </a:solidFill>
                <a:latin typeface="Arial"/>
                <a:ea typeface="+mj-ea"/>
                <a:cs typeface="Arial"/>
              </a:rPr>
              <a:t>Cadre Décret sol </a:t>
            </a:r>
            <a:r>
              <a:rPr lang="fr-BE" sz="2800" b="1" dirty="0" err="1">
                <a:solidFill>
                  <a:srgbClr val="7AB929"/>
                </a:solidFill>
                <a:latin typeface="Arial"/>
                <a:ea typeface="+mj-ea"/>
                <a:cs typeface="Arial"/>
              </a:rPr>
              <a:t>CoDT</a:t>
            </a:r>
            <a:r>
              <a:rPr lang="fr-BE" sz="2800" b="1" dirty="0">
                <a:solidFill>
                  <a:srgbClr val="7AB929"/>
                </a:solidFill>
                <a:latin typeface="Arial"/>
                <a:ea typeface="+mj-ea"/>
                <a:cs typeface="Arial"/>
              </a:rPr>
              <a:t> (annexe 8)</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pic>
        <p:nvPicPr>
          <p:cNvPr id="8" name="Picture 21" descr="Résultat de recherche d'images pour &quot;vendeur icone&quot;">
            <a:extLst>
              <a:ext uri="{FF2B5EF4-FFF2-40B4-BE49-F238E27FC236}">
                <a16:creationId xmlns:a16="http://schemas.microsoft.com/office/drawing/2014/main" xmlns="" id="{3DE06D63-E8C9-6440-A82C-D356D5A397FC}"/>
              </a:ext>
            </a:extLst>
          </p:cNvPr>
          <p:cNvPicPr>
            <a:picLocks noChangeAspect="1" noChangeArrowheads="1"/>
          </p:cNvPicPr>
          <p:nvPr/>
        </p:nvPicPr>
        <p:blipFill>
          <a:blip r:embed="rId2" cstate="print"/>
          <a:srcRect/>
          <a:stretch>
            <a:fillRect/>
          </a:stretch>
        </p:blipFill>
        <p:spPr bwMode="auto">
          <a:xfrm>
            <a:off x="256382" y="923116"/>
            <a:ext cx="1087786" cy="1087786"/>
          </a:xfrm>
          <a:prstGeom prst="rect">
            <a:avLst/>
          </a:prstGeom>
          <a:noFill/>
        </p:spPr>
      </p:pic>
      <p:sp>
        <p:nvSpPr>
          <p:cNvPr id="9" name="ZoneTexte 8">
            <a:extLst>
              <a:ext uri="{FF2B5EF4-FFF2-40B4-BE49-F238E27FC236}">
                <a16:creationId xmlns:a16="http://schemas.microsoft.com/office/drawing/2014/main" xmlns="" id="{93573D12-A142-8E40-9854-F43DC5207473}"/>
              </a:ext>
            </a:extLst>
          </p:cNvPr>
          <p:cNvSpPr txBox="1"/>
          <p:nvPr/>
        </p:nvSpPr>
        <p:spPr>
          <a:xfrm>
            <a:off x="119255" y="2151735"/>
            <a:ext cx="1288921" cy="646331"/>
          </a:xfrm>
          <a:prstGeom prst="rect">
            <a:avLst/>
          </a:prstGeom>
          <a:noFill/>
        </p:spPr>
        <p:txBody>
          <a:bodyPr wrap="square" rtlCol="0">
            <a:spAutoFit/>
          </a:bodyPr>
          <a:lstStyle/>
          <a:p>
            <a:pPr algn="ctr"/>
            <a:r>
              <a:rPr lang="fr-BE" b="1" dirty="0"/>
              <a:t>Porteur de projet</a:t>
            </a:r>
          </a:p>
        </p:txBody>
      </p:sp>
      <p:sp>
        <p:nvSpPr>
          <p:cNvPr id="11" name="ZoneTexte 10">
            <a:extLst>
              <a:ext uri="{FF2B5EF4-FFF2-40B4-BE49-F238E27FC236}">
                <a16:creationId xmlns:a16="http://schemas.microsoft.com/office/drawing/2014/main" xmlns="" id="{5CEBDA28-47AD-A444-A67A-2B24708C3BBE}"/>
              </a:ext>
            </a:extLst>
          </p:cNvPr>
          <p:cNvSpPr txBox="1"/>
          <p:nvPr/>
        </p:nvSpPr>
        <p:spPr>
          <a:xfrm>
            <a:off x="1444751" y="663558"/>
            <a:ext cx="6774215" cy="369332"/>
          </a:xfrm>
          <a:prstGeom prst="rect">
            <a:avLst/>
          </a:prstGeom>
          <a:noFill/>
        </p:spPr>
        <p:txBody>
          <a:bodyPr wrap="square" rtlCol="0">
            <a:spAutoFit/>
          </a:bodyPr>
          <a:lstStyle/>
          <a:p>
            <a:r>
              <a:rPr lang="fr-FR" b="1" u="sng" dirty="0"/>
              <a:t>Cadre II – Examen des dérogations possibles </a:t>
            </a:r>
            <a:r>
              <a:rPr lang="fr-FR" u="sng" dirty="0"/>
              <a:t>(+ documents à joindre)</a:t>
            </a:r>
          </a:p>
        </p:txBody>
      </p:sp>
      <p:sp>
        <p:nvSpPr>
          <p:cNvPr id="2" name="ZoneTexte 1">
            <a:extLst>
              <a:ext uri="{FF2B5EF4-FFF2-40B4-BE49-F238E27FC236}">
                <a16:creationId xmlns:a16="http://schemas.microsoft.com/office/drawing/2014/main" xmlns="" id="{18C9A9C8-71AB-AA42-9581-770D85F99E0F}"/>
              </a:ext>
            </a:extLst>
          </p:cNvPr>
          <p:cNvSpPr txBox="1"/>
          <p:nvPr/>
        </p:nvSpPr>
        <p:spPr>
          <a:xfrm>
            <a:off x="1658678" y="1073882"/>
            <a:ext cx="7378995" cy="2893100"/>
          </a:xfrm>
          <a:prstGeom prst="rect">
            <a:avLst/>
          </a:prstGeom>
          <a:noFill/>
        </p:spPr>
        <p:txBody>
          <a:bodyPr wrap="square" rtlCol="0">
            <a:spAutoFit/>
          </a:bodyPr>
          <a:lstStyle/>
          <a:p>
            <a:r>
              <a:rPr lang="fr-FR" dirty="0">
                <a:solidFill>
                  <a:srgbClr val="0071B9"/>
                </a:solidFill>
              </a:rPr>
              <a:t>II.3. Rentrez-vous dans les cas de dérogation de réaliser une étude d'orientation prévu par l'article 29, §1</a:t>
            </a:r>
            <a:r>
              <a:rPr lang="fr-FR" baseline="30000" dirty="0">
                <a:solidFill>
                  <a:srgbClr val="0071B9"/>
                </a:solidFill>
              </a:rPr>
              <a:t>er</a:t>
            </a:r>
            <a:r>
              <a:rPr lang="fr-FR" dirty="0">
                <a:solidFill>
                  <a:srgbClr val="0071B9"/>
                </a:solidFill>
              </a:rPr>
              <a:t> du Décret sols?</a:t>
            </a:r>
          </a:p>
          <a:p>
            <a:endParaRPr lang="fr-FR" dirty="0"/>
          </a:p>
          <a:p>
            <a:pPr lvl="1"/>
            <a:r>
              <a:rPr lang="fr-FR" sz="1600" dirty="0">
                <a:solidFill>
                  <a:srgbClr val="0071B9"/>
                </a:solidFill>
              </a:rPr>
              <a:t>0  Oui, veuillez joindre la décision de l’administration accordant la dérogation</a:t>
            </a:r>
          </a:p>
          <a:p>
            <a:pPr lvl="1"/>
            <a:endParaRPr lang="fr-FR" sz="1600" dirty="0"/>
          </a:p>
          <a:p>
            <a:pPr lvl="1"/>
            <a:r>
              <a:rPr lang="fr-FR" sz="1600" dirty="0">
                <a:solidFill>
                  <a:srgbClr val="0071B9"/>
                </a:solidFill>
              </a:rPr>
              <a:t>0 Non, </a:t>
            </a:r>
            <a:r>
              <a:rPr lang="fr-FR" sz="1600" u="sng" dirty="0">
                <a:solidFill>
                  <a:srgbClr val="0071B9"/>
                </a:solidFill>
              </a:rPr>
              <a:t>veuillez joindre à ce formulaire une étude d'orientation</a:t>
            </a:r>
            <a:r>
              <a:rPr lang="fr-FR" sz="1600" dirty="0">
                <a:solidFill>
                  <a:srgbClr val="0071B9"/>
                </a:solidFill>
              </a:rPr>
              <a:t> portant sur le périmètre de la demande de permis, réalisée par un expert agréé, tel que requis par le Décret sol, </a:t>
            </a:r>
            <a:r>
              <a:rPr lang="fr-FR" sz="1600" u="sng" dirty="0">
                <a:solidFill>
                  <a:srgbClr val="0071B9"/>
                </a:solidFill>
              </a:rPr>
              <a:t>et veuillez spécifier le numéro de dossier qui lui a été attribué par la Direction de l’Assainissement des Sols</a:t>
            </a:r>
            <a:r>
              <a:rPr lang="fr-FR" sz="1600" dirty="0">
                <a:solidFill>
                  <a:srgbClr val="0071B9"/>
                </a:solidFill>
              </a:rPr>
              <a:t> du Département du Sol et des Déchets de la Direction générale de l’Agriculture, des Ressources Naturelles et de l’Environnement : ………………………………..</a:t>
            </a:r>
            <a:endParaRPr lang="fr-BE" sz="1600" dirty="0">
              <a:solidFill>
                <a:srgbClr val="0071B9"/>
              </a:solidFill>
            </a:endParaRPr>
          </a:p>
        </p:txBody>
      </p:sp>
      <p:sp>
        <p:nvSpPr>
          <p:cNvPr id="4" name="Ellipse 3">
            <a:extLst>
              <a:ext uri="{FF2B5EF4-FFF2-40B4-BE49-F238E27FC236}">
                <a16:creationId xmlns:a16="http://schemas.microsoft.com/office/drawing/2014/main" xmlns="" id="{56640F45-088D-7E40-A092-5A3EA9329C55}"/>
              </a:ext>
            </a:extLst>
          </p:cNvPr>
          <p:cNvSpPr/>
          <p:nvPr/>
        </p:nvSpPr>
        <p:spPr>
          <a:xfrm>
            <a:off x="5358384" y="2852928"/>
            <a:ext cx="1773936" cy="393192"/>
          </a:xfrm>
          <a:prstGeom prst="ellipse">
            <a:avLst/>
          </a:prstGeom>
          <a:noFill/>
          <a:ln w="571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DEBC3703-1B4A-B745-A89A-4F4837F53F74}"/>
              </a:ext>
            </a:extLst>
          </p:cNvPr>
          <p:cNvSpPr/>
          <p:nvPr/>
        </p:nvSpPr>
        <p:spPr>
          <a:xfrm>
            <a:off x="4907280" y="3931920"/>
            <a:ext cx="3733800" cy="9753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600" dirty="0"/>
              <a:t>Ce n° est délivré aux experts sols par la DAS avant l’entrée de </a:t>
            </a:r>
            <a:r>
              <a:rPr lang="fr-FR" sz="1600" dirty="0" smtClean="0"/>
              <a:t>l’étude</a:t>
            </a:r>
          </a:p>
          <a:p>
            <a:pPr algn="ctr"/>
            <a:r>
              <a:rPr lang="fr-FR" sz="1600" dirty="0" smtClean="0"/>
              <a:t>(</a:t>
            </a:r>
            <a:r>
              <a:rPr lang="fr-FR" sz="1600" dirty="0" smtClean="0">
                <a:solidFill>
                  <a:schemeClr val="accent6">
                    <a:lumMod val="50000"/>
                  </a:schemeClr>
                </a:solidFill>
              </a:rPr>
              <a:t>référence disponible dans la BDES: statut=« réceptionné »</a:t>
            </a:r>
            <a:r>
              <a:rPr lang="fr-FR" sz="1600" dirty="0" smtClean="0"/>
              <a:t>)</a:t>
            </a:r>
            <a:endParaRPr lang="fr-FR" sz="1600" dirty="0"/>
          </a:p>
        </p:txBody>
      </p:sp>
      <p:cxnSp>
        <p:nvCxnSpPr>
          <p:cNvPr id="7" name="Connecteur droit avec flèche 6">
            <a:extLst>
              <a:ext uri="{FF2B5EF4-FFF2-40B4-BE49-F238E27FC236}">
                <a16:creationId xmlns:a16="http://schemas.microsoft.com/office/drawing/2014/main" xmlns="" id="{1900156C-98AE-AE4D-81A5-BA4F740A19A5}"/>
              </a:ext>
            </a:extLst>
          </p:cNvPr>
          <p:cNvCxnSpPr>
            <a:stCxn id="4" idx="4"/>
            <a:endCxn id="5" idx="0"/>
          </p:cNvCxnSpPr>
          <p:nvPr/>
        </p:nvCxnSpPr>
        <p:spPr>
          <a:xfrm>
            <a:off x="6245352" y="3246120"/>
            <a:ext cx="528828" cy="68580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99081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594612" y="1084812"/>
            <a:ext cx="6959600" cy="4061952"/>
          </a:xfrm>
          <a:prstGeom prst="rect">
            <a:avLst/>
          </a:prstGeom>
          <a:noFill/>
          <a:ln w="9525">
            <a:solidFill>
              <a:schemeClr val="tx1"/>
            </a:solidFill>
            <a:miter lim="800000"/>
            <a:headEnd/>
            <a:tailEnd/>
          </a:ln>
          <a:effectLst/>
        </p:spPr>
      </p:pic>
      <p:pic>
        <p:nvPicPr>
          <p:cNvPr id="6149" name="Picture 5"/>
          <p:cNvPicPr>
            <a:picLocks noChangeAspect="1" noChangeArrowheads="1"/>
          </p:cNvPicPr>
          <p:nvPr/>
        </p:nvPicPr>
        <p:blipFill>
          <a:blip r:embed="rId3"/>
          <a:srcRect/>
          <a:stretch>
            <a:fillRect/>
          </a:stretch>
        </p:blipFill>
        <p:spPr bwMode="auto">
          <a:xfrm>
            <a:off x="1632712" y="2671945"/>
            <a:ext cx="7518400" cy="2473586"/>
          </a:xfrm>
          <a:prstGeom prst="rect">
            <a:avLst/>
          </a:prstGeom>
          <a:noFill/>
          <a:ln w="9525">
            <a:solidFill>
              <a:schemeClr val="tx1"/>
            </a:solidFill>
            <a:miter lim="800000"/>
            <a:headEnd/>
            <a:tailEnd/>
          </a:ln>
          <a:effectLst/>
        </p:spPr>
      </p:pic>
      <p:sp>
        <p:nvSpPr>
          <p:cNvPr id="7" name="Titre 1">
            <a:extLst>
              <a:ext uri="{FF2B5EF4-FFF2-40B4-BE49-F238E27FC236}">
                <a16:creationId xmlns:a16="http://schemas.microsoft.com/office/drawing/2014/main" xmlns="" id="{6DD2B957-2379-C249-AEC0-A25194D23DF9}"/>
              </a:ext>
            </a:extLst>
          </p:cNvPr>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3 – </a:t>
            </a:r>
            <a:r>
              <a:rPr lang="fr-BE" sz="2800" b="1" dirty="0">
                <a:solidFill>
                  <a:srgbClr val="7AB929"/>
                </a:solidFill>
                <a:latin typeface="Arial"/>
                <a:ea typeface="+mj-ea"/>
                <a:cs typeface="Arial"/>
              </a:rPr>
              <a:t>Cadre Décret sol </a:t>
            </a:r>
            <a:r>
              <a:rPr lang="fr-BE" sz="2800" b="1" dirty="0" err="1">
                <a:solidFill>
                  <a:srgbClr val="7AB929"/>
                </a:solidFill>
                <a:latin typeface="Arial"/>
                <a:ea typeface="+mj-ea"/>
                <a:cs typeface="Arial"/>
              </a:rPr>
              <a:t>CoDT</a:t>
            </a:r>
            <a:r>
              <a:rPr lang="fr-BE" sz="2800" b="1" dirty="0">
                <a:solidFill>
                  <a:srgbClr val="7AB929"/>
                </a:solidFill>
                <a:latin typeface="Arial"/>
                <a:ea typeface="+mj-ea"/>
                <a:cs typeface="Arial"/>
              </a:rPr>
              <a:t> (annexe 8)</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pic>
        <p:nvPicPr>
          <p:cNvPr id="8" name="Picture 21" descr="Résultat de recherche d'images pour &quot;vendeur icone&quot;">
            <a:extLst>
              <a:ext uri="{FF2B5EF4-FFF2-40B4-BE49-F238E27FC236}">
                <a16:creationId xmlns:a16="http://schemas.microsoft.com/office/drawing/2014/main" xmlns="" id="{46864F4A-3094-B743-9169-54D1E5AE946C}"/>
              </a:ext>
            </a:extLst>
          </p:cNvPr>
          <p:cNvPicPr>
            <a:picLocks noChangeAspect="1" noChangeArrowheads="1"/>
          </p:cNvPicPr>
          <p:nvPr/>
        </p:nvPicPr>
        <p:blipFill>
          <a:blip r:embed="rId4" cstate="print"/>
          <a:srcRect/>
          <a:stretch>
            <a:fillRect/>
          </a:stretch>
        </p:blipFill>
        <p:spPr bwMode="auto">
          <a:xfrm>
            <a:off x="256382" y="923116"/>
            <a:ext cx="1087786" cy="1087786"/>
          </a:xfrm>
          <a:prstGeom prst="rect">
            <a:avLst/>
          </a:prstGeom>
          <a:noFill/>
        </p:spPr>
      </p:pic>
      <p:sp>
        <p:nvSpPr>
          <p:cNvPr id="9" name="ZoneTexte 8">
            <a:extLst>
              <a:ext uri="{FF2B5EF4-FFF2-40B4-BE49-F238E27FC236}">
                <a16:creationId xmlns:a16="http://schemas.microsoft.com/office/drawing/2014/main" xmlns="" id="{A668F2B8-570F-D240-B910-09E3C6C1E3EB}"/>
              </a:ext>
            </a:extLst>
          </p:cNvPr>
          <p:cNvSpPr txBox="1"/>
          <p:nvPr/>
        </p:nvSpPr>
        <p:spPr>
          <a:xfrm>
            <a:off x="119255" y="2151735"/>
            <a:ext cx="1288921" cy="646331"/>
          </a:xfrm>
          <a:prstGeom prst="rect">
            <a:avLst/>
          </a:prstGeom>
          <a:noFill/>
        </p:spPr>
        <p:txBody>
          <a:bodyPr wrap="square" rtlCol="0">
            <a:spAutoFit/>
          </a:bodyPr>
          <a:lstStyle/>
          <a:p>
            <a:pPr algn="ctr"/>
            <a:r>
              <a:rPr lang="fr-BE" b="1" dirty="0"/>
              <a:t>Porteur de projet</a:t>
            </a:r>
          </a:p>
        </p:txBody>
      </p:sp>
      <p:sp>
        <p:nvSpPr>
          <p:cNvPr id="10" name="ZoneTexte 9">
            <a:extLst>
              <a:ext uri="{FF2B5EF4-FFF2-40B4-BE49-F238E27FC236}">
                <a16:creationId xmlns:a16="http://schemas.microsoft.com/office/drawing/2014/main" xmlns="" id="{CF269871-59CC-1349-A72B-A2CA0A36DD30}"/>
              </a:ext>
            </a:extLst>
          </p:cNvPr>
          <p:cNvSpPr txBox="1"/>
          <p:nvPr/>
        </p:nvSpPr>
        <p:spPr>
          <a:xfrm>
            <a:off x="1444751" y="663558"/>
            <a:ext cx="6774215" cy="369332"/>
          </a:xfrm>
          <a:prstGeom prst="rect">
            <a:avLst/>
          </a:prstGeom>
          <a:noFill/>
        </p:spPr>
        <p:txBody>
          <a:bodyPr wrap="square" rtlCol="0">
            <a:spAutoFit/>
          </a:bodyPr>
          <a:lstStyle/>
          <a:p>
            <a:r>
              <a:rPr lang="fr-FR" b="1" u="sng" dirty="0"/>
              <a:t>=&gt; Complétude de l’annexe 8:</a:t>
            </a:r>
            <a:endParaRPr lang="fr-FR"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7628" y="1400443"/>
            <a:ext cx="8886372" cy="2732645"/>
          </a:xfrm>
          <a:solidFill>
            <a:schemeClr val="bg1"/>
          </a:solidFill>
        </p:spPr>
        <p:txBody>
          <a:bodyPr>
            <a:noAutofit/>
          </a:bodyPr>
          <a:lstStyle/>
          <a:p>
            <a:pPr marL="400050" lvl="2" indent="0">
              <a:spcAft>
                <a:spcPts val="600"/>
              </a:spcAft>
              <a:buNone/>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sz="1600" dirty="0">
                <a:sym typeface="Wingdings" pitchFamily="2" charset="2"/>
              </a:rPr>
              <a:t> Consultation DSD normalement </a:t>
            </a:r>
            <a:r>
              <a:rPr lang="fr-BE" sz="1600" u="sng" dirty="0"/>
              <a:t>non</a:t>
            </a:r>
            <a:r>
              <a:rPr lang="fr-BE" sz="1600" dirty="0"/>
              <a:t> pertinente pour la plupart des cas</a:t>
            </a:r>
          </a:p>
          <a:p>
            <a:pPr marL="400050" lvl="2" indent="0">
              <a:spcAft>
                <a:spcPts val="600"/>
              </a:spcAft>
              <a:buNone/>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sz="1600" dirty="0"/>
              <a:t>		</a:t>
            </a:r>
            <a:r>
              <a:rPr lang="fr-BE" sz="1400" dirty="0"/>
              <a:t>=&gt; BDES accessible, formulaire cadré, textes légaux, dérogation DAS si nécessaire</a:t>
            </a:r>
          </a:p>
          <a:p>
            <a:pPr marL="400050" lvl="2" indent="0">
              <a:spcAft>
                <a:spcPts val="600"/>
              </a:spcAft>
              <a:buNone/>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sz="1400" dirty="0"/>
              <a:t>		=&gt; établissement progressif d’une jurisprudence de travail + communication transversale entre 		services concernés (FD / FT / DSD)</a:t>
            </a:r>
          </a:p>
          <a:p>
            <a:pPr marL="400050" lvl="2" indent="0">
              <a:spcAft>
                <a:spcPts val="1200"/>
              </a:spcAft>
              <a:buFont typeface="Wingdings"/>
              <a:buChar char="à"/>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sz="1600" dirty="0"/>
              <a:t> Si cas particulier : préférable de contacter DAS/DPS </a:t>
            </a:r>
            <a:r>
              <a:rPr lang="fr-BE" sz="1600" u="sng" dirty="0"/>
              <a:t>avant d’envoyer un courrier de demande d’avis</a:t>
            </a:r>
            <a:r>
              <a:rPr lang="fr-BE" sz="1600" dirty="0"/>
              <a:t> =&gt; concentrer les moyens dispos sur les cas requérant attention spécifique</a:t>
            </a:r>
          </a:p>
          <a:p>
            <a:pPr marL="400050" lvl="2" indent="0">
              <a:spcAft>
                <a:spcPts val="600"/>
              </a:spcAft>
              <a:buFont typeface="Wingdings"/>
              <a:buChar char="à"/>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sz="1600" dirty="0"/>
              <a:t> Si EO nécessaire, instruction </a:t>
            </a:r>
            <a:r>
              <a:rPr lang="fr-BE" sz="1600" u="sng" dirty="0"/>
              <a:t>en parallèle</a:t>
            </a:r>
            <a:r>
              <a:rPr lang="fr-BE" sz="1600" dirty="0"/>
              <a:t> de la demande de permis et de l’EO</a:t>
            </a:r>
          </a:p>
          <a:p>
            <a:pPr marL="742950" lvl="2" indent="-342900">
              <a:spcAft>
                <a:spcPts val="600"/>
              </a:spcAft>
              <a:buNone/>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sz="1500" dirty="0"/>
              <a:t>		=&gt; Décision sur permis est </a:t>
            </a:r>
            <a:r>
              <a:rPr lang="fr-BE" sz="1500" u="sng" dirty="0"/>
              <a:t>indépendante</a:t>
            </a:r>
            <a:r>
              <a:rPr lang="fr-BE" sz="1500" dirty="0"/>
              <a:t> de l’instruction de l’EO </a:t>
            </a:r>
            <a:r>
              <a:rPr lang="fr-BE" sz="1500" dirty="0">
                <a:solidFill>
                  <a:srgbClr val="C00000"/>
                </a:solidFill>
              </a:rPr>
              <a:t>(</a:t>
            </a:r>
            <a:r>
              <a:rPr lang="fr-BE" sz="1500" dirty="0" err="1">
                <a:solidFill>
                  <a:srgbClr val="C00000"/>
                </a:solidFill>
              </a:rPr>
              <a:t>cf</a:t>
            </a:r>
            <a:r>
              <a:rPr lang="fr-BE" sz="1500" dirty="0">
                <a:solidFill>
                  <a:srgbClr val="C00000"/>
                </a:solidFill>
              </a:rPr>
              <a:t> art. D.IV.88 </a:t>
            </a:r>
            <a:r>
              <a:rPr lang="fr-BE" sz="1500" dirty="0" err="1">
                <a:solidFill>
                  <a:srgbClr val="C00000"/>
                </a:solidFill>
              </a:rPr>
              <a:t>CoDT</a:t>
            </a:r>
            <a:r>
              <a:rPr lang="fr-BE" sz="1500" dirty="0">
                <a:solidFill>
                  <a:srgbClr val="C00000"/>
                </a:solidFill>
              </a:rPr>
              <a:t>)</a:t>
            </a:r>
          </a:p>
        </p:txBody>
      </p:sp>
      <p:sp>
        <p:nvSpPr>
          <p:cNvPr id="5" name="ZoneTexte 4"/>
          <p:cNvSpPr txBox="1"/>
          <p:nvPr/>
        </p:nvSpPr>
        <p:spPr>
          <a:xfrm>
            <a:off x="570991" y="885389"/>
            <a:ext cx="8263673" cy="3693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p:spPr>
        <p:txBody>
          <a:bodyPr wrap="square" rtlCol="0">
            <a:spAutoFit/>
          </a:bodyPr>
          <a:lstStyle/>
          <a:p>
            <a:r>
              <a:rPr lang="fr-BE" b="1" dirty="0"/>
              <a:t>Consultation des instances + décision sur permis (pour le volet « sols »)</a:t>
            </a:r>
          </a:p>
        </p:txBody>
      </p:sp>
      <p:sp>
        <p:nvSpPr>
          <p:cNvPr id="7" name="Rectangle 6"/>
          <p:cNvSpPr/>
          <p:nvPr/>
        </p:nvSpPr>
        <p:spPr>
          <a:xfrm>
            <a:off x="676656" y="4300756"/>
            <a:ext cx="8412480" cy="553998"/>
          </a:xfrm>
          <a:prstGeom prst="rect">
            <a:avLst/>
          </a:prstGeom>
          <a:solidFill>
            <a:schemeClr val="bg1"/>
          </a:solidFill>
          <a:ln>
            <a:solidFill>
              <a:srgbClr val="7030A0"/>
            </a:solidFill>
          </a:ln>
        </p:spPr>
        <p:txBody>
          <a:bodyPr wrap="square">
            <a:spAutoFit/>
          </a:bodyPr>
          <a:lstStyle/>
          <a:p>
            <a:pPr marL="0" lvl="2">
              <a:buFont typeface="Wingdings"/>
              <a:buChar char="à"/>
            </a:pPr>
            <a:r>
              <a:rPr lang="fr-BE" sz="1500" dirty="0">
                <a:solidFill>
                  <a:srgbClr val="7030A0"/>
                </a:solidFill>
                <a:latin typeface="Arial"/>
                <a:cs typeface="Arial"/>
                <a:sym typeface="Wingdings" pitchFamily="2" charset="2"/>
              </a:rPr>
              <a:t> </a:t>
            </a:r>
            <a:r>
              <a:rPr lang="fr-BE" sz="1500" u="sng" dirty="0">
                <a:solidFill>
                  <a:srgbClr val="7030A0"/>
                </a:solidFill>
                <a:latin typeface="Arial"/>
                <a:cs typeface="Arial"/>
                <a:sym typeface="Wingdings" pitchFamily="2" charset="2"/>
              </a:rPr>
              <a:t>REM</a:t>
            </a:r>
            <a:r>
              <a:rPr lang="fr-BE" sz="1500" dirty="0">
                <a:solidFill>
                  <a:srgbClr val="7030A0"/>
                </a:solidFill>
                <a:latin typeface="Arial"/>
                <a:cs typeface="Arial"/>
                <a:sym typeface="Wingdings" pitchFamily="2" charset="2"/>
              </a:rPr>
              <a:t>. : Consultation de la </a:t>
            </a:r>
            <a:r>
              <a:rPr lang="fr-BE" sz="1500" b="1" dirty="0">
                <a:solidFill>
                  <a:srgbClr val="7030A0"/>
                </a:solidFill>
                <a:latin typeface="Arial"/>
                <a:cs typeface="Arial"/>
                <a:sym typeface="Wingdings" pitchFamily="2" charset="2"/>
              </a:rPr>
              <a:t>DAS</a:t>
            </a:r>
            <a:r>
              <a:rPr lang="fr-BE" sz="1500" dirty="0">
                <a:solidFill>
                  <a:srgbClr val="7030A0"/>
                </a:solidFill>
                <a:latin typeface="Arial"/>
                <a:cs typeface="Arial"/>
                <a:sym typeface="Wingdings" pitchFamily="2" charset="2"/>
              </a:rPr>
              <a:t> </a:t>
            </a:r>
            <a:r>
              <a:rPr lang="fr-BE" sz="1500" dirty="0">
                <a:solidFill>
                  <a:srgbClr val="7030A0"/>
                </a:solidFill>
                <a:latin typeface="Arial"/>
                <a:cs typeface="Arial"/>
              </a:rPr>
              <a:t>pour </a:t>
            </a:r>
            <a:r>
              <a:rPr lang="fr-BE" sz="1500" dirty="0">
                <a:solidFill>
                  <a:srgbClr val="0070C0"/>
                </a:solidFill>
                <a:latin typeface="Arial"/>
                <a:cs typeface="Arial"/>
              </a:rPr>
              <a:t>les demandes de permis activant la procédure « projet d’assainissement art.68 » du DS </a:t>
            </a:r>
            <a:r>
              <a:rPr lang="fr-BE" sz="1500" b="1" dirty="0">
                <a:solidFill>
                  <a:schemeClr val="accent6">
                    <a:lumMod val="75000"/>
                  </a:schemeClr>
                </a:solidFill>
                <a:latin typeface="Arial"/>
                <a:cs typeface="Arial"/>
              </a:rPr>
              <a:t>=&gt; évolution en une demande de Permis Unique</a:t>
            </a:r>
          </a:p>
        </p:txBody>
      </p:sp>
      <p:sp>
        <p:nvSpPr>
          <p:cNvPr id="6" name="Titre 1">
            <a:extLst>
              <a:ext uri="{FF2B5EF4-FFF2-40B4-BE49-F238E27FC236}">
                <a16:creationId xmlns:a16="http://schemas.microsoft.com/office/drawing/2014/main" xmlns="" id="{237B0B35-20D8-254F-8EC0-4D66EE81C724}"/>
              </a:ext>
            </a:extLst>
          </p:cNvPr>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3 – </a:t>
            </a:r>
            <a:r>
              <a:rPr lang="fr-BE" sz="2800" b="1" dirty="0">
                <a:solidFill>
                  <a:srgbClr val="7AB929"/>
                </a:solidFill>
                <a:latin typeface="Arial"/>
                <a:ea typeface="+mj-ea"/>
                <a:cs typeface="Arial"/>
              </a:rPr>
              <a:t>Cadre Décret sol </a:t>
            </a:r>
            <a:r>
              <a:rPr lang="fr-BE" sz="2800" b="1" dirty="0" err="1">
                <a:solidFill>
                  <a:srgbClr val="7AB929"/>
                </a:solidFill>
                <a:latin typeface="Arial"/>
                <a:ea typeface="+mj-ea"/>
                <a:cs typeface="Arial"/>
              </a:rPr>
              <a:t>CoDT</a:t>
            </a:r>
            <a:r>
              <a:rPr lang="fr-BE" sz="2800" b="1" dirty="0">
                <a:solidFill>
                  <a:srgbClr val="7AB929"/>
                </a:solidFill>
                <a:latin typeface="Arial"/>
                <a:ea typeface="+mj-ea"/>
                <a:cs typeface="Arial"/>
              </a:rPr>
              <a:t> (annexe 8)</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spTree>
    <p:extLst>
      <p:ext uri="{BB962C8B-B14F-4D97-AF65-F5344CB8AC3E}">
        <p14:creationId xmlns:p14="http://schemas.microsoft.com/office/powerpoint/2010/main" xmlns="" val="245344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xmlns="" id="{81C9AEC9-E395-3046-86FB-79C648F09AD2}"/>
              </a:ext>
            </a:extLst>
          </p:cNvPr>
          <p:cNvSpPr txBox="1"/>
          <p:nvPr/>
        </p:nvSpPr>
        <p:spPr>
          <a:xfrm>
            <a:off x="190498" y="626853"/>
            <a:ext cx="8263673" cy="1200329"/>
          </a:xfrm>
          <a:prstGeom prst="rect">
            <a:avLst/>
          </a:prstGeom>
          <a:noFill/>
        </p:spPr>
        <p:txBody>
          <a:bodyPr wrap="square" rtlCol="0">
            <a:spAutoFit/>
          </a:bodyPr>
          <a:lstStyle/>
          <a:p>
            <a:pPr marL="285750" indent="-285750"/>
            <a:r>
              <a:rPr lang="fr-BE" dirty="0">
                <a:sym typeface="Wingdings" pitchFamily="2" charset="2"/>
              </a:rPr>
              <a:t>  </a:t>
            </a:r>
            <a:r>
              <a:rPr lang="fr-BE" dirty="0"/>
              <a:t>Si réalisation du projet requiert une autorisation (ex.: Décret Sol), actes et travaux ne peuvent être exécutés jusqu’à obtention autorisation, et si autorisation refusée, </a:t>
            </a:r>
            <a:r>
              <a:rPr lang="fr-BE" u="sng" dirty="0"/>
              <a:t>permis délivré devient caduc</a:t>
            </a:r>
          </a:p>
          <a:p>
            <a:pPr marL="285750" indent="-285750"/>
            <a:r>
              <a:rPr lang="fr-BE" dirty="0">
                <a:sym typeface="Wingdings" pitchFamily="2" charset="2"/>
              </a:rPr>
              <a:t> Statut procédures « sols » visible dans la BDES : </a:t>
            </a:r>
            <a:endParaRPr lang="fr-BE" dirty="0"/>
          </a:p>
        </p:txBody>
      </p:sp>
      <p:sp>
        <p:nvSpPr>
          <p:cNvPr id="20" name="ZoneTexte 19"/>
          <p:cNvSpPr txBox="1"/>
          <p:nvPr/>
        </p:nvSpPr>
        <p:spPr>
          <a:xfrm>
            <a:off x="177799" y="144725"/>
            <a:ext cx="8263673" cy="3693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p:spPr>
        <p:txBody>
          <a:bodyPr wrap="square" rtlCol="0">
            <a:spAutoFit/>
          </a:bodyPr>
          <a:lstStyle/>
          <a:p>
            <a:pPr marL="0" lvl="2"/>
            <a:r>
              <a:rPr lang="fr-BE" b="1" dirty="0"/>
              <a:t>Mise en œuvre du permis =&gt; Article D.IV.88 du </a:t>
            </a:r>
            <a:r>
              <a:rPr lang="fr-BE" b="1" dirty="0" err="1"/>
              <a:t>CoDT</a:t>
            </a:r>
            <a:endParaRPr lang="fr-BE" b="1" dirty="0"/>
          </a:p>
        </p:txBody>
      </p:sp>
      <p:pic>
        <p:nvPicPr>
          <p:cNvPr id="1030" name="Picture 6"/>
          <p:cNvPicPr>
            <a:picLocks noChangeAspect="1" noChangeArrowheads="1"/>
          </p:cNvPicPr>
          <p:nvPr/>
        </p:nvPicPr>
        <p:blipFill>
          <a:blip r:embed="rId3"/>
          <a:srcRect/>
          <a:stretch>
            <a:fillRect/>
          </a:stretch>
        </p:blipFill>
        <p:spPr bwMode="auto">
          <a:xfrm>
            <a:off x="2006599" y="1493838"/>
            <a:ext cx="5968912" cy="3187427"/>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1701799" y="1954182"/>
            <a:ext cx="7011988" cy="1314558"/>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srcRect/>
          <a:stretch>
            <a:fillRect/>
          </a:stretch>
        </p:blipFill>
        <p:spPr bwMode="auto">
          <a:xfrm>
            <a:off x="1503573" y="2511639"/>
            <a:ext cx="7514804" cy="1514201"/>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1093788" y="3192540"/>
            <a:ext cx="8012112" cy="1175304"/>
          </a:xfrm>
          <a:prstGeom prst="rect">
            <a:avLst/>
          </a:prstGeom>
          <a:noFill/>
          <a:ln w="9525">
            <a:noFill/>
            <a:miter lim="800000"/>
            <a:headEnd/>
            <a:tailEnd/>
          </a:ln>
          <a:effectLst/>
        </p:spPr>
      </p:pic>
      <p:grpSp>
        <p:nvGrpSpPr>
          <p:cNvPr id="24" name="Groupe 23"/>
          <p:cNvGrpSpPr/>
          <p:nvPr/>
        </p:nvGrpSpPr>
        <p:grpSpPr>
          <a:xfrm>
            <a:off x="4875680" y="1183319"/>
            <a:ext cx="4171950" cy="3871281"/>
            <a:chOff x="4008437" y="1272219"/>
            <a:chExt cx="4171950" cy="3871281"/>
          </a:xfrm>
        </p:grpSpPr>
        <p:pic>
          <p:nvPicPr>
            <p:cNvPr id="1029" name="Picture 5"/>
            <p:cNvPicPr>
              <a:picLocks noChangeAspect="1" noChangeArrowheads="1"/>
            </p:cNvPicPr>
            <p:nvPr/>
          </p:nvPicPr>
          <p:blipFill>
            <a:blip r:embed="rId7"/>
            <a:srcRect/>
            <a:stretch>
              <a:fillRect/>
            </a:stretch>
          </p:blipFill>
          <p:spPr bwMode="auto">
            <a:xfrm>
              <a:off x="4008437" y="1272219"/>
              <a:ext cx="2114550" cy="3019425"/>
            </a:xfrm>
            <a:prstGeom prst="rect">
              <a:avLst/>
            </a:prstGeom>
            <a:noFill/>
            <a:ln w="9525">
              <a:solidFill>
                <a:srgbClr val="FF0000"/>
              </a:solidFill>
              <a:miter lim="800000"/>
              <a:headEnd/>
              <a:tailEnd/>
            </a:ln>
            <a:effectLst/>
          </p:spPr>
        </p:pic>
        <p:pic>
          <p:nvPicPr>
            <p:cNvPr id="1032" name="Picture 8"/>
            <p:cNvPicPr>
              <a:picLocks noChangeAspect="1" noChangeArrowheads="1"/>
            </p:cNvPicPr>
            <p:nvPr/>
          </p:nvPicPr>
          <p:blipFill>
            <a:blip r:embed="rId8"/>
            <a:srcRect/>
            <a:stretch>
              <a:fillRect/>
            </a:stretch>
          </p:blipFill>
          <p:spPr bwMode="auto">
            <a:xfrm>
              <a:off x="4681327" y="1652315"/>
              <a:ext cx="2124075" cy="3028950"/>
            </a:xfrm>
            <a:prstGeom prst="rect">
              <a:avLst/>
            </a:prstGeom>
            <a:noFill/>
            <a:ln w="9525">
              <a:solidFill>
                <a:srgbClr val="FF0000"/>
              </a:solidFill>
              <a:miter lim="800000"/>
              <a:headEnd/>
              <a:tailEnd/>
            </a:ln>
          </p:spPr>
        </p:pic>
        <p:pic>
          <p:nvPicPr>
            <p:cNvPr id="1034" name="Picture 10"/>
            <p:cNvPicPr>
              <a:picLocks noChangeAspect="1" noChangeArrowheads="1"/>
            </p:cNvPicPr>
            <p:nvPr/>
          </p:nvPicPr>
          <p:blipFill>
            <a:blip r:embed="rId9"/>
            <a:srcRect/>
            <a:stretch>
              <a:fillRect/>
            </a:stretch>
          </p:blipFill>
          <p:spPr bwMode="auto">
            <a:xfrm>
              <a:off x="5424277" y="1954182"/>
              <a:ext cx="2028825" cy="2933700"/>
            </a:xfrm>
            <a:prstGeom prst="rect">
              <a:avLst/>
            </a:prstGeom>
            <a:noFill/>
            <a:ln w="9525">
              <a:solidFill>
                <a:srgbClr val="FF0000"/>
              </a:solidFill>
              <a:miter lim="800000"/>
              <a:headEnd/>
              <a:tailEnd/>
            </a:ln>
          </p:spPr>
        </p:pic>
        <p:pic>
          <p:nvPicPr>
            <p:cNvPr id="1035" name="Picture 11"/>
            <p:cNvPicPr>
              <a:picLocks noChangeAspect="1" noChangeArrowheads="1"/>
            </p:cNvPicPr>
            <p:nvPr/>
          </p:nvPicPr>
          <p:blipFill>
            <a:blip r:embed="rId10"/>
            <a:srcRect/>
            <a:stretch>
              <a:fillRect/>
            </a:stretch>
          </p:blipFill>
          <p:spPr bwMode="auto">
            <a:xfrm>
              <a:off x="6122987" y="2200275"/>
              <a:ext cx="2057400" cy="2943225"/>
            </a:xfrm>
            <a:prstGeom prst="rect">
              <a:avLst/>
            </a:prstGeom>
            <a:noFill/>
            <a:ln w="9525">
              <a:solidFill>
                <a:srgbClr val="FF0000"/>
              </a:solidFill>
              <a:miter lim="800000"/>
              <a:headEnd/>
              <a:tailEnd/>
            </a:ln>
          </p:spPr>
        </p:pic>
      </p:grpSp>
      <p:sp>
        <p:nvSpPr>
          <p:cNvPr id="25" name="Rectangle 24"/>
          <p:cNvSpPr/>
          <p:nvPr/>
        </p:nvSpPr>
        <p:spPr>
          <a:xfrm>
            <a:off x="1210023" y="3719593"/>
            <a:ext cx="3330981" cy="14723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cxnSp>
        <p:nvCxnSpPr>
          <p:cNvPr id="29" name="Forme 28"/>
          <p:cNvCxnSpPr>
            <a:stCxn id="25" idx="0"/>
            <a:endCxn id="1029" idx="1"/>
          </p:cNvCxnSpPr>
          <p:nvPr/>
        </p:nvCxnSpPr>
        <p:spPr>
          <a:xfrm rot="5400000" flipH="1" flipV="1">
            <a:off x="3362317" y="2206230"/>
            <a:ext cx="1026561" cy="2000166"/>
          </a:xfrm>
          <a:prstGeom prst="curvedConnector2">
            <a:avLst/>
          </a:prstGeom>
          <a:ln w="12700">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3" name="Ellipse 32"/>
          <p:cNvSpPr/>
          <p:nvPr/>
        </p:nvSpPr>
        <p:spPr>
          <a:xfrm>
            <a:off x="4541004" y="3642103"/>
            <a:ext cx="295931" cy="306247"/>
          </a:xfrm>
          <a:prstGeom prst="ellipse">
            <a:avLst/>
          </a:prstGeom>
          <a:ln w="12700">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BE"/>
          </a:p>
        </p:txBody>
      </p:sp>
    </p:spTree>
    <p:extLst>
      <p:ext uri="{BB962C8B-B14F-4D97-AF65-F5344CB8AC3E}">
        <p14:creationId xmlns:p14="http://schemas.microsoft.com/office/powerpoint/2010/main" xmlns="" val="231393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2" presetClass="entr" presetSubtype="4"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4175" y="992617"/>
            <a:ext cx="2466528" cy="1852815"/>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a:solidFill>
              <a:schemeClr val="tx1"/>
            </a:solidFill>
          </a:ln>
        </p:spPr>
        <p:txBody>
          <a:bodyPr wrap="square" lIns="128016" tIns="64008" rIns="128016" bIns="64008" rtlCol="0">
            <a:spAutoFit/>
          </a:bodyPr>
          <a:lstStyle/>
          <a:p>
            <a:pPr algn="ctr"/>
            <a:r>
              <a:rPr lang="fr-BE" sz="1600" dirty="0"/>
              <a:t>Le demandeur sollicite l’</a:t>
            </a:r>
            <a:r>
              <a:rPr lang="fr-BE" sz="1600" b="1" dirty="0"/>
              <a:t>accord</a:t>
            </a:r>
            <a:r>
              <a:rPr lang="fr-BE" sz="1600" dirty="0"/>
              <a:t> de l’administration (DAS) </a:t>
            </a:r>
            <a:r>
              <a:rPr lang="fr-BE" sz="1600" u="sng" dirty="0">
                <a:solidFill>
                  <a:srgbClr val="7030A0"/>
                </a:solidFill>
              </a:rPr>
              <a:t>préalablement à la demande de permis </a:t>
            </a:r>
            <a:r>
              <a:rPr lang="fr-BE" sz="1600" dirty="0"/>
              <a:t>(+ déclaration sur l’honneur si nécessaire)</a:t>
            </a:r>
            <a:endParaRPr lang="fr-BE" sz="1600" b="1" dirty="0"/>
          </a:p>
        </p:txBody>
      </p:sp>
      <p:cxnSp>
        <p:nvCxnSpPr>
          <p:cNvPr id="4" name="Connecteur droit avec flèche 3"/>
          <p:cNvCxnSpPr>
            <a:cxnSpLocks/>
            <a:stCxn id="3" idx="3"/>
            <a:endCxn id="6" idx="2"/>
          </p:cNvCxnSpPr>
          <p:nvPr/>
        </p:nvCxnSpPr>
        <p:spPr>
          <a:xfrm>
            <a:off x="2700703" y="1919025"/>
            <a:ext cx="2819151" cy="13651"/>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3914080" y="1555504"/>
            <a:ext cx="1527717" cy="338554"/>
          </a:xfrm>
          <a:prstGeom prst="rect">
            <a:avLst/>
          </a:prstGeom>
          <a:noFill/>
        </p:spPr>
        <p:txBody>
          <a:bodyPr wrap="square" rtlCol="0">
            <a:spAutoFit/>
          </a:bodyPr>
          <a:lstStyle/>
          <a:p>
            <a:r>
              <a:rPr lang="fr-BE" sz="1600" b="1" dirty="0">
                <a:solidFill>
                  <a:srgbClr val="7AB929"/>
                </a:solidFill>
              </a:rPr>
              <a:t>SI ACCORDEE : </a:t>
            </a:r>
          </a:p>
        </p:txBody>
      </p:sp>
      <p:sp>
        <p:nvSpPr>
          <p:cNvPr id="6" name="ZoneTexte 5"/>
          <p:cNvSpPr txBox="1"/>
          <p:nvPr/>
        </p:nvSpPr>
        <p:spPr>
          <a:xfrm>
            <a:off x="5519854" y="629971"/>
            <a:ext cx="3541850" cy="2605409"/>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solidFill>
              <a:schemeClr val="tx1"/>
            </a:solidFill>
          </a:ln>
        </p:spPr>
        <p:txBody>
          <a:bodyPr wrap="square" lIns="128016" tIns="64008" rIns="128016" bIns="64008" rtlCol="0">
            <a:spAutoFit/>
          </a:bodyPr>
          <a:lstStyle/>
          <a:p>
            <a:pPr algn="ctr"/>
            <a:r>
              <a:rPr lang="fr-BE" sz="1600" dirty="0"/>
              <a:t>pas d’obligation de réaliser une </a:t>
            </a:r>
            <a:r>
              <a:rPr lang="fr-BE" sz="1600" b="1" dirty="0"/>
              <a:t>étude d’orientation.</a:t>
            </a:r>
          </a:p>
          <a:p>
            <a:pPr algn="ctr"/>
            <a:r>
              <a:rPr lang="fr-BE" sz="1600" dirty="0"/>
              <a:t>=&gt; joindre l’accord de l’administration </a:t>
            </a:r>
            <a:r>
              <a:rPr lang="fr-BE" sz="1600" dirty="0">
                <a:solidFill>
                  <a:srgbClr val="7030A0"/>
                </a:solidFill>
              </a:rPr>
              <a:t>(</a:t>
            </a:r>
            <a:r>
              <a:rPr lang="fr-BE" sz="1600" b="1" u="sng" dirty="0">
                <a:solidFill>
                  <a:srgbClr val="7030A0"/>
                </a:solidFill>
              </a:rPr>
              <a:t>daté de &lt; 6 mois</a:t>
            </a:r>
            <a:r>
              <a:rPr lang="fr-BE" sz="1600" dirty="0">
                <a:solidFill>
                  <a:srgbClr val="7030A0"/>
                </a:solidFill>
              </a:rPr>
              <a:t>) </a:t>
            </a:r>
            <a:r>
              <a:rPr lang="fr-BE" sz="1600" dirty="0"/>
              <a:t>à la demande de permis / </a:t>
            </a:r>
            <a:r>
              <a:rPr lang="fr-BE" sz="1600" i="1" dirty="0"/>
              <a:t>la preuve du délai écoulé et rapport expert </a:t>
            </a:r>
            <a:endParaRPr lang="fr-BE" sz="1600" dirty="0"/>
          </a:p>
        </p:txBody>
      </p:sp>
      <p:sp>
        <p:nvSpPr>
          <p:cNvPr id="10" name="ZoneTexte 9"/>
          <p:cNvSpPr txBox="1"/>
          <p:nvPr/>
        </p:nvSpPr>
        <p:spPr>
          <a:xfrm>
            <a:off x="234175" y="167268"/>
            <a:ext cx="5207621" cy="3693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p:spPr>
        <p:txBody>
          <a:bodyPr wrap="square" rtlCol="0">
            <a:spAutoFit/>
          </a:bodyPr>
          <a:lstStyle/>
          <a:p>
            <a:r>
              <a:rPr lang="fr-BE" b="1" dirty="0"/>
              <a:t>Modalités demande de dérogation auprès de la DAS : </a:t>
            </a:r>
          </a:p>
        </p:txBody>
      </p:sp>
      <p:cxnSp>
        <p:nvCxnSpPr>
          <p:cNvPr id="18" name="Connecteur droit avec flèche 17"/>
          <p:cNvCxnSpPr>
            <a:stCxn id="3" idx="2"/>
          </p:cNvCxnSpPr>
          <p:nvPr/>
        </p:nvCxnSpPr>
        <p:spPr>
          <a:xfrm>
            <a:off x="1467439" y="2845432"/>
            <a:ext cx="0" cy="103638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endCxn id="31" idx="2"/>
          </p:cNvCxnSpPr>
          <p:nvPr/>
        </p:nvCxnSpPr>
        <p:spPr>
          <a:xfrm>
            <a:off x="1467439" y="3853512"/>
            <a:ext cx="281915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2106771" y="3543259"/>
            <a:ext cx="1527717" cy="338554"/>
          </a:xfrm>
          <a:prstGeom prst="rect">
            <a:avLst/>
          </a:prstGeom>
          <a:noFill/>
        </p:spPr>
        <p:txBody>
          <a:bodyPr wrap="square" rtlCol="0">
            <a:spAutoFit/>
          </a:bodyPr>
          <a:lstStyle/>
          <a:p>
            <a:r>
              <a:rPr lang="fr-BE" sz="1600" b="1" dirty="0">
                <a:solidFill>
                  <a:srgbClr val="FF0000"/>
                </a:solidFill>
              </a:rPr>
              <a:t>SI REFUSEE : </a:t>
            </a:r>
          </a:p>
        </p:txBody>
      </p:sp>
      <p:cxnSp>
        <p:nvCxnSpPr>
          <p:cNvPr id="25" name="Connecteur droit avec flèche 24"/>
          <p:cNvCxnSpPr>
            <a:cxnSpLocks/>
            <a:endCxn id="23" idx="0"/>
          </p:cNvCxnSpPr>
          <p:nvPr/>
        </p:nvCxnSpPr>
        <p:spPr>
          <a:xfrm flipH="1">
            <a:off x="2870630" y="2845432"/>
            <a:ext cx="914986" cy="697827"/>
          </a:xfrm>
          <a:prstGeom prst="straightConnector1">
            <a:avLst/>
          </a:prstGeom>
          <a:ln w="38100">
            <a:solidFill>
              <a:srgbClr val="FF0000"/>
            </a:solidFill>
            <a:prstDash val="sysDot"/>
            <a:tailEnd type="arrow"/>
          </a:ln>
        </p:spPr>
        <p:style>
          <a:lnRef idx="2">
            <a:schemeClr val="accent1"/>
          </a:lnRef>
          <a:fillRef idx="0">
            <a:schemeClr val="accent1"/>
          </a:fillRef>
          <a:effectRef idx="1">
            <a:schemeClr val="accent1"/>
          </a:effectRef>
          <a:fontRef idx="minor">
            <a:schemeClr val="tx1"/>
          </a:fontRef>
        </p:style>
      </p:cxnSp>
      <p:grpSp>
        <p:nvGrpSpPr>
          <p:cNvPr id="37" name="Groupe 36"/>
          <p:cNvGrpSpPr/>
          <p:nvPr/>
        </p:nvGrpSpPr>
        <p:grpSpPr>
          <a:xfrm>
            <a:off x="4286590" y="3157324"/>
            <a:ext cx="2760981" cy="1392376"/>
            <a:chOff x="4286590" y="3157324"/>
            <a:chExt cx="2760981" cy="1392376"/>
          </a:xfrm>
        </p:grpSpPr>
        <p:sp>
          <p:nvSpPr>
            <p:cNvPr id="31" name="Ellipse 30"/>
            <p:cNvSpPr/>
            <p:nvPr/>
          </p:nvSpPr>
          <p:spPr>
            <a:xfrm>
              <a:off x="4286590" y="3157324"/>
              <a:ext cx="2760981" cy="1392376"/>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32" name="ZoneTexte 31"/>
            <p:cNvSpPr txBox="1"/>
            <p:nvPr/>
          </p:nvSpPr>
          <p:spPr>
            <a:xfrm>
              <a:off x="4817325" y="3315918"/>
              <a:ext cx="2086395" cy="1077218"/>
            </a:xfrm>
            <a:prstGeom prst="rect">
              <a:avLst/>
            </a:prstGeom>
            <a:noFill/>
          </p:spPr>
          <p:txBody>
            <a:bodyPr wrap="square" rtlCol="0">
              <a:spAutoFit/>
            </a:bodyPr>
            <a:lstStyle/>
            <a:p>
              <a:r>
                <a:rPr lang="fr-BE" sz="1600" dirty="0">
                  <a:solidFill>
                    <a:schemeClr val="bg1">
                      <a:lumMod val="95000"/>
                    </a:schemeClr>
                  </a:solidFill>
                </a:rPr>
                <a:t>EO reste requise : réalisation pour compléter la demande de permis</a:t>
              </a:r>
            </a:p>
          </p:txBody>
        </p:sp>
      </p:grpSp>
      <p:sp>
        <p:nvSpPr>
          <p:cNvPr id="15" name="ZoneTexte 14"/>
          <p:cNvSpPr txBox="1"/>
          <p:nvPr/>
        </p:nvSpPr>
        <p:spPr>
          <a:xfrm>
            <a:off x="7329736" y="3237455"/>
            <a:ext cx="1666810" cy="461665"/>
          </a:xfrm>
          <a:prstGeom prst="rect">
            <a:avLst/>
          </a:prstGeom>
          <a:solidFill>
            <a:srgbClr val="FFFF00"/>
          </a:solidFill>
        </p:spPr>
        <p:txBody>
          <a:bodyPr wrap="square" rtlCol="0">
            <a:spAutoFit/>
          </a:bodyPr>
          <a:lstStyle/>
          <a:p>
            <a:pPr algn="ctr"/>
            <a:r>
              <a:rPr lang="fr-FR" sz="1200" b="1" dirty="0">
                <a:solidFill>
                  <a:srgbClr val="A10E2F"/>
                </a:solidFill>
              </a:rPr>
              <a:t>! Dérogation DAS </a:t>
            </a:r>
            <a:r>
              <a:rPr lang="fr-FR" sz="1200" b="1" u="sng" dirty="0">
                <a:solidFill>
                  <a:srgbClr val="A10E2F"/>
                </a:solidFill>
              </a:rPr>
              <a:t>non</a:t>
            </a:r>
            <a:r>
              <a:rPr lang="fr-FR" sz="1200" b="1" dirty="0">
                <a:solidFill>
                  <a:srgbClr val="A10E2F"/>
                </a:solidFill>
              </a:rPr>
              <a:t> reprise dans BDES</a:t>
            </a:r>
          </a:p>
        </p:txBody>
      </p:sp>
      <p:sp>
        <p:nvSpPr>
          <p:cNvPr id="17" name="ZoneTexte 16">
            <a:extLst>
              <a:ext uri="{FF2B5EF4-FFF2-40B4-BE49-F238E27FC236}">
                <a16:creationId xmlns:a16="http://schemas.microsoft.com/office/drawing/2014/main" xmlns="" id="{EB5FE7CA-46E2-1D45-8C12-27A8E5A0297E}"/>
              </a:ext>
            </a:extLst>
          </p:cNvPr>
          <p:cNvSpPr txBox="1"/>
          <p:nvPr/>
        </p:nvSpPr>
        <p:spPr>
          <a:xfrm>
            <a:off x="2800084" y="1964943"/>
            <a:ext cx="2771205" cy="830997"/>
          </a:xfrm>
          <a:prstGeom prst="rect">
            <a:avLst/>
          </a:prstGeom>
          <a:noFill/>
        </p:spPr>
        <p:txBody>
          <a:bodyPr wrap="square" rtlCol="0">
            <a:spAutoFit/>
          </a:bodyPr>
          <a:lstStyle/>
          <a:p>
            <a:r>
              <a:rPr lang="fr-FR" sz="1200" dirty="0">
                <a:solidFill>
                  <a:srgbClr val="7030A0"/>
                </a:solidFill>
              </a:rPr>
              <a:t>Délai 60j (+ </a:t>
            </a:r>
            <a:r>
              <a:rPr lang="fr-FR" sz="1200" dirty="0" err="1">
                <a:solidFill>
                  <a:srgbClr val="7030A0"/>
                </a:solidFill>
              </a:rPr>
              <a:t>complts</a:t>
            </a:r>
            <a:r>
              <a:rPr lang="fr-FR" sz="1200" dirty="0">
                <a:solidFill>
                  <a:srgbClr val="7030A0"/>
                </a:solidFill>
              </a:rPr>
              <a:t>), </a:t>
            </a:r>
            <a:r>
              <a:rPr lang="fr-FR" sz="1200" u="sng" dirty="0">
                <a:solidFill>
                  <a:srgbClr val="7030A0"/>
                </a:solidFill>
              </a:rPr>
              <a:t>si pas décision sur:</a:t>
            </a:r>
            <a:r>
              <a:rPr lang="fr-FR" sz="1200" dirty="0">
                <a:solidFill>
                  <a:srgbClr val="7030A0"/>
                </a:solidFill>
              </a:rPr>
              <a:t> </a:t>
            </a:r>
          </a:p>
          <a:p>
            <a:pPr marL="171450" indent="-171450">
              <a:buFontTx/>
              <a:buChar char="-"/>
            </a:pPr>
            <a:r>
              <a:rPr lang="fr-FR" sz="1200" i="1" dirty="0">
                <a:solidFill>
                  <a:srgbClr val="7030A0"/>
                </a:solidFill>
              </a:rPr>
              <a:t>exemption art.73 AGW avec rapport expert: </a:t>
            </a:r>
            <a:r>
              <a:rPr lang="fr-FR" sz="1200" b="1" i="1" dirty="0">
                <a:solidFill>
                  <a:srgbClr val="7AB929"/>
                </a:solidFill>
              </a:rPr>
              <a:t>accord</a:t>
            </a:r>
            <a:r>
              <a:rPr lang="fr-FR" sz="1200" i="1" dirty="0"/>
              <a:t>! </a:t>
            </a:r>
          </a:p>
          <a:p>
            <a:pPr marL="171450" indent="-171450">
              <a:buFontTx/>
              <a:buChar char="-"/>
            </a:pPr>
            <a:r>
              <a:rPr lang="fr-FR" sz="1200" dirty="0">
                <a:solidFill>
                  <a:srgbClr val="7030A0"/>
                </a:solidFill>
              </a:rPr>
              <a:t>motif dérogation art. 29 DS : </a:t>
            </a:r>
            <a:r>
              <a:rPr lang="fr-FR" sz="1200" b="1" dirty="0">
                <a:solidFill>
                  <a:srgbClr val="FF0000"/>
                </a:solidFill>
              </a:rPr>
              <a:t>refus</a:t>
            </a:r>
            <a:r>
              <a:rPr lang="fr-FR" sz="1200" dirty="0"/>
              <a:t>!</a:t>
            </a:r>
          </a:p>
        </p:txBody>
      </p:sp>
      <p:cxnSp>
        <p:nvCxnSpPr>
          <p:cNvPr id="24" name="Connecteur droit avec flèche 23">
            <a:extLst>
              <a:ext uri="{FF2B5EF4-FFF2-40B4-BE49-F238E27FC236}">
                <a16:creationId xmlns:a16="http://schemas.microsoft.com/office/drawing/2014/main" xmlns="" id="{DDC6E4E5-1C6C-9044-B808-CBBB4093CD65}"/>
              </a:ext>
            </a:extLst>
          </p:cNvPr>
          <p:cNvCxnSpPr>
            <a:cxnSpLocks/>
            <a:endCxn id="17" idx="3"/>
          </p:cNvCxnSpPr>
          <p:nvPr/>
        </p:nvCxnSpPr>
        <p:spPr>
          <a:xfrm flipV="1">
            <a:off x="4286590" y="2380442"/>
            <a:ext cx="1284699" cy="97582"/>
          </a:xfrm>
          <a:prstGeom prst="straightConnector1">
            <a:avLst/>
          </a:prstGeom>
          <a:ln w="38100">
            <a:solidFill>
              <a:srgbClr val="7AB929"/>
            </a:solidFill>
            <a:prstDash val="sysDot"/>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155128" y="605949"/>
            <a:ext cx="3824748" cy="1957309"/>
            <a:chOff x="3883743" y="515264"/>
            <a:chExt cx="3824748" cy="1957309"/>
          </a:xfrm>
        </p:grpSpPr>
        <p:sp>
          <p:nvSpPr>
            <p:cNvPr id="2" name="Carré corné 1">
              <a:extLst>
                <a:ext uri="{FF2B5EF4-FFF2-40B4-BE49-F238E27FC236}">
                  <a16:creationId xmlns:a16="http://schemas.microsoft.com/office/drawing/2014/main" xmlns="" id="{F2B632C1-3EEC-D447-BFFA-1E17C9706C66}"/>
                </a:ext>
              </a:extLst>
            </p:cNvPr>
            <p:cNvSpPr/>
            <p:nvPr/>
          </p:nvSpPr>
          <p:spPr>
            <a:xfrm>
              <a:off x="3883743" y="515264"/>
              <a:ext cx="3824748" cy="1820181"/>
            </a:xfrm>
            <a:prstGeom prst="foldedCorner">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n w="0"/>
                <a:solidFill>
                  <a:schemeClr val="tx1"/>
                </a:solidFill>
                <a:effectLst>
                  <a:outerShdw blurRad="38100" dist="19050" dir="2700000" algn="tl" rotWithShape="0">
                    <a:schemeClr val="dk1">
                      <a:alpha val="40000"/>
                    </a:schemeClr>
                  </a:outerShdw>
                </a:effectLst>
              </a:endParaRPr>
            </a:p>
          </p:txBody>
        </p:sp>
        <p:sp>
          <p:nvSpPr>
            <p:cNvPr id="3" name="ZoneTexte 2">
              <a:extLst>
                <a:ext uri="{FF2B5EF4-FFF2-40B4-BE49-F238E27FC236}">
                  <a16:creationId xmlns:a16="http://schemas.microsoft.com/office/drawing/2014/main" xmlns="" id="{9383FCE7-0E69-A640-9EDA-5D5DC96AD80F}"/>
                </a:ext>
              </a:extLst>
            </p:cNvPr>
            <p:cNvSpPr txBox="1"/>
            <p:nvPr/>
          </p:nvSpPr>
          <p:spPr>
            <a:xfrm>
              <a:off x="3962400" y="595136"/>
              <a:ext cx="3696929" cy="1877437"/>
            </a:xfrm>
            <a:prstGeom prst="rect">
              <a:avLst/>
            </a:prstGeom>
            <a:noFill/>
          </p:spPr>
          <p:txBody>
            <a:bodyPr wrap="square" rtlCol="0">
              <a:spAutoFit/>
            </a:bodyPr>
            <a:lstStyle/>
            <a:p>
              <a:pPr algn="ctr"/>
              <a:r>
                <a:rPr lang="fr-FR" sz="1600" u="sng" dirty="0"/>
                <a:t>Demande de Certificat d’Urbanisme n°2</a:t>
              </a:r>
            </a:p>
            <a:p>
              <a:pPr algn="ctr"/>
              <a:endParaRPr lang="fr-FR" sz="1600" dirty="0"/>
            </a:p>
            <a:p>
              <a:r>
                <a:rPr lang="fr-FR" sz="1400" dirty="0"/>
                <a:t>CADRE I : VERIFICATION DES DONNEES RELATIVES AU BIEN INSCRITES DANS LA B.D.E.S.</a:t>
              </a:r>
            </a:p>
            <a:p>
              <a:endParaRPr lang="fr-FR" sz="1400" dirty="0"/>
            </a:p>
            <a:p>
              <a:r>
                <a:rPr lang="fr-FR" sz="1400" dirty="0"/>
                <a:t>CADRE II : DOCUMENTS REQUIS EN VERTU DES OBLIGATIONS DU DECRET SOLS</a:t>
              </a:r>
              <a:r>
                <a:rPr lang="fr-BE" sz="1400" dirty="0"/>
                <a:t> </a:t>
              </a:r>
              <a:r>
                <a:rPr lang="fr-BE" sz="1400" b="1" dirty="0">
                  <a:solidFill>
                    <a:srgbClr val="FFFF00"/>
                  </a:solidFill>
                </a:rPr>
                <a:t>=&gt; aucun</a:t>
              </a:r>
            </a:p>
            <a:p>
              <a:endParaRPr lang="fr-BE" sz="1400" dirty="0"/>
            </a:p>
          </p:txBody>
        </p:sp>
      </p:grpSp>
      <p:grpSp>
        <p:nvGrpSpPr>
          <p:cNvPr id="12" name="Groupe 11"/>
          <p:cNvGrpSpPr/>
          <p:nvPr/>
        </p:nvGrpSpPr>
        <p:grpSpPr>
          <a:xfrm>
            <a:off x="3815730" y="2490776"/>
            <a:ext cx="5220929" cy="2141975"/>
            <a:chOff x="3883743" y="2498333"/>
            <a:chExt cx="5220929" cy="2141975"/>
          </a:xfrm>
        </p:grpSpPr>
        <p:sp>
          <p:nvSpPr>
            <p:cNvPr id="6" name="Carré corné 5">
              <a:extLst>
                <a:ext uri="{FF2B5EF4-FFF2-40B4-BE49-F238E27FC236}">
                  <a16:creationId xmlns:a16="http://schemas.microsoft.com/office/drawing/2014/main" xmlns="" id="{441A6258-0D9E-5B44-934D-7BF46B236EFF}"/>
                </a:ext>
              </a:extLst>
            </p:cNvPr>
            <p:cNvSpPr/>
            <p:nvPr/>
          </p:nvSpPr>
          <p:spPr>
            <a:xfrm>
              <a:off x="3883743" y="2498333"/>
              <a:ext cx="3824748" cy="2141975"/>
            </a:xfrm>
            <a:prstGeom prst="foldedCorner">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n w="0"/>
                <a:solidFill>
                  <a:schemeClr val="tx1"/>
                </a:solidFill>
                <a:effectLst>
                  <a:outerShdw blurRad="38100" dist="19050" dir="2700000" algn="tl" rotWithShape="0">
                    <a:schemeClr val="dk1">
                      <a:alpha val="40000"/>
                    </a:schemeClr>
                  </a:outerShdw>
                </a:effectLst>
              </a:endParaRPr>
            </a:p>
          </p:txBody>
        </p:sp>
        <p:sp>
          <p:nvSpPr>
            <p:cNvPr id="7" name="ZoneTexte 6">
              <a:extLst>
                <a:ext uri="{FF2B5EF4-FFF2-40B4-BE49-F238E27FC236}">
                  <a16:creationId xmlns:a16="http://schemas.microsoft.com/office/drawing/2014/main" xmlns="" id="{AD97349E-3D7E-D34F-966D-C4A114916D82}"/>
                </a:ext>
              </a:extLst>
            </p:cNvPr>
            <p:cNvSpPr txBox="1"/>
            <p:nvPr/>
          </p:nvSpPr>
          <p:spPr>
            <a:xfrm>
              <a:off x="3962400" y="2558540"/>
              <a:ext cx="3696929" cy="1969770"/>
            </a:xfrm>
            <a:prstGeom prst="rect">
              <a:avLst/>
            </a:prstGeom>
            <a:noFill/>
          </p:spPr>
          <p:txBody>
            <a:bodyPr wrap="square" rtlCol="0">
              <a:spAutoFit/>
            </a:bodyPr>
            <a:lstStyle/>
            <a:p>
              <a:pPr algn="ctr"/>
              <a:r>
                <a:rPr lang="fr-FR" sz="1600" u="sng" dirty="0"/>
                <a:t>Décision collège communal sur CU1</a:t>
              </a:r>
            </a:p>
            <a:p>
              <a:pPr algn="ctr"/>
              <a:endParaRPr lang="fr-FR" sz="1400" dirty="0"/>
            </a:p>
            <a:p>
              <a:r>
                <a:rPr lang="fr-FR" sz="1400" dirty="0"/>
                <a:t>Les données relatives au bien inscrites dans la banque de données au sens de l’article 10 du décret du 5 décembre 2008 relatif à la gestion des sols sont les suivantes :………………………;</a:t>
              </a:r>
            </a:p>
            <a:p>
              <a:r>
                <a:rPr lang="fr-FR" sz="800" dirty="0"/>
                <a:t> </a:t>
              </a:r>
            </a:p>
            <a:p>
              <a:r>
                <a:rPr lang="fr-FR" sz="1400" b="1" dirty="0">
                  <a:solidFill>
                    <a:srgbClr val="FF0000"/>
                  </a:solidFill>
                </a:rPr>
                <a:t>	</a:t>
              </a:r>
              <a:r>
                <a:rPr lang="fr-FR" sz="1400" b="1" dirty="0">
                  <a:solidFill>
                    <a:srgbClr val="FFFF00"/>
                  </a:solidFill>
                </a:rPr>
                <a:t>0 parcelle(s) reprise(s) en pêche</a:t>
              </a:r>
            </a:p>
            <a:p>
              <a:r>
                <a:rPr lang="fr-FR" sz="1400" b="1" dirty="0">
                  <a:solidFill>
                    <a:srgbClr val="FFFF00"/>
                  </a:solidFill>
                </a:rPr>
                <a:t>	0 parcelle(s) reprise(s) en bleu lavande</a:t>
              </a:r>
            </a:p>
          </p:txBody>
        </p:sp>
        <p:sp>
          <p:nvSpPr>
            <p:cNvPr id="4" name="ZoneTexte 3">
              <a:extLst>
                <a:ext uri="{FF2B5EF4-FFF2-40B4-BE49-F238E27FC236}">
                  <a16:creationId xmlns:a16="http://schemas.microsoft.com/office/drawing/2014/main" xmlns="" id="{26F9E2B6-49C2-DA4F-8156-EC9C3B34341B}"/>
                </a:ext>
              </a:extLst>
            </p:cNvPr>
            <p:cNvSpPr txBox="1"/>
            <p:nvPr/>
          </p:nvSpPr>
          <p:spPr>
            <a:xfrm>
              <a:off x="7747820" y="3843934"/>
              <a:ext cx="1356852" cy="738664"/>
            </a:xfrm>
            <a:prstGeom prst="rect">
              <a:avLst/>
            </a:prstGeom>
            <a:solidFill>
              <a:srgbClr val="FFC000"/>
            </a:solidFill>
          </p:spPr>
          <p:txBody>
            <a:bodyPr wrap="square" rtlCol="0">
              <a:spAutoFit/>
            </a:bodyPr>
            <a:lstStyle/>
            <a:p>
              <a:r>
                <a:rPr lang="fr-FR" sz="1400" dirty="0"/>
                <a:t>=&gt; Circulaire ministérielle à venir</a:t>
              </a:r>
            </a:p>
          </p:txBody>
        </p:sp>
      </p:grpSp>
      <p:sp>
        <p:nvSpPr>
          <p:cNvPr id="9" name="ZoneTexte 8"/>
          <p:cNvSpPr txBox="1"/>
          <p:nvPr/>
        </p:nvSpPr>
        <p:spPr>
          <a:xfrm>
            <a:off x="147571" y="114497"/>
            <a:ext cx="4464770" cy="3693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p:spPr>
        <p:txBody>
          <a:bodyPr wrap="square" rtlCol="0">
            <a:spAutoFit/>
          </a:bodyPr>
          <a:lstStyle/>
          <a:p>
            <a:r>
              <a:rPr lang="fr-BE" b="1" dirty="0"/>
              <a:t>Certificats d’Urbanisme n° 1 et 2</a:t>
            </a:r>
          </a:p>
        </p:txBody>
      </p:sp>
      <p:grpSp>
        <p:nvGrpSpPr>
          <p:cNvPr id="13" name="Groupe 12"/>
          <p:cNvGrpSpPr/>
          <p:nvPr/>
        </p:nvGrpSpPr>
        <p:grpSpPr>
          <a:xfrm>
            <a:off x="4912118" y="830500"/>
            <a:ext cx="1132597" cy="988435"/>
            <a:chOff x="8694057" y="1161143"/>
            <a:chExt cx="1843314" cy="1306287"/>
          </a:xfrm>
          <a:solidFill>
            <a:srgbClr val="FFFF00"/>
          </a:solidFill>
        </p:grpSpPr>
        <p:sp>
          <p:nvSpPr>
            <p:cNvPr id="14" name="Rectangle à coins arrondis 13"/>
            <p:cNvSpPr/>
            <p:nvPr/>
          </p:nvSpPr>
          <p:spPr>
            <a:xfrm>
              <a:off x="8694057" y="1161143"/>
              <a:ext cx="1843314" cy="1306287"/>
            </a:xfrm>
            <a:prstGeom prst="wedgeRoundRectCallout">
              <a:avLst>
                <a:gd name="adj1" fmla="val -86396"/>
                <a:gd name="adj2" fmla="val -103105"/>
                <a:gd name="adj3" fmla="val 1666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chemeClr val="tx1"/>
                </a:solidFill>
              </a:endParaRPr>
            </a:p>
          </p:txBody>
        </p:sp>
        <p:sp>
          <p:nvSpPr>
            <p:cNvPr id="15" name="ZoneTexte 14"/>
            <p:cNvSpPr txBox="1"/>
            <p:nvPr/>
          </p:nvSpPr>
          <p:spPr>
            <a:xfrm>
              <a:off x="8928380" y="1374499"/>
              <a:ext cx="1352287" cy="744921"/>
            </a:xfrm>
            <a:prstGeom prst="rect">
              <a:avLst/>
            </a:prstGeom>
            <a:grpFill/>
          </p:spPr>
          <p:txBody>
            <a:bodyPr wrap="square" rtlCol="0">
              <a:spAutoFit/>
            </a:bodyPr>
            <a:lstStyle/>
            <a:p>
              <a:pPr algn="ctr"/>
              <a:r>
                <a:rPr lang="fr-BE" dirty="0"/>
                <a:t>Pour info</a:t>
              </a:r>
            </a:p>
          </p:txBody>
        </p:sp>
      </p:grpSp>
    </p:spTree>
    <p:extLst>
      <p:ext uri="{BB962C8B-B14F-4D97-AF65-F5344CB8AC3E}">
        <p14:creationId xmlns:p14="http://schemas.microsoft.com/office/powerpoint/2010/main" xmlns="" val="367975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 id="{31CC097D-1E0B-E945-9298-9D63CF90755A}"/>
              </a:ext>
            </a:extLst>
          </p:cNvPr>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4 – </a:t>
            </a:r>
            <a:r>
              <a:rPr lang="fr-BE" sz="2800" b="1" dirty="0">
                <a:solidFill>
                  <a:srgbClr val="7AB929"/>
                </a:solidFill>
                <a:latin typeface="Arial"/>
                <a:ea typeface="+mj-ea"/>
                <a:cs typeface="Arial"/>
              </a:rPr>
              <a:t>Cadre sol PE (partie 2 formulaire général)</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sp>
        <p:nvSpPr>
          <p:cNvPr id="19" name="ZoneTexte 18">
            <a:extLst>
              <a:ext uri="{FF2B5EF4-FFF2-40B4-BE49-F238E27FC236}">
                <a16:creationId xmlns:a16="http://schemas.microsoft.com/office/drawing/2014/main" xmlns="" id="{82C15419-A372-6245-9638-B20D0099A5CF}"/>
              </a:ext>
            </a:extLst>
          </p:cNvPr>
          <p:cNvSpPr txBox="1"/>
          <p:nvPr/>
        </p:nvSpPr>
        <p:spPr>
          <a:xfrm>
            <a:off x="91440" y="777240"/>
            <a:ext cx="7818120" cy="646331"/>
          </a:xfrm>
          <a:prstGeom prst="rect">
            <a:avLst/>
          </a:prstGeom>
          <a:noFill/>
        </p:spPr>
        <p:txBody>
          <a:bodyPr wrap="square" rtlCol="0">
            <a:spAutoFit/>
          </a:bodyPr>
          <a:lstStyle/>
          <a:p>
            <a:r>
              <a:rPr lang="fr-FR" b="1" dirty="0">
                <a:latin typeface="Arial" pitchFamily="34" charset="0"/>
                <a:cs typeface="Arial" pitchFamily="34" charset="0"/>
              </a:rPr>
              <a:t>	Terme de l’activité à risque sol (article 24 DS) </a:t>
            </a:r>
          </a:p>
          <a:p>
            <a:r>
              <a:rPr lang="fr-FR" b="1" dirty="0">
                <a:solidFill>
                  <a:srgbClr val="00B050"/>
                </a:solidFill>
                <a:latin typeface="Arial" pitchFamily="34" charset="0"/>
                <a:cs typeface="Arial" pitchFamily="34" charset="0"/>
              </a:rPr>
              <a:t>	</a:t>
            </a:r>
            <a:r>
              <a:rPr lang="fr-FR" b="1" i="1" u="sng" dirty="0">
                <a:solidFill>
                  <a:srgbClr val="00B050"/>
                </a:solidFill>
                <a:latin typeface="Arial" pitchFamily="34" charset="0"/>
                <a:cs typeface="Arial" pitchFamily="34" charset="0"/>
              </a:rPr>
              <a:t>= permis environnement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182" y="40879"/>
            <a:ext cx="7868120" cy="857250"/>
          </a:xfrm>
        </p:spPr>
        <p:txBody>
          <a:bodyPr>
            <a:normAutofit/>
          </a:bodyPr>
          <a:lstStyle/>
          <a:p>
            <a:r>
              <a:rPr lang="fr-BE" dirty="0"/>
              <a:t>1 – Dispositions légales</a:t>
            </a:r>
          </a:p>
        </p:txBody>
      </p:sp>
      <p:sp>
        <p:nvSpPr>
          <p:cNvPr id="3" name="ZoneTexte 2">
            <a:extLst>
              <a:ext uri="{FF2B5EF4-FFF2-40B4-BE49-F238E27FC236}">
                <a16:creationId xmlns:a16="http://schemas.microsoft.com/office/drawing/2014/main" xmlns="" id="{6637AD2C-C192-EF46-AB3F-D2ACEAE1BA7A}"/>
              </a:ext>
            </a:extLst>
          </p:cNvPr>
          <p:cNvSpPr txBox="1"/>
          <p:nvPr/>
        </p:nvSpPr>
        <p:spPr>
          <a:xfrm>
            <a:off x="554182" y="898129"/>
            <a:ext cx="8229600" cy="400110"/>
          </a:xfrm>
          <a:prstGeom prst="rect">
            <a:avLst/>
          </a:prstGeom>
          <a:noFill/>
        </p:spPr>
        <p:txBody>
          <a:bodyPr wrap="square" rtlCol="0">
            <a:spAutoFit/>
          </a:bodyPr>
          <a:lstStyle/>
          <a:p>
            <a:pPr marL="285750" indent="-285750">
              <a:buFontTx/>
              <a:buChar char="-"/>
            </a:pPr>
            <a:r>
              <a:rPr lang="fr-FR" sz="2000" b="1" dirty="0">
                <a:latin typeface="Arial" pitchFamily="34" charset="0"/>
                <a:cs typeface="Arial" pitchFamily="34" charset="0"/>
              </a:rPr>
              <a:t>Textes adoptés	</a:t>
            </a:r>
            <a:endParaRPr lang="fr-FR" sz="2000" dirty="0"/>
          </a:p>
        </p:txBody>
      </p:sp>
      <p:sp>
        <p:nvSpPr>
          <p:cNvPr id="4" name="Ellipse 3"/>
          <p:cNvSpPr/>
          <p:nvPr/>
        </p:nvSpPr>
        <p:spPr>
          <a:xfrm>
            <a:off x="3451984" y="1514139"/>
            <a:ext cx="2250316" cy="148509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5" name="ZoneTexte 4"/>
          <p:cNvSpPr txBox="1"/>
          <p:nvPr/>
        </p:nvSpPr>
        <p:spPr>
          <a:xfrm>
            <a:off x="3530600" y="1930400"/>
            <a:ext cx="2184400" cy="707886"/>
          </a:xfrm>
          <a:prstGeom prst="rect">
            <a:avLst/>
          </a:prstGeom>
          <a:noFill/>
        </p:spPr>
        <p:txBody>
          <a:bodyPr wrap="square" rtlCol="0">
            <a:spAutoFit/>
          </a:bodyPr>
          <a:lstStyle/>
          <a:p>
            <a:pPr marL="0" lvl="1" algn="ctr"/>
            <a:r>
              <a:rPr lang="fr-FR" sz="2000" b="1" dirty="0">
                <a:latin typeface="Arial" pitchFamily="34" charset="0"/>
                <a:cs typeface="Arial" pitchFamily="34" charset="0"/>
              </a:rPr>
              <a:t>Décret « sols » du 1</a:t>
            </a:r>
            <a:r>
              <a:rPr lang="fr-FR" sz="2000" b="1" baseline="30000" dirty="0">
                <a:latin typeface="Arial" pitchFamily="34" charset="0"/>
                <a:cs typeface="Arial" pitchFamily="34" charset="0"/>
              </a:rPr>
              <a:t>er</a:t>
            </a:r>
            <a:r>
              <a:rPr lang="fr-FR" sz="2000" b="1" dirty="0">
                <a:latin typeface="Arial" pitchFamily="34" charset="0"/>
                <a:cs typeface="Arial" pitchFamily="34" charset="0"/>
              </a:rPr>
              <a:t> mars 2018</a:t>
            </a:r>
          </a:p>
        </p:txBody>
      </p:sp>
      <p:sp>
        <p:nvSpPr>
          <p:cNvPr id="6" name="Ellipse 5"/>
          <p:cNvSpPr/>
          <p:nvPr/>
        </p:nvSpPr>
        <p:spPr>
          <a:xfrm>
            <a:off x="5880100" y="1526839"/>
            <a:ext cx="2897802" cy="102586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BE" dirty="0"/>
              <a:t>AGW « sols » du 6 décembre 2018</a:t>
            </a:r>
          </a:p>
        </p:txBody>
      </p:sp>
      <p:sp>
        <p:nvSpPr>
          <p:cNvPr id="7" name="Ellipse 6"/>
          <p:cNvSpPr/>
          <p:nvPr/>
        </p:nvSpPr>
        <p:spPr>
          <a:xfrm>
            <a:off x="554182" y="1514139"/>
            <a:ext cx="2897802" cy="102586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BE" dirty="0"/>
              <a:t>AGW « terres » du 5 juillet 2018</a:t>
            </a:r>
          </a:p>
        </p:txBody>
      </p:sp>
      <p:sp>
        <p:nvSpPr>
          <p:cNvPr id="8" name="Ellipse 7"/>
          <p:cNvSpPr/>
          <p:nvPr/>
        </p:nvSpPr>
        <p:spPr>
          <a:xfrm>
            <a:off x="645498" y="2885738"/>
            <a:ext cx="2897802" cy="102586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BE" dirty="0"/>
              <a:t>AGW « rubriques PE » du 27 septembre 2018</a:t>
            </a:r>
          </a:p>
        </p:txBody>
      </p:sp>
      <p:sp>
        <p:nvSpPr>
          <p:cNvPr id="9" name="Ellipse 8"/>
          <p:cNvSpPr/>
          <p:nvPr/>
        </p:nvSpPr>
        <p:spPr>
          <a:xfrm>
            <a:off x="3810000" y="3746500"/>
            <a:ext cx="3081482" cy="102586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BE" dirty="0"/>
              <a:t>AGW « normes » du 13 décembre 2018</a:t>
            </a:r>
          </a:p>
        </p:txBody>
      </p:sp>
    </p:spTree>
    <p:extLst>
      <p:ext uri="{BB962C8B-B14F-4D97-AF65-F5344CB8AC3E}">
        <p14:creationId xmlns:p14="http://schemas.microsoft.com/office/powerpoint/2010/main" xmlns="" val="1962197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 id="{31CC097D-1E0B-E945-9298-9D63CF90755A}"/>
              </a:ext>
            </a:extLst>
          </p:cNvPr>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4 – </a:t>
            </a:r>
            <a:r>
              <a:rPr lang="fr-BE" sz="2800" b="1" dirty="0">
                <a:solidFill>
                  <a:srgbClr val="7AB929"/>
                </a:solidFill>
                <a:latin typeface="Arial"/>
                <a:ea typeface="+mj-ea"/>
                <a:cs typeface="Arial"/>
              </a:rPr>
              <a:t>Cadre sol PE (partie 2 formulaire général)</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sp>
        <p:nvSpPr>
          <p:cNvPr id="8" name="Espace réservé du contenu 7">
            <a:extLst>
              <a:ext uri="{FF2B5EF4-FFF2-40B4-BE49-F238E27FC236}">
                <a16:creationId xmlns:a16="http://schemas.microsoft.com/office/drawing/2014/main" xmlns="" id="{E850C99A-FC49-4148-9EB6-90D57DC4E56B}"/>
              </a:ext>
            </a:extLst>
          </p:cNvPr>
          <p:cNvSpPr>
            <a:spLocks noGrp="1"/>
          </p:cNvSpPr>
          <p:nvPr>
            <p:ph idx="1"/>
          </p:nvPr>
        </p:nvSpPr>
        <p:spPr>
          <a:xfrm>
            <a:off x="499317" y="1501903"/>
            <a:ext cx="4125259" cy="2868929"/>
          </a:xfrm>
        </p:spPr>
        <p:txBody>
          <a:bodyPr>
            <a:noAutofit/>
          </a:bodyPr>
          <a:lstStyle/>
          <a:p>
            <a:pPr marL="342900" lvl="1" indent="-342900">
              <a:spcAft>
                <a:spcPts val="600"/>
              </a:spcAft>
              <a:buFont typeface="Arial" charset="0"/>
              <a:buChar char="•"/>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sz="1800" dirty="0"/>
              <a:t>Développement d’un volet « sols » (inexistant jusqu’alors) dans le projet de DEMAT </a:t>
            </a:r>
            <a:r>
              <a:rPr lang="fr-BE" sz="1600" dirty="0">
                <a:solidFill>
                  <a:srgbClr val="7030A0"/>
                </a:solidFill>
              </a:rPr>
              <a:t>+vade-mecum</a:t>
            </a:r>
          </a:p>
          <a:p>
            <a:pPr marL="342900" lvl="1" indent="-342900">
              <a:spcAft>
                <a:spcPts val="600"/>
              </a:spcAft>
              <a:buFont typeface="Arial" charset="0"/>
              <a:buChar char="•"/>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sz="1800" dirty="0">
                <a:latin typeface="Arial" panose="020B0604020202020204" pitchFamily="34" charset="0"/>
                <a:cs typeface="Arial" panose="020B0604020202020204" pitchFamily="34" charset="0"/>
              </a:rPr>
              <a:t>En cours d’adoption par le GW (d’ici fin mai 2019), </a:t>
            </a:r>
          </a:p>
          <a:p>
            <a:pPr marL="0" lvl="1" indent="0">
              <a:spcAft>
                <a:spcPts val="600"/>
              </a:spcAft>
              <a:buNone/>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sz="1800" dirty="0">
                <a:latin typeface="Arial" panose="020B0604020202020204" pitchFamily="34" charset="0"/>
                <a:cs typeface="Arial" panose="020B0604020202020204" pitchFamily="34" charset="0"/>
              </a:rPr>
              <a:t>		=&gt; dans l’intervalle : utilisation	par 		le DPA du point 2	« </a:t>
            </a:r>
            <a:r>
              <a:rPr lang="fr-FR" sz="1800" dirty="0">
                <a:latin typeface="Arial" panose="020B0604020202020204" pitchFamily="34" charset="0"/>
                <a:cs typeface="Arial" panose="020B0604020202020204" pitchFamily="34" charset="0"/>
              </a:rPr>
              <a:t> Obligations 		liées au sol » </a:t>
            </a:r>
            <a:r>
              <a:rPr lang="fr-BE" sz="1800" dirty="0">
                <a:latin typeface="Arial" panose="020B0604020202020204" pitchFamily="34" charset="0"/>
                <a:cs typeface="Arial" panose="020B0604020202020204" pitchFamily="34" charset="0"/>
              </a:rPr>
              <a:t>du cadre V : 		     	</a:t>
            </a:r>
            <a:r>
              <a:rPr lang="fr-BE" sz="1800" dirty="0">
                <a:solidFill>
                  <a:srgbClr val="00B050"/>
                </a:solidFill>
                <a:latin typeface="Arial" panose="020B0604020202020204" pitchFamily="34" charset="0"/>
                <a:cs typeface="Arial" panose="020B0604020202020204" pitchFamily="34" charset="0"/>
              </a:rPr>
              <a:t>	à remplir par les demandeurs</a:t>
            </a:r>
            <a:endParaRPr lang="fr-FR" sz="1800" dirty="0">
              <a:solidFill>
                <a:srgbClr val="00B050"/>
              </a:solidFill>
              <a:latin typeface="Arial" panose="020B0604020202020204" pitchFamily="34" charset="0"/>
              <a:cs typeface="Arial" panose="020B0604020202020204" pitchFamily="34" charset="0"/>
            </a:endParaRPr>
          </a:p>
          <a:p>
            <a:pPr marL="342900" lvl="1" indent="-342900">
              <a:spcAft>
                <a:spcPts val="600"/>
              </a:spcAft>
              <a:buFont typeface="Arial" charset="0"/>
              <a:buChar char="•"/>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endParaRPr lang="fr-BE" sz="1800" dirty="0">
              <a:solidFill>
                <a:srgbClr val="7030A0"/>
              </a:solidFill>
            </a:endParaRPr>
          </a:p>
        </p:txBody>
      </p:sp>
      <p:sp>
        <p:nvSpPr>
          <p:cNvPr id="19" name="ZoneTexte 18">
            <a:extLst>
              <a:ext uri="{FF2B5EF4-FFF2-40B4-BE49-F238E27FC236}">
                <a16:creationId xmlns:a16="http://schemas.microsoft.com/office/drawing/2014/main" xmlns="" id="{82C15419-A372-6245-9638-B20D0099A5CF}"/>
              </a:ext>
            </a:extLst>
          </p:cNvPr>
          <p:cNvSpPr txBox="1"/>
          <p:nvPr/>
        </p:nvSpPr>
        <p:spPr>
          <a:xfrm>
            <a:off x="91440" y="777240"/>
            <a:ext cx="7818120" cy="646331"/>
          </a:xfrm>
          <a:prstGeom prst="rect">
            <a:avLst/>
          </a:prstGeom>
          <a:noFill/>
        </p:spPr>
        <p:txBody>
          <a:bodyPr wrap="square" rtlCol="0">
            <a:spAutoFit/>
          </a:bodyPr>
          <a:lstStyle/>
          <a:p>
            <a:r>
              <a:rPr lang="fr-FR" b="1" dirty="0">
                <a:latin typeface="Arial" pitchFamily="34" charset="0"/>
                <a:cs typeface="Arial" pitchFamily="34" charset="0"/>
              </a:rPr>
              <a:t>	Terme de l’activité à risque sol (article 24 DS) </a:t>
            </a:r>
          </a:p>
          <a:p>
            <a:r>
              <a:rPr lang="fr-FR" b="1" dirty="0">
                <a:solidFill>
                  <a:srgbClr val="00B050"/>
                </a:solidFill>
                <a:latin typeface="Arial" pitchFamily="34" charset="0"/>
                <a:cs typeface="Arial" pitchFamily="34" charset="0"/>
              </a:rPr>
              <a:t>	</a:t>
            </a:r>
            <a:r>
              <a:rPr lang="fr-FR" b="1" i="1" u="sng" dirty="0">
                <a:solidFill>
                  <a:srgbClr val="00B050"/>
                </a:solidFill>
                <a:latin typeface="Arial" pitchFamily="34" charset="0"/>
                <a:cs typeface="Arial" pitchFamily="34" charset="0"/>
              </a:rPr>
              <a:t>= permis environnement</a:t>
            </a:r>
          </a:p>
        </p:txBody>
      </p:sp>
      <p:sp>
        <p:nvSpPr>
          <p:cNvPr id="22" name="Carré corné 21">
            <a:extLst>
              <a:ext uri="{FF2B5EF4-FFF2-40B4-BE49-F238E27FC236}">
                <a16:creationId xmlns:a16="http://schemas.microsoft.com/office/drawing/2014/main" xmlns="" id="{75E35745-E875-0543-BA69-53F3C5FBED57}"/>
              </a:ext>
            </a:extLst>
          </p:cNvPr>
          <p:cNvSpPr/>
          <p:nvPr/>
        </p:nvSpPr>
        <p:spPr>
          <a:xfrm>
            <a:off x="4567428" y="1249877"/>
            <a:ext cx="4466304" cy="3770179"/>
          </a:xfrm>
          <a:prstGeom prst="foldedCorner">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n w="0"/>
              <a:solidFill>
                <a:schemeClr val="tx1"/>
              </a:solidFill>
              <a:effectLst>
                <a:outerShdw blurRad="38100" dist="19050" dir="2700000" algn="tl" rotWithShape="0">
                  <a:schemeClr val="dk1">
                    <a:alpha val="40000"/>
                  </a:schemeClr>
                </a:outerShdw>
              </a:effectLst>
            </a:endParaRPr>
          </a:p>
        </p:txBody>
      </p:sp>
      <p:sp>
        <p:nvSpPr>
          <p:cNvPr id="23" name="ZoneTexte 22">
            <a:extLst>
              <a:ext uri="{FF2B5EF4-FFF2-40B4-BE49-F238E27FC236}">
                <a16:creationId xmlns:a16="http://schemas.microsoft.com/office/drawing/2014/main" xmlns="" id="{ACB2C316-9623-FE45-A31C-6DCC5FCC8600}"/>
              </a:ext>
            </a:extLst>
          </p:cNvPr>
          <p:cNvSpPr txBox="1"/>
          <p:nvPr/>
        </p:nvSpPr>
        <p:spPr>
          <a:xfrm>
            <a:off x="4567429" y="1316344"/>
            <a:ext cx="4466303" cy="3908762"/>
          </a:xfrm>
          <a:prstGeom prst="rect">
            <a:avLst/>
          </a:prstGeom>
          <a:noFill/>
        </p:spPr>
        <p:txBody>
          <a:bodyPr wrap="square" rtlCol="0">
            <a:spAutoFit/>
          </a:bodyPr>
          <a:lstStyle/>
          <a:p>
            <a:pPr algn="ctr"/>
            <a:r>
              <a:rPr lang="fr-FR" sz="1600" dirty="0"/>
              <a:t>       </a:t>
            </a:r>
            <a:r>
              <a:rPr lang="fr-FR" sz="1600" u="sng" dirty="0"/>
              <a:t>Formulaire général de demande de permis d’environnement</a:t>
            </a:r>
          </a:p>
          <a:p>
            <a:pPr algn="ctr"/>
            <a:r>
              <a:rPr lang="fr-FR" sz="1600" dirty="0"/>
              <a:t>2</a:t>
            </a:r>
            <a:r>
              <a:rPr lang="fr-FR" sz="1600" baseline="30000" dirty="0"/>
              <a:t>ème</a:t>
            </a:r>
            <a:r>
              <a:rPr lang="fr-FR" sz="1600" dirty="0"/>
              <a:t> PARTIE – Effets sur l’environnement </a:t>
            </a:r>
          </a:p>
          <a:p>
            <a:pPr algn="ctr"/>
            <a:endParaRPr lang="fr-FR" sz="1600" i="1" u="sng" dirty="0"/>
          </a:p>
          <a:p>
            <a:r>
              <a:rPr lang="fr-FR" sz="1600" i="1" dirty="0"/>
              <a:t>Cadre V : effet sur les sols et les eaux souterraines </a:t>
            </a:r>
            <a:endParaRPr lang="fr-FR" sz="1600" dirty="0"/>
          </a:p>
          <a:p>
            <a:pPr marL="342900" indent="-342900">
              <a:buAutoNum type="arabicPeriod"/>
            </a:pPr>
            <a:r>
              <a:rPr lang="fr-FR" sz="1400" dirty="0"/>
              <a:t>Etat du sol</a:t>
            </a:r>
          </a:p>
          <a:p>
            <a:pPr marL="800100" lvl="1" indent="-342900">
              <a:buFont typeface="Arial" panose="020B0604020202020204" pitchFamily="34" charset="0"/>
              <a:buChar char="•"/>
            </a:pPr>
            <a:r>
              <a:rPr lang="fr-FR" sz="1400" dirty="0"/>
              <a:t>Pollution (PA / travaux + zones distinctes)</a:t>
            </a:r>
          </a:p>
          <a:p>
            <a:pPr marL="800100" lvl="1" indent="-342900">
              <a:buFont typeface="Arial" panose="020B0604020202020204" pitchFamily="34" charset="0"/>
              <a:buChar char="•"/>
            </a:pPr>
            <a:r>
              <a:rPr lang="fr-FR" sz="1400" dirty="0"/>
              <a:t>Rectification BDES/déclaration pollution</a:t>
            </a:r>
          </a:p>
          <a:p>
            <a:pPr marL="342900" indent="-342900">
              <a:buAutoNum type="arabicPeriod"/>
            </a:pPr>
            <a:r>
              <a:rPr lang="fr-FR" sz="1400" dirty="0"/>
              <a:t>Obligations liées au sol</a:t>
            </a:r>
          </a:p>
          <a:p>
            <a:pPr marL="800100" lvl="1" indent="-342900">
              <a:buFont typeface="Arial" panose="020B0604020202020204" pitchFamily="34" charset="0"/>
              <a:buChar char="•"/>
            </a:pPr>
            <a:r>
              <a:rPr lang="fr-FR" sz="1400" dirty="0"/>
              <a:t>EO (jointe ou </a:t>
            </a:r>
            <a:r>
              <a:rPr lang="fr-FR" sz="1400" dirty="0" err="1"/>
              <a:t>n°dossier</a:t>
            </a:r>
            <a:r>
              <a:rPr lang="fr-FR" sz="1400" dirty="0"/>
              <a:t>)</a:t>
            </a:r>
          </a:p>
          <a:p>
            <a:pPr marL="800100" lvl="1" indent="-342900">
              <a:buFont typeface="Arial" panose="020B0604020202020204" pitchFamily="34" charset="0"/>
              <a:buChar char="•"/>
            </a:pPr>
            <a:r>
              <a:rPr lang="fr-FR" sz="1400" dirty="0"/>
              <a:t>Dérogation/preuve délai </a:t>
            </a:r>
            <a:r>
              <a:rPr lang="fr-FR" sz="1400" dirty="0" err="1"/>
              <a:t>écoulé+rapport</a:t>
            </a:r>
            <a:r>
              <a:rPr lang="fr-FR" sz="1400" dirty="0"/>
              <a:t> expert</a:t>
            </a:r>
          </a:p>
          <a:p>
            <a:pPr marL="800100" lvl="1" indent="-342900">
              <a:buFont typeface="Arial" panose="020B0604020202020204" pitchFamily="34" charset="0"/>
              <a:buChar char="•"/>
            </a:pPr>
            <a:r>
              <a:rPr lang="fr-FR" sz="1400" dirty="0"/>
              <a:t>Extrait conforme + description impact BDES sur projet</a:t>
            </a:r>
          </a:p>
          <a:p>
            <a:pPr marL="342900" indent="-342900">
              <a:buAutoNum type="arabicPeriod"/>
            </a:pPr>
            <a:r>
              <a:rPr lang="fr-FR" sz="1400" dirty="0"/>
              <a:t>Impact du projet</a:t>
            </a:r>
          </a:p>
          <a:p>
            <a:pPr marL="800100" lvl="1" indent="-342900">
              <a:buFont typeface="Arial" panose="020B0604020202020204" pitchFamily="34" charset="0"/>
              <a:buChar char="•"/>
            </a:pPr>
            <a:r>
              <a:rPr lang="fr-FR" sz="1400" dirty="0"/>
              <a:t>Impacts</a:t>
            </a:r>
          </a:p>
          <a:p>
            <a:pPr marL="800100" lvl="1" indent="-342900">
              <a:buFont typeface="Arial" panose="020B0604020202020204" pitchFamily="34" charset="0"/>
              <a:buChar char="•"/>
            </a:pPr>
            <a:r>
              <a:rPr lang="fr-FR" sz="1400" dirty="0"/>
              <a:t>Mesures (existantes + prévues)</a:t>
            </a:r>
          </a:p>
          <a:p>
            <a:endParaRPr lang="fr-BE" sz="1400" dirty="0"/>
          </a:p>
        </p:txBody>
      </p:sp>
      <p:sp>
        <p:nvSpPr>
          <p:cNvPr id="24" name="Rectangle 23">
            <a:extLst>
              <a:ext uri="{FF2B5EF4-FFF2-40B4-BE49-F238E27FC236}">
                <a16:creationId xmlns:a16="http://schemas.microsoft.com/office/drawing/2014/main" xmlns="" id="{F9B6789D-78CE-254A-8A72-079E28CBFA92}"/>
              </a:ext>
            </a:extLst>
          </p:cNvPr>
          <p:cNvSpPr/>
          <p:nvPr/>
        </p:nvSpPr>
        <p:spPr>
          <a:xfrm>
            <a:off x="4624578" y="3209544"/>
            <a:ext cx="4332954" cy="1078992"/>
          </a:xfrm>
          <a:prstGeom prst="rect">
            <a:avLst/>
          </a:prstGeom>
          <a:noFill/>
          <a:ln w="28575">
            <a:solidFill>
              <a:srgbClr val="00B05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25" name="Picture 8" descr="Silhouette vector clipart d">
            <a:extLst>
              <a:ext uri="{FF2B5EF4-FFF2-40B4-BE49-F238E27FC236}">
                <a16:creationId xmlns:a16="http://schemas.microsoft.com/office/drawing/2014/main" xmlns="" id="{79B90CB7-4CAF-0A47-AA52-1281F3985732}"/>
              </a:ext>
            </a:extLst>
          </p:cNvPr>
          <p:cNvPicPr>
            <a:picLocks noChangeAspect="1" noChangeArrowheads="1"/>
          </p:cNvPicPr>
          <p:nvPr/>
        </p:nvPicPr>
        <p:blipFill>
          <a:blip r:embed="rId3"/>
          <a:srcRect/>
          <a:stretch>
            <a:fillRect/>
          </a:stretch>
        </p:blipFill>
        <p:spPr bwMode="auto">
          <a:xfrm>
            <a:off x="4616258" y="1270625"/>
            <a:ext cx="485511" cy="85177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 id="{31CC097D-1E0B-E945-9298-9D63CF90755A}"/>
              </a:ext>
            </a:extLst>
          </p:cNvPr>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4 – </a:t>
            </a:r>
            <a:r>
              <a:rPr lang="fr-BE" sz="2800" b="1" dirty="0">
                <a:solidFill>
                  <a:srgbClr val="7AB929"/>
                </a:solidFill>
                <a:latin typeface="Arial"/>
                <a:ea typeface="+mj-ea"/>
                <a:cs typeface="Arial"/>
              </a:rPr>
              <a:t>Cadre sol PE (partie 2 formulaire général)</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sp>
        <p:nvSpPr>
          <p:cNvPr id="9" name="ZoneTexte 8">
            <a:extLst>
              <a:ext uri="{FF2B5EF4-FFF2-40B4-BE49-F238E27FC236}">
                <a16:creationId xmlns:a16="http://schemas.microsoft.com/office/drawing/2014/main" xmlns="" id="{9EFAAD9E-D106-9744-8EC3-28A732A35B62}"/>
              </a:ext>
            </a:extLst>
          </p:cNvPr>
          <p:cNvSpPr txBox="1"/>
          <p:nvPr/>
        </p:nvSpPr>
        <p:spPr>
          <a:xfrm>
            <a:off x="713232" y="685801"/>
            <a:ext cx="8348472" cy="4370427"/>
          </a:xfrm>
          <a:prstGeom prst="rect">
            <a:avLst/>
          </a:prstGeom>
          <a:solidFill>
            <a:schemeClr val="bg1"/>
          </a:solidFill>
        </p:spPr>
        <p:txBody>
          <a:bodyPr wrap="square" rtlCol="0">
            <a:spAutoFit/>
          </a:bodyPr>
          <a:lstStyle/>
          <a:p>
            <a:r>
              <a:rPr lang="fr-FR" b="1" dirty="0">
                <a:solidFill>
                  <a:srgbClr val="0071B9"/>
                </a:solidFill>
              </a:rPr>
              <a:t>V.2    Obligations liées au sol.</a:t>
            </a:r>
          </a:p>
          <a:p>
            <a:r>
              <a:rPr lang="fr-FR" sz="1400" dirty="0">
                <a:solidFill>
                  <a:srgbClr val="0071B9"/>
                </a:solidFill>
              </a:rPr>
              <a:t>* Le décret du 1er mars 2018 relatif à la gestion et à l’assainissement des sols vous impose-t-il la réalisation d’une étude d’orientation (EO)? </a:t>
            </a:r>
          </a:p>
          <a:p>
            <a:r>
              <a:rPr lang="fr-FR" sz="1400" dirty="0">
                <a:solidFill>
                  <a:srgbClr val="0071B9"/>
                </a:solidFill>
              </a:rPr>
              <a:t>	0 Oui, veuillez joindre l’EO ou le numéro de dossier de l’EO telle qu’envoyée à la DGO3</a:t>
            </a:r>
          </a:p>
          <a:p>
            <a:r>
              <a:rPr lang="fr-FR" sz="1400" dirty="0">
                <a:solidFill>
                  <a:srgbClr val="0071B9"/>
                </a:solidFill>
              </a:rPr>
              <a:t>		</a:t>
            </a:r>
            <a:r>
              <a:rPr lang="fr-FR" sz="1200" dirty="0">
                <a:solidFill>
                  <a:srgbClr val="0071B9"/>
                </a:solidFill>
              </a:rPr>
              <a:t>· l’étude d’orientation : …………..			· le numéro de dossier : ………….</a:t>
            </a:r>
          </a:p>
          <a:p>
            <a:r>
              <a:rPr lang="fr-FR" sz="1400" dirty="0">
                <a:solidFill>
                  <a:srgbClr val="0071B9"/>
                </a:solidFill>
              </a:rPr>
              <a:t>	0 Non</a:t>
            </a:r>
          </a:p>
          <a:p>
            <a:r>
              <a:rPr lang="fr-FR" sz="1400" dirty="0">
                <a:solidFill>
                  <a:srgbClr val="0071B9"/>
                </a:solidFill>
              </a:rPr>
              <a:t>        		1° Votre projet fait-t-il l’objet d’une procédure d’exemption? </a:t>
            </a:r>
          </a:p>
          <a:p>
            <a:r>
              <a:rPr lang="fr-FR" sz="1400" dirty="0">
                <a:solidFill>
                  <a:srgbClr val="0071B9"/>
                </a:solidFill>
              </a:rPr>
              <a:t>			</a:t>
            </a:r>
            <a:r>
              <a:rPr lang="fr-FR" sz="1200" dirty="0">
                <a:solidFill>
                  <a:srgbClr val="0071B9"/>
                </a:solidFill>
              </a:rPr>
              <a:t>0 Oui, veuillez mentionner que  la notification a été introduite auprès de la DGO3 : …………… </a:t>
            </a:r>
          </a:p>
          <a:p>
            <a:r>
              <a:rPr lang="fr-FR" sz="1200" dirty="0">
                <a:solidFill>
                  <a:srgbClr val="0071B9"/>
                </a:solidFill>
              </a:rPr>
              <a:t>             			Veuillez également mentionner le contenu de la décision de la DGO3 ou, à défaut de décision dans les délais 			impartis, que le projet est exempt de la réalisation d’une EO : ……………</a:t>
            </a:r>
          </a:p>
          <a:p>
            <a:r>
              <a:rPr lang="fr-FR" sz="1200" dirty="0">
                <a:solidFill>
                  <a:srgbClr val="0071B9"/>
                </a:solidFill>
              </a:rPr>
              <a:t>			0 Non</a:t>
            </a:r>
          </a:p>
          <a:p>
            <a:r>
              <a:rPr lang="fr-FR" sz="1400" dirty="0">
                <a:solidFill>
                  <a:srgbClr val="0071B9"/>
                </a:solidFill>
              </a:rPr>
              <a:t>        		2° Votre projet fait-il l’objet d’une dérogation ? </a:t>
            </a:r>
          </a:p>
          <a:p>
            <a:r>
              <a:rPr lang="fr-FR" sz="1400" dirty="0">
                <a:solidFill>
                  <a:srgbClr val="0071B9"/>
                </a:solidFill>
              </a:rPr>
              <a:t>			</a:t>
            </a:r>
            <a:r>
              <a:rPr lang="fr-FR" sz="1200" dirty="0">
                <a:solidFill>
                  <a:srgbClr val="0071B9"/>
                </a:solidFill>
              </a:rPr>
              <a:t>0 Oui, veuillez joindre la décision de la DGO3 : ……….. 	</a:t>
            </a:r>
            <a:r>
              <a:rPr lang="fr-BE" sz="1200" dirty="0">
                <a:solidFill>
                  <a:srgbClr val="0071B9"/>
                </a:solidFill>
              </a:rPr>
              <a:t>0 Non</a:t>
            </a:r>
          </a:p>
          <a:p>
            <a:endParaRPr lang="fr-BE" sz="1400" dirty="0">
              <a:solidFill>
                <a:srgbClr val="0071B9"/>
              </a:solidFill>
            </a:endParaRPr>
          </a:p>
          <a:p>
            <a:r>
              <a:rPr lang="fr-BE" sz="1400" dirty="0">
                <a:solidFill>
                  <a:srgbClr val="0071B9"/>
                </a:solidFill>
              </a:rPr>
              <a:t>* Le projet concerne-t-il une installation ou une activité présentant un risque pour le sol au sens du décret du 1</a:t>
            </a:r>
            <a:r>
              <a:rPr lang="fr-BE" sz="1400" baseline="30000" dirty="0">
                <a:solidFill>
                  <a:srgbClr val="0071B9"/>
                </a:solidFill>
              </a:rPr>
              <a:t>er</a:t>
            </a:r>
            <a:r>
              <a:rPr lang="fr-BE" sz="1400" dirty="0">
                <a:solidFill>
                  <a:srgbClr val="0071B9"/>
                </a:solidFill>
              </a:rPr>
              <a:t> mars 2018 relatif à la gestion et à l’assainissement des sols  ?</a:t>
            </a:r>
          </a:p>
          <a:p>
            <a:r>
              <a:rPr lang="fr-FR" sz="1400" dirty="0">
                <a:solidFill>
                  <a:srgbClr val="0071B9"/>
                </a:solidFill>
              </a:rPr>
              <a:t>	0 Oui, veuillez joindre l’extrait conforme de la Banque de Données de l’Etat des Sols : ………………</a:t>
            </a:r>
          </a:p>
          <a:p>
            <a:r>
              <a:rPr lang="fr-FR" sz="1400" dirty="0">
                <a:solidFill>
                  <a:srgbClr val="0071B9"/>
                </a:solidFill>
              </a:rPr>
              <a:t>		</a:t>
            </a:r>
            <a:r>
              <a:rPr lang="fr-FR" sz="1200" dirty="0">
                <a:solidFill>
                  <a:srgbClr val="0071B9"/>
                </a:solidFill>
              </a:rPr>
              <a:t>Veuillez également décrire les éventuels impacts des données de la BDES sur le projet visé et donner un justificatif 		des mesures prévues pour prendre en compte lesdites données dans le cadre du projet visé :.............</a:t>
            </a:r>
          </a:p>
          <a:p>
            <a:r>
              <a:rPr lang="fr-FR" sz="1400" dirty="0">
                <a:solidFill>
                  <a:srgbClr val="0071B9"/>
                </a:solidFill>
              </a:rPr>
              <a:t>	0 Non</a:t>
            </a:r>
          </a:p>
        </p:txBody>
      </p:sp>
      <p:sp>
        <p:nvSpPr>
          <p:cNvPr id="5" name="Ellipse 4">
            <a:extLst>
              <a:ext uri="{FF2B5EF4-FFF2-40B4-BE49-F238E27FC236}">
                <a16:creationId xmlns:a16="http://schemas.microsoft.com/office/drawing/2014/main" xmlns="" id="{97980276-3FD4-704D-8274-4D7AB519F5D1}"/>
              </a:ext>
            </a:extLst>
          </p:cNvPr>
          <p:cNvSpPr/>
          <p:nvPr/>
        </p:nvSpPr>
        <p:spPr>
          <a:xfrm>
            <a:off x="5001768" y="2029968"/>
            <a:ext cx="1069848" cy="310896"/>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xmlns="" id="{C1D66993-30F8-5F45-9730-893EC2DA3DD2}"/>
              </a:ext>
            </a:extLst>
          </p:cNvPr>
          <p:cNvSpPr/>
          <p:nvPr/>
        </p:nvSpPr>
        <p:spPr>
          <a:xfrm>
            <a:off x="4066032" y="3014472"/>
            <a:ext cx="1069848" cy="310896"/>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xmlns="" id="{892A8928-BC90-CC44-A7F1-73D3FFCBD6C4}"/>
              </a:ext>
            </a:extLst>
          </p:cNvPr>
          <p:cNvSpPr txBox="1"/>
          <p:nvPr/>
        </p:nvSpPr>
        <p:spPr>
          <a:xfrm>
            <a:off x="4992624" y="2852928"/>
            <a:ext cx="4209842" cy="338554"/>
          </a:xfrm>
          <a:prstGeom prst="rect">
            <a:avLst/>
          </a:prstGeom>
          <a:noFill/>
        </p:spPr>
        <p:txBody>
          <a:bodyPr wrap="square" rtlCol="0">
            <a:spAutoFit/>
          </a:bodyPr>
          <a:lstStyle/>
          <a:p>
            <a:pPr algn="ctr"/>
            <a:r>
              <a:rPr lang="fr-FR" sz="1600" dirty="0">
                <a:solidFill>
                  <a:srgbClr val="00B050"/>
                </a:solidFill>
              </a:rPr>
              <a:t>Démarches déjà réalisées </a:t>
            </a:r>
            <a:r>
              <a:rPr lang="fr-FR" sz="1200" dirty="0">
                <a:solidFill>
                  <a:srgbClr val="00B050"/>
                </a:solidFill>
              </a:rPr>
              <a:t>(art. 29 DS + art. 74 AGW sols)</a:t>
            </a:r>
          </a:p>
        </p:txBody>
      </p:sp>
      <p:sp>
        <p:nvSpPr>
          <p:cNvPr id="11" name="ZoneTexte 10">
            <a:extLst>
              <a:ext uri="{FF2B5EF4-FFF2-40B4-BE49-F238E27FC236}">
                <a16:creationId xmlns:a16="http://schemas.microsoft.com/office/drawing/2014/main" xmlns="" id="{11F43261-9415-FE43-9150-D24839D5CEC3}"/>
              </a:ext>
            </a:extLst>
          </p:cNvPr>
          <p:cNvSpPr txBox="1"/>
          <p:nvPr/>
        </p:nvSpPr>
        <p:spPr>
          <a:xfrm>
            <a:off x="6016752" y="1825752"/>
            <a:ext cx="3273552" cy="523220"/>
          </a:xfrm>
          <a:prstGeom prst="rect">
            <a:avLst/>
          </a:prstGeom>
          <a:noFill/>
        </p:spPr>
        <p:txBody>
          <a:bodyPr wrap="square" rtlCol="0">
            <a:spAutoFit/>
          </a:bodyPr>
          <a:lstStyle/>
          <a:p>
            <a:r>
              <a:rPr lang="fr-FR" sz="1600" dirty="0">
                <a:solidFill>
                  <a:srgbClr val="00B050"/>
                </a:solidFill>
              </a:rPr>
              <a:t>Article 73 AGW sols</a:t>
            </a:r>
            <a:r>
              <a:rPr lang="fr-FR" sz="1400" dirty="0">
                <a:solidFill>
                  <a:srgbClr val="00B050"/>
                </a:solidFill>
              </a:rPr>
              <a:t> </a:t>
            </a:r>
            <a:r>
              <a:rPr lang="fr-FR" sz="1200" dirty="0">
                <a:solidFill>
                  <a:srgbClr val="00B050"/>
                </a:solidFill>
              </a:rPr>
              <a:t>(</a:t>
            </a:r>
            <a:r>
              <a:rPr lang="fr-FR" sz="1200" dirty="0">
                <a:solidFill>
                  <a:srgbClr val="00B050"/>
                </a:solidFill>
                <a:latin typeface="Arial" pitchFamily="34" charset="0"/>
                <a:cs typeface="Arial" pitchFamily="34" charset="0"/>
              </a:rPr>
              <a:t>autorisation activité à risque mais absence de risque démontrée)</a:t>
            </a:r>
          </a:p>
        </p:txBody>
      </p:sp>
      <p:sp>
        <p:nvSpPr>
          <p:cNvPr id="12" name="ZoneTexte 11">
            <a:extLst>
              <a:ext uri="{FF2B5EF4-FFF2-40B4-BE49-F238E27FC236}">
                <a16:creationId xmlns:a16="http://schemas.microsoft.com/office/drawing/2014/main" xmlns="" id="{049C4D9D-464B-0045-B7C5-E7A01742CA53}"/>
              </a:ext>
            </a:extLst>
          </p:cNvPr>
          <p:cNvSpPr txBox="1"/>
          <p:nvPr/>
        </p:nvSpPr>
        <p:spPr>
          <a:xfrm>
            <a:off x="1097280" y="3413760"/>
            <a:ext cx="7909560" cy="323165"/>
          </a:xfrm>
          <a:prstGeom prst="rect">
            <a:avLst/>
          </a:prstGeom>
          <a:noFill/>
        </p:spPr>
        <p:txBody>
          <a:bodyPr wrap="square" rtlCol="0">
            <a:spAutoFit/>
          </a:bodyPr>
          <a:lstStyle/>
          <a:p>
            <a:r>
              <a:rPr lang="fr-FR" sz="1500" dirty="0">
                <a:solidFill>
                  <a:srgbClr val="00B050"/>
                </a:solidFill>
              </a:rPr>
              <a:t>Les autres cas concernent le volet urbanistique, et sont identifiés via l’annexe 8 à joindre si </a:t>
            </a:r>
            <a:r>
              <a:rPr lang="fr-FR" sz="1500" dirty="0" err="1">
                <a:solidFill>
                  <a:srgbClr val="00B050"/>
                </a:solidFill>
              </a:rPr>
              <a:t>PUnique</a:t>
            </a:r>
            <a:r>
              <a:rPr lang="fr-FR" sz="1500" dirty="0">
                <a:solidFill>
                  <a:srgbClr val="00B050"/>
                </a:solidFill>
              </a:rPr>
              <a:t> </a:t>
            </a:r>
          </a:p>
        </p:txBody>
      </p:sp>
    </p:spTree>
    <p:extLst>
      <p:ext uri="{BB962C8B-B14F-4D97-AF65-F5344CB8AC3E}">
        <p14:creationId xmlns:p14="http://schemas.microsoft.com/office/powerpoint/2010/main" xmlns="" val="1999508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 id="{31CC097D-1E0B-E945-9298-9D63CF90755A}"/>
              </a:ext>
            </a:extLst>
          </p:cNvPr>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4 – </a:t>
            </a:r>
            <a:r>
              <a:rPr lang="fr-BE" sz="2800" b="1" dirty="0">
                <a:solidFill>
                  <a:srgbClr val="7AB929"/>
                </a:solidFill>
                <a:latin typeface="Arial"/>
                <a:ea typeface="+mj-ea"/>
                <a:cs typeface="Arial"/>
              </a:rPr>
              <a:t>Cadre sol PE (partie 2 formulaire général)</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sp>
        <p:nvSpPr>
          <p:cNvPr id="9" name="ZoneTexte 8">
            <a:extLst>
              <a:ext uri="{FF2B5EF4-FFF2-40B4-BE49-F238E27FC236}">
                <a16:creationId xmlns:a16="http://schemas.microsoft.com/office/drawing/2014/main" xmlns="" id="{9EFAAD9E-D106-9744-8EC3-28A732A35B62}"/>
              </a:ext>
            </a:extLst>
          </p:cNvPr>
          <p:cNvSpPr txBox="1"/>
          <p:nvPr/>
        </p:nvSpPr>
        <p:spPr>
          <a:xfrm>
            <a:off x="713232" y="685801"/>
            <a:ext cx="8348472" cy="4370427"/>
          </a:xfrm>
          <a:prstGeom prst="rect">
            <a:avLst/>
          </a:prstGeom>
          <a:solidFill>
            <a:schemeClr val="bg1"/>
          </a:solidFill>
        </p:spPr>
        <p:txBody>
          <a:bodyPr wrap="square" rtlCol="0">
            <a:spAutoFit/>
          </a:bodyPr>
          <a:lstStyle/>
          <a:p>
            <a:r>
              <a:rPr lang="fr-FR" b="1" dirty="0">
                <a:solidFill>
                  <a:srgbClr val="0071B9"/>
                </a:solidFill>
              </a:rPr>
              <a:t>V.2    Obligations liées au sol.</a:t>
            </a:r>
          </a:p>
          <a:p>
            <a:r>
              <a:rPr lang="fr-FR" sz="1400" dirty="0">
                <a:solidFill>
                  <a:srgbClr val="0071B9"/>
                </a:solidFill>
              </a:rPr>
              <a:t>* Le décret du 1er mars 2018 relatif à la gestion et à l’assainissement des sols vous impose-t-il la réalisation d’une étude d’orientation (EO)? </a:t>
            </a:r>
          </a:p>
          <a:p>
            <a:r>
              <a:rPr lang="fr-FR" sz="1400" dirty="0">
                <a:solidFill>
                  <a:srgbClr val="0071B9"/>
                </a:solidFill>
              </a:rPr>
              <a:t>	0 Oui, veuillez joindre l’EO ou le numéro de dossier de l’EO telle qu’envoyée à la DGO3</a:t>
            </a:r>
          </a:p>
          <a:p>
            <a:r>
              <a:rPr lang="fr-FR" sz="1400" dirty="0">
                <a:solidFill>
                  <a:srgbClr val="0071B9"/>
                </a:solidFill>
              </a:rPr>
              <a:t>		</a:t>
            </a:r>
            <a:r>
              <a:rPr lang="fr-FR" sz="1200" dirty="0">
                <a:solidFill>
                  <a:srgbClr val="0071B9"/>
                </a:solidFill>
              </a:rPr>
              <a:t>· l’étude d’orientation : …………..			· le numéro de dossier : ………….</a:t>
            </a:r>
          </a:p>
          <a:p>
            <a:r>
              <a:rPr lang="fr-FR" sz="1400" dirty="0">
                <a:solidFill>
                  <a:srgbClr val="0071B9"/>
                </a:solidFill>
              </a:rPr>
              <a:t>	0 Non</a:t>
            </a:r>
          </a:p>
          <a:p>
            <a:r>
              <a:rPr lang="fr-FR" sz="1400" dirty="0">
                <a:solidFill>
                  <a:srgbClr val="0071B9"/>
                </a:solidFill>
              </a:rPr>
              <a:t>        		1° Votre projet fait-t-il l’objet d’une procédure d’exemption? </a:t>
            </a:r>
          </a:p>
          <a:p>
            <a:r>
              <a:rPr lang="fr-FR" sz="1400" dirty="0">
                <a:solidFill>
                  <a:srgbClr val="0071B9"/>
                </a:solidFill>
              </a:rPr>
              <a:t>			</a:t>
            </a:r>
            <a:r>
              <a:rPr lang="fr-FR" sz="1200" dirty="0">
                <a:solidFill>
                  <a:srgbClr val="0071B9"/>
                </a:solidFill>
              </a:rPr>
              <a:t>0 Oui, veuillez mentionner que  la notification a été introduite auprès de la DGO3 : …………… </a:t>
            </a:r>
          </a:p>
          <a:p>
            <a:r>
              <a:rPr lang="fr-FR" sz="1200" dirty="0">
                <a:solidFill>
                  <a:srgbClr val="0071B9"/>
                </a:solidFill>
              </a:rPr>
              <a:t>             			Veuillez également mentionner le contenu de la décision de la DGO3 ou, à défaut de décision dans les délais 			impartis, que le projet est exempt de la réalisation d’une EO : ……………</a:t>
            </a:r>
          </a:p>
          <a:p>
            <a:r>
              <a:rPr lang="fr-FR" sz="1200" dirty="0">
                <a:solidFill>
                  <a:srgbClr val="0071B9"/>
                </a:solidFill>
              </a:rPr>
              <a:t>			0 Non</a:t>
            </a:r>
          </a:p>
          <a:p>
            <a:r>
              <a:rPr lang="fr-FR" sz="1400" dirty="0">
                <a:solidFill>
                  <a:srgbClr val="0071B9"/>
                </a:solidFill>
              </a:rPr>
              <a:t>        		2° Votre projet fait-il l’objet d’une dérogation ? </a:t>
            </a:r>
          </a:p>
          <a:p>
            <a:r>
              <a:rPr lang="fr-FR" sz="1400" dirty="0">
                <a:solidFill>
                  <a:srgbClr val="0071B9"/>
                </a:solidFill>
              </a:rPr>
              <a:t>			</a:t>
            </a:r>
            <a:r>
              <a:rPr lang="fr-FR" sz="1200" dirty="0">
                <a:solidFill>
                  <a:srgbClr val="0071B9"/>
                </a:solidFill>
              </a:rPr>
              <a:t>0 Oui, veuillez joindre la décision de la DGO3 : ……….. 	</a:t>
            </a:r>
            <a:r>
              <a:rPr lang="fr-BE" sz="1200" dirty="0">
                <a:solidFill>
                  <a:srgbClr val="0071B9"/>
                </a:solidFill>
              </a:rPr>
              <a:t>0 Non</a:t>
            </a:r>
          </a:p>
          <a:p>
            <a:endParaRPr lang="fr-BE" sz="1400" dirty="0">
              <a:solidFill>
                <a:srgbClr val="0071B9"/>
              </a:solidFill>
            </a:endParaRPr>
          </a:p>
          <a:p>
            <a:r>
              <a:rPr lang="fr-BE" sz="1400" dirty="0">
                <a:solidFill>
                  <a:srgbClr val="0071B9"/>
                </a:solidFill>
              </a:rPr>
              <a:t>* Le projet concerne-t-il une installation ou une activité présentant un risque pour le sol au sens du décret du 1</a:t>
            </a:r>
            <a:r>
              <a:rPr lang="fr-BE" sz="1400" baseline="30000" dirty="0">
                <a:solidFill>
                  <a:srgbClr val="0071B9"/>
                </a:solidFill>
              </a:rPr>
              <a:t>er</a:t>
            </a:r>
            <a:r>
              <a:rPr lang="fr-BE" sz="1400" dirty="0">
                <a:solidFill>
                  <a:srgbClr val="0071B9"/>
                </a:solidFill>
              </a:rPr>
              <a:t> mars 2018 relatif à la gestion et à l’assainissement des sols  ?</a:t>
            </a:r>
          </a:p>
          <a:p>
            <a:r>
              <a:rPr lang="fr-FR" sz="1400" dirty="0">
                <a:solidFill>
                  <a:srgbClr val="0071B9"/>
                </a:solidFill>
              </a:rPr>
              <a:t>	0 Oui, veuillez joindre l’extrait conforme de la Banque de Données de l’Etat des Sols : ………………</a:t>
            </a:r>
          </a:p>
          <a:p>
            <a:r>
              <a:rPr lang="fr-FR" sz="1400" dirty="0">
                <a:solidFill>
                  <a:srgbClr val="0071B9"/>
                </a:solidFill>
              </a:rPr>
              <a:t>		</a:t>
            </a:r>
            <a:r>
              <a:rPr lang="fr-FR" sz="1200" dirty="0">
                <a:solidFill>
                  <a:srgbClr val="0071B9"/>
                </a:solidFill>
              </a:rPr>
              <a:t>Veuillez également décrire les éventuels impacts des données de la BDES sur le projet visé et donner un justificatif 		des mesures prévues pour prendre en compte lesdites données dans le cadre du projet visé :.............</a:t>
            </a:r>
          </a:p>
          <a:p>
            <a:r>
              <a:rPr lang="fr-FR" sz="1400" dirty="0">
                <a:solidFill>
                  <a:srgbClr val="0071B9"/>
                </a:solidFill>
              </a:rPr>
              <a:t>	0 Non</a:t>
            </a:r>
          </a:p>
        </p:txBody>
      </p:sp>
      <p:sp>
        <p:nvSpPr>
          <p:cNvPr id="5" name="Ellipse 4">
            <a:extLst>
              <a:ext uri="{FF2B5EF4-FFF2-40B4-BE49-F238E27FC236}">
                <a16:creationId xmlns:a16="http://schemas.microsoft.com/office/drawing/2014/main" xmlns="" id="{97980276-3FD4-704D-8274-4D7AB519F5D1}"/>
              </a:ext>
            </a:extLst>
          </p:cNvPr>
          <p:cNvSpPr/>
          <p:nvPr/>
        </p:nvSpPr>
        <p:spPr>
          <a:xfrm>
            <a:off x="2798064" y="4069080"/>
            <a:ext cx="1490472" cy="310896"/>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xmlns="" id="{892A8928-BC90-CC44-A7F1-73D3FFCBD6C4}"/>
              </a:ext>
            </a:extLst>
          </p:cNvPr>
          <p:cNvSpPr txBox="1"/>
          <p:nvPr/>
        </p:nvSpPr>
        <p:spPr>
          <a:xfrm>
            <a:off x="3346704" y="4727448"/>
            <a:ext cx="5517434" cy="338554"/>
          </a:xfrm>
          <a:prstGeom prst="rect">
            <a:avLst/>
          </a:prstGeom>
          <a:noFill/>
        </p:spPr>
        <p:txBody>
          <a:bodyPr wrap="square" rtlCol="0">
            <a:spAutoFit/>
          </a:bodyPr>
          <a:lstStyle/>
          <a:p>
            <a:pPr algn="ctr"/>
            <a:r>
              <a:rPr lang="fr-FR" sz="1600" dirty="0">
                <a:solidFill>
                  <a:srgbClr val="00B050"/>
                </a:solidFill>
              </a:rPr>
              <a:t>Prise en compte des pollutions (potentielles ou non) éventuelles</a:t>
            </a:r>
            <a:endParaRPr lang="fr-FR" sz="1200" dirty="0">
              <a:solidFill>
                <a:srgbClr val="00B050"/>
              </a:solidFill>
            </a:endParaRPr>
          </a:p>
        </p:txBody>
      </p:sp>
      <p:cxnSp>
        <p:nvCxnSpPr>
          <p:cNvPr id="3" name="Connecteur droit 2">
            <a:extLst>
              <a:ext uri="{FF2B5EF4-FFF2-40B4-BE49-F238E27FC236}">
                <a16:creationId xmlns:a16="http://schemas.microsoft.com/office/drawing/2014/main" xmlns="" id="{EB6BBE58-49F0-E04D-BB7D-E97878A1FFE4}"/>
              </a:ext>
            </a:extLst>
          </p:cNvPr>
          <p:cNvCxnSpPr/>
          <p:nvPr/>
        </p:nvCxnSpPr>
        <p:spPr>
          <a:xfrm>
            <a:off x="2871216" y="3895344"/>
            <a:ext cx="4224528"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685941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753" y="506492"/>
            <a:ext cx="5314633" cy="584775"/>
          </a:xfrm>
          <a:prstGeom prst="rect">
            <a:avLst/>
          </a:prstGeom>
        </p:spPr>
        <p:txBody>
          <a:bodyPr wrap="square">
            <a:spAutoFit/>
          </a:bodyPr>
          <a:lstStyle/>
          <a:p>
            <a:r>
              <a:rPr lang="fr-BE" dirty="0"/>
              <a:t>Page web liste activités à risques sols :</a:t>
            </a:r>
          </a:p>
          <a:p>
            <a:r>
              <a:rPr lang="fr-BE" sz="1400" dirty="0">
                <a:sym typeface="Wingdings" pitchFamily="2" charset="2"/>
              </a:rPr>
              <a:t></a:t>
            </a:r>
            <a:r>
              <a:rPr lang="fr-BE" sz="1400" dirty="0"/>
              <a:t> </a:t>
            </a:r>
            <a:r>
              <a:rPr lang="fr-BE" sz="1400" dirty="0">
                <a:hlinkClick r:id="rId2"/>
              </a:rPr>
              <a:t>http://environnement.wallonie.be/legis/pe/pe006bisannexe1.htm</a:t>
            </a:r>
            <a:r>
              <a:rPr lang="fr-BE" sz="1400" dirty="0"/>
              <a:t>    </a:t>
            </a:r>
          </a:p>
        </p:txBody>
      </p:sp>
      <p:grpSp>
        <p:nvGrpSpPr>
          <p:cNvPr id="11" name="Groupe 10"/>
          <p:cNvGrpSpPr/>
          <p:nvPr/>
        </p:nvGrpSpPr>
        <p:grpSpPr>
          <a:xfrm>
            <a:off x="161925" y="1116586"/>
            <a:ext cx="4562475" cy="3878323"/>
            <a:chOff x="152400" y="788926"/>
            <a:chExt cx="4562475" cy="3878323"/>
          </a:xfrm>
        </p:grpSpPr>
        <p:pic>
          <p:nvPicPr>
            <p:cNvPr id="6146" name="Picture 2"/>
            <p:cNvPicPr>
              <a:picLocks noChangeAspect="1" noChangeArrowheads="1"/>
            </p:cNvPicPr>
            <p:nvPr/>
          </p:nvPicPr>
          <p:blipFill>
            <a:blip r:embed="rId3"/>
            <a:srcRect/>
            <a:stretch>
              <a:fillRect/>
            </a:stretch>
          </p:blipFill>
          <p:spPr bwMode="auto">
            <a:xfrm>
              <a:off x="152400" y="788926"/>
              <a:ext cx="4562475" cy="1077973"/>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a:stretch>
              <a:fillRect/>
            </a:stretch>
          </p:blipFill>
          <p:spPr bwMode="auto">
            <a:xfrm>
              <a:off x="163830" y="1866899"/>
              <a:ext cx="4533900" cy="2652744"/>
            </a:xfrm>
            <a:prstGeom prst="rect">
              <a:avLst/>
            </a:prstGeom>
            <a:noFill/>
            <a:ln w="9525">
              <a:noFill/>
              <a:miter lim="800000"/>
              <a:headEnd/>
              <a:tailEnd/>
            </a:ln>
            <a:effectLst/>
          </p:spPr>
        </p:pic>
        <p:sp>
          <p:nvSpPr>
            <p:cNvPr id="6" name="Ellipse 5"/>
            <p:cNvSpPr/>
            <p:nvPr/>
          </p:nvSpPr>
          <p:spPr>
            <a:xfrm>
              <a:off x="2867025" y="3274950"/>
              <a:ext cx="619125" cy="139229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5" name="Ellipse 4"/>
            <p:cNvSpPr/>
            <p:nvPr/>
          </p:nvSpPr>
          <p:spPr>
            <a:xfrm>
              <a:off x="2867025" y="788926"/>
              <a:ext cx="619125" cy="41122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pic>
        <p:nvPicPr>
          <p:cNvPr id="7" name="Picture 2"/>
          <p:cNvPicPr>
            <a:picLocks noChangeAspect="1" noChangeArrowheads="1"/>
          </p:cNvPicPr>
          <p:nvPr/>
        </p:nvPicPr>
        <p:blipFill>
          <a:blip r:embed="rId5"/>
          <a:srcRect/>
          <a:stretch>
            <a:fillRect/>
          </a:stretch>
        </p:blipFill>
        <p:spPr bwMode="auto">
          <a:xfrm>
            <a:off x="4739640" y="2305306"/>
            <a:ext cx="4648200" cy="619125"/>
          </a:xfrm>
          <a:prstGeom prst="rect">
            <a:avLst/>
          </a:prstGeom>
          <a:noFill/>
          <a:ln w="9525">
            <a:noFill/>
            <a:miter lim="800000"/>
            <a:headEnd/>
            <a:tailEnd/>
          </a:ln>
          <a:effectLst/>
        </p:spPr>
      </p:pic>
      <p:sp>
        <p:nvSpPr>
          <p:cNvPr id="12" name="ZoneTexte 11"/>
          <p:cNvSpPr txBox="1"/>
          <p:nvPr/>
        </p:nvSpPr>
        <p:spPr>
          <a:xfrm>
            <a:off x="4911090" y="1486037"/>
            <a:ext cx="4133850" cy="800219"/>
          </a:xfrm>
          <a:prstGeom prst="rect">
            <a:avLst/>
          </a:prstGeom>
          <a:noFill/>
        </p:spPr>
        <p:txBody>
          <a:bodyPr wrap="square" rtlCol="0">
            <a:spAutoFit/>
          </a:bodyPr>
          <a:lstStyle/>
          <a:p>
            <a:r>
              <a:rPr lang="fr-BE" dirty="0"/>
              <a:t>+ via site web DPS / DAS : </a:t>
            </a:r>
          </a:p>
          <a:p>
            <a:r>
              <a:rPr lang="fr-BE" sz="1400" dirty="0">
                <a:hlinkClick r:id="rId6"/>
              </a:rPr>
              <a:t>https://dps.environnement.wallonie.be/home/formulaires/demandeur-dun-permis.html</a:t>
            </a:r>
            <a:r>
              <a:rPr lang="fr-BE" sz="1400" dirty="0"/>
              <a:t>  </a:t>
            </a:r>
          </a:p>
        </p:txBody>
      </p:sp>
      <p:sp>
        <p:nvSpPr>
          <p:cNvPr id="13" name="Rectangle 12"/>
          <p:cNvSpPr/>
          <p:nvPr/>
        </p:nvSpPr>
        <p:spPr>
          <a:xfrm>
            <a:off x="5231765" y="2770386"/>
            <a:ext cx="1393825" cy="1540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9" name="Ellipse 8"/>
          <p:cNvSpPr/>
          <p:nvPr/>
        </p:nvSpPr>
        <p:spPr>
          <a:xfrm>
            <a:off x="4930140" y="2728344"/>
            <a:ext cx="390525" cy="20561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5" name="ZoneTexte 14"/>
          <p:cNvSpPr txBox="1"/>
          <p:nvPr/>
        </p:nvSpPr>
        <p:spPr>
          <a:xfrm>
            <a:off x="166284" y="114300"/>
            <a:ext cx="6013535" cy="3693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p:spPr>
        <p:txBody>
          <a:bodyPr wrap="square" rtlCol="0">
            <a:spAutoFit/>
          </a:bodyPr>
          <a:lstStyle/>
          <a:p>
            <a:r>
              <a:rPr lang="fr-BE" b="1" dirty="0"/>
              <a:t>Liste activités / installations classées à risques sols</a:t>
            </a:r>
          </a:p>
        </p:txBody>
      </p:sp>
      <p:cxnSp>
        <p:nvCxnSpPr>
          <p:cNvPr id="18" name="Forme 17"/>
          <p:cNvCxnSpPr>
            <a:stCxn id="9" idx="5"/>
            <a:endCxn id="6147" idx="3"/>
          </p:cNvCxnSpPr>
          <p:nvPr/>
        </p:nvCxnSpPr>
        <p:spPr>
          <a:xfrm rot="5400000">
            <a:off x="4676822" y="2934279"/>
            <a:ext cx="617086" cy="556219"/>
          </a:xfrm>
          <a:prstGeom prst="curvedConnector2">
            <a:avLst/>
          </a:prstGeom>
          <a:ln>
            <a:solidFill>
              <a:srgbClr val="FF0000"/>
            </a:solidFill>
            <a:prstDash val="sysDot"/>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693282CD-5D2B-EA43-9AB6-E714C06F0D3C}"/>
              </a:ext>
            </a:extLst>
          </p:cNvPr>
          <p:cNvPicPr>
            <a:picLocks noChangeAspect="1"/>
          </p:cNvPicPr>
          <p:nvPr/>
        </p:nvPicPr>
        <p:blipFill>
          <a:blip r:embed="rId2"/>
          <a:stretch>
            <a:fillRect/>
          </a:stretch>
        </p:blipFill>
        <p:spPr>
          <a:xfrm>
            <a:off x="2602775" y="379311"/>
            <a:ext cx="6050667" cy="4287939"/>
          </a:xfrm>
          <a:prstGeom prst="rect">
            <a:avLst/>
          </a:prstGeom>
        </p:spPr>
      </p:pic>
      <p:sp>
        <p:nvSpPr>
          <p:cNvPr id="3" name="Ellipse 2">
            <a:extLst>
              <a:ext uri="{FF2B5EF4-FFF2-40B4-BE49-F238E27FC236}">
                <a16:creationId xmlns:a16="http://schemas.microsoft.com/office/drawing/2014/main" xmlns="" id="{02A2B125-07EA-7B4C-9DC7-755219DC4775}"/>
              </a:ext>
            </a:extLst>
          </p:cNvPr>
          <p:cNvSpPr/>
          <p:nvPr/>
        </p:nvSpPr>
        <p:spPr>
          <a:xfrm>
            <a:off x="4518206" y="1703281"/>
            <a:ext cx="201698" cy="18439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xmlns="" id="{C1D669AA-03DF-3D4E-938E-930DE849BE00}"/>
              </a:ext>
            </a:extLst>
          </p:cNvPr>
          <p:cNvSpPr/>
          <p:nvPr/>
        </p:nvSpPr>
        <p:spPr>
          <a:xfrm>
            <a:off x="6054498" y="1649489"/>
            <a:ext cx="2653858" cy="2990865"/>
          </a:xfrm>
          <a:prstGeom prst="rect">
            <a:avLst/>
          </a:prstGeom>
          <a:noFill/>
          <a:ln w="28575">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p:cNvSpPr/>
          <p:nvPr/>
        </p:nvSpPr>
        <p:spPr>
          <a:xfrm>
            <a:off x="159120" y="57150"/>
            <a:ext cx="2956194" cy="584775"/>
          </a:xfrm>
          <a:prstGeom prst="rect">
            <a:avLst/>
          </a:prstGeom>
        </p:spPr>
        <p:txBody>
          <a:bodyPr wrap="none">
            <a:spAutoFit/>
          </a:bodyPr>
          <a:lstStyle/>
          <a:p>
            <a:r>
              <a:rPr lang="fr-BE" dirty="0"/>
              <a:t>+ (</a:t>
            </a:r>
            <a:r>
              <a:rPr lang="fr-BE" dirty="0">
                <a:solidFill>
                  <a:schemeClr val="accent6">
                    <a:lumMod val="75000"/>
                  </a:schemeClr>
                </a:solidFill>
              </a:rPr>
              <a:t>prochainement)</a:t>
            </a:r>
            <a:r>
              <a:rPr lang="fr-BE" dirty="0"/>
              <a:t> via BDES : </a:t>
            </a:r>
          </a:p>
          <a:p>
            <a:r>
              <a:rPr lang="fr-BE" sz="1400" dirty="0">
                <a:hlinkClick r:id="rId3"/>
              </a:rPr>
              <a:t>http://bdes.wallonie.be/portal</a:t>
            </a:r>
            <a:r>
              <a:rPr lang="fr-BE" sz="1400" dirty="0"/>
              <a:t>  </a:t>
            </a:r>
          </a:p>
        </p:txBody>
      </p:sp>
      <p:sp>
        <p:nvSpPr>
          <p:cNvPr id="8" name="Rectangle 7"/>
          <p:cNvSpPr/>
          <p:nvPr/>
        </p:nvSpPr>
        <p:spPr>
          <a:xfrm>
            <a:off x="5851724" y="4303062"/>
            <a:ext cx="3027100" cy="282388"/>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9" name="Chevron 8"/>
          <p:cNvSpPr/>
          <p:nvPr/>
        </p:nvSpPr>
        <p:spPr>
          <a:xfrm>
            <a:off x="4935072" y="1752601"/>
            <a:ext cx="168088" cy="94130"/>
          </a:xfrm>
          <a:prstGeom prst="chevron">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chemeClr val="tx1"/>
              </a:solidFill>
            </a:endParaRPr>
          </a:p>
        </p:txBody>
      </p:sp>
      <p:sp>
        <p:nvSpPr>
          <p:cNvPr id="10" name="Chevron 9"/>
          <p:cNvSpPr/>
          <p:nvPr/>
        </p:nvSpPr>
        <p:spPr>
          <a:xfrm>
            <a:off x="5121092" y="1752601"/>
            <a:ext cx="168088" cy="94130"/>
          </a:xfrm>
          <a:prstGeom prst="chevron">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chemeClr val="tx1"/>
              </a:solidFill>
            </a:endParaRPr>
          </a:p>
        </p:txBody>
      </p:sp>
      <p:sp>
        <p:nvSpPr>
          <p:cNvPr id="11" name="Chevron 10"/>
          <p:cNvSpPr/>
          <p:nvPr/>
        </p:nvSpPr>
        <p:spPr>
          <a:xfrm>
            <a:off x="5307112" y="1752601"/>
            <a:ext cx="168088" cy="94130"/>
          </a:xfrm>
          <a:prstGeom prst="chevron">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chemeClr val="tx1"/>
              </a:solidFill>
            </a:endParaRPr>
          </a:p>
        </p:txBody>
      </p:sp>
      <p:sp>
        <p:nvSpPr>
          <p:cNvPr id="12" name="Chevron 11"/>
          <p:cNvSpPr/>
          <p:nvPr/>
        </p:nvSpPr>
        <p:spPr>
          <a:xfrm>
            <a:off x="5493132" y="1752601"/>
            <a:ext cx="168088" cy="94130"/>
          </a:xfrm>
          <a:prstGeom prst="chevron">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chemeClr val="tx1"/>
              </a:solidFill>
            </a:endParaRPr>
          </a:p>
        </p:txBody>
      </p:sp>
      <p:sp>
        <p:nvSpPr>
          <p:cNvPr id="13" name="Chevron 12"/>
          <p:cNvSpPr/>
          <p:nvPr/>
        </p:nvSpPr>
        <p:spPr>
          <a:xfrm>
            <a:off x="5672428" y="1757073"/>
            <a:ext cx="168088" cy="94130"/>
          </a:xfrm>
          <a:prstGeom prst="chevron">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chemeClr val="tx1"/>
              </a:solidFill>
            </a:endParaRPr>
          </a:p>
        </p:txBody>
      </p:sp>
      <p:sp>
        <p:nvSpPr>
          <p:cNvPr id="14" name="Chevron 13"/>
          <p:cNvSpPr/>
          <p:nvPr/>
        </p:nvSpPr>
        <p:spPr>
          <a:xfrm>
            <a:off x="5851724" y="1754821"/>
            <a:ext cx="168088" cy="94130"/>
          </a:xfrm>
          <a:prstGeom prst="chevron">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chemeClr val="tx1"/>
              </a:solidFill>
            </a:endParaRPr>
          </a:p>
        </p:txBody>
      </p:sp>
      <p:sp>
        <p:nvSpPr>
          <p:cNvPr id="15" name="Chevron 14"/>
          <p:cNvSpPr/>
          <p:nvPr/>
        </p:nvSpPr>
        <p:spPr>
          <a:xfrm>
            <a:off x="4764720" y="1763797"/>
            <a:ext cx="168088" cy="94130"/>
          </a:xfrm>
          <a:prstGeom prst="chevron">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xmlns="" id="{632EBAE3-A4EF-3148-8253-58E6A398ECBB}"/>
              </a:ext>
            </a:extLst>
          </p:cNvPr>
          <p:cNvPicPr>
            <a:picLocks noChangeAspect="1" noChangeArrowheads="1"/>
          </p:cNvPicPr>
          <p:nvPr/>
        </p:nvPicPr>
        <p:blipFill>
          <a:blip r:embed="rId2"/>
          <a:srcRect/>
          <a:stretch>
            <a:fillRect/>
          </a:stretch>
        </p:blipFill>
        <p:spPr bwMode="auto">
          <a:xfrm>
            <a:off x="1594612" y="1029948"/>
            <a:ext cx="6959600" cy="4061952"/>
          </a:xfrm>
          <a:prstGeom prst="rect">
            <a:avLst/>
          </a:prstGeom>
          <a:noFill/>
          <a:ln w="9525">
            <a:solidFill>
              <a:schemeClr val="tx1"/>
            </a:solidFill>
            <a:miter lim="800000"/>
            <a:headEnd/>
            <a:tailEnd/>
          </a:ln>
          <a:effectLst/>
        </p:spPr>
      </p:pic>
      <p:pic>
        <p:nvPicPr>
          <p:cNvPr id="7172" name="Picture 4"/>
          <p:cNvPicPr>
            <a:picLocks noChangeAspect="1" noChangeArrowheads="1"/>
          </p:cNvPicPr>
          <p:nvPr/>
        </p:nvPicPr>
        <p:blipFill rotWithShape="1">
          <a:blip r:embed="rId3"/>
          <a:srcRect b="4139"/>
          <a:stretch/>
        </p:blipFill>
        <p:spPr bwMode="auto">
          <a:xfrm>
            <a:off x="1479550" y="2281487"/>
            <a:ext cx="7602539" cy="2738569"/>
          </a:xfrm>
          <a:prstGeom prst="rect">
            <a:avLst/>
          </a:prstGeom>
          <a:noFill/>
          <a:ln w="9525">
            <a:solidFill>
              <a:schemeClr val="tx1"/>
            </a:solidFill>
            <a:miter lim="800000"/>
            <a:headEnd/>
            <a:tailEnd/>
          </a:ln>
          <a:effectLst/>
        </p:spPr>
      </p:pic>
      <p:sp>
        <p:nvSpPr>
          <p:cNvPr id="7" name="ZoneTexte 6">
            <a:extLst>
              <a:ext uri="{FF2B5EF4-FFF2-40B4-BE49-F238E27FC236}">
                <a16:creationId xmlns:a16="http://schemas.microsoft.com/office/drawing/2014/main" xmlns="" id="{26AB0CB0-0CC4-3241-BFDF-5FBFF5F00B73}"/>
              </a:ext>
            </a:extLst>
          </p:cNvPr>
          <p:cNvSpPr txBox="1"/>
          <p:nvPr/>
        </p:nvSpPr>
        <p:spPr>
          <a:xfrm>
            <a:off x="1444751" y="663558"/>
            <a:ext cx="6774215" cy="369332"/>
          </a:xfrm>
          <a:prstGeom prst="rect">
            <a:avLst/>
          </a:prstGeom>
          <a:noFill/>
        </p:spPr>
        <p:txBody>
          <a:bodyPr wrap="square" rtlCol="0">
            <a:spAutoFit/>
          </a:bodyPr>
          <a:lstStyle/>
          <a:p>
            <a:r>
              <a:rPr lang="fr-FR" b="1" u="sng" dirty="0"/>
              <a:t>=&gt; Complétude du cadre sol:</a:t>
            </a:r>
            <a:endParaRPr lang="fr-FR" u="sng" dirty="0"/>
          </a:p>
        </p:txBody>
      </p:sp>
      <p:sp>
        <p:nvSpPr>
          <p:cNvPr id="8" name="Titre 1">
            <a:extLst>
              <a:ext uri="{FF2B5EF4-FFF2-40B4-BE49-F238E27FC236}">
                <a16:creationId xmlns:a16="http://schemas.microsoft.com/office/drawing/2014/main" xmlns="" id="{0BBD8B46-51DB-6F42-92B1-41DBD3033A85}"/>
              </a:ext>
            </a:extLst>
          </p:cNvPr>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4 – </a:t>
            </a:r>
            <a:r>
              <a:rPr lang="fr-BE" sz="2800" b="1" dirty="0">
                <a:solidFill>
                  <a:srgbClr val="7AB929"/>
                </a:solidFill>
                <a:latin typeface="Arial"/>
                <a:ea typeface="+mj-ea"/>
                <a:cs typeface="Arial"/>
              </a:rPr>
              <a:t>Cadre sol PE (partie 2 formulaire général)</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pic>
        <p:nvPicPr>
          <p:cNvPr id="9" name="Picture 8" descr="Silhouette vector clipart d">
            <a:extLst>
              <a:ext uri="{FF2B5EF4-FFF2-40B4-BE49-F238E27FC236}">
                <a16:creationId xmlns:a16="http://schemas.microsoft.com/office/drawing/2014/main" xmlns="" id="{5B164E4C-BF74-3B4A-9131-1C893ADC81D1}"/>
              </a:ext>
            </a:extLst>
          </p:cNvPr>
          <p:cNvPicPr>
            <a:picLocks noChangeAspect="1" noChangeArrowheads="1"/>
          </p:cNvPicPr>
          <p:nvPr/>
        </p:nvPicPr>
        <p:blipFill>
          <a:blip r:embed="rId4"/>
          <a:srcRect/>
          <a:stretch>
            <a:fillRect/>
          </a:stretch>
        </p:blipFill>
        <p:spPr bwMode="auto">
          <a:xfrm>
            <a:off x="292933" y="959738"/>
            <a:ext cx="964452" cy="1692022"/>
          </a:xfrm>
          <a:prstGeom prst="rect">
            <a:avLst/>
          </a:prstGeom>
          <a:noFill/>
        </p:spPr>
      </p:pic>
      <p:sp>
        <p:nvSpPr>
          <p:cNvPr id="10" name="ZoneTexte 9">
            <a:extLst>
              <a:ext uri="{FF2B5EF4-FFF2-40B4-BE49-F238E27FC236}">
                <a16:creationId xmlns:a16="http://schemas.microsoft.com/office/drawing/2014/main" xmlns="" id="{F2D95879-75DD-2F4A-8969-567AB7392B4B}"/>
              </a:ext>
            </a:extLst>
          </p:cNvPr>
          <p:cNvSpPr txBox="1"/>
          <p:nvPr/>
        </p:nvSpPr>
        <p:spPr>
          <a:xfrm>
            <a:off x="119255" y="2663799"/>
            <a:ext cx="1288921" cy="369332"/>
          </a:xfrm>
          <a:prstGeom prst="rect">
            <a:avLst/>
          </a:prstGeom>
          <a:noFill/>
        </p:spPr>
        <p:txBody>
          <a:bodyPr wrap="square" rtlCol="0">
            <a:spAutoFit/>
          </a:bodyPr>
          <a:lstStyle/>
          <a:p>
            <a:pPr algn="ctr"/>
            <a:r>
              <a:rPr lang="fr-BE" b="1" dirty="0"/>
              <a:t>Exploitant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9456" y="2997753"/>
            <a:ext cx="8924544" cy="2159463"/>
          </a:xfrm>
          <a:solidFill>
            <a:schemeClr val="bg1"/>
          </a:solidFill>
        </p:spPr>
        <p:txBody>
          <a:bodyPr>
            <a:noAutofit/>
          </a:bodyPr>
          <a:lstStyle/>
          <a:p>
            <a:pPr marL="400050" lvl="2" indent="0">
              <a:spcAft>
                <a:spcPts val="600"/>
              </a:spcAft>
              <a:buNone/>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sz="1600" dirty="0">
                <a:solidFill>
                  <a:srgbClr val="7030A0"/>
                </a:solidFill>
                <a:sym typeface="Wingdings" pitchFamily="2" charset="2"/>
              </a:rPr>
              <a:t> Consultation DSD normalement </a:t>
            </a:r>
            <a:r>
              <a:rPr lang="fr-BE" sz="1600" u="sng" dirty="0">
                <a:solidFill>
                  <a:srgbClr val="7030A0"/>
                </a:solidFill>
              </a:rPr>
              <a:t>non</a:t>
            </a:r>
            <a:r>
              <a:rPr lang="fr-BE" sz="1600" dirty="0">
                <a:solidFill>
                  <a:srgbClr val="7030A0"/>
                </a:solidFill>
              </a:rPr>
              <a:t> pertinente pour la plupart des autres cas </a:t>
            </a:r>
          </a:p>
          <a:p>
            <a:pPr marL="400050" lvl="2" indent="0">
              <a:spcBef>
                <a:spcPts val="0"/>
              </a:spcBef>
              <a:buNone/>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sz="1600" dirty="0"/>
              <a:t>		</a:t>
            </a:r>
            <a:r>
              <a:rPr lang="fr-BE" sz="1600" dirty="0">
                <a:solidFill>
                  <a:srgbClr val="0070C0"/>
                </a:solidFill>
              </a:rPr>
              <a:t>=&gt; procédure PE et « sol » non interférentes </a:t>
            </a:r>
            <a:r>
              <a:rPr lang="fr-BE" sz="1200" dirty="0">
                <a:solidFill>
                  <a:srgbClr val="0070C0"/>
                </a:solidFill>
              </a:rPr>
              <a:t>(pas de travaux)</a:t>
            </a:r>
            <a:r>
              <a:rPr lang="fr-BE" sz="1600" dirty="0">
                <a:solidFill>
                  <a:srgbClr val="0070C0"/>
                </a:solidFill>
              </a:rPr>
              <a:t>: traitement en parallèle</a:t>
            </a:r>
          </a:p>
          <a:p>
            <a:pPr marL="400050" lvl="2" indent="0">
              <a:spcBef>
                <a:spcPts val="0"/>
              </a:spcBef>
              <a:buNone/>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sz="1600" dirty="0">
                <a:solidFill>
                  <a:srgbClr val="0070C0"/>
                </a:solidFill>
              </a:rPr>
              <a:t>		=&gt; établissement progressif d’une jurisprudence de travail + communication 		        		transversale entre services concernés (FD / FT / DSD)</a:t>
            </a:r>
          </a:p>
          <a:p>
            <a:pPr marL="400050" lvl="2" indent="0">
              <a:spcAft>
                <a:spcPts val="600"/>
              </a:spcAft>
              <a:buFont typeface="Wingdings"/>
              <a:buChar char="à"/>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sz="1600" dirty="0">
                <a:solidFill>
                  <a:srgbClr val="7030A0"/>
                </a:solidFill>
              </a:rPr>
              <a:t> Si cas </a:t>
            </a:r>
            <a:r>
              <a:rPr lang="fr-BE" sz="1600" u="sng" dirty="0">
                <a:solidFill>
                  <a:srgbClr val="7030A0"/>
                </a:solidFill>
              </a:rPr>
              <a:t>particulier</a:t>
            </a:r>
            <a:r>
              <a:rPr lang="fr-BE" sz="1600" dirty="0">
                <a:solidFill>
                  <a:srgbClr val="7030A0"/>
                </a:solidFill>
              </a:rPr>
              <a:t> : préférable de contacter DAS/DPS </a:t>
            </a:r>
            <a:r>
              <a:rPr lang="fr-BE" sz="1600" u="sng" dirty="0">
                <a:solidFill>
                  <a:srgbClr val="7030A0"/>
                </a:solidFill>
              </a:rPr>
              <a:t>avant</a:t>
            </a:r>
            <a:r>
              <a:rPr lang="fr-BE" sz="1600" dirty="0">
                <a:solidFill>
                  <a:srgbClr val="7030A0"/>
                </a:solidFill>
              </a:rPr>
              <a:t> d’envoyer une demande d’avis </a:t>
            </a:r>
          </a:p>
          <a:p>
            <a:pPr marL="857250" lvl="3" indent="0">
              <a:buNone/>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sz="1600" dirty="0">
                <a:solidFill>
                  <a:srgbClr val="0070C0"/>
                </a:solidFill>
              </a:rPr>
              <a:t>=&gt; concentrer les moyens dispos sur cas requérant attention spécifique</a:t>
            </a:r>
          </a:p>
          <a:p>
            <a:pPr marL="400050" lvl="2" indent="0">
              <a:spcAft>
                <a:spcPts val="600"/>
              </a:spcAft>
              <a:buFont typeface="Wingdings"/>
              <a:buChar char="à"/>
              <a:tabLst>
                <a:tab pos="0" algn="l"/>
                <a:tab pos="447675" algn="l"/>
                <a:tab pos="893763" algn="l"/>
                <a:tab pos="1343025"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BE" sz="1600" dirty="0">
                <a:solidFill>
                  <a:srgbClr val="7030A0"/>
                </a:solidFill>
              </a:rPr>
              <a:t> Si EO nécessaire, instruction </a:t>
            </a:r>
            <a:r>
              <a:rPr lang="fr-BE" sz="1600" u="sng" dirty="0">
                <a:solidFill>
                  <a:srgbClr val="7030A0"/>
                </a:solidFill>
              </a:rPr>
              <a:t>en parallèle</a:t>
            </a:r>
            <a:r>
              <a:rPr lang="fr-BE" sz="1600" dirty="0">
                <a:solidFill>
                  <a:srgbClr val="7030A0"/>
                </a:solidFill>
              </a:rPr>
              <a:t> de la demande de permis et de l’EO</a:t>
            </a:r>
          </a:p>
        </p:txBody>
      </p:sp>
      <p:sp>
        <p:nvSpPr>
          <p:cNvPr id="5" name="ZoneTexte 4"/>
          <p:cNvSpPr txBox="1"/>
          <p:nvPr/>
        </p:nvSpPr>
        <p:spPr>
          <a:xfrm>
            <a:off x="653287" y="830525"/>
            <a:ext cx="7494017" cy="3693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p:spPr>
        <p:txBody>
          <a:bodyPr wrap="square" rtlCol="0">
            <a:spAutoFit/>
          </a:bodyPr>
          <a:lstStyle/>
          <a:p>
            <a:r>
              <a:rPr lang="fr-BE" b="1" dirty="0"/>
              <a:t>Consultation des instances + décision sur permis (pour le volet « sols »)</a:t>
            </a:r>
          </a:p>
        </p:txBody>
      </p:sp>
      <p:sp>
        <p:nvSpPr>
          <p:cNvPr id="10" name="ZoneTexte 9"/>
          <p:cNvSpPr txBox="1"/>
          <p:nvPr/>
        </p:nvSpPr>
        <p:spPr>
          <a:xfrm>
            <a:off x="616711" y="1245578"/>
            <a:ext cx="8263673" cy="1815882"/>
          </a:xfrm>
          <a:prstGeom prst="rect">
            <a:avLst/>
          </a:prstGeom>
          <a:noFill/>
        </p:spPr>
        <p:txBody>
          <a:bodyPr wrap="square" rtlCol="0">
            <a:spAutoFit/>
          </a:bodyPr>
          <a:lstStyle/>
          <a:p>
            <a:pPr marL="0" lvl="2"/>
            <a:r>
              <a:rPr lang="fr-BE" sz="1600" dirty="0">
                <a:solidFill>
                  <a:srgbClr val="7030A0"/>
                </a:solidFill>
                <a:latin typeface="Arial"/>
                <a:cs typeface="Arial"/>
                <a:sym typeface="Wingdings" pitchFamily="2" charset="2"/>
              </a:rPr>
              <a:t> </a:t>
            </a:r>
            <a:r>
              <a:rPr lang="fr-BE" sz="1600" dirty="0">
                <a:solidFill>
                  <a:srgbClr val="7030A0"/>
                </a:solidFill>
                <a:latin typeface="Arial"/>
                <a:cs typeface="Arial"/>
              </a:rPr>
              <a:t>AGW rubriques définissant les thématiques pour lesquelles une consultation systématique de la </a:t>
            </a:r>
            <a:r>
              <a:rPr lang="fr-BE" sz="1600" b="1" dirty="0">
                <a:solidFill>
                  <a:srgbClr val="7030A0"/>
                </a:solidFill>
                <a:latin typeface="Arial"/>
                <a:cs typeface="Arial"/>
              </a:rPr>
              <a:t>DPS</a:t>
            </a:r>
            <a:r>
              <a:rPr lang="fr-BE" sz="1600" dirty="0">
                <a:solidFill>
                  <a:srgbClr val="7030A0"/>
                </a:solidFill>
                <a:latin typeface="Arial"/>
                <a:cs typeface="Arial"/>
              </a:rPr>
              <a:t> est requise (liste rubriques modifiée en 2018)</a:t>
            </a:r>
          </a:p>
          <a:p>
            <a:pPr marL="0" lvl="2"/>
            <a:r>
              <a:rPr lang="fr-BE" sz="1600" dirty="0">
                <a:solidFill>
                  <a:srgbClr val="7030A0"/>
                </a:solidFill>
                <a:latin typeface="Arial"/>
                <a:cs typeface="Arial"/>
              </a:rPr>
              <a:t>	+ </a:t>
            </a:r>
          </a:p>
          <a:p>
            <a:pPr marL="0" lvl="2">
              <a:buFont typeface="Wingdings"/>
              <a:buChar char="à"/>
            </a:pPr>
            <a:r>
              <a:rPr lang="fr-BE" sz="1600" dirty="0">
                <a:solidFill>
                  <a:srgbClr val="7030A0"/>
                </a:solidFill>
                <a:latin typeface="Arial"/>
                <a:cs typeface="Arial"/>
                <a:sym typeface="Wingdings" pitchFamily="2" charset="2"/>
              </a:rPr>
              <a:t> Consultation systématique de la </a:t>
            </a:r>
            <a:r>
              <a:rPr lang="fr-BE" sz="1600" b="1" dirty="0">
                <a:solidFill>
                  <a:srgbClr val="7030A0"/>
                </a:solidFill>
                <a:latin typeface="Arial"/>
                <a:cs typeface="Arial"/>
                <a:sym typeface="Wingdings" pitchFamily="2" charset="2"/>
              </a:rPr>
              <a:t>DAS</a:t>
            </a:r>
            <a:r>
              <a:rPr lang="fr-BE" sz="1600" dirty="0">
                <a:solidFill>
                  <a:srgbClr val="7030A0"/>
                </a:solidFill>
                <a:latin typeface="Arial"/>
                <a:cs typeface="Arial"/>
                <a:sym typeface="Wingdings" pitchFamily="2" charset="2"/>
              </a:rPr>
              <a:t> </a:t>
            </a:r>
            <a:r>
              <a:rPr lang="fr-BE" sz="1600" dirty="0">
                <a:solidFill>
                  <a:srgbClr val="7030A0"/>
                </a:solidFill>
                <a:latin typeface="Arial"/>
                <a:cs typeface="Arial"/>
              </a:rPr>
              <a:t>pour : </a:t>
            </a:r>
          </a:p>
          <a:p>
            <a:pPr marL="457200" lvl="3">
              <a:buFont typeface="Wingdings"/>
              <a:buChar char="à"/>
            </a:pPr>
            <a:r>
              <a:rPr lang="fr-BE" sz="1600" dirty="0">
                <a:solidFill>
                  <a:srgbClr val="0070C0"/>
                </a:solidFill>
                <a:latin typeface="Arial"/>
                <a:cs typeface="Arial"/>
              </a:rPr>
              <a:t>les demandes de permis en lien avec un fait générateur « Rapport de Base IED »</a:t>
            </a:r>
          </a:p>
          <a:p>
            <a:pPr marL="457200" lvl="3">
              <a:buFont typeface="Wingdings"/>
              <a:buChar char="à"/>
            </a:pPr>
            <a:r>
              <a:rPr lang="fr-BE" sz="1600" dirty="0">
                <a:solidFill>
                  <a:srgbClr val="0070C0"/>
                </a:solidFill>
                <a:latin typeface="Arial"/>
                <a:cs typeface="Arial"/>
              </a:rPr>
              <a:t>les demandes de permis activant la procédure « Projet d’Assainissement art.68 (ex art. 64) du Décret sol </a:t>
            </a:r>
            <a:r>
              <a:rPr lang="fr-BE" sz="1600" b="1" dirty="0">
                <a:solidFill>
                  <a:schemeClr val="accent6">
                    <a:lumMod val="75000"/>
                  </a:schemeClr>
                </a:solidFill>
                <a:latin typeface="Arial"/>
                <a:cs typeface="Arial"/>
              </a:rPr>
              <a:t>=&gt; évolution en une demande de permis unique</a:t>
            </a:r>
          </a:p>
        </p:txBody>
      </p:sp>
      <p:grpSp>
        <p:nvGrpSpPr>
          <p:cNvPr id="4" name="Groupe 3">
            <a:extLst>
              <a:ext uri="{FF2B5EF4-FFF2-40B4-BE49-F238E27FC236}">
                <a16:creationId xmlns:a16="http://schemas.microsoft.com/office/drawing/2014/main" xmlns="" id="{967628F4-3843-4140-AC70-5124DF171A4D}"/>
              </a:ext>
            </a:extLst>
          </p:cNvPr>
          <p:cNvGrpSpPr/>
          <p:nvPr/>
        </p:nvGrpSpPr>
        <p:grpSpPr>
          <a:xfrm>
            <a:off x="36807" y="2434978"/>
            <a:ext cx="2258337" cy="1600438"/>
            <a:chOff x="36807" y="2434978"/>
            <a:chExt cx="2258337" cy="1600438"/>
          </a:xfrm>
        </p:grpSpPr>
        <p:sp>
          <p:nvSpPr>
            <p:cNvPr id="12" name="Rectangle à coins arrondis 11"/>
            <p:cNvSpPr/>
            <p:nvPr/>
          </p:nvSpPr>
          <p:spPr>
            <a:xfrm>
              <a:off x="36807" y="2473557"/>
              <a:ext cx="2258337" cy="1476959"/>
            </a:xfrm>
            <a:prstGeom prst="wedgeRoundRectCallout">
              <a:avLst>
                <a:gd name="adj1" fmla="val 43491"/>
                <a:gd name="adj2" fmla="val 64622"/>
                <a:gd name="adj3" fmla="val 16667"/>
              </a:avLst>
            </a:prstGeom>
            <a:solidFill>
              <a:schemeClr val="accent1">
                <a:lumMod val="60000"/>
                <a:lumOff val="40000"/>
                <a:alpha val="9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2000"/>
            </a:p>
          </p:txBody>
        </p:sp>
        <p:sp>
          <p:nvSpPr>
            <p:cNvPr id="13" name="ZoneTexte 12"/>
            <p:cNvSpPr txBox="1"/>
            <p:nvPr/>
          </p:nvSpPr>
          <p:spPr>
            <a:xfrm>
              <a:off x="86209" y="2434978"/>
              <a:ext cx="2110614" cy="1600438"/>
            </a:xfrm>
            <a:prstGeom prst="rect">
              <a:avLst/>
            </a:prstGeom>
            <a:noFill/>
          </p:spPr>
          <p:txBody>
            <a:bodyPr wrap="square" rtlCol="0">
              <a:spAutoFit/>
            </a:bodyPr>
            <a:lstStyle/>
            <a:p>
              <a:r>
                <a:rPr lang="fr-BE" sz="1400" u="sng" dirty="0">
                  <a:solidFill>
                    <a:schemeClr val="accent6">
                      <a:lumMod val="50000"/>
                    </a:schemeClr>
                  </a:solidFill>
                  <a:latin typeface="Arial"/>
                  <a:cs typeface="Arial"/>
                </a:rPr>
                <a:t>Exemples</a:t>
              </a:r>
              <a:r>
                <a:rPr lang="fr-BE" sz="1400" dirty="0">
                  <a:solidFill>
                    <a:schemeClr val="accent6">
                      <a:lumMod val="50000"/>
                    </a:schemeClr>
                  </a:solidFill>
                  <a:latin typeface="Arial"/>
                  <a:cs typeface="Arial"/>
                </a:rPr>
                <a:t>. : </a:t>
              </a:r>
            </a:p>
            <a:p>
              <a:pPr>
                <a:buFontTx/>
                <a:buChar char="-"/>
              </a:pPr>
              <a:r>
                <a:rPr lang="fr-BE" sz="1400" dirty="0">
                  <a:solidFill>
                    <a:schemeClr val="accent6">
                      <a:lumMod val="50000"/>
                    </a:schemeClr>
                  </a:solidFill>
                  <a:latin typeface="Arial"/>
                  <a:cs typeface="Arial"/>
                </a:rPr>
                <a:t>&gt; </a:t>
              </a:r>
              <a:r>
                <a:rPr lang="fr-BE" sz="1400" dirty="0" err="1">
                  <a:solidFill>
                    <a:schemeClr val="accent6">
                      <a:lumMod val="50000"/>
                    </a:schemeClr>
                  </a:solidFill>
                  <a:latin typeface="Arial"/>
                  <a:cs typeface="Arial"/>
                </a:rPr>
                <a:t>modif</a:t>
              </a:r>
              <a:r>
                <a:rPr lang="fr-BE" sz="1400" dirty="0">
                  <a:solidFill>
                    <a:schemeClr val="accent6">
                      <a:lumMod val="50000"/>
                    </a:schemeClr>
                  </a:solidFill>
                  <a:latin typeface="Arial"/>
                  <a:cs typeface="Arial"/>
                </a:rPr>
                <a:t>. emprise au sol non visée par </a:t>
              </a:r>
              <a:r>
                <a:rPr lang="fr-BE" sz="1400" dirty="0" err="1">
                  <a:solidFill>
                    <a:schemeClr val="accent6">
                      <a:lumMod val="50000"/>
                    </a:schemeClr>
                  </a:solidFill>
                  <a:latin typeface="Arial"/>
                  <a:cs typeface="Arial"/>
                </a:rPr>
                <a:t>PUrb</a:t>
              </a:r>
              <a:r>
                <a:rPr lang="fr-BE" sz="1400" dirty="0">
                  <a:solidFill>
                    <a:schemeClr val="accent6">
                      <a:lumMod val="50000"/>
                    </a:schemeClr>
                  </a:solidFill>
                  <a:latin typeface="Arial"/>
                  <a:cs typeface="Arial"/>
                </a:rPr>
                <a:t> </a:t>
              </a:r>
            </a:p>
            <a:p>
              <a:pPr>
                <a:buFontTx/>
                <a:buChar char="-"/>
              </a:pPr>
              <a:r>
                <a:rPr lang="fr-BE" sz="1400" dirty="0">
                  <a:solidFill>
                    <a:schemeClr val="accent6">
                      <a:lumMod val="50000"/>
                    </a:schemeClr>
                  </a:solidFill>
                  <a:latin typeface="Arial"/>
                  <a:cs typeface="Arial"/>
                </a:rPr>
                <a:t>&gt; </a:t>
              </a:r>
              <a:r>
                <a:rPr lang="fr-BE" sz="1400" dirty="0" err="1">
                  <a:solidFill>
                    <a:schemeClr val="accent6">
                      <a:lumMod val="50000"/>
                    </a:schemeClr>
                  </a:solidFill>
                  <a:latin typeface="Arial"/>
                  <a:cs typeface="Arial"/>
                </a:rPr>
                <a:t>chgt</a:t>
              </a:r>
              <a:r>
                <a:rPr lang="fr-BE" sz="1400" dirty="0">
                  <a:solidFill>
                    <a:schemeClr val="accent6">
                      <a:lumMod val="50000"/>
                    </a:schemeClr>
                  </a:solidFill>
                  <a:latin typeface="Arial"/>
                  <a:cs typeface="Arial"/>
                </a:rPr>
                <a:t> vers usage + sensible mais sans travaux (et CCS délivré)</a:t>
              </a:r>
            </a:p>
            <a:p>
              <a:pPr>
                <a:buFontTx/>
                <a:buChar char="-"/>
              </a:pPr>
              <a:r>
                <a:rPr lang="fr-BE" sz="1400" dirty="0">
                  <a:solidFill>
                    <a:schemeClr val="accent6">
                      <a:lumMod val="50000"/>
                    </a:schemeClr>
                  </a:solidFill>
                  <a:latin typeface="Arial"/>
                  <a:cs typeface="Arial"/>
                </a:rPr>
                <a:t>&gt; …</a:t>
              </a:r>
              <a:endParaRPr lang="fr-BE" sz="1400" dirty="0">
                <a:solidFill>
                  <a:schemeClr val="accent6">
                    <a:lumMod val="50000"/>
                  </a:schemeClr>
                </a:solidFill>
              </a:endParaRPr>
            </a:p>
          </p:txBody>
        </p:sp>
      </p:grpSp>
      <p:sp>
        <p:nvSpPr>
          <p:cNvPr id="8" name="Titre 1">
            <a:extLst>
              <a:ext uri="{FF2B5EF4-FFF2-40B4-BE49-F238E27FC236}">
                <a16:creationId xmlns:a16="http://schemas.microsoft.com/office/drawing/2014/main" xmlns="" id="{D7A73EEA-451D-1140-ABC6-26D4A2F16BED}"/>
              </a:ext>
            </a:extLst>
          </p:cNvPr>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4 – </a:t>
            </a:r>
            <a:r>
              <a:rPr lang="fr-BE" sz="2800" b="1" dirty="0">
                <a:solidFill>
                  <a:srgbClr val="7AB929"/>
                </a:solidFill>
                <a:latin typeface="Arial"/>
                <a:ea typeface="+mj-ea"/>
                <a:cs typeface="Arial"/>
              </a:rPr>
              <a:t>Cadre sol PE (partie 2 formulaire général)</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spTree>
    <p:extLst>
      <p:ext uri="{BB962C8B-B14F-4D97-AF65-F5344CB8AC3E}">
        <p14:creationId xmlns:p14="http://schemas.microsoft.com/office/powerpoint/2010/main" xmlns="" val="245344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4175" y="992617"/>
            <a:ext cx="2466528" cy="1852815"/>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a:solidFill>
              <a:schemeClr val="tx1"/>
            </a:solidFill>
          </a:ln>
        </p:spPr>
        <p:txBody>
          <a:bodyPr wrap="square" lIns="128016" tIns="64008" rIns="128016" bIns="64008" rtlCol="0">
            <a:spAutoFit/>
          </a:bodyPr>
          <a:lstStyle/>
          <a:p>
            <a:pPr algn="ctr"/>
            <a:r>
              <a:rPr lang="fr-BE" sz="1600" dirty="0"/>
              <a:t>Le demandeur sollicite l’</a:t>
            </a:r>
            <a:r>
              <a:rPr lang="fr-BE" sz="1600" b="1" dirty="0"/>
              <a:t>accord</a:t>
            </a:r>
            <a:r>
              <a:rPr lang="fr-BE" sz="1600" dirty="0"/>
              <a:t> de l’administration (DAS) </a:t>
            </a:r>
            <a:r>
              <a:rPr lang="fr-BE" sz="1600" u="sng" dirty="0">
                <a:solidFill>
                  <a:srgbClr val="7030A0"/>
                </a:solidFill>
              </a:rPr>
              <a:t>préalablement à la demande de permis </a:t>
            </a:r>
            <a:r>
              <a:rPr lang="fr-BE" sz="1600" dirty="0"/>
              <a:t>(+ déclaration sur l’honneur si nécessaire)</a:t>
            </a:r>
            <a:endParaRPr lang="fr-BE" sz="1600" b="1" dirty="0"/>
          </a:p>
        </p:txBody>
      </p:sp>
      <p:cxnSp>
        <p:nvCxnSpPr>
          <p:cNvPr id="4" name="Connecteur droit avec flèche 3"/>
          <p:cNvCxnSpPr>
            <a:cxnSpLocks/>
            <a:stCxn id="3" idx="3"/>
            <a:endCxn id="6" idx="2"/>
          </p:cNvCxnSpPr>
          <p:nvPr/>
        </p:nvCxnSpPr>
        <p:spPr>
          <a:xfrm>
            <a:off x="2700703" y="1919025"/>
            <a:ext cx="2819151" cy="13651"/>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3914080" y="1555504"/>
            <a:ext cx="1527717" cy="338554"/>
          </a:xfrm>
          <a:prstGeom prst="rect">
            <a:avLst/>
          </a:prstGeom>
          <a:noFill/>
        </p:spPr>
        <p:txBody>
          <a:bodyPr wrap="square" rtlCol="0">
            <a:spAutoFit/>
          </a:bodyPr>
          <a:lstStyle/>
          <a:p>
            <a:r>
              <a:rPr lang="fr-BE" sz="1600" b="1" dirty="0">
                <a:solidFill>
                  <a:srgbClr val="7AB929"/>
                </a:solidFill>
              </a:rPr>
              <a:t>SI ACCORDEE : </a:t>
            </a:r>
          </a:p>
        </p:txBody>
      </p:sp>
      <p:sp>
        <p:nvSpPr>
          <p:cNvPr id="6" name="ZoneTexte 5"/>
          <p:cNvSpPr txBox="1"/>
          <p:nvPr/>
        </p:nvSpPr>
        <p:spPr>
          <a:xfrm>
            <a:off x="5519854" y="629971"/>
            <a:ext cx="3541850" cy="2605409"/>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solidFill>
              <a:schemeClr val="tx1"/>
            </a:solidFill>
          </a:ln>
        </p:spPr>
        <p:txBody>
          <a:bodyPr wrap="square" lIns="128016" tIns="64008" rIns="128016" bIns="64008" rtlCol="0">
            <a:spAutoFit/>
          </a:bodyPr>
          <a:lstStyle/>
          <a:p>
            <a:pPr algn="ctr"/>
            <a:r>
              <a:rPr lang="fr-BE" sz="1600" dirty="0"/>
              <a:t>pas d’obligation de réaliser une </a:t>
            </a:r>
            <a:r>
              <a:rPr lang="fr-BE" sz="1600" b="1" dirty="0"/>
              <a:t>étude d’orientation.</a:t>
            </a:r>
          </a:p>
          <a:p>
            <a:pPr algn="ctr"/>
            <a:r>
              <a:rPr lang="fr-BE" sz="1600" dirty="0"/>
              <a:t>=&gt; joindre l’accord de l’administration </a:t>
            </a:r>
            <a:r>
              <a:rPr lang="fr-BE" sz="1600" dirty="0">
                <a:solidFill>
                  <a:srgbClr val="7030A0"/>
                </a:solidFill>
              </a:rPr>
              <a:t>(</a:t>
            </a:r>
            <a:r>
              <a:rPr lang="fr-BE" sz="1600" b="1" u="sng" dirty="0">
                <a:solidFill>
                  <a:srgbClr val="7030A0"/>
                </a:solidFill>
              </a:rPr>
              <a:t>daté de &lt; 6 mois</a:t>
            </a:r>
            <a:r>
              <a:rPr lang="fr-BE" sz="1600" dirty="0">
                <a:solidFill>
                  <a:srgbClr val="7030A0"/>
                </a:solidFill>
              </a:rPr>
              <a:t>) </a:t>
            </a:r>
            <a:r>
              <a:rPr lang="fr-BE" sz="1600" dirty="0"/>
              <a:t>à la demande de permis / </a:t>
            </a:r>
            <a:r>
              <a:rPr lang="fr-BE" sz="1600" i="1" dirty="0"/>
              <a:t>la preuve du délai écoulé et rapport expert </a:t>
            </a:r>
            <a:endParaRPr lang="fr-BE" sz="1600" dirty="0"/>
          </a:p>
        </p:txBody>
      </p:sp>
      <p:sp>
        <p:nvSpPr>
          <p:cNvPr id="10" name="ZoneTexte 9"/>
          <p:cNvSpPr txBox="1"/>
          <p:nvPr/>
        </p:nvSpPr>
        <p:spPr>
          <a:xfrm>
            <a:off x="234175" y="167268"/>
            <a:ext cx="5207621" cy="3693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p:spPr>
        <p:txBody>
          <a:bodyPr wrap="square" rtlCol="0">
            <a:spAutoFit/>
          </a:bodyPr>
          <a:lstStyle/>
          <a:p>
            <a:r>
              <a:rPr lang="fr-BE" b="1" dirty="0"/>
              <a:t>Modalités demande de dérogation auprès de la DAS : </a:t>
            </a:r>
          </a:p>
        </p:txBody>
      </p:sp>
      <p:cxnSp>
        <p:nvCxnSpPr>
          <p:cNvPr id="18" name="Connecteur droit avec flèche 17"/>
          <p:cNvCxnSpPr>
            <a:stCxn id="3" idx="2"/>
          </p:cNvCxnSpPr>
          <p:nvPr/>
        </p:nvCxnSpPr>
        <p:spPr>
          <a:xfrm>
            <a:off x="1467439" y="2845432"/>
            <a:ext cx="0" cy="103638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endCxn id="31" idx="2"/>
          </p:cNvCxnSpPr>
          <p:nvPr/>
        </p:nvCxnSpPr>
        <p:spPr>
          <a:xfrm>
            <a:off x="1467439" y="3853512"/>
            <a:ext cx="281915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2106771" y="3543259"/>
            <a:ext cx="1527717" cy="338554"/>
          </a:xfrm>
          <a:prstGeom prst="rect">
            <a:avLst/>
          </a:prstGeom>
          <a:noFill/>
        </p:spPr>
        <p:txBody>
          <a:bodyPr wrap="square" rtlCol="0">
            <a:spAutoFit/>
          </a:bodyPr>
          <a:lstStyle/>
          <a:p>
            <a:r>
              <a:rPr lang="fr-BE" sz="1600" b="1" dirty="0">
                <a:solidFill>
                  <a:srgbClr val="FF0000"/>
                </a:solidFill>
              </a:rPr>
              <a:t>SI REFUSEE : </a:t>
            </a:r>
          </a:p>
        </p:txBody>
      </p:sp>
      <p:cxnSp>
        <p:nvCxnSpPr>
          <p:cNvPr id="25" name="Connecteur droit avec flèche 24"/>
          <p:cNvCxnSpPr>
            <a:cxnSpLocks/>
            <a:endCxn id="23" idx="0"/>
          </p:cNvCxnSpPr>
          <p:nvPr/>
        </p:nvCxnSpPr>
        <p:spPr>
          <a:xfrm flipH="1">
            <a:off x="2870630" y="2845432"/>
            <a:ext cx="914986" cy="697827"/>
          </a:xfrm>
          <a:prstGeom prst="straightConnector1">
            <a:avLst/>
          </a:prstGeom>
          <a:ln w="38100">
            <a:solidFill>
              <a:srgbClr val="FF0000"/>
            </a:solidFill>
            <a:prstDash val="sysDot"/>
            <a:tailEnd type="arrow"/>
          </a:ln>
        </p:spPr>
        <p:style>
          <a:lnRef idx="2">
            <a:schemeClr val="accent1"/>
          </a:lnRef>
          <a:fillRef idx="0">
            <a:schemeClr val="accent1"/>
          </a:fillRef>
          <a:effectRef idx="1">
            <a:schemeClr val="accent1"/>
          </a:effectRef>
          <a:fontRef idx="minor">
            <a:schemeClr val="tx1"/>
          </a:fontRef>
        </p:style>
      </p:cxnSp>
      <p:grpSp>
        <p:nvGrpSpPr>
          <p:cNvPr id="37" name="Groupe 36"/>
          <p:cNvGrpSpPr/>
          <p:nvPr/>
        </p:nvGrpSpPr>
        <p:grpSpPr>
          <a:xfrm>
            <a:off x="4286590" y="3157324"/>
            <a:ext cx="2760981" cy="1392376"/>
            <a:chOff x="4286590" y="3157324"/>
            <a:chExt cx="2760981" cy="1392376"/>
          </a:xfrm>
        </p:grpSpPr>
        <p:sp>
          <p:nvSpPr>
            <p:cNvPr id="31" name="Ellipse 30"/>
            <p:cNvSpPr/>
            <p:nvPr/>
          </p:nvSpPr>
          <p:spPr>
            <a:xfrm>
              <a:off x="4286590" y="3157324"/>
              <a:ext cx="2760981" cy="1392376"/>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32" name="ZoneTexte 31"/>
            <p:cNvSpPr txBox="1"/>
            <p:nvPr/>
          </p:nvSpPr>
          <p:spPr>
            <a:xfrm>
              <a:off x="4817325" y="3315918"/>
              <a:ext cx="2086395" cy="1077218"/>
            </a:xfrm>
            <a:prstGeom prst="rect">
              <a:avLst/>
            </a:prstGeom>
            <a:noFill/>
          </p:spPr>
          <p:txBody>
            <a:bodyPr wrap="square" rtlCol="0">
              <a:spAutoFit/>
            </a:bodyPr>
            <a:lstStyle/>
            <a:p>
              <a:r>
                <a:rPr lang="fr-BE" sz="1600" dirty="0">
                  <a:solidFill>
                    <a:schemeClr val="bg1">
                      <a:lumMod val="95000"/>
                    </a:schemeClr>
                  </a:solidFill>
                </a:rPr>
                <a:t>EO reste requise : réalisation pour compléter la demande de permis</a:t>
              </a:r>
            </a:p>
          </p:txBody>
        </p:sp>
      </p:grpSp>
      <p:sp>
        <p:nvSpPr>
          <p:cNvPr id="15" name="ZoneTexte 14"/>
          <p:cNvSpPr txBox="1"/>
          <p:nvPr/>
        </p:nvSpPr>
        <p:spPr>
          <a:xfrm>
            <a:off x="7329736" y="3237455"/>
            <a:ext cx="1666810" cy="461665"/>
          </a:xfrm>
          <a:prstGeom prst="rect">
            <a:avLst/>
          </a:prstGeom>
          <a:solidFill>
            <a:srgbClr val="FFFF00"/>
          </a:solidFill>
        </p:spPr>
        <p:txBody>
          <a:bodyPr wrap="square" rtlCol="0">
            <a:spAutoFit/>
          </a:bodyPr>
          <a:lstStyle/>
          <a:p>
            <a:pPr algn="ctr"/>
            <a:r>
              <a:rPr lang="fr-FR" sz="1200" b="1" dirty="0">
                <a:solidFill>
                  <a:srgbClr val="A10E2F"/>
                </a:solidFill>
              </a:rPr>
              <a:t>! Dérogation DAS </a:t>
            </a:r>
            <a:r>
              <a:rPr lang="fr-FR" sz="1200" b="1" u="sng" dirty="0">
                <a:solidFill>
                  <a:srgbClr val="A10E2F"/>
                </a:solidFill>
              </a:rPr>
              <a:t>non</a:t>
            </a:r>
            <a:r>
              <a:rPr lang="fr-FR" sz="1200" b="1" dirty="0">
                <a:solidFill>
                  <a:srgbClr val="A10E2F"/>
                </a:solidFill>
              </a:rPr>
              <a:t> reprise dans BDES</a:t>
            </a:r>
          </a:p>
        </p:txBody>
      </p:sp>
      <p:sp>
        <p:nvSpPr>
          <p:cNvPr id="17" name="ZoneTexte 16">
            <a:extLst>
              <a:ext uri="{FF2B5EF4-FFF2-40B4-BE49-F238E27FC236}">
                <a16:creationId xmlns:a16="http://schemas.microsoft.com/office/drawing/2014/main" xmlns="" id="{EB5FE7CA-46E2-1D45-8C12-27A8E5A0297E}"/>
              </a:ext>
            </a:extLst>
          </p:cNvPr>
          <p:cNvSpPr txBox="1"/>
          <p:nvPr/>
        </p:nvSpPr>
        <p:spPr>
          <a:xfrm>
            <a:off x="2800084" y="1964943"/>
            <a:ext cx="2771205" cy="830997"/>
          </a:xfrm>
          <a:prstGeom prst="rect">
            <a:avLst/>
          </a:prstGeom>
          <a:noFill/>
        </p:spPr>
        <p:txBody>
          <a:bodyPr wrap="square" rtlCol="0">
            <a:spAutoFit/>
          </a:bodyPr>
          <a:lstStyle/>
          <a:p>
            <a:r>
              <a:rPr lang="fr-FR" sz="1200" dirty="0">
                <a:solidFill>
                  <a:srgbClr val="7030A0"/>
                </a:solidFill>
              </a:rPr>
              <a:t>Délai 60j (+ </a:t>
            </a:r>
            <a:r>
              <a:rPr lang="fr-FR" sz="1200" dirty="0" err="1">
                <a:solidFill>
                  <a:srgbClr val="7030A0"/>
                </a:solidFill>
              </a:rPr>
              <a:t>complts</a:t>
            </a:r>
            <a:r>
              <a:rPr lang="fr-FR" sz="1200" dirty="0">
                <a:solidFill>
                  <a:srgbClr val="7030A0"/>
                </a:solidFill>
              </a:rPr>
              <a:t>), </a:t>
            </a:r>
            <a:r>
              <a:rPr lang="fr-FR" sz="1200" u="sng" dirty="0">
                <a:solidFill>
                  <a:srgbClr val="7030A0"/>
                </a:solidFill>
              </a:rPr>
              <a:t>si pas décision sur:</a:t>
            </a:r>
            <a:r>
              <a:rPr lang="fr-FR" sz="1200" dirty="0">
                <a:solidFill>
                  <a:srgbClr val="7030A0"/>
                </a:solidFill>
              </a:rPr>
              <a:t> </a:t>
            </a:r>
          </a:p>
          <a:p>
            <a:pPr marL="171450" indent="-171450">
              <a:buFontTx/>
              <a:buChar char="-"/>
            </a:pPr>
            <a:r>
              <a:rPr lang="fr-FR" sz="1200" dirty="0">
                <a:solidFill>
                  <a:srgbClr val="7030A0"/>
                </a:solidFill>
              </a:rPr>
              <a:t>exemption art.73 AGW avec rapport expert: </a:t>
            </a:r>
            <a:r>
              <a:rPr lang="fr-FR" sz="1200" b="1" dirty="0">
                <a:solidFill>
                  <a:srgbClr val="7AB929"/>
                </a:solidFill>
              </a:rPr>
              <a:t>accord</a:t>
            </a:r>
            <a:r>
              <a:rPr lang="fr-FR" sz="1200" dirty="0"/>
              <a:t>! </a:t>
            </a:r>
          </a:p>
          <a:p>
            <a:pPr marL="171450" indent="-171450">
              <a:buFontTx/>
              <a:buChar char="-"/>
            </a:pPr>
            <a:r>
              <a:rPr lang="fr-FR" sz="1200" dirty="0">
                <a:solidFill>
                  <a:srgbClr val="7030A0"/>
                </a:solidFill>
              </a:rPr>
              <a:t>motif dérogation art. 29 DS : </a:t>
            </a:r>
            <a:r>
              <a:rPr lang="fr-FR" sz="1200" b="1" dirty="0">
                <a:solidFill>
                  <a:srgbClr val="FF0000"/>
                </a:solidFill>
              </a:rPr>
              <a:t>refus</a:t>
            </a:r>
            <a:r>
              <a:rPr lang="fr-FR" sz="1200" dirty="0"/>
              <a:t>!</a:t>
            </a:r>
          </a:p>
        </p:txBody>
      </p:sp>
      <p:cxnSp>
        <p:nvCxnSpPr>
          <p:cNvPr id="24" name="Connecteur droit avec flèche 23">
            <a:extLst>
              <a:ext uri="{FF2B5EF4-FFF2-40B4-BE49-F238E27FC236}">
                <a16:creationId xmlns:a16="http://schemas.microsoft.com/office/drawing/2014/main" xmlns="" id="{DDC6E4E5-1C6C-9044-B808-CBBB4093CD65}"/>
              </a:ext>
            </a:extLst>
          </p:cNvPr>
          <p:cNvCxnSpPr>
            <a:cxnSpLocks/>
            <a:endCxn id="17" idx="3"/>
          </p:cNvCxnSpPr>
          <p:nvPr/>
        </p:nvCxnSpPr>
        <p:spPr>
          <a:xfrm flipV="1">
            <a:off x="4286590" y="2380442"/>
            <a:ext cx="1284699" cy="97582"/>
          </a:xfrm>
          <a:prstGeom prst="straightConnector1">
            <a:avLst/>
          </a:prstGeom>
          <a:ln w="38100">
            <a:solidFill>
              <a:srgbClr val="7AB929"/>
            </a:solidFill>
            <a:prstDash val="sysDot"/>
            <a:tailEnd type="arrow"/>
          </a:ln>
        </p:spPr>
        <p:style>
          <a:lnRef idx="2">
            <a:schemeClr val="accent1"/>
          </a:lnRef>
          <a:fillRef idx="0">
            <a:schemeClr val="accent1"/>
          </a:fillRef>
          <a:effectRef idx="1">
            <a:schemeClr val="accent1"/>
          </a:effectRef>
          <a:fontRef idx="minor">
            <a:schemeClr val="tx1"/>
          </a:fontRef>
        </p:style>
      </p:cxnSp>
      <p:grpSp>
        <p:nvGrpSpPr>
          <p:cNvPr id="2" name="Groupe 1">
            <a:extLst>
              <a:ext uri="{FF2B5EF4-FFF2-40B4-BE49-F238E27FC236}">
                <a16:creationId xmlns:a16="http://schemas.microsoft.com/office/drawing/2014/main" xmlns="" id="{250004D7-385D-1C47-B07C-C0621DA93AE6}"/>
              </a:ext>
            </a:extLst>
          </p:cNvPr>
          <p:cNvGrpSpPr/>
          <p:nvPr/>
        </p:nvGrpSpPr>
        <p:grpSpPr>
          <a:xfrm>
            <a:off x="2354409" y="771609"/>
            <a:ext cx="3616622" cy="1193335"/>
            <a:chOff x="2354409" y="771609"/>
            <a:chExt cx="3616622" cy="1193335"/>
          </a:xfrm>
        </p:grpSpPr>
        <p:sp>
          <p:nvSpPr>
            <p:cNvPr id="19" name="ZoneTexte 18">
              <a:extLst>
                <a:ext uri="{FF2B5EF4-FFF2-40B4-BE49-F238E27FC236}">
                  <a16:creationId xmlns:a16="http://schemas.microsoft.com/office/drawing/2014/main" xmlns="" id="{CC1A9494-5C43-B34E-802F-A193089D85B4}"/>
                </a:ext>
              </a:extLst>
            </p:cNvPr>
            <p:cNvSpPr txBox="1"/>
            <p:nvPr/>
          </p:nvSpPr>
          <p:spPr>
            <a:xfrm>
              <a:off x="2833078" y="771609"/>
              <a:ext cx="3137953" cy="830997"/>
            </a:xfrm>
            <a:prstGeom prst="rect">
              <a:avLst/>
            </a:prstGeom>
            <a:noFill/>
          </p:spPr>
          <p:txBody>
            <a:bodyPr wrap="square" rtlCol="0">
              <a:spAutoFit/>
            </a:bodyPr>
            <a:lstStyle/>
            <a:p>
              <a:pPr>
                <a:buFontTx/>
                <a:buChar char="-"/>
              </a:pPr>
              <a:r>
                <a:rPr lang="fr-FR" sz="1200" i="1" dirty="0">
                  <a:solidFill>
                    <a:srgbClr val="00B050"/>
                  </a:solidFill>
                </a:rPr>
                <a:t> </a:t>
              </a:r>
              <a:r>
                <a:rPr lang="fr-BE" sz="1200" i="1" dirty="0">
                  <a:solidFill>
                    <a:srgbClr val="00B050"/>
                  </a:solidFill>
                </a:rPr>
                <a:t>dans les 10j de la survenance du terme du PE ou</a:t>
              </a:r>
            </a:p>
            <a:p>
              <a:pPr>
                <a:buFontTx/>
                <a:buChar char="-"/>
              </a:pPr>
              <a:r>
                <a:rPr lang="fr-BE" sz="1200" i="1" dirty="0">
                  <a:solidFill>
                    <a:srgbClr val="00B050"/>
                  </a:solidFill>
                </a:rPr>
                <a:t> min 90j avant demande PE antérieure au terme </a:t>
              </a:r>
            </a:p>
          </p:txBody>
        </p:sp>
        <p:cxnSp>
          <p:nvCxnSpPr>
            <p:cNvPr id="20" name="Connecteur droit avec flèche 19">
              <a:extLst>
                <a:ext uri="{FF2B5EF4-FFF2-40B4-BE49-F238E27FC236}">
                  <a16:creationId xmlns:a16="http://schemas.microsoft.com/office/drawing/2014/main" xmlns="" id="{1A20D97A-38A6-7046-9EDA-9D2E130F8719}"/>
                </a:ext>
              </a:extLst>
            </p:cNvPr>
            <p:cNvCxnSpPr>
              <a:cxnSpLocks/>
              <a:endCxn id="19" idx="1"/>
            </p:cNvCxnSpPr>
            <p:nvPr/>
          </p:nvCxnSpPr>
          <p:spPr>
            <a:xfrm flipV="1">
              <a:off x="2354409" y="1187108"/>
              <a:ext cx="478669" cy="777836"/>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3270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1"/>
          <p:cNvGrpSpPr/>
          <p:nvPr/>
        </p:nvGrpSpPr>
        <p:grpSpPr>
          <a:xfrm>
            <a:off x="4789419" y="2732038"/>
            <a:ext cx="1861427" cy="861135"/>
            <a:chOff x="670039" y="2647694"/>
            <a:chExt cx="1612299" cy="821221"/>
          </a:xfrm>
        </p:grpSpPr>
        <p:sp>
          <p:nvSpPr>
            <p:cNvPr id="4" name="ZoneTexte 3"/>
            <p:cNvSpPr txBox="1"/>
            <p:nvPr/>
          </p:nvSpPr>
          <p:spPr>
            <a:xfrm>
              <a:off x="670039" y="2676722"/>
              <a:ext cx="1612299" cy="616373"/>
            </a:xfrm>
            <a:prstGeom prst="rect">
              <a:avLst/>
            </a:prstGeom>
            <a:noFill/>
          </p:spPr>
          <p:txBody>
            <a:bodyPr wrap="square" rtlCol="0">
              <a:spAutoFit/>
            </a:bodyPr>
            <a:lstStyle/>
            <a:p>
              <a:pPr algn="ctr"/>
              <a:r>
                <a:rPr lang="fr-BE" b="1" dirty="0"/>
                <a:t>Article 24 </a:t>
              </a:r>
            </a:p>
            <a:p>
              <a:pPr algn="ctr"/>
              <a:r>
                <a:rPr lang="fr-BE" dirty="0"/>
                <a:t>(§1) </a:t>
              </a:r>
              <a:r>
                <a:rPr lang="fr-BE" b="1" dirty="0"/>
                <a:t>Décret Sols</a:t>
              </a:r>
            </a:p>
          </p:txBody>
        </p:sp>
        <p:sp>
          <p:nvSpPr>
            <p:cNvPr id="21" name="Ellipse 20"/>
            <p:cNvSpPr/>
            <p:nvPr/>
          </p:nvSpPr>
          <p:spPr>
            <a:xfrm>
              <a:off x="670039" y="2647694"/>
              <a:ext cx="1612299" cy="821221"/>
            </a:xfrm>
            <a:prstGeom prst="ellipse">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grpSp>
        <p:nvGrpSpPr>
          <p:cNvPr id="17" name="Groupe 16"/>
          <p:cNvGrpSpPr/>
          <p:nvPr/>
        </p:nvGrpSpPr>
        <p:grpSpPr>
          <a:xfrm>
            <a:off x="2093173" y="2646365"/>
            <a:ext cx="1861427" cy="908758"/>
            <a:chOff x="670039" y="2647694"/>
            <a:chExt cx="1612299" cy="821221"/>
          </a:xfrm>
        </p:grpSpPr>
        <p:sp>
          <p:nvSpPr>
            <p:cNvPr id="19" name="ZoneTexte 18"/>
            <p:cNvSpPr txBox="1"/>
            <p:nvPr/>
          </p:nvSpPr>
          <p:spPr>
            <a:xfrm>
              <a:off x="670039" y="2676722"/>
              <a:ext cx="1612299" cy="584073"/>
            </a:xfrm>
            <a:prstGeom prst="rect">
              <a:avLst/>
            </a:prstGeom>
            <a:noFill/>
          </p:spPr>
          <p:txBody>
            <a:bodyPr wrap="square" rtlCol="0">
              <a:spAutoFit/>
            </a:bodyPr>
            <a:lstStyle/>
            <a:p>
              <a:pPr algn="ctr"/>
              <a:r>
                <a:rPr lang="fr-BE" b="1" dirty="0"/>
                <a:t>Article 23 </a:t>
              </a:r>
            </a:p>
            <a:p>
              <a:pPr algn="ctr"/>
              <a:r>
                <a:rPr lang="fr-BE" dirty="0"/>
                <a:t>(§1) </a:t>
              </a:r>
              <a:r>
                <a:rPr lang="fr-BE" b="1" dirty="0"/>
                <a:t>Décret Sols</a:t>
              </a:r>
            </a:p>
          </p:txBody>
        </p:sp>
        <p:sp>
          <p:nvSpPr>
            <p:cNvPr id="20" name="Ellipse 19"/>
            <p:cNvSpPr/>
            <p:nvPr/>
          </p:nvSpPr>
          <p:spPr>
            <a:xfrm>
              <a:off x="670039" y="2647694"/>
              <a:ext cx="1612299" cy="821221"/>
            </a:xfrm>
            <a:prstGeom prst="ellipse">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grpSp>
        <p:nvGrpSpPr>
          <p:cNvPr id="25" name="Groupe 24"/>
          <p:cNvGrpSpPr/>
          <p:nvPr/>
        </p:nvGrpSpPr>
        <p:grpSpPr>
          <a:xfrm>
            <a:off x="727926" y="924628"/>
            <a:ext cx="7200900" cy="1531091"/>
            <a:chOff x="1059373" y="978194"/>
            <a:chExt cx="7200900" cy="1531091"/>
          </a:xfrm>
        </p:grpSpPr>
        <p:sp>
          <p:nvSpPr>
            <p:cNvPr id="26" name="Ellipse 25">
              <a:extLst>
                <a:ext uri="{FF2B5EF4-FFF2-40B4-BE49-F238E27FC236}">
                  <a16:creationId xmlns:a16="http://schemas.microsoft.com/office/drawing/2014/main" xmlns="" id="{628D3F67-DD83-C548-9B54-88F3CFC100F2}"/>
                </a:ext>
              </a:extLst>
            </p:cNvPr>
            <p:cNvSpPr/>
            <p:nvPr/>
          </p:nvSpPr>
          <p:spPr>
            <a:xfrm>
              <a:off x="1059373" y="978195"/>
              <a:ext cx="4211515" cy="15310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xmlns="" id="{51DF0317-B1B0-A449-95D3-C84FD9127842}"/>
                </a:ext>
              </a:extLst>
            </p:cNvPr>
            <p:cNvSpPr/>
            <p:nvPr/>
          </p:nvSpPr>
          <p:spPr>
            <a:xfrm>
              <a:off x="4048758" y="978194"/>
              <a:ext cx="4211515" cy="1531091"/>
            </a:xfrm>
            <a:prstGeom prst="ellipse">
              <a:avLst/>
            </a:prstGeom>
            <a:gradFill>
              <a:gsLst>
                <a:gs pos="0">
                  <a:schemeClr val="accent6">
                    <a:tint val="50000"/>
                    <a:satMod val="300000"/>
                    <a:alpha val="48000"/>
                  </a:schemeClr>
                </a:gs>
                <a:gs pos="82000">
                  <a:schemeClr val="accent6">
                    <a:tint val="37000"/>
                    <a:satMod val="300000"/>
                    <a:alpha val="47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29" name="ZoneTexte 28">
              <a:extLst>
                <a:ext uri="{FF2B5EF4-FFF2-40B4-BE49-F238E27FC236}">
                  <a16:creationId xmlns:a16="http://schemas.microsoft.com/office/drawing/2014/main" xmlns="" id="{9F8EEF75-A382-C642-A93A-D0F652864489}"/>
                </a:ext>
              </a:extLst>
            </p:cNvPr>
            <p:cNvSpPr txBox="1"/>
            <p:nvPr/>
          </p:nvSpPr>
          <p:spPr>
            <a:xfrm>
              <a:off x="1837188" y="1191259"/>
              <a:ext cx="2013439" cy="1200329"/>
            </a:xfrm>
            <a:prstGeom prst="rect">
              <a:avLst/>
            </a:prstGeom>
            <a:noFill/>
          </p:spPr>
          <p:txBody>
            <a:bodyPr wrap="square" rtlCol="0">
              <a:spAutoFit/>
            </a:bodyPr>
            <a:lstStyle/>
            <a:p>
              <a:pPr algn="ctr"/>
              <a:r>
                <a:rPr lang="fr-BE" b="1" dirty="0"/>
                <a:t>Permis avec volet urbanistique </a:t>
              </a:r>
              <a:r>
                <a:rPr lang="fr-BE" dirty="0"/>
                <a:t>(</a:t>
              </a:r>
              <a:r>
                <a:rPr lang="fr-BE" sz="1400" i="1" dirty="0">
                  <a:latin typeface="Arial" pitchFamily="34" charset="0"/>
                  <a:cs typeface="Arial" pitchFamily="34" charset="0"/>
                </a:rPr>
                <a:t>Permis Urbanisme, Unique, Intégré </a:t>
              </a:r>
              <a:r>
                <a:rPr lang="fr-BE" dirty="0"/>
                <a:t>)</a:t>
              </a:r>
            </a:p>
          </p:txBody>
        </p:sp>
        <p:sp>
          <p:nvSpPr>
            <p:cNvPr id="30" name="ZoneTexte 29">
              <a:extLst>
                <a:ext uri="{FF2B5EF4-FFF2-40B4-BE49-F238E27FC236}">
                  <a16:creationId xmlns:a16="http://schemas.microsoft.com/office/drawing/2014/main" xmlns="" id="{EF80AD5D-3B4D-E14A-AAE2-9765F47CA8AA}"/>
                </a:ext>
              </a:extLst>
            </p:cNvPr>
            <p:cNvSpPr txBox="1"/>
            <p:nvPr/>
          </p:nvSpPr>
          <p:spPr>
            <a:xfrm>
              <a:off x="5186097" y="1407181"/>
              <a:ext cx="2406161" cy="646331"/>
            </a:xfrm>
            <a:prstGeom prst="rect">
              <a:avLst/>
            </a:prstGeom>
            <a:noFill/>
          </p:spPr>
          <p:txBody>
            <a:bodyPr wrap="square" rtlCol="0">
              <a:spAutoFit/>
            </a:bodyPr>
            <a:lstStyle/>
            <a:p>
              <a:pPr algn="ctr"/>
              <a:r>
                <a:rPr lang="fr-BE" b="1" dirty="0"/>
                <a:t>Permis d’Environnement</a:t>
              </a:r>
            </a:p>
          </p:txBody>
        </p:sp>
        <p:pic>
          <p:nvPicPr>
            <p:cNvPr id="31" name="Picture 8" descr="Silhouette vector clipart d">
              <a:extLst>
                <a:ext uri="{FF2B5EF4-FFF2-40B4-BE49-F238E27FC236}">
                  <a16:creationId xmlns:a16="http://schemas.microsoft.com/office/drawing/2014/main" xmlns="" id="{DA51ACC4-ABFD-0545-8A84-862F30E7F5A3}"/>
                </a:ext>
              </a:extLst>
            </p:cNvPr>
            <p:cNvPicPr>
              <a:picLocks noChangeAspect="1" noChangeArrowheads="1"/>
            </p:cNvPicPr>
            <p:nvPr/>
          </p:nvPicPr>
          <p:blipFill>
            <a:blip r:embed="rId3"/>
            <a:srcRect/>
            <a:stretch>
              <a:fillRect/>
            </a:stretch>
          </p:blipFill>
          <p:spPr bwMode="auto">
            <a:xfrm>
              <a:off x="7382526" y="1293539"/>
              <a:ext cx="489799" cy="859295"/>
            </a:xfrm>
            <a:prstGeom prst="rect">
              <a:avLst/>
            </a:prstGeom>
            <a:noFill/>
          </p:spPr>
        </p:pic>
        <p:pic>
          <p:nvPicPr>
            <p:cNvPr id="32" name="Picture 21" descr="Résultat de recherche d'images pour &quot;vendeur icone&quot;">
              <a:extLst>
                <a:ext uri="{FF2B5EF4-FFF2-40B4-BE49-F238E27FC236}">
                  <a16:creationId xmlns:a16="http://schemas.microsoft.com/office/drawing/2014/main" xmlns="" id="{9F65D92C-970F-A544-B08D-E109011085ED}"/>
                </a:ext>
              </a:extLst>
            </p:cNvPr>
            <p:cNvPicPr>
              <a:picLocks noChangeAspect="1" noChangeArrowheads="1"/>
            </p:cNvPicPr>
            <p:nvPr/>
          </p:nvPicPr>
          <p:blipFill>
            <a:blip r:embed="rId4"/>
            <a:srcRect/>
            <a:stretch>
              <a:fillRect/>
            </a:stretch>
          </p:blipFill>
          <p:spPr bwMode="auto">
            <a:xfrm>
              <a:off x="1281905" y="1407181"/>
              <a:ext cx="640544" cy="640544"/>
            </a:xfrm>
            <a:prstGeom prst="rect">
              <a:avLst/>
            </a:prstGeom>
            <a:noFill/>
          </p:spPr>
        </p:pic>
        <p:sp>
          <p:nvSpPr>
            <p:cNvPr id="33" name="Ellipse 32"/>
            <p:cNvSpPr/>
            <p:nvPr/>
          </p:nvSpPr>
          <p:spPr>
            <a:xfrm>
              <a:off x="4252687" y="1293539"/>
              <a:ext cx="889868" cy="805564"/>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34" name="ZoneTexte 33">
              <a:extLst>
                <a:ext uri="{FF2B5EF4-FFF2-40B4-BE49-F238E27FC236}">
                  <a16:creationId xmlns:a16="http://schemas.microsoft.com/office/drawing/2014/main" xmlns="" id="{B945BC14-B3B6-A546-87D9-BA8D1F4EB903}"/>
                </a:ext>
              </a:extLst>
            </p:cNvPr>
            <p:cNvSpPr txBox="1"/>
            <p:nvPr/>
          </p:nvSpPr>
          <p:spPr>
            <a:xfrm>
              <a:off x="4048758" y="1347270"/>
              <a:ext cx="1318846" cy="646331"/>
            </a:xfrm>
            <a:prstGeom prst="rect">
              <a:avLst/>
            </a:prstGeom>
            <a:noFill/>
          </p:spPr>
          <p:txBody>
            <a:bodyPr wrap="square" rtlCol="0">
              <a:spAutoFit/>
            </a:bodyPr>
            <a:lstStyle/>
            <a:p>
              <a:pPr algn="ctr"/>
              <a:r>
                <a:rPr lang="fr-FR" b="1" dirty="0"/>
                <a:t>Permis Unique</a:t>
              </a:r>
            </a:p>
          </p:txBody>
        </p:sp>
      </p:grpSp>
      <p:sp>
        <p:nvSpPr>
          <p:cNvPr id="35" name="ZoneTexte 34"/>
          <p:cNvSpPr txBox="1"/>
          <p:nvPr/>
        </p:nvSpPr>
        <p:spPr>
          <a:xfrm>
            <a:off x="4080161" y="2615926"/>
            <a:ext cx="549889" cy="923330"/>
          </a:xfrm>
          <a:prstGeom prst="rect">
            <a:avLst/>
          </a:prstGeom>
          <a:solidFill>
            <a:srgbClr val="FFFF00"/>
          </a:solidFill>
          <a:ln>
            <a:solidFill>
              <a:srgbClr val="0070C0"/>
            </a:solidFill>
          </a:ln>
        </p:spPr>
        <p:txBody>
          <a:bodyPr wrap="square" rtlCol="0">
            <a:spAutoFit/>
          </a:bodyPr>
          <a:lstStyle/>
          <a:p>
            <a:pPr algn="ctr"/>
            <a:r>
              <a:rPr lang="fr-BE" b="1" dirty="0"/>
              <a:t>ET / OU</a:t>
            </a:r>
          </a:p>
        </p:txBody>
      </p:sp>
      <p:sp>
        <p:nvSpPr>
          <p:cNvPr id="36" name="Flèche courbée vers la gauche 35"/>
          <p:cNvSpPr/>
          <p:nvPr/>
        </p:nvSpPr>
        <p:spPr>
          <a:xfrm>
            <a:off x="6603444" y="2381564"/>
            <a:ext cx="628339" cy="851505"/>
          </a:xfrm>
          <a:prstGeom prst="curvedLef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chemeClr val="tx1"/>
              </a:solidFill>
            </a:endParaRPr>
          </a:p>
        </p:txBody>
      </p:sp>
      <p:sp>
        <p:nvSpPr>
          <p:cNvPr id="37" name="Flèche courbée vers la droite 36"/>
          <p:cNvSpPr/>
          <p:nvPr/>
        </p:nvSpPr>
        <p:spPr>
          <a:xfrm>
            <a:off x="1538510" y="2352536"/>
            <a:ext cx="551543" cy="83699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chemeClr val="tx1"/>
              </a:solidFill>
            </a:endParaRPr>
          </a:p>
        </p:txBody>
      </p:sp>
      <p:sp>
        <p:nvSpPr>
          <p:cNvPr id="40" name="Flèche courbée vers la droite 39"/>
          <p:cNvSpPr/>
          <p:nvPr/>
        </p:nvSpPr>
        <p:spPr>
          <a:xfrm>
            <a:off x="1836050" y="3375776"/>
            <a:ext cx="551543" cy="83699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chemeClr val="tx1"/>
              </a:solidFill>
            </a:endParaRPr>
          </a:p>
        </p:txBody>
      </p:sp>
      <p:sp>
        <p:nvSpPr>
          <p:cNvPr id="41" name="Flèche courbée vers la gauche 40"/>
          <p:cNvSpPr/>
          <p:nvPr/>
        </p:nvSpPr>
        <p:spPr>
          <a:xfrm>
            <a:off x="6334938" y="3404804"/>
            <a:ext cx="628339" cy="851505"/>
          </a:xfrm>
          <a:prstGeom prst="curvedLef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chemeClr val="tx1"/>
              </a:solidFill>
            </a:endParaRPr>
          </a:p>
        </p:txBody>
      </p:sp>
      <p:grpSp>
        <p:nvGrpSpPr>
          <p:cNvPr id="42" name="Groupe 41"/>
          <p:cNvGrpSpPr/>
          <p:nvPr/>
        </p:nvGrpSpPr>
        <p:grpSpPr>
          <a:xfrm>
            <a:off x="2358565" y="3634951"/>
            <a:ext cx="1861427" cy="1232451"/>
            <a:chOff x="670039" y="2647692"/>
            <a:chExt cx="1612299" cy="1113734"/>
          </a:xfrm>
        </p:grpSpPr>
        <p:sp>
          <p:nvSpPr>
            <p:cNvPr id="43" name="ZoneTexte 42"/>
            <p:cNvSpPr txBox="1"/>
            <p:nvPr/>
          </p:nvSpPr>
          <p:spPr>
            <a:xfrm>
              <a:off x="670039" y="2729185"/>
              <a:ext cx="1612299" cy="973454"/>
            </a:xfrm>
            <a:prstGeom prst="rect">
              <a:avLst/>
            </a:prstGeom>
            <a:noFill/>
          </p:spPr>
          <p:txBody>
            <a:bodyPr wrap="square" rtlCol="0">
              <a:spAutoFit/>
            </a:bodyPr>
            <a:lstStyle/>
            <a:p>
              <a:pPr algn="ctr"/>
              <a:r>
                <a:rPr lang="fr-BE" sz="1600" b="1" dirty="0"/>
                <a:t>Exemptions / dérogation : AGW sols art.68, 69, 70, 71 et 73</a:t>
              </a:r>
            </a:p>
          </p:txBody>
        </p:sp>
        <p:sp>
          <p:nvSpPr>
            <p:cNvPr id="44" name="Ellipse 43"/>
            <p:cNvSpPr/>
            <p:nvPr/>
          </p:nvSpPr>
          <p:spPr>
            <a:xfrm>
              <a:off x="670039" y="2647692"/>
              <a:ext cx="1612299" cy="1113734"/>
            </a:xfrm>
            <a:prstGeom prst="ellipse">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sp>
        <p:nvSpPr>
          <p:cNvPr id="47" name="Ellipse 46"/>
          <p:cNvSpPr/>
          <p:nvPr/>
        </p:nvSpPr>
        <p:spPr>
          <a:xfrm>
            <a:off x="4510029" y="3667075"/>
            <a:ext cx="1861427" cy="1232451"/>
          </a:xfrm>
          <a:prstGeom prst="ellipse">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48" name="ZoneTexte 47"/>
          <p:cNvSpPr txBox="1"/>
          <p:nvPr/>
        </p:nvSpPr>
        <p:spPr>
          <a:xfrm>
            <a:off x="4459476" y="3800795"/>
            <a:ext cx="1861427" cy="830997"/>
          </a:xfrm>
          <a:prstGeom prst="rect">
            <a:avLst/>
          </a:prstGeom>
          <a:noFill/>
        </p:spPr>
        <p:txBody>
          <a:bodyPr wrap="square" rtlCol="0">
            <a:spAutoFit/>
          </a:bodyPr>
          <a:lstStyle/>
          <a:p>
            <a:pPr algn="ctr"/>
            <a:r>
              <a:rPr lang="fr-BE" sz="1600" b="1" dirty="0"/>
              <a:t>Exemptions / dérogation : AGW sols art. 73 et 74</a:t>
            </a:r>
          </a:p>
        </p:txBody>
      </p:sp>
      <p:sp>
        <p:nvSpPr>
          <p:cNvPr id="50" name="ZoneTexte 49"/>
          <p:cNvSpPr txBox="1"/>
          <p:nvPr/>
        </p:nvSpPr>
        <p:spPr>
          <a:xfrm>
            <a:off x="127032" y="2189770"/>
            <a:ext cx="1378709" cy="289310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txBody>
          <a:bodyPr wrap="square" rtlCol="0">
            <a:spAutoFit/>
          </a:bodyPr>
          <a:lstStyle/>
          <a:p>
            <a:pPr algn="ctr"/>
            <a:r>
              <a:rPr lang="fr-BE" sz="1400" dirty="0"/>
              <a:t>Possible interférence « sols » / « permis » si travaux ou changement usage</a:t>
            </a:r>
          </a:p>
          <a:p>
            <a:pPr algn="ctr"/>
            <a:r>
              <a:rPr lang="fr-BE" sz="1400" b="1" dirty="0"/>
              <a:t>ET</a:t>
            </a:r>
          </a:p>
          <a:p>
            <a:pPr algn="ctr"/>
            <a:r>
              <a:rPr lang="fr-BE" sz="1400" b="1" dirty="0"/>
              <a:t>Art D.I.V.88 </a:t>
            </a:r>
            <a:r>
              <a:rPr lang="fr-BE" sz="1400" b="1" dirty="0" err="1"/>
              <a:t>CoDT</a:t>
            </a:r>
            <a:r>
              <a:rPr lang="fr-BE" sz="1400" b="1" dirty="0"/>
              <a:t> </a:t>
            </a:r>
            <a:r>
              <a:rPr lang="fr-BE" sz="1400" b="1" u="sng" dirty="0"/>
              <a:t>non applicable pour PU</a:t>
            </a:r>
          </a:p>
          <a:p>
            <a:pPr algn="ctr"/>
            <a:endParaRPr lang="fr-BE" sz="1400" b="1" u="sng" dirty="0"/>
          </a:p>
        </p:txBody>
      </p:sp>
      <p:grpSp>
        <p:nvGrpSpPr>
          <p:cNvPr id="58" name="Groupe 57"/>
          <p:cNvGrpSpPr/>
          <p:nvPr/>
        </p:nvGrpSpPr>
        <p:grpSpPr>
          <a:xfrm>
            <a:off x="6973790" y="1475999"/>
            <a:ext cx="1659670" cy="2945941"/>
            <a:chOff x="6973790" y="1119383"/>
            <a:chExt cx="1659670" cy="2945941"/>
          </a:xfrm>
        </p:grpSpPr>
        <p:sp>
          <p:nvSpPr>
            <p:cNvPr id="57" name="Flèche courbée vers la gauche 56"/>
            <p:cNvSpPr/>
            <p:nvPr/>
          </p:nvSpPr>
          <p:spPr>
            <a:xfrm rot="20886895">
              <a:off x="8096466" y="1119383"/>
              <a:ext cx="536994" cy="1974336"/>
            </a:xfrm>
            <a:prstGeom prst="curvedLef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chemeClr val="tx1"/>
                </a:solidFill>
              </a:endParaRPr>
            </a:p>
          </p:txBody>
        </p:sp>
        <p:sp>
          <p:nvSpPr>
            <p:cNvPr id="53" name="ZoneTexte 52"/>
            <p:cNvSpPr txBox="1"/>
            <p:nvPr/>
          </p:nvSpPr>
          <p:spPr>
            <a:xfrm>
              <a:off x="6973790" y="2895773"/>
              <a:ext cx="1303732" cy="1169551"/>
            </a:xfrm>
            <a:prstGeom prst="rect">
              <a:avLst/>
            </a:prstGeom>
            <a:solidFill>
              <a:srgbClr val="F9B000"/>
            </a:solidFill>
          </p:spPr>
          <p:txBody>
            <a:bodyPr wrap="square" rtlCol="0">
              <a:spAutoFit/>
            </a:bodyPr>
            <a:lstStyle/>
            <a:p>
              <a:pPr algn="ctr"/>
              <a:r>
                <a:rPr lang="fr-BE" sz="1400" dirty="0">
                  <a:solidFill>
                    <a:srgbClr val="7030A0"/>
                  </a:solidFill>
                </a:rPr>
                <a:t>Art 91 </a:t>
              </a:r>
              <a:r>
                <a:rPr lang="fr-BE" sz="1400" dirty="0" smtClean="0">
                  <a:solidFill>
                    <a:srgbClr val="7030A0"/>
                  </a:solidFill>
                </a:rPr>
                <a:t>DS </a:t>
              </a:r>
              <a:r>
                <a:rPr lang="fr-BE" sz="1400" dirty="0" smtClean="0">
                  <a:solidFill>
                    <a:srgbClr val="FF0000"/>
                  </a:solidFill>
                </a:rPr>
                <a:t>(D.66-67 Code envi) </a:t>
              </a:r>
              <a:r>
                <a:rPr lang="fr-BE" sz="1400" dirty="0">
                  <a:solidFill>
                    <a:srgbClr val="FF0000"/>
                  </a:solidFill>
                </a:rPr>
                <a:t>: Extrait conforme BDES + </a:t>
              </a:r>
              <a:r>
                <a:rPr lang="fr-BE" sz="1400" dirty="0" err="1">
                  <a:solidFill>
                    <a:srgbClr val="FF0000"/>
                  </a:solidFill>
                </a:rPr>
                <a:t>expl</a:t>
              </a:r>
              <a:r>
                <a:rPr lang="fr-BE" sz="1400" dirty="0">
                  <a:solidFill>
                    <a:srgbClr val="FF0000"/>
                  </a:solidFill>
                </a:rPr>
                <a:t>. impacts</a:t>
              </a:r>
            </a:p>
          </p:txBody>
        </p:sp>
      </p:grpSp>
      <p:sp>
        <p:nvSpPr>
          <p:cNvPr id="49" name="ZoneTexte 48"/>
          <p:cNvSpPr txBox="1"/>
          <p:nvPr/>
        </p:nvSpPr>
        <p:spPr>
          <a:xfrm>
            <a:off x="7362410" y="2132621"/>
            <a:ext cx="1709018" cy="738664"/>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p:spPr>
        <p:txBody>
          <a:bodyPr wrap="square" rtlCol="0">
            <a:spAutoFit/>
          </a:bodyPr>
          <a:lstStyle/>
          <a:p>
            <a:pPr algn="ctr"/>
            <a:r>
              <a:rPr lang="fr-BE" sz="1400" dirty="0"/>
              <a:t>Pas d’interférence « sols » / « permis » car pas de travaux</a:t>
            </a:r>
          </a:p>
        </p:txBody>
      </p:sp>
      <p:sp>
        <p:nvSpPr>
          <p:cNvPr id="38" name="Titre 1">
            <a:extLst>
              <a:ext uri="{FF2B5EF4-FFF2-40B4-BE49-F238E27FC236}">
                <a16:creationId xmlns:a16="http://schemas.microsoft.com/office/drawing/2014/main" xmlns="" id="{C168E7AE-7712-B747-941A-81FA16BBDF95}"/>
              </a:ext>
            </a:extLst>
          </p:cNvPr>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5 – </a:t>
            </a:r>
            <a:r>
              <a:rPr lang="fr-BE" sz="2800" b="1" dirty="0">
                <a:solidFill>
                  <a:srgbClr val="7AB929"/>
                </a:solidFill>
                <a:latin typeface="Arial"/>
                <a:ea typeface="+mj-ea"/>
                <a:cs typeface="Arial"/>
              </a:rPr>
              <a:t>Permis Unique</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grpSp>
        <p:nvGrpSpPr>
          <p:cNvPr id="52" name="Groupe 51"/>
          <p:cNvGrpSpPr/>
          <p:nvPr/>
        </p:nvGrpSpPr>
        <p:grpSpPr>
          <a:xfrm>
            <a:off x="3604086" y="2053677"/>
            <a:ext cx="1579672" cy="3104884"/>
            <a:chOff x="3454863" y="1589354"/>
            <a:chExt cx="1979304" cy="3505200"/>
          </a:xfrm>
        </p:grpSpPr>
        <p:pic>
          <p:nvPicPr>
            <p:cNvPr id="39" name="Picture 4" descr="Résultat de recherche d'images pour &quot;photo blender&quot;"/>
            <p:cNvPicPr>
              <a:picLocks noChangeAspect="1" noChangeArrowheads="1"/>
            </p:cNvPicPr>
            <p:nvPr/>
          </p:nvPicPr>
          <p:blipFill rotWithShape="1">
            <a:blip r:embed="rId5"/>
            <a:srcRect l="23358" r="20175"/>
            <a:stretch/>
          </p:blipFill>
          <p:spPr bwMode="auto">
            <a:xfrm>
              <a:off x="3454863" y="1589354"/>
              <a:ext cx="1979304" cy="3505200"/>
            </a:xfrm>
            <a:prstGeom prst="rect">
              <a:avLst/>
            </a:prstGeom>
            <a:noFill/>
          </p:spPr>
        </p:pic>
        <p:sp>
          <p:nvSpPr>
            <p:cNvPr id="51" name="Rectangle 50"/>
            <p:cNvSpPr/>
            <p:nvPr/>
          </p:nvSpPr>
          <p:spPr>
            <a:xfrm>
              <a:off x="3954600" y="3840911"/>
              <a:ext cx="381180" cy="1443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spTree>
    <p:extLst>
      <p:ext uri="{BB962C8B-B14F-4D97-AF65-F5344CB8AC3E}">
        <p14:creationId xmlns:p14="http://schemas.microsoft.com/office/powerpoint/2010/main" xmlns="" val="225557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ppt_x"/>
                                          </p:val>
                                        </p:tav>
                                        <p:tav tm="100000">
                                          <p:val>
                                            <p:strVal val="#ppt_x"/>
                                          </p:val>
                                        </p:tav>
                                      </p:tavLst>
                                    </p:anim>
                                    <p:anim calcmode="lin" valueType="num">
                                      <p:cBhvr additive="base">
                                        <p:cTn id="30" dur="500" fill="hold"/>
                                        <p:tgtEl>
                                          <p:spTgt spid="4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additive="base">
                                        <p:cTn id="45" dur="500" fill="hold"/>
                                        <p:tgtEl>
                                          <p:spTgt spid="48"/>
                                        </p:tgtEl>
                                        <p:attrNameLst>
                                          <p:attrName>ppt_x</p:attrName>
                                        </p:attrNameLst>
                                      </p:cBhvr>
                                      <p:tavLst>
                                        <p:tav tm="0">
                                          <p:val>
                                            <p:strVal val="#ppt_x"/>
                                          </p:val>
                                        </p:tav>
                                        <p:tav tm="100000">
                                          <p:val>
                                            <p:strVal val="#ppt_x"/>
                                          </p:val>
                                        </p:tav>
                                      </p:tavLst>
                                    </p:anim>
                                    <p:anim calcmode="lin" valueType="num">
                                      <p:cBhvr additive="base">
                                        <p:cTn id="4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fill="hold"/>
                                        <p:tgtEl>
                                          <p:spTgt spid="58"/>
                                        </p:tgtEl>
                                        <p:attrNameLst>
                                          <p:attrName>ppt_x</p:attrName>
                                        </p:attrNameLst>
                                      </p:cBhvr>
                                      <p:tavLst>
                                        <p:tav tm="0">
                                          <p:val>
                                            <p:strVal val="#ppt_x"/>
                                          </p:val>
                                        </p:tav>
                                        <p:tav tm="100000">
                                          <p:val>
                                            <p:strVal val="#ppt_x"/>
                                          </p:val>
                                        </p:tav>
                                      </p:tavLst>
                                    </p:anim>
                                    <p:anim calcmode="lin" valueType="num">
                                      <p:cBhvr additive="base">
                                        <p:cTn id="5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ppt_x"/>
                                          </p:val>
                                        </p:tav>
                                        <p:tav tm="100000">
                                          <p:val>
                                            <p:strVal val="#ppt_x"/>
                                          </p:val>
                                        </p:tav>
                                      </p:tavLst>
                                    </p:anim>
                                    <p:anim calcmode="lin" valueType="num">
                                      <p:cBhvr additive="base">
                                        <p:cTn id="58" dur="500" fill="hold"/>
                                        <p:tgtEl>
                                          <p:spTgt spid="4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ppt_x"/>
                                          </p:val>
                                        </p:tav>
                                        <p:tav tm="100000">
                                          <p:val>
                                            <p:strVal val="#ppt_x"/>
                                          </p:val>
                                        </p:tav>
                                      </p:tavLst>
                                    </p:anim>
                                    <p:anim calcmode="lin" valueType="num">
                                      <p:cBhvr additive="base">
                                        <p:cTn id="6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500" fill="hold"/>
                                        <p:tgtEl>
                                          <p:spTgt spid="52"/>
                                        </p:tgtEl>
                                        <p:attrNameLst>
                                          <p:attrName>ppt_w</p:attrName>
                                        </p:attrNameLst>
                                      </p:cBhvr>
                                      <p:tavLst>
                                        <p:tav tm="0">
                                          <p:val>
                                            <p:fltVal val="0"/>
                                          </p:val>
                                        </p:tav>
                                        <p:tav tm="100000">
                                          <p:val>
                                            <p:strVal val="#ppt_w"/>
                                          </p:val>
                                        </p:tav>
                                      </p:tavLst>
                                    </p:anim>
                                    <p:anim calcmode="lin" valueType="num">
                                      <p:cBhvr>
                                        <p:cTn id="68" dur="500" fill="hold"/>
                                        <p:tgtEl>
                                          <p:spTgt spid="52"/>
                                        </p:tgtEl>
                                        <p:attrNameLst>
                                          <p:attrName>ppt_h</p:attrName>
                                        </p:attrNameLst>
                                      </p:cBhvr>
                                      <p:tavLst>
                                        <p:tav tm="0">
                                          <p:val>
                                            <p:fltVal val="0"/>
                                          </p:val>
                                        </p:tav>
                                        <p:tav tm="100000">
                                          <p:val>
                                            <p:strVal val="#ppt_h"/>
                                          </p:val>
                                        </p:tav>
                                      </p:tavLst>
                                    </p:anim>
                                    <p:animEffect transition="in" filter="fade">
                                      <p:cBhvr>
                                        <p:cTn id="6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0" grpId="0" animBg="1"/>
      <p:bldP spid="41" grpId="0" animBg="1"/>
      <p:bldP spid="47" grpId="0" animBg="1"/>
      <p:bldP spid="48" grpId="0"/>
      <p:bldP spid="50" grpId="0" animBg="1"/>
      <p:bldP spid="4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240" y="3679704"/>
            <a:ext cx="2609088" cy="1323439"/>
          </a:xfrm>
          <a:prstGeom prst="rect">
            <a:avLst/>
          </a:prstGeom>
          <a:solidFill>
            <a:schemeClr val="bg1"/>
          </a:solidFill>
        </p:spPr>
        <p:txBody>
          <a:bodyPr wrap="square" rtlCol="0">
            <a:spAutoFit/>
          </a:bodyPr>
          <a:lstStyle/>
          <a:p>
            <a:pPr marL="285750" indent="-285750">
              <a:buFont typeface="Symbol" pitchFamily="2" charset="2"/>
              <a:buChar char="Þ"/>
            </a:pPr>
            <a:r>
              <a:rPr lang="fr-BE" sz="1600" dirty="0">
                <a:solidFill>
                  <a:srgbClr val="0070C0"/>
                </a:solidFill>
              </a:rPr>
              <a:t>Possibilité de renvoi d’un formulaire vers l’autre par le demandeur pour éviter les redondances</a:t>
            </a:r>
          </a:p>
          <a:p>
            <a:pPr marL="285750" indent="-285750">
              <a:buFont typeface="Symbol" pitchFamily="2" charset="2"/>
              <a:buChar char="Þ"/>
            </a:pPr>
            <a:endParaRPr lang="fr-BE" sz="1600" dirty="0">
              <a:solidFill>
                <a:srgbClr val="0070C0"/>
              </a:solidFill>
            </a:endParaRPr>
          </a:p>
        </p:txBody>
      </p:sp>
      <p:sp>
        <p:nvSpPr>
          <p:cNvPr id="3" name="Carré corné 2">
            <a:extLst>
              <a:ext uri="{FF2B5EF4-FFF2-40B4-BE49-F238E27FC236}">
                <a16:creationId xmlns:a16="http://schemas.microsoft.com/office/drawing/2014/main" xmlns="" id="{D68CE013-1111-2A48-A120-26AE11253C90}"/>
              </a:ext>
            </a:extLst>
          </p:cNvPr>
          <p:cNvSpPr/>
          <p:nvPr/>
        </p:nvSpPr>
        <p:spPr>
          <a:xfrm>
            <a:off x="768096" y="842280"/>
            <a:ext cx="3655314" cy="2632668"/>
          </a:xfrm>
          <a:prstGeom prst="foldedCorne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10" name="Carré corné 9">
            <a:extLst>
              <a:ext uri="{FF2B5EF4-FFF2-40B4-BE49-F238E27FC236}">
                <a16:creationId xmlns:a16="http://schemas.microsoft.com/office/drawing/2014/main" xmlns="" id="{C81745A0-AFD8-9E4E-9E28-FA6BC64853C2}"/>
              </a:ext>
            </a:extLst>
          </p:cNvPr>
          <p:cNvSpPr/>
          <p:nvPr/>
        </p:nvSpPr>
        <p:spPr>
          <a:xfrm>
            <a:off x="2607354" y="2660903"/>
            <a:ext cx="1891494" cy="2306331"/>
          </a:xfrm>
          <a:prstGeom prst="foldedCorne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sz="1400"/>
          </a:p>
        </p:txBody>
      </p:sp>
      <p:sp>
        <p:nvSpPr>
          <p:cNvPr id="11" name="ZoneTexte 10">
            <a:extLst>
              <a:ext uri="{FF2B5EF4-FFF2-40B4-BE49-F238E27FC236}">
                <a16:creationId xmlns:a16="http://schemas.microsoft.com/office/drawing/2014/main" xmlns="" id="{7BEF1AF9-4CB5-9D49-BB42-02F3B9A3E63D}"/>
              </a:ext>
            </a:extLst>
          </p:cNvPr>
          <p:cNvSpPr txBox="1"/>
          <p:nvPr/>
        </p:nvSpPr>
        <p:spPr>
          <a:xfrm>
            <a:off x="2624327" y="3060354"/>
            <a:ext cx="2185565" cy="738664"/>
          </a:xfrm>
          <a:prstGeom prst="rect">
            <a:avLst/>
          </a:prstGeom>
          <a:noFill/>
        </p:spPr>
        <p:txBody>
          <a:bodyPr wrap="square" rtlCol="0">
            <a:spAutoFit/>
          </a:bodyPr>
          <a:lstStyle/>
          <a:p>
            <a:r>
              <a:rPr lang="fr-FR" sz="1400" b="1" dirty="0"/>
              <a:t>Cadre I – BDES </a:t>
            </a:r>
            <a:r>
              <a:rPr lang="fr-FR" sz="1400" dirty="0"/>
              <a:t>(+ déclaration de pollution     et rectification)</a:t>
            </a:r>
          </a:p>
        </p:txBody>
      </p:sp>
      <p:sp>
        <p:nvSpPr>
          <p:cNvPr id="12" name="ZoneTexte 11">
            <a:extLst>
              <a:ext uri="{FF2B5EF4-FFF2-40B4-BE49-F238E27FC236}">
                <a16:creationId xmlns:a16="http://schemas.microsoft.com/office/drawing/2014/main" xmlns="" id="{79F9BCB8-C827-F84C-AB42-CB80C84204F9}"/>
              </a:ext>
            </a:extLst>
          </p:cNvPr>
          <p:cNvSpPr txBox="1"/>
          <p:nvPr/>
        </p:nvSpPr>
        <p:spPr>
          <a:xfrm>
            <a:off x="2624327" y="3762294"/>
            <a:ext cx="2206752" cy="738664"/>
          </a:xfrm>
          <a:prstGeom prst="rect">
            <a:avLst/>
          </a:prstGeom>
          <a:noFill/>
        </p:spPr>
        <p:txBody>
          <a:bodyPr wrap="square" rtlCol="0">
            <a:spAutoFit/>
          </a:bodyPr>
          <a:lstStyle/>
          <a:p>
            <a:r>
              <a:rPr lang="fr-FR" sz="1400" b="1" dirty="0"/>
              <a:t>Cadre II – Examen des dérogations possibles </a:t>
            </a:r>
            <a:r>
              <a:rPr lang="fr-FR" sz="1400" dirty="0"/>
              <a:t>(+ documents à joindre)</a:t>
            </a:r>
          </a:p>
        </p:txBody>
      </p:sp>
      <p:sp>
        <p:nvSpPr>
          <p:cNvPr id="16" name="ZoneTexte 15">
            <a:extLst>
              <a:ext uri="{FF2B5EF4-FFF2-40B4-BE49-F238E27FC236}">
                <a16:creationId xmlns:a16="http://schemas.microsoft.com/office/drawing/2014/main" xmlns="" id="{51282C88-6A2C-344D-B521-F2251DD6BC4C}"/>
              </a:ext>
            </a:extLst>
          </p:cNvPr>
          <p:cNvSpPr txBox="1"/>
          <p:nvPr/>
        </p:nvSpPr>
        <p:spPr>
          <a:xfrm>
            <a:off x="950976" y="920693"/>
            <a:ext cx="3488436" cy="2646878"/>
          </a:xfrm>
          <a:prstGeom prst="rect">
            <a:avLst/>
          </a:prstGeom>
          <a:noFill/>
        </p:spPr>
        <p:txBody>
          <a:bodyPr wrap="square" rtlCol="0">
            <a:spAutoFit/>
          </a:bodyPr>
          <a:lstStyle/>
          <a:p>
            <a:pPr algn="ctr"/>
            <a:r>
              <a:rPr lang="fr-FR" sz="1600" u="sng" dirty="0"/>
              <a:t>Formulaire général de demande de permis d’environnement</a:t>
            </a:r>
          </a:p>
          <a:p>
            <a:pPr algn="ctr"/>
            <a:r>
              <a:rPr lang="fr-FR" sz="1600" dirty="0"/>
              <a:t>1</a:t>
            </a:r>
            <a:r>
              <a:rPr lang="fr-FR" sz="1600" baseline="30000" dirty="0"/>
              <a:t>ère</a:t>
            </a:r>
            <a:r>
              <a:rPr lang="fr-FR" sz="1600" dirty="0"/>
              <a:t> PARTIE – Présentation générale</a:t>
            </a:r>
          </a:p>
          <a:p>
            <a:pPr algn="ctr"/>
            <a:r>
              <a:rPr lang="fr-FR" sz="1600" i="1" dirty="0"/>
              <a:t>Cadre V : urbanisme</a:t>
            </a:r>
            <a:endParaRPr lang="fr-FR" sz="1600" dirty="0"/>
          </a:p>
          <a:p>
            <a:pPr marL="342900" indent="-342900">
              <a:buFont typeface="+mj-lt"/>
              <a:buAutoNum type="arabicPeriod"/>
            </a:pPr>
            <a:r>
              <a:rPr lang="fr-BE" sz="1400" dirty="0"/>
              <a:t>Permis d’environnement ou permis unique (environnement + urbanisme) ?</a:t>
            </a:r>
          </a:p>
          <a:p>
            <a:r>
              <a:rPr lang="fr-BE" sz="1400" dirty="0"/>
              <a:t>          </a:t>
            </a:r>
            <a:r>
              <a:rPr lang="fr-BE" sz="1400" i="1" dirty="0" err="1"/>
              <a:t>Purb</a:t>
            </a:r>
            <a:r>
              <a:rPr lang="fr-BE" sz="1400" i="1" dirty="0"/>
              <a:t> à part ou documents joints au PE?</a:t>
            </a:r>
          </a:p>
          <a:p>
            <a:pPr marL="342900" indent="-342900">
              <a:buFont typeface="+mj-lt"/>
              <a:buAutoNum type="arabicPeriod" startAt="2"/>
            </a:pPr>
            <a:r>
              <a:rPr lang="fr-BE" sz="1400" dirty="0"/>
              <a:t>Voirie</a:t>
            </a:r>
          </a:p>
          <a:p>
            <a:pPr marL="342900" indent="-342900">
              <a:buFont typeface="+mj-lt"/>
              <a:buAutoNum type="arabicPeriod" startAt="2"/>
            </a:pPr>
            <a:r>
              <a:rPr lang="fr-BE" sz="1400" dirty="0"/>
              <a:t>Phasage projet</a:t>
            </a:r>
          </a:p>
          <a:p>
            <a:pPr marL="342900" indent="-342900">
              <a:buFont typeface="+mj-lt"/>
              <a:buAutoNum type="arabicPeriod" startAt="2"/>
            </a:pPr>
            <a:r>
              <a:rPr lang="fr-BE" sz="1400" dirty="0"/>
              <a:t>Phasage chantier</a:t>
            </a:r>
          </a:p>
          <a:p>
            <a:pPr marL="342900" indent="-342900">
              <a:buFont typeface="+mj-lt"/>
              <a:buAutoNum type="arabicPeriod" startAt="2"/>
            </a:pPr>
            <a:endParaRPr lang="fr-FR" sz="1400" dirty="0"/>
          </a:p>
        </p:txBody>
      </p:sp>
      <p:sp>
        <p:nvSpPr>
          <p:cNvPr id="13" name="ZoneTexte 12">
            <a:extLst>
              <a:ext uri="{FF2B5EF4-FFF2-40B4-BE49-F238E27FC236}">
                <a16:creationId xmlns:a16="http://schemas.microsoft.com/office/drawing/2014/main" xmlns="" id="{9EB33BB3-2402-4640-8939-61ABAE0C7359}"/>
              </a:ext>
            </a:extLst>
          </p:cNvPr>
          <p:cNvSpPr txBox="1"/>
          <p:nvPr/>
        </p:nvSpPr>
        <p:spPr>
          <a:xfrm>
            <a:off x="2688336" y="2752344"/>
            <a:ext cx="1729740" cy="307777"/>
          </a:xfrm>
          <a:prstGeom prst="rect">
            <a:avLst/>
          </a:prstGeom>
          <a:noFill/>
          <a:ln>
            <a:solidFill>
              <a:schemeClr val="tx1"/>
            </a:solidFill>
          </a:ln>
        </p:spPr>
        <p:txBody>
          <a:bodyPr wrap="square" rtlCol="0">
            <a:spAutoFit/>
          </a:bodyPr>
          <a:lstStyle/>
          <a:p>
            <a:r>
              <a:rPr lang="fr-FR" sz="1400" dirty="0"/>
              <a:t>Annexe 8 AGW sols</a:t>
            </a:r>
          </a:p>
        </p:txBody>
      </p:sp>
      <p:sp>
        <p:nvSpPr>
          <p:cNvPr id="14" name="ZoneTexte 13">
            <a:extLst>
              <a:ext uri="{FF2B5EF4-FFF2-40B4-BE49-F238E27FC236}">
                <a16:creationId xmlns:a16="http://schemas.microsoft.com/office/drawing/2014/main" xmlns="" id="{C78352D4-454C-2A47-A70B-57F9B65EDA21}"/>
              </a:ext>
            </a:extLst>
          </p:cNvPr>
          <p:cNvSpPr txBox="1"/>
          <p:nvPr/>
        </p:nvSpPr>
        <p:spPr>
          <a:xfrm>
            <a:off x="2514600" y="4499910"/>
            <a:ext cx="2100072" cy="307777"/>
          </a:xfrm>
          <a:prstGeom prst="rect">
            <a:avLst/>
          </a:prstGeom>
          <a:noFill/>
        </p:spPr>
        <p:txBody>
          <a:bodyPr wrap="square" rtlCol="0">
            <a:spAutoFit/>
          </a:bodyPr>
          <a:lstStyle/>
          <a:p>
            <a:pPr algn="ctr"/>
            <a:r>
              <a:rPr lang="fr-FR" sz="1400" b="1" i="1" dirty="0"/>
              <a:t>Déclaration sur l’honneur</a:t>
            </a:r>
            <a:endParaRPr lang="fr-FR" sz="1400" i="1" dirty="0"/>
          </a:p>
        </p:txBody>
      </p:sp>
      <p:sp>
        <p:nvSpPr>
          <p:cNvPr id="4" name="Carré corné 3">
            <a:extLst>
              <a:ext uri="{FF2B5EF4-FFF2-40B4-BE49-F238E27FC236}">
                <a16:creationId xmlns:a16="http://schemas.microsoft.com/office/drawing/2014/main" xmlns="" id="{9F4EE96C-E2BB-5C47-8A0D-52266F5FDDDD}"/>
              </a:ext>
            </a:extLst>
          </p:cNvPr>
          <p:cNvSpPr/>
          <p:nvPr/>
        </p:nvSpPr>
        <p:spPr>
          <a:xfrm>
            <a:off x="4567428" y="1249877"/>
            <a:ext cx="4466304" cy="3770179"/>
          </a:xfrm>
          <a:prstGeom prst="foldedCorner">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n w="0"/>
              <a:solidFill>
                <a:schemeClr val="tx1"/>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xmlns="" id="{C852C105-9228-4F49-8E03-CEF4AB9A3A7E}"/>
              </a:ext>
            </a:extLst>
          </p:cNvPr>
          <p:cNvSpPr/>
          <p:nvPr/>
        </p:nvSpPr>
        <p:spPr>
          <a:xfrm>
            <a:off x="4624578" y="3209544"/>
            <a:ext cx="4332954" cy="1078992"/>
          </a:xfrm>
          <a:prstGeom prst="rect">
            <a:avLst/>
          </a:prstGeom>
          <a:noFill/>
          <a:ln w="28575">
            <a:solidFill>
              <a:srgbClr val="00B05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8" name="Picture 8" descr="Silhouette vector clipart d">
            <a:extLst>
              <a:ext uri="{FF2B5EF4-FFF2-40B4-BE49-F238E27FC236}">
                <a16:creationId xmlns:a16="http://schemas.microsoft.com/office/drawing/2014/main" xmlns="" id="{B525599D-2D31-6048-958B-5CC11F66AEBC}"/>
              </a:ext>
            </a:extLst>
          </p:cNvPr>
          <p:cNvPicPr>
            <a:picLocks noChangeAspect="1" noChangeArrowheads="1"/>
          </p:cNvPicPr>
          <p:nvPr/>
        </p:nvPicPr>
        <p:blipFill>
          <a:blip r:embed="rId2"/>
          <a:srcRect/>
          <a:stretch>
            <a:fillRect/>
          </a:stretch>
        </p:blipFill>
        <p:spPr bwMode="auto">
          <a:xfrm>
            <a:off x="4616258" y="1270625"/>
            <a:ext cx="485511" cy="851774"/>
          </a:xfrm>
          <a:prstGeom prst="rect">
            <a:avLst/>
          </a:prstGeom>
          <a:noFill/>
        </p:spPr>
      </p:pic>
      <p:sp>
        <p:nvSpPr>
          <p:cNvPr id="9" name="ZoneTexte 8">
            <a:extLst>
              <a:ext uri="{FF2B5EF4-FFF2-40B4-BE49-F238E27FC236}">
                <a16:creationId xmlns:a16="http://schemas.microsoft.com/office/drawing/2014/main" xmlns="" id="{58F501CD-A13F-3E41-9D10-35D502DDA2FC}"/>
              </a:ext>
            </a:extLst>
          </p:cNvPr>
          <p:cNvSpPr txBox="1"/>
          <p:nvPr/>
        </p:nvSpPr>
        <p:spPr>
          <a:xfrm>
            <a:off x="4584402" y="1316344"/>
            <a:ext cx="4449330" cy="3908762"/>
          </a:xfrm>
          <a:prstGeom prst="rect">
            <a:avLst/>
          </a:prstGeom>
          <a:noFill/>
        </p:spPr>
        <p:txBody>
          <a:bodyPr wrap="square" rtlCol="0">
            <a:spAutoFit/>
          </a:bodyPr>
          <a:lstStyle/>
          <a:p>
            <a:pPr algn="ctr"/>
            <a:r>
              <a:rPr lang="fr-FR" sz="1600" dirty="0"/>
              <a:t>       </a:t>
            </a:r>
            <a:r>
              <a:rPr lang="fr-FR" sz="1600" u="sng" dirty="0"/>
              <a:t>Formulaire général de demande de permis d’environnement</a:t>
            </a:r>
          </a:p>
          <a:p>
            <a:pPr algn="ctr"/>
            <a:r>
              <a:rPr lang="fr-FR" sz="1600" dirty="0"/>
              <a:t>2</a:t>
            </a:r>
            <a:r>
              <a:rPr lang="fr-FR" sz="1600" baseline="30000" dirty="0"/>
              <a:t>ème</a:t>
            </a:r>
            <a:r>
              <a:rPr lang="fr-FR" sz="1600" dirty="0"/>
              <a:t> PARTIE – Effets sur l’environnement </a:t>
            </a:r>
          </a:p>
          <a:p>
            <a:pPr algn="ctr"/>
            <a:endParaRPr lang="fr-FR" sz="1600" i="1" u="sng" dirty="0"/>
          </a:p>
          <a:p>
            <a:r>
              <a:rPr lang="fr-FR" sz="1600" i="1" dirty="0"/>
              <a:t>Cadre V : effet sur les sols et les eaux souterraines </a:t>
            </a:r>
            <a:endParaRPr lang="fr-FR" sz="1600" dirty="0"/>
          </a:p>
          <a:p>
            <a:pPr marL="342900" indent="-342900">
              <a:buAutoNum type="arabicPeriod"/>
            </a:pPr>
            <a:r>
              <a:rPr lang="fr-FR" sz="1400" dirty="0"/>
              <a:t>Etat du sol</a:t>
            </a:r>
          </a:p>
          <a:p>
            <a:pPr marL="800100" lvl="1" indent="-342900">
              <a:buFont typeface="Arial" panose="020B0604020202020204" pitchFamily="34" charset="0"/>
              <a:buChar char="•"/>
            </a:pPr>
            <a:r>
              <a:rPr lang="fr-FR" sz="1400" dirty="0"/>
              <a:t>Pollution (PA / travaux + zones distinctes)</a:t>
            </a:r>
          </a:p>
          <a:p>
            <a:pPr marL="800100" lvl="1" indent="-342900">
              <a:buFont typeface="Arial" panose="020B0604020202020204" pitchFamily="34" charset="0"/>
              <a:buChar char="•"/>
            </a:pPr>
            <a:r>
              <a:rPr lang="fr-FR" sz="1400" dirty="0"/>
              <a:t>Rectification BDES/déclaration pollution</a:t>
            </a:r>
          </a:p>
          <a:p>
            <a:pPr marL="342900" indent="-342900">
              <a:buAutoNum type="arabicPeriod"/>
            </a:pPr>
            <a:r>
              <a:rPr lang="fr-FR" sz="1400" dirty="0"/>
              <a:t>Obligations liées au sol</a:t>
            </a:r>
          </a:p>
          <a:p>
            <a:pPr marL="800100" lvl="1" indent="-342900">
              <a:buFont typeface="Arial" panose="020B0604020202020204" pitchFamily="34" charset="0"/>
              <a:buChar char="•"/>
            </a:pPr>
            <a:r>
              <a:rPr lang="fr-FR" sz="1400" dirty="0"/>
              <a:t>EO (jointe ou </a:t>
            </a:r>
            <a:r>
              <a:rPr lang="fr-FR" sz="1400" dirty="0" err="1"/>
              <a:t>n°dossier</a:t>
            </a:r>
            <a:r>
              <a:rPr lang="fr-FR" sz="1400" dirty="0"/>
              <a:t>)</a:t>
            </a:r>
          </a:p>
          <a:p>
            <a:pPr marL="800100" lvl="1" indent="-342900">
              <a:buFont typeface="Arial" panose="020B0604020202020204" pitchFamily="34" charset="0"/>
              <a:buChar char="•"/>
            </a:pPr>
            <a:r>
              <a:rPr lang="fr-FR" sz="1400" dirty="0"/>
              <a:t>Dérogation/preuve délai </a:t>
            </a:r>
            <a:r>
              <a:rPr lang="fr-FR" sz="1400" dirty="0" err="1"/>
              <a:t>écoulé+rapport</a:t>
            </a:r>
            <a:r>
              <a:rPr lang="fr-FR" sz="1400" dirty="0"/>
              <a:t> expert</a:t>
            </a:r>
          </a:p>
          <a:p>
            <a:pPr marL="800100" lvl="1" indent="-342900">
              <a:buFont typeface="Arial" panose="020B0604020202020204" pitchFamily="34" charset="0"/>
              <a:buChar char="•"/>
            </a:pPr>
            <a:r>
              <a:rPr lang="fr-FR" sz="1400" dirty="0"/>
              <a:t>Extrait conforme + description impact BDES sur projet</a:t>
            </a:r>
          </a:p>
          <a:p>
            <a:pPr marL="342900" indent="-342900">
              <a:buAutoNum type="arabicPeriod"/>
            </a:pPr>
            <a:r>
              <a:rPr lang="fr-FR" sz="1400" dirty="0"/>
              <a:t>Impact du projet</a:t>
            </a:r>
          </a:p>
          <a:p>
            <a:pPr marL="800100" lvl="1" indent="-342900">
              <a:buFont typeface="Arial" panose="020B0604020202020204" pitchFamily="34" charset="0"/>
              <a:buChar char="•"/>
            </a:pPr>
            <a:r>
              <a:rPr lang="fr-FR" sz="1400" dirty="0"/>
              <a:t>Impacts</a:t>
            </a:r>
          </a:p>
          <a:p>
            <a:pPr marL="800100" lvl="1" indent="-342900">
              <a:buFont typeface="Arial" panose="020B0604020202020204" pitchFamily="34" charset="0"/>
              <a:buChar char="•"/>
            </a:pPr>
            <a:r>
              <a:rPr lang="fr-FR" sz="1400" dirty="0"/>
              <a:t>Mesures (existantes + prévues)</a:t>
            </a:r>
          </a:p>
          <a:p>
            <a:endParaRPr lang="fr-BE" sz="1400" dirty="0"/>
          </a:p>
        </p:txBody>
      </p:sp>
      <p:sp>
        <p:nvSpPr>
          <p:cNvPr id="15" name="Titre 1">
            <a:extLst>
              <a:ext uri="{FF2B5EF4-FFF2-40B4-BE49-F238E27FC236}">
                <a16:creationId xmlns:a16="http://schemas.microsoft.com/office/drawing/2014/main" xmlns="" id="{ECF7BCC7-75E0-484C-A115-6C2674FC1A01}"/>
              </a:ext>
            </a:extLst>
          </p:cNvPr>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5 – </a:t>
            </a:r>
            <a:r>
              <a:rPr lang="fr-BE" sz="2800" b="1" dirty="0">
                <a:solidFill>
                  <a:srgbClr val="7AB929"/>
                </a:solidFill>
                <a:latin typeface="Arial"/>
                <a:ea typeface="+mj-ea"/>
                <a:cs typeface="Arial"/>
              </a:rPr>
              <a:t>Permis Unique</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pic>
        <p:nvPicPr>
          <p:cNvPr id="17" name="Picture 8" descr="Silhouette vector clipart d">
            <a:extLst>
              <a:ext uri="{FF2B5EF4-FFF2-40B4-BE49-F238E27FC236}">
                <a16:creationId xmlns:a16="http://schemas.microsoft.com/office/drawing/2014/main" xmlns="" id="{E9C71C3B-E66B-1B45-8BD3-EDB1E6EF70F4}"/>
              </a:ext>
            </a:extLst>
          </p:cNvPr>
          <p:cNvPicPr>
            <a:picLocks noChangeAspect="1" noChangeArrowheads="1"/>
          </p:cNvPicPr>
          <p:nvPr/>
        </p:nvPicPr>
        <p:blipFill>
          <a:blip r:embed="rId2"/>
          <a:srcRect/>
          <a:stretch>
            <a:fillRect/>
          </a:stretch>
        </p:blipFill>
        <p:spPr bwMode="auto">
          <a:xfrm>
            <a:off x="802386" y="930107"/>
            <a:ext cx="485511" cy="85177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182" y="40879"/>
            <a:ext cx="7868120" cy="857250"/>
          </a:xfrm>
        </p:spPr>
        <p:txBody>
          <a:bodyPr>
            <a:normAutofit/>
          </a:bodyPr>
          <a:lstStyle/>
          <a:p>
            <a:r>
              <a:rPr lang="fr-BE" dirty="0"/>
              <a:t>1 – Dispositions légales</a:t>
            </a:r>
          </a:p>
        </p:txBody>
      </p:sp>
      <p:sp>
        <p:nvSpPr>
          <p:cNvPr id="3" name="ZoneTexte 2">
            <a:extLst>
              <a:ext uri="{FF2B5EF4-FFF2-40B4-BE49-F238E27FC236}">
                <a16:creationId xmlns:a16="http://schemas.microsoft.com/office/drawing/2014/main" xmlns="" id="{6637AD2C-C192-EF46-AB3F-D2ACEAE1BA7A}"/>
              </a:ext>
            </a:extLst>
          </p:cNvPr>
          <p:cNvSpPr txBox="1"/>
          <p:nvPr/>
        </p:nvSpPr>
        <p:spPr>
          <a:xfrm>
            <a:off x="554182" y="898129"/>
            <a:ext cx="8229600" cy="400110"/>
          </a:xfrm>
          <a:prstGeom prst="rect">
            <a:avLst/>
          </a:prstGeom>
          <a:noFill/>
        </p:spPr>
        <p:txBody>
          <a:bodyPr wrap="square" rtlCol="0">
            <a:spAutoFit/>
          </a:bodyPr>
          <a:lstStyle/>
          <a:p>
            <a:pPr marL="285750" indent="-285750">
              <a:buFontTx/>
              <a:buChar char="-"/>
            </a:pPr>
            <a:r>
              <a:rPr lang="fr-FR" sz="2000" b="1" dirty="0">
                <a:latin typeface="Arial" pitchFamily="34" charset="0"/>
                <a:cs typeface="Arial" pitchFamily="34" charset="0"/>
              </a:rPr>
              <a:t>Textes adoptés	</a:t>
            </a:r>
            <a:endParaRPr lang="fr-FR" sz="2000" dirty="0"/>
          </a:p>
        </p:txBody>
      </p:sp>
      <p:sp>
        <p:nvSpPr>
          <p:cNvPr id="4" name="Ellipse 3"/>
          <p:cNvSpPr/>
          <p:nvPr/>
        </p:nvSpPr>
        <p:spPr>
          <a:xfrm>
            <a:off x="3451984" y="1514139"/>
            <a:ext cx="2250316" cy="148509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5" name="ZoneTexte 4"/>
          <p:cNvSpPr txBox="1"/>
          <p:nvPr/>
        </p:nvSpPr>
        <p:spPr>
          <a:xfrm>
            <a:off x="3530600" y="1930400"/>
            <a:ext cx="2184400" cy="707886"/>
          </a:xfrm>
          <a:prstGeom prst="rect">
            <a:avLst/>
          </a:prstGeom>
          <a:noFill/>
        </p:spPr>
        <p:txBody>
          <a:bodyPr wrap="square" rtlCol="0">
            <a:spAutoFit/>
          </a:bodyPr>
          <a:lstStyle/>
          <a:p>
            <a:pPr marL="0" lvl="1" algn="ctr"/>
            <a:r>
              <a:rPr lang="fr-FR" sz="2000" b="1" dirty="0">
                <a:latin typeface="Arial" pitchFamily="34" charset="0"/>
                <a:cs typeface="Arial" pitchFamily="34" charset="0"/>
              </a:rPr>
              <a:t>Décret « sols » du 1</a:t>
            </a:r>
            <a:r>
              <a:rPr lang="fr-FR" sz="2000" b="1" baseline="30000" dirty="0">
                <a:latin typeface="Arial" pitchFamily="34" charset="0"/>
                <a:cs typeface="Arial" pitchFamily="34" charset="0"/>
              </a:rPr>
              <a:t>er</a:t>
            </a:r>
            <a:r>
              <a:rPr lang="fr-FR" sz="2000" b="1" dirty="0">
                <a:latin typeface="Arial" pitchFamily="34" charset="0"/>
                <a:cs typeface="Arial" pitchFamily="34" charset="0"/>
              </a:rPr>
              <a:t> mars 2018</a:t>
            </a:r>
          </a:p>
        </p:txBody>
      </p:sp>
      <p:sp>
        <p:nvSpPr>
          <p:cNvPr id="6" name="Ellipse 5"/>
          <p:cNvSpPr/>
          <p:nvPr/>
        </p:nvSpPr>
        <p:spPr>
          <a:xfrm>
            <a:off x="5880100" y="1526839"/>
            <a:ext cx="2897802" cy="102586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BE" u="sng" dirty="0"/>
              <a:t>AGW « sols » du 6 décembre 2018</a:t>
            </a:r>
          </a:p>
        </p:txBody>
      </p:sp>
      <p:sp>
        <p:nvSpPr>
          <p:cNvPr id="7" name="Ellipse 6"/>
          <p:cNvSpPr/>
          <p:nvPr/>
        </p:nvSpPr>
        <p:spPr>
          <a:xfrm>
            <a:off x="554182" y="1514139"/>
            <a:ext cx="2897802" cy="102586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BE" dirty="0"/>
              <a:t>AGW « terres » du 5 juillet 2018</a:t>
            </a:r>
          </a:p>
        </p:txBody>
      </p:sp>
      <p:sp>
        <p:nvSpPr>
          <p:cNvPr id="8" name="Ellipse 7"/>
          <p:cNvSpPr/>
          <p:nvPr/>
        </p:nvSpPr>
        <p:spPr>
          <a:xfrm>
            <a:off x="645498" y="2885738"/>
            <a:ext cx="2897802" cy="102586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BE" dirty="0"/>
              <a:t>AGW « rubriques PE » du 27 septembre 2018</a:t>
            </a:r>
          </a:p>
        </p:txBody>
      </p:sp>
      <p:sp>
        <p:nvSpPr>
          <p:cNvPr id="9" name="Ellipse 8"/>
          <p:cNvSpPr/>
          <p:nvPr/>
        </p:nvSpPr>
        <p:spPr>
          <a:xfrm>
            <a:off x="3810000" y="3746500"/>
            <a:ext cx="3081482" cy="102586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BE" dirty="0"/>
              <a:t>AGW « normes » du 13 décembre 2018</a:t>
            </a:r>
          </a:p>
        </p:txBody>
      </p:sp>
      <p:sp>
        <p:nvSpPr>
          <p:cNvPr id="10" name="ZoneTexte 9"/>
          <p:cNvSpPr txBox="1"/>
          <p:nvPr/>
        </p:nvSpPr>
        <p:spPr>
          <a:xfrm>
            <a:off x="3530600" y="2933192"/>
            <a:ext cx="2197100" cy="707886"/>
          </a:xfrm>
          <a:prstGeom prst="rect">
            <a:avLst/>
          </a:prstGeom>
          <a:noFill/>
        </p:spPr>
        <p:txBody>
          <a:bodyPr wrap="square" rtlCol="0">
            <a:spAutoFit/>
          </a:bodyPr>
          <a:lstStyle/>
          <a:p>
            <a:pPr marL="0" lvl="1" algn="ctr"/>
            <a:r>
              <a:rPr lang="fr-FR" sz="2000" dirty="0">
                <a:solidFill>
                  <a:srgbClr val="7030A0"/>
                </a:solidFill>
                <a:latin typeface="Arial" pitchFamily="34" charset="0"/>
                <a:cs typeface="Arial" pitchFamily="34" charset="0"/>
              </a:rPr>
              <a:t>Entrée en vigueur le 1/1/2019</a:t>
            </a:r>
            <a:r>
              <a:rPr lang="fr-FR" sz="2000" b="1" dirty="0">
                <a:latin typeface="Arial" pitchFamily="34" charset="0"/>
                <a:cs typeface="Arial" pitchFamily="34" charset="0"/>
              </a:rPr>
              <a:t> </a:t>
            </a:r>
          </a:p>
        </p:txBody>
      </p:sp>
      <p:sp>
        <p:nvSpPr>
          <p:cNvPr id="11" name="ZoneTexte 10"/>
          <p:cNvSpPr txBox="1"/>
          <p:nvPr/>
        </p:nvSpPr>
        <p:spPr>
          <a:xfrm>
            <a:off x="5727700" y="2546171"/>
            <a:ext cx="3259282" cy="1754326"/>
          </a:xfrm>
          <a:prstGeom prst="rect">
            <a:avLst/>
          </a:prstGeom>
          <a:noFill/>
        </p:spPr>
        <p:txBody>
          <a:bodyPr wrap="square" rtlCol="0">
            <a:spAutoFit/>
          </a:bodyPr>
          <a:lstStyle/>
          <a:p>
            <a:pPr marL="0" lvl="1" algn="ctr"/>
            <a:r>
              <a:rPr lang="fr-FR" dirty="0">
                <a:solidFill>
                  <a:srgbClr val="7030A0"/>
                </a:solidFill>
                <a:latin typeface="Arial" pitchFamily="34" charset="0"/>
                <a:cs typeface="Arial" pitchFamily="34" charset="0"/>
              </a:rPr>
              <a:t>Entrée en vigueur le 1/1/2019… mais pas publié au Moniteur Belge…</a:t>
            </a:r>
          </a:p>
          <a:p>
            <a:pPr marL="0" lvl="1" algn="ctr"/>
            <a:r>
              <a:rPr lang="fr-FR" b="1" dirty="0">
                <a:solidFill>
                  <a:srgbClr val="7030A0"/>
                </a:solidFill>
                <a:latin typeface="Arial" pitchFamily="34" charset="0"/>
                <a:cs typeface="Arial" pitchFamily="34" charset="0"/>
              </a:rPr>
              <a:t>=&gt; En attente d’instruction du Ministre</a:t>
            </a:r>
            <a:r>
              <a:rPr lang="fr-FR" b="1" dirty="0">
                <a:latin typeface="Arial" pitchFamily="34" charset="0"/>
                <a:cs typeface="Arial" pitchFamily="34" charset="0"/>
              </a:rPr>
              <a:t> </a:t>
            </a:r>
          </a:p>
          <a:p>
            <a:pPr algn="ctr"/>
            <a:endParaRPr lang="fr-BE" dirty="0"/>
          </a:p>
        </p:txBody>
      </p:sp>
    </p:spTree>
    <p:extLst>
      <p:ext uri="{BB962C8B-B14F-4D97-AF65-F5344CB8AC3E}">
        <p14:creationId xmlns:p14="http://schemas.microsoft.com/office/powerpoint/2010/main" xmlns="" val="41680434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xmlns="" id="{BDABD76F-C236-1D40-B0F6-6B47D66433C0}"/>
              </a:ext>
            </a:extLst>
          </p:cNvPr>
          <p:cNvPicPr>
            <a:picLocks noChangeAspect="1" noChangeArrowheads="1"/>
          </p:cNvPicPr>
          <p:nvPr/>
        </p:nvPicPr>
        <p:blipFill>
          <a:blip r:embed="rId2"/>
          <a:srcRect/>
          <a:stretch>
            <a:fillRect/>
          </a:stretch>
        </p:blipFill>
        <p:spPr bwMode="auto">
          <a:xfrm>
            <a:off x="1594612" y="1029948"/>
            <a:ext cx="6959600" cy="4061952"/>
          </a:xfrm>
          <a:prstGeom prst="rect">
            <a:avLst/>
          </a:prstGeom>
          <a:noFill/>
          <a:ln w="9525">
            <a:solidFill>
              <a:schemeClr val="tx1"/>
            </a:solid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1436688" y="2460888"/>
            <a:ext cx="7591546" cy="2514600"/>
          </a:xfrm>
          <a:prstGeom prst="rect">
            <a:avLst/>
          </a:prstGeom>
          <a:noFill/>
          <a:ln w="9525">
            <a:solidFill>
              <a:schemeClr val="tx1"/>
            </a:solidFill>
            <a:miter lim="800000"/>
            <a:headEnd/>
            <a:tailEnd/>
          </a:ln>
          <a:effectLst/>
        </p:spPr>
      </p:pic>
      <p:sp>
        <p:nvSpPr>
          <p:cNvPr id="6" name="ZoneTexte 5">
            <a:extLst>
              <a:ext uri="{FF2B5EF4-FFF2-40B4-BE49-F238E27FC236}">
                <a16:creationId xmlns:a16="http://schemas.microsoft.com/office/drawing/2014/main" xmlns="" id="{976709D9-C92E-A645-8AB3-6CD25881E8B0}"/>
              </a:ext>
            </a:extLst>
          </p:cNvPr>
          <p:cNvSpPr txBox="1"/>
          <p:nvPr/>
        </p:nvSpPr>
        <p:spPr>
          <a:xfrm>
            <a:off x="1444751" y="663558"/>
            <a:ext cx="6774215" cy="369332"/>
          </a:xfrm>
          <a:prstGeom prst="rect">
            <a:avLst/>
          </a:prstGeom>
          <a:noFill/>
        </p:spPr>
        <p:txBody>
          <a:bodyPr wrap="square" rtlCol="0">
            <a:spAutoFit/>
          </a:bodyPr>
          <a:lstStyle/>
          <a:p>
            <a:r>
              <a:rPr lang="fr-FR" b="1" u="sng" dirty="0"/>
              <a:t>=&gt; Complétude du formulaire (annexe 8 + cadre sol):</a:t>
            </a:r>
            <a:endParaRPr lang="fr-FR" u="sng" dirty="0"/>
          </a:p>
        </p:txBody>
      </p:sp>
      <p:sp>
        <p:nvSpPr>
          <p:cNvPr id="7" name="Titre 1">
            <a:extLst>
              <a:ext uri="{FF2B5EF4-FFF2-40B4-BE49-F238E27FC236}">
                <a16:creationId xmlns:a16="http://schemas.microsoft.com/office/drawing/2014/main" xmlns="" id="{6F03CBED-CB6A-2B4E-8A9F-710FF65C01DA}"/>
              </a:ext>
            </a:extLst>
          </p:cNvPr>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5 – </a:t>
            </a:r>
            <a:r>
              <a:rPr lang="fr-BE" sz="2800" b="1" dirty="0">
                <a:solidFill>
                  <a:srgbClr val="7AB929"/>
                </a:solidFill>
                <a:latin typeface="Arial"/>
                <a:ea typeface="+mj-ea"/>
                <a:cs typeface="Arial"/>
              </a:rPr>
              <a:t>Permis Unique</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pic>
        <p:nvPicPr>
          <p:cNvPr id="8" name="Picture 21" descr="Résultat de recherche d'images pour &quot;vendeur icone&quot;">
            <a:extLst>
              <a:ext uri="{FF2B5EF4-FFF2-40B4-BE49-F238E27FC236}">
                <a16:creationId xmlns:a16="http://schemas.microsoft.com/office/drawing/2014/main" xmlns="" id="{B7A3BC37-738A-804E-A4AD-F592513154BB}"/>
              </a:ext>
            </a:extLst>
          </p:cNvPr>
          <p:cNvPicPr>
            <a:picLocks noChangeAspect="1" noChangeArrowheads="1"/>
          </p:cNvPicPr>
          <p:nvPr/>
        </p:nvPicPr>
        <p:blipFill>
          <a:blip r:embed="rId4" cstate="print"/>
          <a:srcRect/>
          <a:stretch>
            <a:fillRect/>
          </a:stretch>
        </p:blipFill>
        <p:spPr bwMode="auto">
          <a:xfrm>
            <a:off x="256382" y="923116"/>
            <a:ext cx="1087786" cy="1087786"/>
          </a:xfrm>
          <a:prstGeom prst="rect">
            <a:avLst/>
          </a:prstGeom>
          <a:noFill/>
        </p:spPr>
      </p:pic>
      <p:sp>
        <p:nvSpPr>
          <p:cNvPr id="9" name="ZoneTexte 8">
            <a:extLst>
              <a:ext uri="{FF2B5EF4-FFF2-40B4-BE49-F238E27FC236}">
                <a16:creationId xmlns:a16="http://schemas.microsoft.com/office/drawing/2014/main" xmlns="" id="{DC98D716-BFCF-F94B-9496-FF343CD10DBD}"/>
              </a:ext>
            </a:extLst>
          </p:cNvPr>
          <p:cNvSpPr txBox="1"/>
          <p:nvPr/>
        </p:nvSpPr>
        <p:spPr>
          <a:xfrm>
            <a:off x="119255" y="2151735"/>
            <a:ext cx="1288921" cy="646331"/>
          </a:xfrm>
          <a:prstGeom prst="rect">
            <a:avLst/>
          </a:prstGeom>
          <a:noFill/>
        </p:spPr>
        <p:txBody>
          <a:bodyPr wrap="square" rtlCol="0">
            <a:spAutoFit/>
          </a:bodyPr>
          <a:lstStyle/>
          <a:p>
            <a:pPr algn="ctr"/>
            <a:r>
              <a:rPr lang="fr-BE" b="1" dirty="0"/>
              <a:t>Porteur de projet</a:t>
            </a:r>
          </a:p>
        </p:txBody>
      </p:sp>
      <p:pic>
        <p:nvPicPr>
          <p:cNvPr id="10" name="Picture 8" descr="Silhouette vector clipart d">
            <a:extLst>
              <a:ext uri="{FF2B5EF4-FFF2-40B4-BE49-F238E27FC236}">
                <a16:creationId xmlns:a16="http://schemas.microsoft.com/office/drawing/2014/main" xmlns="" id="{941583CA-3EEB-E249-BC5A-6C1A5CA468DE}"/>
              </a:ext>
            </a:extLst>
          </p:cNvPr>
          <p:cNvPicPr>
            <a:picLocks noChangeAspect="1" noChangeArrowheads="1"/>
          </p:cNvPicPr>
          <p:nvPr/>
        </p:nvPicPr>
        <p:blipFill>
          <a:blip r:embed="rId5"/>
          <a:srcRect/>
          <a:stretch>
            <a:fillRect/>
          </a:stretch>
        </p:blipFill>
        <p:spPr bwMode="auto">
          <a:xfrm>
            <a:off x="385505" y="2871216"/>
            <a:ext cx="807872" cy="1417320"/>
          </a:xfrm>
          <a:prstGeom prst="rect">
            <a:avLst/>
          </a:prstGeom>
          <a:noFill/>
        </p:spPr>
      </p:pic>
      <p:sp>
        <p:nvSpPr>
          <p:cNvPr id="11" name="ZoneTexte 10">
            <a:extLst>
              <a:ext uri="{FF2B5EF4-FFF2-40B4-BE49-F238E27FC236}">
                <a16:creationId xmlns:a16="http://schemas.microsoft.com/office/drawing/2014/main" xmlns="" id="{AA810AF6-1B52-0B48-82DD-FC38FD0F0917}"/>
              </a:ext>
            </a:extLst>
          </p:cNvPr>
          <p:cNvSpPr txBox="1"/>
          <p:nvPr/>
        </p:nvSpPr>
        <p:spPr>
          <a:xfrm>
            <a:off x="119255" y="4373727"/>
            <a:ext cx="1288921" cy="646331"/>
          </a:xfrm>
          <a:prstGeom prst="rect">
            <a:avLst/>
          </a:prstGeom>
          <a:solidFill>
            <a:schemeClr val="bg1"/>
          </a:solidFill>
        </p:spPr>
        <p:txBody>
          <a:bodyPr wrap="square" rtlCol="0">
            <a:spAutoFit/>
          </a:bodyPr>
          <a:lstStyle/>
          <a:p>
            <a:pPr algn="ctr"/>
            <a:r>
              <a:rPr lang="fr-BE" b="1" dirty="0"/>
              <a:t>Exploitant</a:t>
            </a:r>
          </a:p>
          <a:p>
            <a:pPr algn="ctr"/>
            <a:endParaRPr lang="fr-B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7799" y="803093"/>
            <a:ext cx="8263673" cy="3693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p:spPr>
        <p:txBody>
          <a:bodyPr wrap="square" rtlCol="0">
            <a:spAutoFit/>
          </a:bodyPr>
          <a:lstStyle/>
          <a:p>
            <a:pPr marL="0" lvl="2"/>
            <a:r>
              <a:rPr lang="fr-BE" b="1" dirty="0"/>
              <a:t>Mise en œuvre du permis =&gt; Article D.IV.88 du </a:t>
            </a:r>
            <a:r>
              <a:rPr lang="fr-BE" b="1" dirty="0" err="1"/>
              <a:t>CoDT</a:t>
            </a:r>
            <a:endParaRPr lang="fr-BE" b="1" dirty="0"/>
          </a:p>
        </p:txBody>
      </p:sp>
      <p:sp>
        <p:nvSpPr>
          <p:cNvPr id="3" name="ZoneTexte 2">
            <a:extLst>
              <a:ext uri="{FF2B5EF4-FFF2-40B4-BE49-F238E27FC236}">
                <a16:creationId xmlns:a16="http://schemas.microsoft.com/office/drawing/2014/main" xmlns="" id="{C3A4D673-534A-0147-9F1D-CE9DDF0F7F3F}"/>
              </a:ext>
            </a:extLst>
          </p:cNvPr>
          <p:cNvSpPr txBox="1"/>
          <p:nvPr/>
        </p:nvSpPr>
        <p:spPr>
          <a:xfrm>
            <a:off x="177798" y="1301496"/>
            <a:ext cx="8966202" cy="3847207"/>
          </a:xfrm>
          <a:prstGeom prst="rect">
            <a:avLst/>
          </a:prstGeom>
          <a:solidFill>
            <a:schemeClr val="bg1"/>
          </a:solidFill>
        </p:spPr>
        <p:txBody>
          <a:bodyPr wrap="square" rtlCol="0">
            <a:spAutoFit/>
          </a:bodyPr>
          <a:lstStyle/>
          <a:p>
            <a:pPr marL="227013" lvl="4" indent="-227013"/>
            <a:r>
              <a:rPr lang="fr-BE" dirty="0">
                <a:sym typeface="Wingdings" pitchFamily="2" charset="2"/>
              </a:rPr>
              <a:t>A</a:t>
            </a:r>
            <a:r>
              <a:rPr lang="fr-BE" dirty="0"/>
              <a:t>bsence de mécanisme de caducité/suspension équivalent à l’art. D.IV.88 du </a:t>
            </a:r>
            <a:r>
              <a:rPr lang="fr-BE" dirty="0" err="1"/>
              <a:t>CoDT</a:t>
            </a:r>
            <a:r>
              <a:rPr lang="fr-BE" dirty="0"/>
              <a:t> et possibilité d’interférence entre le projet et l’état du sol si PU déclenche obligation d’une EO</a:t>
            </a:r>
          </a:p>
          <a:p>
            <a:pPr marL="285750" lvl="4" indent="-285750"/>
            <a:endParaRPr lang="fr-BE" sz="800" dirty="0">
              <a:solidFill>
                <a:srgbClr val="7030A0"/>
              </a:solidFill>
            </a:endParaRPr>
          </a:p>
          <a:p>
            <a:pPr marL="742950" lvl="1" indent="-285750">
              <a:buFont typeface="Symbol" pitchFamily="2" charset="2"/>
              <a:buChar char="Þ"/>
            </a:pPr>
            <a:r>
              <a:rPr lang="fr-BE" sz="1600" u="sng" dirty="0">
                <a:solidFill>
                  <a:srgbClr val="0070C0"/>
                </a:solidFill>
              </a:rPr>
              <a:t>Seule la décision sur permis peut encadrer la réalisation des actes et travaux en cohérence avec les investigations de sol (+ potentiel assainissement) requis par ailleurs</a:t>
            </a:r>
          </a:p>
          <a:p>
            <a:pPr marL="742950" lvl="1" indent="-285750">
              <a:buFont typeface="Symbol" pitchFamily="2" charset="2"/>
              <a:buChar char="Þ"/>
            </a:pPr>
            <a:r>
              <a:rPr lang="fr-BE" sz="1600" dirty="0">
                <a:solidFill>
                  <a:srgbClr val="0070C0"/>
                </a:solidFill>
              </a:rPr>
              <a:t>Nécessité de solliciter </a:t>
            </a:r>
            <a:r>
              <a:rPr lang="fr-BE" sz="1600" u="sng" dirty="0">
                <a:solidFill>
                  <a:srgbClr val="0070C0"/>
                </a:solidFill>
              </a:rPr>
              <a:t>en amont</a:t>
            </a:r>
            <a:r>
              <a:rPr lang="fr-BE" sz="1600" dirty="0">
                <a:solidFill>
                  <a:srgbClr val="0070C0"/>
                </a:solidFill>
              </a:rPr>
              <a:t> de la demande de PU un accord de la DAS, et, le cas échéant, de coordonner les travaux urbanistiques et d’assainissement éventuels (Projet Assainissement art. 68 DS valant PU)</a:t>
            </a:r>
          </a:p>
          <a:p>
            <a:pPr marL="742950" lvl="1" indent="-285750">
              <a:buFont typeface="Symbol" pitchFamily="2" charset="2"/>
              <a:buChar char="Þ"/>
            </a:pPr>
            <a:endParaRPr lang="fr-BE" sz="800" dirty="0">
              <a:solidFill>
                <a:srgbClr val="0070C0"/>
              </a:solidFill>
            </a:endParaRPr>
          </a:p>
          <a:p>
            <a:pPr marL="742950" lvl="1" indent="-285750">
              <a:buFont typeface="Symbol" pitchFamily="2" charset="2"/>
              <a:buChar char="Þ"/>
            </a:pPr>
            <a:r>
              <a:rPr lang="fr-BE" sz="1600" dirty="0">
                <a:solidFill>
                  <a:srgbClr val="FF0000"/>
                </a:solidFill>
              </a:rPr>
              <a:t>Risque de refus de permis si interférence projet/pollution non suffisamment investiguée</a:t>
            </a:r>
          </a:p>
          <a:p>
            <a:pPr marL="742950" lvl="1" indent="-285750">
              <a:buFont typeface="Symbol" pitchFamily="2" charset="2"/>
              <a:buChar char="Þ"/>
            </a:pPr>
            <a:endParaRPr lang="fr-BE" sz="800" dirty="0">
              <a:solidFill>
                <a:srgbClr val="FF0000"/>
              </a:solidFill>
            </a:endParaRPr>
          </a:p>
          <a:p>
            <a:pPr marL="742950" lvl="1" indent="-285750">
              <a:buFont typeface="Symbol" pitchFamily="2" charset="2"/>
              <a:buChar char="Þ"/>
            </a:pPr>
            <a:r>
              <a:rPr lang="fr-BE" sz="1600" dirty="0">
                <a:solidFill>
                  <a:schemeClr val="accent6">
                    <a:lumMod val="50000"/>
                  </a:schemeClr>
                </a:solidFill>
              </a:rPr>
              <a:t>Recommander aux demandeurs d’anticiper suffisamment leur procédure « sols » AVANT d’introduire leur demande de PU</a:t>
            </a:r>
          </a:p>
          <a:p>
            <a:pPr marL="1200150" lvl="2" indent="-285750">
              <a:buFont typeface="Symbol" pitchFamily="2" charset="2"/>
              <a:buChar char="Þ"/>
            </a:pPr>
            <a:r>
              <a:rPr lang="fr-BE" sz="1600" dirty="0">
                <a:solidFill>
                  <a:schemeClr val="accent6">
                    <a:lumMod val="50000"/>
                  </a:schemeClr>
                </a:solidFill>
              </a:rPr>
              <a:t>Via contact direct (tel, mail, …) pré-dépôt demande PU</a:t>
            </a:r>
          </a:p>
          <a:p>
            <a:pPr marL="1200150" lvl="2" indent="-285750">
              <a:buFont typeface="Symbol" pitchFamily="2" charset="2"/>
              <a:buChar char="Þ"/>
            </a:pPr>
            <a:r>
              <a:rPr lang="fr-BE" sz="1600" dirty="0">
                <a:solidFill>
                  <a:schemeClr val="accent6">
                    <a:lumMod val="50000"/>
                  </a:schemeClr>
                </a:solidFill>
              </a:rPr>
              <a:t>Via site web DPS / DAS</a:t>
            </a:r>
          </a:p>
          <a:p>
            <a:pPr marL="1200150" lvl="2" indent="-285750">
              <a:buFont typeface="Symbol" pitchFamily="2" charset="2"/>
              <a:buChar char="Þ"/>
            </a:pPr>
            <a:r>
              <a:rPr lang="fr-BE" sz="1600" dirty="0">
                <a:solidFill>
                  <a:schemeClr val="accent6">
                    <a:lumMod val="50000"/>
                  </a:schemeClr>
                </a:solidFill>
              </a:rPr>
              <a:t>…</a:t>
            </a:r>
          </a:p>
        </p:txBody>
      </p:sp>
      <p:sp>
        <p:nvSpPr>
          <p:cNvPr id="5" name="Étoile à 4 branches 4"/>
          <p:cNvSpPr/>
          <p:nvPr/>
        </p:nvSpPr>
        <p:spPr>
          <a:xfrm rot="2785006">
            <a:off x="3377907" y="503534"/>
            <a:ext cx="590409" cy="932602"/>
          </a:xfrm>
          <a:prstGeom prst="star4">
            <a:avLst/>
          </a:prstGeom>
          <a:solidFill>
            <a:srgbClr val="FF0000">
              <a:alpha val="6980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6" name="Étoile à 4 branches 5"/>
          <p:cNvSpPr/>
          <p:nvPr/>
        </p:nvSpPr>
        <p:spPr>
          <a:xfrm rot="2785006">
            <a:off x="4299928" y="503534"/>
            <a:ext cx="590409" cy="932602"/>
          </a:xfrm>
          <a:prstGeom prst="star4">
            <a:avLst/>
          </a:prstGeom>
          <a:solidFill>
            <a:srgbClr val="FF0000">
              <a:alpha val="6980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7" name="Titre 1">
            <a:extLst>
              <a:ext uri="{FF2B5EF4-FFF2-40B4-BE49-F238E27FC236}">
                <a16:creationId xmlns:a16="http://schemas.microsoft.com/office/drawing/2014/main" xmlns="" id="{FD5BE9BB-72D0-D44F-A041-7C262F94B381}"/>
              </a:ext>
            </a:extLst>
          </p:cNvPr>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5 – </a:t>
            </a:r>
            <a:r>
              <a:rPr lang="fr-BE" sz="2800" b="1" dirty="0">
                <a:solidFill>
                  <a:srgbClr val="7AB929"/>
                </a:solidFill>
                <a:latin typeface="Arial"/>
                <a:ea typeface="+mj-ea"/>
                <a:cs typeface="Arial"/>
              </a:rPr>
              <a:t>Permis Unique</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7799" y="812237"/>
            <a:ext cx="8704944" cy="3693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p:spPr>
        <p:txBody>
          <a:bodyPr wrap="square" rtlCol="0">
            <a:spAutoFit/>
          </a:bodyPr>
          <a:lstStyle/>
          <a:p>
            <a:r>
              <a:rPr lang="fr-BE" b="1" dirty="0"/>
              <a:t>Consultation des instances + décision sur permis (pour le volet « sols »)</a:t>
            </a:r>
          </a:p>
        </p:txBody>
      </p:sp>
      <p:sp>
        <p:nvSpPr>
          <p:cNvPr id="3" name="Espace réservé du contenu 2"/>
          <p:cNvSpPr txBox="1">
            <a:spLocks/>
          </p:cNvSpPr>
          <p:nvPr/>
        </p:nvSpPr>
        <p:spPr>
          <a:xfrm>
            <a:off x="163284" y="1290613"/>
            <a:ext cx="8719459" cy="3793451"/>
          </a:xfrm>
          <a:prstGeom prst="rect">
            <a:avLst/>
          </a:prstGeom>
          <a:solidFill>
            <a:schemeClr val="bg1"/>
          </a:solidFill>
        </p:spPr>
        <p:txBody>
          <a:bodyPr>
            <a:noAutofit/>
          </a:bodyPr>
          <a:lstStyle/>
          <a:p>
            <a:pPr marL="0" lvl="2"/>
            <a:r>
              <a:rPr lang="fr-BE" sz="1600" dirty="0">
                <a:latin typeface="Arial"/>
                <a:cs typeface="Arial"/>
                <a:sym typeface="Wingdings" pitchFamily="2" charset="2"/>
              </a:rPr>
              <a:t></a:t>
            </a:r>
            <a:r>
              <a:rPr lang="fr-BE" sz="1600" dirty="0">
                <a:latin typeface="Arial"/>
                <a:cs typeface="Arial"/>
              </a:rPr>
              <a:t>AGW rubriques définissant les thématiques pour lesquelles une consultation systématique de la </a:t>
            </a:r>
            <a:r>
              <a:rPr lang="fr-BE" sz="1600" b="1" dirty="0">
                <a:latin typeface="Arial"/>
                <a:cs typeface="Arial"/>
              </a:rPr>
              <a:t>DPS</a:t>
            </a:r>
            <a:r>
              <a:rPr lang="fr-BE" sz="1600" dirty="0">
                <a:latin typeface="Arial"/>
                <a:cs typeface="Arial"/>
              </a:rPr>
              <a:t> est requise (liste rubriques modifiée en 2018)</a:t>
            </a:r>
          </a:p>
          <a:p>
            <a:pPr marL="457200" lvl="3"/>
            <a:r>
              <a:rPr lang="fr-BE" sz="1600" dirty="0">
                <a:latin typeface="Arial"/>
                <a:cs typeface="Arial"/>
                <a:sym typeface="Wingdings" pitchFamily="2" charset="2"/>
              </a:rPr>
              <a:t>=&gt; consultation automatique</a:t>
            </a:r>
          </a:p>
          <a:p>
            <a:pPr marL="0" lvl="2"/>
            <a:endParaRPr lang="fr-BE" sz="1000" dirty="0">
              <a:latin typeface="Arial"/>
              <a:cs typeface="Arial"/>
              <a:sym typeface="Wingdings" pitchFamily="2" charset="2"/>
            </a:endParaRPr>
          </a:p>
          <a:p>
            <a:pPr marL="0" lvl="2"/>
            <a:r>
              <a:rPr lang="fr-BE" sz="1600" u="sng" dirty="0">
                <a:latin typeface="Arial"/>
                <a:cs typeface="Arial"/>
                <a:sym typeface="Wingdings" pitchFamily="2" charset="2"/>
              </a:rPr>
              <a:t>Cas de figures envisageables</a:t>
            </a:r>
            <a:r>
              <a:rPr lang="fr-BE" sz="1600" dirty="0">
                <a:latin typeface="Arial"/>
                <a:cs typeface="Arial"/>
                <a:sym typeface="Wingdings" pitchFamily="2" charset="2"/>
              </a:rPr>
              <a:t> : </a:t>
            </a:r>
          </a:p>
          <a:p>
            <a:pPr marL="0" lvl="2"/>
            <a:endParaRPr lang="fr-BE" sz="1600" dirty="0">
              <a:latin typeface="Arial"/>
              <a:cs typeface="Arial"/>
              <a:sym typeface="Wingdings" pitchFamily="2" charset="2"/>
            </a:endParaRPr>
          </a:p>
          <a:p>
            <a:pPr marL="0" lvl="2">
              <a:buFont typeface="Wingdings" pitchFamily="2" charset="2"/>
              <a:buChar char="à"/>
            </a:pPr>
            <a:r>
              <a:rPr lang="fr-BE" sz="1600" dirty="0">
                <a:latin typeface="Arial"/>
                <a:cs typeface="Arial"/>
              </a:rPr>
              <a:t> EO jointe à la demande PU et délai requis pour avoir décision DAS permettant de statuer sur la compatibilité projet / état du sol (CCS ou PA approuvé) </a:t>
            </a:r>
            <a:r>
              <a:rPr lang="fr-BE" sz="1600" u="sng" dirty="0">
                <a:latin typeface="Arial"/>
                <a:cs typeface="Arial"/>
              </a:rPr>
              <a:t>incompatible</a:t>
            </a:r>
            <a:r>
              <a:rPr lang="fr-BE" sz="1600" dirty="0">
                <a:latin typeface="Arial"/>
                <a:cs typeface="Arial"/>
              </a:rPr>
              <a:t> avec délai PU </a:t>
            </a:r>
          </a:p>
          <a:p>
            <a:pPr marL="457200" lvl="3">
              <a:buFont typeface="Symbol" pitchFamily="18" charset="2"/>
              <a:buChar char="Þ"/>
            </a:pPr>
            <a:r>
              <a:rPr lang="fr-BE" sz="1400" dirty="0">
                <a:solidFill>
                  <a:srgbClr val="0070C0"/>
                </a:solidFill>
                <a:latin typeface="Arial"/>
                <a:cs typeface="Arial"/>
              </a:rPr>
              <a:t>risque de refus de permis (notion de modification de l’emprise au sol impactant la gestion des sols)</a:t>
            </a:r>
          </a:p>
          <a:p>
            <a:pPr marL="457200" lvl="3"/>
            <a:endParaRPr lang="fr-BE" sz="1400" dirty="0">
              <a:solidFill>
                <a:srgbClr val="0070C0"/>
              </a:solidFill>
              <a:latin typeface="Arial"/>
              <a:cs typeface="Arial"/>
            </a:endParaRPr>
          </a:p>
          <a:p>
            <a:pPr marL="0" lvl="2">
              <a:buFont typeface="Wingdings" pitchFamily="2" charset="2"/>
              <a:buChar char="à"/>
            </a:pPr>
            <a:r>
              <a:rPr lang="fr-BE" sz="1600" dirty="0">
                <a:latin typeface="Arial"/>
                <a:cs typeface="Arial"/>
              </a:rPr>
              <a:t>Pollution sol </a:t>
            </a:r>
            <a:r>
              <a:rPr lang="fr-BE" sz="1600" u="sng" dirty="0">
                <a:latin typeface="Arial"/>
                <a:cs typeface="Arial"/>
              </a:rPr>
              <a:t>non</a:t>
            </a:r>
            <a:r>
              <a:rPr lang="fr-BE" sz="1600" dirty="0">
                <a:latin typeface="Arial"/>
                <a:cs typeface="Arial"/>
              </a:rPr>
              <a:t> gérée via une procédure conforme et modification de l’emprise au sol et/ou changement vers un usage sensible avec : </a:t>
            </a:r>
          </a:p>
          <a:p>
            <a:pPr marL="457200" lvl="3">
              <a:buFont typeface="Arial" pitchFamily="34" charset="0"/>
              <a:buChar char="•"/>
            </a:pPr>
            <a:r>
              <a:rPr lang="fr-BE" sz="1400" dirty="0">
                <a:solidFill>
                  <a:srgbClr val="0070C0"/>
                </a:solidFill>
                <a:latin typeface="Arial"/>
                <a:cs typeface="Arial"/>
              </a:rPr>
              <a:t>  soit zones non distinctes ou incertitudes =&gt; risque de refus de permis car incompatibilité projet/état du sol non levée par le demandeur</a:t>
            </a:r>
          </a:p>
          <a:p>
            <a:pPr marL="457200" lvl="3">
              <a:buFont typeface="Arial" pitchFamily="34" charset="0"/>
              <a:buChar char="•"/>
            </a:pPr>
            <a:r>
              <a:rPr lang="fr-BE" sz="1400" dirty="0">
                <a:solidFill>
                  <a:srgbClr val="0070C0"/>
                </a:solidFill>
                <a:latin typeface="Arial"/>
                <a:cs typeface="Arial"/>
              </a:rPr>
              <a:t>  soit zones clairement distinctes =&gt; pas d’interférence projet / pollution sol =&gt; incompatibilité levée + possibilité de gestion conforme de la pollution par ailleurs</a:t>
            </a:r>
          </a:p>
        </p:txBody>
      </p:sp>
      <p:sp>
        <p:nvSpPr>
          <p:cNvPr id="4" name="Titre 1">
            <a:extLst>
              <a:ext uri="{FF2B5EF4-FFF2-40B4-BE49-F238E27FC236}">
                <a16:creationId xmlns:a16="http://schemas.microsoft.com/office/drawing/2014/main" xmlns="" id="{4BBD0D2F-BDEC-3C4B-B76B-D0D3DA68AA40}"/>
              </a:ext>
            </a:extLst>
          </p:cNvPr>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5 – </a:t>
            </a:r>
            <a:r>
              <a:rPr lang="fr-BE" sz="2800" b="1" dirty="0">
                <a:solidFill>
                  <a:srgbClr val="7AB929"/>
                </a:solidFill>
                <a:latin typeface="Arial"/>
                <a:ea typeface="+mj-ea"/>
                <a:cs typeface="Arial"/>
              </a:rPr>
              <a:t>Permis Unique</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sp>
        <p:nvSpPr>
          <p:cNvPr id="5" name="ZoneTexte 4">
            <a:extLst>
              <a:ext uri="{FF2B5EF4-FFF2-40B4-BE49-F238E27FC236}">
                <a16:creationId xmlns:a16="http://schemas.microsoft.com/office/drawing/2014/main" xmlns="" id="{6869B70D-A19A-2C42-9393-87D8A3F6708C}"/>
              </a:ext>
            </a:extLst>
          </p:cNvPr>
          <p:cNvSpPr txBox="1"/>
          <p:nvPr/>
        </p:nvSpPr>
        <p:spPr>
          <a:xfrm>
            <a:off x="4233672" y="2011680"/>
            <a:ext cx="4581144" cy="584775"/>
          </a:xfrm>
          <a:prstGeom prst="rect">
            <a:avLst/>
          </a:prstGeom>
          <a:noFill/>
          <a:ln>
            <a:solidFill>
              <a:srgbClr val="7030A0"/>
            </a:solidFill>
          </a:ln>
        </p:spPr>
        <p:txBody>
          <a:bodyPr wrap="square" rtlCol="0">
            <a:spAutoFit/>
          </a:bodyPr>
          <a:lstStyle/>
          <a:p>
            <a:r>
              <a:rPr lang="fr-FR" sz="1600" dirty="0">
                <a:solidFill>
                  <a:srgbClr val="7030A0"/>
                </a:solidFill>
                <a:latin typeface="Arial" panose="020B0604020202020204" pitchFamily="34" charset="0"/>
                <a:cs typeface="Arial" panose="020B0604020202020204" pitchFamily="34" charset="0"/>
              </a:rPr>
              <a:t>! Recommandations: </a:t>
            </a:r>
            <a:r>
              <a:rPr lang="fr-BE" sz="1600" b="1" dirty="0">
                <a:solidFill>
                  <a:srgbClr val="7030A0"/>
                </a:solidFill>
                <a:latin typeface="Arial" panose="020B0604020202020204" pitchFamily="34" charset="0"/>
                <a:cs typeface="Arial" panose="020B0604020202020204" pitchFamily="34" charset="0"/>
                <a:sym typeface="Wingdings" pitchFamily="2" charset="2"/>
              </a:rPr>
              <a:t>contacter DAS/DPS avant envoi demande d’avis</a:t>
            </a:r>
            <a:r>
              <a:rPr lang="fr-BE" sz="1600" i="1" dirty="0">
                <a:solidFill>
                  <a:srgbClr val="7030A0"/>
                </a:solidFill>
                <a:latin typeface="Arial" panose="020B0604020202020204" pitchFamily="34" charset="0"/>
                <a:cs typeface="Arial" panose="020B0604020202020204" pitchFamily="34" charset="0"/>
                <a:sym typeface="Wingdings" pitchFamily="2" charset="2"/>
              </a:rPr>
              <a:t> (capacités limitées)</a:t>
            </a:r>
            <a:r>
              <a:rPr lang="fr-BE" sz="1600" dirty="0">
                <a:solidFill>
                  <a:srgbClr val="7030A0"/>
                </a:solidFill>
                <a:latin typeface="Arial" panose="020B0604020202020204" pitchFamily="34" charset="0"/>
                <a:cs typeface="Arial" panose="020B0604020202020204" pitchFamily="34" charset="0"/>
                <a:sym typeface="Wingdings" pitchFamily="2" charset="2"/>
              </a:rPr>
              <a:t> !</a:t>
            </a:r>
            <a:endParaRPr lang="fr-FR" sz="1600" dirty="0">
              <a:solidFill>
                <a:srgbClr val="7030A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182" y="40879"/>
            <a:ext cx="7868120" cy="857250"/>
          </a:xfrm>
        </p:spPr>
        <p:txBody>
          <a:bodyPr>
            <a:normAutofit/>
          </a:bodyPr>
          <a:lstStyle/>
          <a:p>
            <a:r>
              <a:rPr lang="fr-BE" dirty="0"/>
              <a:t>6 – Informations et contacts</a:t>
            </a:r>
          </a:p>
        </p:txBody>
      </p:sp>
      <p:pic>
        <p:nvPicPr>
          <p:cNvPr id="4" name="Picture 2">
            <a:extLst>
              <a:ext uri="{FF2B5EF4-FFF2-40B4-BE49-F238E27FC236}">
                <a16:creationId xmlns:a16="http://schemas.microsoft.com/office/drawing/2014/main" xmlns="" id="{3A0BA94A-A7F9-924E-9078-55AA582C917F}"/>
              </a:ext>
            </a:extLst>
          </p:cNvPr>
          <p:cNvPicPr>
            <a:picLocks noChangeAspect="1" noChangeArrowheads="1"/>
          </p:cNvPicPr>
          <p:nvPr/>
        </p:nvPicPr>
        <p:blipFill rotWithShape="1">
          <a:blip r:embed="rId3"/>
          <a:srcRect t="4348"/>
          <a:stretch/>
        </p:blipFill>
        <p:spPr bwMode="auto">
          <a:xfrm>
            <a:off x="122962" y="1291321"/>
            <a:ext cx="6853066" cy="3664726"/>
          </a:xfrm>
          <a:prstGeom prst="rect">
            <a:avLst/>
          </a:prstGeom>
          <a:noFill/>
          <a:ln w="9525">
            <a:noFill/>
            <a:miter lim="800000"/>
            <a:headEnd/>
            <a:tailEnd/>
          </a:ln>
          <a:effectLst/>
        </p:spPr>
      </p:pic>
      <p:sp>
        <p:nvSpPr>
          <p:cNvPr id="5" name="Rectangle 4">
            <a:extLst>
              <a:ext uri="{FF2B5EF4-FFF2-40B4-BE49-F238E27FC236}">
                <a16:creationId xmlns:a16="http://schemas.microsoft.com/office/drawing/2014/main" xmlns="" id="{BBD8E629-8569-0E40-AA42-86215EDEB5D1}"/>
              </a:ext>
            </a:extLst>
          </p:cNvPr>
          <p:cNvSpPr/>
          <p:nvPr/>
        </p:nvSpPr>
        <p:spPr>
          <a:xfrm>
            <a:off x="4986451" y="4121012"/>
            <a:ext cx="1144858" cy="194956"/>
          </a:xfrm>
          <a:prstGeom prst="rect">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6" name="Rectangle 5">
            <a:extLst>
              <a:ext uri="{FF2B5EF4-FFF2-40B4-BE49-F238E27FC236}">
                <a16:creationId xmlns:a16="http://schemas.microsoft.com/office/drawing/2014/main" xmlns="" id="{B801BEC0-8C27-1543-BDBE-D8E3583F2199}"/>
              </a:ext>
            </a:extLst>
          </p:cNvPr>
          <p:cNvSpPr/>
          <p:nvPr/>
        </p:nvSpPr>
        <p:spPr>
          <a:xfrm>
            <a:off x="4920396" y="2386584"/>
            <a:ext cx="1315812" cy="493776"/>
          </a:xfrm>
          <a:prstGeom prst="rect">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xmlns="" id="{816B97BA-2978-CE41-8624-5DC7AB3D4D37}"/>
              </a:ext>
            </a:extLst>
          </p:cNvPr>
          <p:cNvSpPr txBox="1"/>
          <p:nvPr/>
        </p:nvSpPr>
        <p:spPr>
          <a:xfrm>
            <a:off x="3209544" y="857981"/>
            <a:ext cx="5376672" cy="369332"/>
          </a:xfrm>
          <a:prstGeom prst="rect">
            <a:avLst/>
          </a:prstGeom>
          <a:solidFill>
            <a:schemeClr val="bg1"/>
          </a:solidFill>
        </p:spPr>
        <p:txBody>
          <a:bodyPr wrap="square" rtlCol="0">
            <a:spAutoFit/>
          </a:bodyPr>
          <a:lstStyle/>
          <a:p>
            <a:r>
              <a:rPr lang="fr-FR" u="sng" dirty="0" err="1">
                <a:solidFill>
                  <a:srgbClr val="0070C0"/>
                </a:solidFill>
                <a:latin typeface="Arial" pitchFamily="34" charset="0"/>
                <a:cs typeface="Arial" pitchFamily="34" charset="0"/>
              </a:rPr>
              <a:t>dps.environnement.wallonie.be</a:t>
            </a:r>
            <a:r>
              <a:rPr lang="fr-FR" dirty="0">
                <a:solidFill>
                  <a:srgbClr val="0070C0"/>
                </a:solidFill>
                <a:latin typeface="Arial" pitchFamily="34" charset="0"/>
                <a:cs typeface="Arial" pitchFamily="34" charset="0"/>
              </a:rPr>
              <a:t> + </a:t>
            </a:r>
            <a:r>
              <a:rPr lang="fr-FR" u="sng" dirty="0" err="1">
                <a:solidFill>
                  <a:srgbClr val="0070C0"/>
                </a:solidFill>
                <a:latin typeface="Arial" pitchFamily="34" charset="0"/>
                <a:cs typeface="Arial" pitchFamily="34" charset="0"/>
              </a:rPr>
              <a:t>bdes.wallonie.be</a:t>
            </a:r>
            <a:r>
              <a:rPr lang="fr-FR" u="sng" dirty="0">
                <a:solidFill>
                  <a:srgbClr val="0070C0"/>
                </a:solidFill>
                <a:latin typeface="Arial" pitchFamily="34" charset="0"/>
                <a:cs typeface="Arial" pitchFamily="34" charset="0"/>
              </a:rPr>
              <a:t> </a:t>
            </a:r>
          </a:p>
        </p:txBody>
      </p:sp>
      <p:sp>
        <p:nvSpPr>
          <p:cNvPr id="9" name="Rectangle 8">
            <a:extLst>
              <a:ext uri="{FF2B5EF4-FFF2-40B4-BE49-F238E27FC236}">
                <a16:creationId xmlns:a16="http://schemas.microsoft.com/office/drawing/2014/main" xmlns="" id="{9153056C-6BA3-D240-9519-808EAB006779}"/>
              </a:ext>
            </a:extLst>
          </p:cNvPr>
          <p:cNvSpPr/>
          <p:nvPr/>
        </p:nvSpPr>
        <p:spPr>
          <a:xfrm>
            <a:off x="4956972" y="3128188"/>
            <a:ext cx="1144858" cy="155908"/>
          </a:xfrm>
          <a:prstGeom prst="rect">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0" name="Rectangle 9">
            <a:extLst>
              <a:ext uri="{FF2B5EF4-FFF2-40B4-BE49-F238E27FC236}">
                <a16:creationId xmlns:a16="http://schemas.microsoft.com/office/drawing/2014/main" xmlns="" id="{B83A4229-964F-CE43-AE9C-E99B4858FAA8}"/>
              </a:ext>
            </a:extLst>
          </p:cNvPr>
          <p:cNvSpPr/>
          <p:nvPr/>
        </p:nvSpPr>
        <p:spPr>
          <a:xfrm>
            <a:off x="4956972" y="3356104"/>
            <a:ext cx="1582163" cy="379461"/>
          </a:xfrm>
          <a:prstGeom prst="rect">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1" name="ZoneTexte 10">
            <a:extLst>
              <a:ext uri="{FF2B5EF4-FFF2-40B4-BE49-F238E27FC236}">
                <a16:creationId xmlns:a16="http://schemas.microsoft.com/office/drawing/2014/main" xmlns="" id="{BB3CF381-5691-984C-9AE1-21710B27312C}"/>
              </a:ext>
            </a:extLst>
          </p:cNvPr>
          <p:cNvSpPr txBox="1"/>
          <p:nvPr/>
        </p:nvSpPr>
        <p:spPr>
          <a:xfrm>
            <a:off x="7114032" y="1609345"/>
            <a:ext cx="1938528" cy="3046988"/>
          </a:xfrm>
          <a:prstGeom prst="rect">
            <a:avLst/>
          </a:prstGeom>
          <a:noFill/>
        </p:spPr>
        <p:txBody>
          <a:bodyPr wrap="square" rtlCol="0">
            <a:spAutoFit/>
          </a:bodyPr>
          <a:lstStyle/>
          <a:p>
            <a:r>
              <a:rPr lang="fr-BE" sz="1600" dirty="0">
                <a:solidFill>
                  <a:srgbClr val="7030A0"/>
                </a:solidFill>
              </a:rPr>
              <a:t>Adaptation contenu site en fonction des retours d’infos des utilisateurs notamment</a:t>
            </a:r>
          </a:p>
          <a:p>
            <a:endParaRPr lang="fr-BE" sz="1600" dirty="0">
              <a:solidFill>
                <a:srgbClr val="7030A0"/>
              </a:solidFill>
            </a:endParaRPr>
          </a:p>
          <a:p>
            <a:r>
              <a:rPr lang="fr-BE" sz="1600" dirty="0">
                <a:solidFill>
                  <a:srgbClr val="7030A0"/>
                </a:solidFill>
              </a:rPr>
              <a:t>But : rediriger au maximum les utilisateurs vers ce canal pour toutes les infos / questions génériques</a:t>
            </a:r>
          </a:p>
        </p:txBody>
      </p:sp>
    </p:spTree>
    <p:extLst>
      <p:ext uri="{BB962C8B-B14F-4D97-AF65-F5344CB8AC3E}">
        <p14:creationId xmlns:p14="http://schemas.microsoft.com/office/powerpoint/2010/main" xmlns="" val="35460668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182" y="40879"/>
            <a:ext cx="7868120" cy="857250"/>
          </a:xfrm>
        </p:spPr>
        <p:txBody>
          <a:bodyPr>
            <a:normAutofit/>
          </a:bodyPr>
          <a:lstStyle/>
          <a:p>
            <a:r>
              <a:rPr lang="fr-BE" dirty="0"/>
              <a:t>6 – Informations et contacts</a:t>
            </a:r>
          </a:p>
        </p:txBody>
      </p:sp>
      <p:graphicFrame>
        <p:nvGraphicFramePr>
          <p:cNvPr id="7" name="Tableau 6">
            <a:extLst>
              <a:ext uri="{FF2B5EF4-FFF2-40B4-BE49-F238E27FC236}">
                <a16:creationId xmlns:a16="http://schemas.microsoft.com/office/drawing/2014/main" xmlns="" id="{18EDA57C-F856-A044-9F00-94E89C272C0F}"/>
              </a:ext>
            </a:extLst>
          </p:cNvPr>
          <p:cNvGraphicFramePr>
            <a:graphicFrameLocks noGrp="1"/>
          </p:cNvGraphicFramePr>
          <p:nvPr>
            <p:extLst>
              <p:ext uri="{D42A27DB-BD31-4B8C-83A1-F6EECF244321}">
                <p14:modId xmlns:p14="http://schemas.microsoft.com/office/powerpoint/2010/main" xmlns="" val="2761360956"/>
              </p:ext>
            </p:extLst>
          </p:nvPr>
        </p:nvGraphicFramePr>
        <p:xfrm>
          <a:off x="685800" y="814324"/>
          <a:ext cx="8339329" cy="4424680"/>
        </p:xfrm>
        <a:graphic>
          <a:graphicData uri="http://schemas.openxmlformats.org/drawingml/2006/table">
            <a:tbl>
              <a:tblPr firstRow="1" bandRow="1">
                <a:tableStyleId>{5C22544A-7EE6-4342-B048-85BDC9FD1C3A}</a:tableStyleId>
              </a:tblPr>
              <a:tblGrid>
                <a:gridCol w="3813048">
                  <a:extLst>
                    <a:ext uri="{9D8B030D-6E8A-4147-A177-3AD203B41FA5}">
                      <a16:colId xmlns:a16="http://schemas.microsoft.com/office/drawing/2014/main" xmlns="" val="1619662343"/>
                    </a:ext>
                  </a:extLst>
                </a:gridCol>
                <a:gridCol w="1060704">
                  <a:extLst>
                    <a:ext uri="{9D8B030D-6E8A-4147-A177-3AD203B41FA5}">
                      <a16:colId xmlns:a16="http://schemas.microsoft.com/office/drawing/2014/main" xmlns="" val="1436776577"/>
                    </a:ext>
                  </a:extLst>
                </a:gridCol>
                <a:gridCol w="3465577">
                  <a:extLst>
                    <a:ext uri="{9D8B030D-6E8A-4147-A177-3AD203B41FA5}">
                      <a16:colId xmlns:a16="http://schemas.microsoft.com/office/drawing/2014/main" xmlns="" val="1235768453"/>
                    </a:ext>
                  </a:extLst>
                </a:gridCol>
              </a:tblGrid>
              <a:tr h="370840">
                <a:tc>
                  <a:txBody>
                    <a:bodyPr/>
                    <a:lstStyle/>
                    <a:p>
                      <a:r>
                        <a:rPr lang="fr-FR" dirty="0"/>
                        <a:t>Articles DS et AGW</a:t>
                      </a:r>
                    </a:p>
                  </a:txBody>
                  <a:tcPr/>
                </a:tc>
                <a:tc>
                  <a:txBody>
                    <a:bodyPr/>
                    <a:lstStyle/>
                    <a:p>
                      <a:r>
                        <a:rPr lang="fr-FR" dirty="0"/>
                        <a:t>Direction</a:t>
                      </a:r>
                    </a:p>
                  </a:txBody>
                  <a:tcPr/>
                </a:tc>
                <a:tc>
                  <a:txBody>
                    <a:bodyPr/>
                    <a:lstStyle/>
                    <a:p>
                      <a:r>
                        <a:rPr lang="fr-FR" dirty="0"/>
                        <a:t>Contact</a:t>
                      </a:r>
                    </a:p>
                  </a:txBody>
                  <a:tcPr/>
                </a:tc>
                <a:extLst>
                  <a:ext uri="{0D108BD9-81ED-4DB2-BD59-A6C34878D82A}">
                    <a16:rowId xmlns:a16="http://schemas.microsoft.com/office/drawing/2014/main" xmlns="" val="2126756631"/>
                  </a:ext>
                </a:extLst>
              </a:tr>
              <a:tr h="232156">
                <a:tc>
                  <a:txBody>
                    <a:bodyPr/>
                    <a:lstStyle/>
                    <a:p>
                      <a:r>
                        <a:rPr lang="fr-FR" sz="1400" dirty="0">
                          <a:latin typeface="+mj-lt"/>
                          <a:cs typeface="Arial" panose="020B0604020202020204" pitchFamily="34" charset="0"/>
                        </a:rPr>
                        <a:t>Art. 1 DS &amp; art. 3 AGW sols (déchets/sols)</a:t>
                      </a:r>
                    </a:p>
                  </a:txBody>
                  <a:tcPr/>
                </a:tc>
                <a:tc>
                  <a:txBody>
                    <a:bodyPr/>
                    <a:lstStyle/>
                    <a:p>
                      <a:r>
                        <a:rPr lang="fr-FR" sz="1600" dirty="0">
                          <a:latin typeface="+mj-lt"/>
                        </a:rPr>
                        <a:t>DSD (DAS)</a:t>
                      </a:r>
                    </a:p>
                  </a:txBody>
                  <a:tcPr/>
                </a:tc>
                <a:tc>
                  <a:txBody>
                    <a:bodyPr/>
                    <a:lstStyle/>
                    <a:p>
                      <a:r>
                        <a:rPr lang="fr-FR" sz="1400" dirty="0">
                          <a:latin typeface="+mj-lt"/>
                        </a:rPr>
                        <a:t>(M. Gillet, N. Constant)</a:t>
                      </a:r>
                    </a:p>
                  </a:txBody>
                  <a:tcPr/>
                </a:tc>
                <a:extLst>
                  <a:ext uri="{0D108BD9-81ED-4DB2-BD59-A6C34878D82A}">
                    <a16:rowId xmlns:a16="http://schemas.microsoft.com/office/drawing/2014/main" xmlns="" val="3144028507"/>
                  </a:ext>
                </a:extLst>
              </a:tr>
              <a:tr h="370840">
                <a:tc>
                  <a:txBody>
                    <a:bodyPr/>
                    <a:lstStyle/>
                    <a:p>
                      <a:r>
                        <a:rPr lang="fr-FR" sz="1400" dirty="0">
                          <a:latin typeface="+mj-lt"/>
                          <a:cs typeface="Arial" panose="020B0604020202020204" pitchFamily="34" charset="0"/>
                        </a:rPr>
                        <a:t>Art. 11 DS &amp; art. 4 à 23 AGW sols (BDES + rectification + extraits conformes)</a:t>
                      </a:r>
                    </a:p>
                  </a:txBody>
                  <a:tcPr/>
                </a:tc>
                <a:tc>
                  <a:txBody>
                    <a:bodyPr/>
                    <a:lstStyle/>
                    <a:p>
                      <a:r>
                        <a:rPr lang="fr-FR" sz="1600" dirty="0">
                          <a:latin typeface="+mj-lt"/>
                        </a:rPr>
                        <a:t>DSD (DPS)</a:t>
                      </a:r>
                    </a:p>
                  </a:txBody>
                  <a:tcPr/>
                </a:tc>
                <a:tc>
                  <a:txBody>
                    <a:bodyPr/>
                    <a:lstStyle/>
                    <a:p>
                      <a:r>
                        <a:rPr lang="fr-FR" sz="1400" b="1" dirty="0">
                          <a:latin typeface="+mj-lt"/>
                        </a:rPr>
                        <a:t>BDES</a:t>
                      </a:r>
                      <a:r>
                        <a:rPr lang="fr-FR" sz="1400" dirty="0">
                          <a:latin typeface="+mj-lt"/>
                        </a:rPr>
                        <a:t> – FX. </a:t>
                      </a:r>
                      <a:r>
                        <a:rPr lang="fr-FR" sz="1400" dirty="0" err="1">
                          <a:latin typeface="+mj-lt"/>
                        </a:rPr>
                        <a:t>Heynen</a:t>
                      </a:r>
                      <a:r>
                        <a:rPr lang="fr-FR" sz="1400" dirty="0">
                          <a:latin typeface="+mj-lt"/>
                        </a:rPr>
                        <a:t> (site web), C. Fierens, E. Goidts, Ph. Charles, S. </a:t>
                      </a:r>
                      <a:r>
                        <a:rPr lang="fr-FR" sz="1400" dirty="0" err="1">
                          <a:latin typeface="+mj-lt"/>
                        </a:rPr>
                        <a:t>Berzigotti</a:t>
                      </a:r>
                      <a:endParaRPr lang="fr-FR" sz="1400" dirty="0">
                        <a:latin typeface="+mj-lt"/>
                      </a:endParaRPr>
                    </a:p>
                    <a:p>
                      <a:r>
                        <a:rPr lang="fr-FR" sz="1400" b="1" dirty="0">
                          <a:latin typeface="+mj-lt"/>
                        </a:rPr>
                        <a:t>Rectifications</a:t>
                      </a:r>
                      <a:r>
                        <a:rPr lang="fr-FR" sz="1400" dirty="0">
                          <a:latin typeface="+mj-lt"/>
                        </a:rPr>
                        <a:t> – S. </a:t>
                      </a:r>
                      <a:r>
                        <a:rPr lang="fr-FR" sz="1400" dirty="0" err="1">
                          <a:latin typeface="+mj-lt"/>
                        </a:rPr>
                        <a:t>Munnix</a:t>
                      </a:r>
                      <a:endParaRPr lang="fr-FR" sz="1400" dirty="0">
                        <a:latin typeface="+mj-lt"/>
                      </a:endParaRPr>
                    </a:p>
                  </a:txBody>
                  <a:tcPr/>
                </a:tc>
                <a:extLst>
                  <a:ext uri="{0D108BD9-81ED-4DB2-BD59-A6C34878D82A}">
                    <a16:rowId xmlns:a16="http://schemas.microsoft.com/office/drawing/2014/main" xmlns="" val="2488383048"/>
                  </a:ext>
                </a:extLst>
              </a:tr>
              <a:tr h="370840">
                <a:tc>
                  <a:txBody>
                    <a:bodyPr/>
                    <a:lstStyle/>
                    <a:p>
                      <a:r>
                        <a:rPr lang="fr-FR" sz="1400" dirty="0">
                          <a:latin typeface="+mj-lt"/>
                          <a:cs typeface="Arial" pitchFamily="34" charset="0"/>
                        </a:rPr>
                        <a:t>Art. 68 AGW sols (modification emprise au sol impactant gestion sol / changement usage)</a:t>
                      </a:r>
                      <a:endParaRPr lang="fr-FR" sz="1400" dirty="0">
                        <a:latin typeface="+mj-lt"/>
                      </a:endParaRPr>
                    </a:p>
                  </a:txBody>
                  <a:tcPr/>
                </a:tc>
                <a:tc>
                  <a:txBody>
                    <a:bodyPr/>
                    <a:lstStyle/>
                    <a:p>
                      <a:r>
                        <a:rPr lang="fr-FR" sz="1600" dirty="0">
                          <a:latin typeface="+mj-lt"/>
                        </a:rPr>
                        <a:t>DAS</a:t>
                      </a:r>
                    </a:p>
                  </a:txBody>
                  <a:tcPr/>
                </a:tc>
                <a:tc>
                  <a:txBody>
                    <a:bodyPr/>
                    <a:lstStyle/>
                    <a:p>
                      <a:r>
                        <a:rPr lang="fr-FR" sz="1400" dirty="0">
                          <a:latin typeface="+mj-lt"/>
                        </a:rPr>
                        <a:t>J. </a:t>
                      </a:r>
                      <a:r>
                        <a:rPr lang="fr-FR" sz="1400" dirty="0" err="1" smtClean="0">
                          <a:latin typeface="+mj-lt"/>
                        </a:rPr>
                        <a:t>Lahmar</a:t>
                      </a:r>
                      <a:r>
                        <a:rPr lang="fr-FR" sz="1400" dirty="0" smtClean="0">
                          <a:latin typeface="+mj-lt"/>
                        </a:rPr>
                        <a:t> (T</a:t>
                      </a:r>
                      <a:r>
                        <a:rPr lang="fr-FR" sz="1400" dirty="0">
                          <a:latin typeface="+mj-lt"/>
                        </a:rPr>
                        <a:t>. </a:t>
                      </a:r>
                      <a:r>
                        <a:rPr lang="fr-FR" sz="1400" dirty="0" smtClean="0">
                          <a:latin typeface="+mj-lt"/>
                        </a:rPr>
                        <a:t>Lambrechts)</a:t>
                      </a:r>
                      <a:endParaRPr lang="fr-FR" sz="1400" dirty="0">
                        <a:latin typeface="+mj-lt"/>
                      </a:endParaRPr>
                    </a:p>
                  </a:txBody>
                  <a:tcPr/>
                </a:tc>
                <a:extLst>
                  <a:ext uri="{0D108BD9-81ED-4DB2-BD59-A6C34878D82A}">
                    <a16:rowId xmlns:a16="http://schemas.microsoft.com/office/drawing/2014/main" xmlns="" val="1407247522"/>
                  </a:ext>
                </a:extLst>
              </a:tr>
              <a:tr h="3205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a:latin typeface="+mj-lt"/>
                          <a:cs typeface="Arial" pitchFamily="34" charset="0"/>
                        </a:rPr>
                        <a:t>Art. 69 AGW sols (projets particuliers exemptés)</a:t>
                      </a:r>
                      <a:endParaRPr lang="fr-FR" sz="1100" dirty="0">
                        <a:latin typeface="+mj-lt"/>
                        <a:cs typeface="Arial" pitchFamily="34" charset="0"/>
                      </a:endParaRPr>
                    </a:p>
                  </a:txBody>
                  <a:tcPr/>
                </a:tc>
                <a:tc>
                  <a:txBody>
                    <a:bodyPr/>
                    <a:lstStyle/>
                    <a:p>
                      <a:r>
                        <a:rPr lang="fr-FR" sz="1600" dirty="0">
                          <a:latin typeface="+mj-lt"/>
                        </a:rPr>
                        <a:t>DAS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a:latin typeface="+mj-lt"/>
                        </a:rPr>
                        <a:t>J. </a:t>
                      </a:r>
                      <a:r>
                        <a:rPr lang="fr-FR" sz="1400" dirty="0" err="1" smtClean="0">
                          <a:latin typeface="+mj-lt"/>
                        </a:rPr>
                        <a:t>Lahmar</a:t>
                      </a:r>
                      <a:r>
                        <a:rPr lang="fr-FR" sz="1400" dirty="0" smtClean="0">
                          <a:latin typeface="+mj-lt"/>
                        </a:rPr>
                        <a:t> </a:t>
                      </a:r>
                      <a:r>
                        <a:rPr lang="fr-FR" sz="1400" kern="1200" dirty="0" smtClean="0">
                          <a:solidFill>
                            <a:schemeClr val="dk1"/>
                          </a:solidFill>
                          <a:latin typeface="+mn-lt"/>
                          <a:ea typeface="+mn-ea"/>
                          <a:cs typeface="+mn-cs"/>
                        </a:rPr>
                        <a:t>(T. Lambrechts)</a:t>
                      </a:r>
                      <a:endParaRPr lang="fr-FR" sz="1400" dirty="0">
                        <a:latin typeface="+mj-lt"/>
                      </a:endParaRPr>
                    </a:p>
                  </a:txBody>
                  <a:tcPr/>
                </a:tc>
                <a:extLst>
                  <a:ext uri="{0D108BD9-81ED-4DB2-BD59-A6C34878D82A}">
                    <a16:rowId xmlns:a16="http://schemas.microsoft.com/office/drawing/2014/main" xmlns="" val="3210235211"/>
                  </a:ext>
                </a:extLst>
              </a:tr>
              <a:tr h="370840">
                <a:tc>
                  <a:txBody>
                    <a:bodyPr/>
                    <a:lstStyle/>
                    <a:p>
                      <a:r>
                        <a:rPr lang="fr-FR" sz="1400" dirty="0">
                          <a:latin typeface="+mj-lt"/>
                          <a:cs typeface="Arial" pitchFamily="34" charset="0"/>
                        </a:rPr>
                        <a:t>Art.70 AGW sols (</a:t>
                      </a:r>
                      <a:r>
                        <a:rPr lang="fr-BE" sz="1400" dirty="0">
                          <a:latin typeface="+mj-lt"/>
                          <a:cs typeface="Arial" panose="020B0604020202020204" pitchFamily="34" charset="0"/>
                        </a:rPr>
                        <a:t>projets exemptés car actes et travaux de nature ou d’ampleur limitée)</a:t>
                      </a:r>
                      <a:endParaRPr lang="fr-FR" sz="1400" dirty="0">
                        <a:latin typeface="+mj-lt"/>
                      </a:endParaRPr>
                    </a:p>
                  </a:txBody>
                  <a:tcPr/>
                </a:tc>
                <a:tc>
                  <a:txBody>
                    <a:bodyPr/>
                    <a:lstStyle/>
                    <a:p>
                      <a:r>
                        <a:rPr lang="fr-FR" sz="1600" dirty="0">
                          <a:latin typeface="+mj-lt"/>
                        </a:rPr>
                        <a:t>DGO4</a:t>
                      </a:r>
                    </a:p>
                  </a:txBody>
                  <a:tcPr/>
                </a:tc>
                <a:tc>
                  <a:txBody>
                    <a:bodyPr/>
                    <a:lstStyle/>
                    <a:p>
                      <a:endParaRPr lang="fr-FR" dirty="0">
                        <a:latin typeface="+mj-lt"/>
                      </a:endParaRPr>
                    </a:p>
                  </a:txBody>
                  <a:tcPr/>
                </a:tc>
                <a:extLst>
                  <a:ext uri="{0D108BD9-81ED-4DB2-BD59-A6C34878D82A}">
                    <a16:rowId xmlns:a16="http://schemas.microsoft.com/office/drawing/2014/main" xmlns="" val="362073458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a:latin typeface="+mj-lt"/>
                          <a:cs typeface="Arial" pitchFamily="34" charset="0"/>
                        </a:rPr>
                        <a:t>Article 29 DS &amp; art. 71 AGW sols (dérogation car démarches déjà effectuées)</a:t>
                      </a:r>
                    </a:p>
                  </a:txBody>
                  <a:tcPr/>
                </a:tc>
                <a:tc>
                  <a:txBody>
                    <a:bodyPr/>
                    <a:lstStyle/>
                    <a:p>
                      <a:r>
                        <a:rPr lang="fr-FR" sz="1600" dirty="0">
                          <a:latin typeface="+mj-lt"/>
                        </a:rPr>
                        <a:t>DAS</a:t>
                      </a:r>
                    </a:p>
                  </a:txBody>
                  <a:tcPr/>
                </a:tc>
                <a:tc>
                  <a:txBody>
                    <a:bodyPr/>
                    <a:lstStyle/>
                    <a:p>
                      <a:r>
                        <a:rPr lang="fr-FR" sz="1400" dirty="0" smtClean="0">
                          <a:latin typeface="+mj-lt"/>
                        </a:rPr>
                        <a:t>MN. </a:t>
                      </a:r>
                      <a:r>
                        <a:rPr lang="fr-FR" sz="1400" dirty="0" err="1" smtClean="0">
                          <a:latin typeface="+mj-lt"/>
                        </a:rPr>
                        <a:t>Hamoir</a:t>
                      </a:r>
                      <a:r>
                        <a:rPr lang="fr-FR" sz="1400" dirty="0" smtClean="0">
                          <a:latin typeface="+mj-lt"/>
                        </a:rPr>
                        <a:t> (C. Marchal)</a:t>
                      </a:r>
                      <a:endParaRPr lang="fr-FR" sz="1400" dirty="0">
                        <a:latin typeface="+mj-lt"/>
                      </a:endParaRPr>
                    </a:p>
                  </a:txBody>
                  <a:tcPr/>
                </a:tc>
                <a:extLst>
                  <a:ext uri="{0D108BD9-81ED-4DB2-BD59-A6C34878D82A}">
                    <a16:rowId xmlns:a16="http://schemas.microsoft.com/office/drawing/2014/main" xmlns="" val="373482339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a:latin typeface="+mj-lt"/>
                          <a:cs typeface="Arial" pitchFamily="34" charset="0"/>
                        </a:rPr>
                        <a:t>Article 73 AGW sols (autorisation activité à risque mais absence de risque démontrée)</a:t>
                      </a:r>
                    </a:p>
                  </a:txBody>
                  <a:tcPr/>
                </a:tc>
                <a:tc>
                  <a:txBody>
                    <a:bodyPr/>
                    <a:lstStyle/>
                    <a:p>
                      <a:r>
                        <a:rPr lang="fr-FR" sz="1600" dirty="0">
                          <a:latin typeface="+mj-lt"/>
                        </a:rPr>
                        <a:t>DAS</a:t>
                      </a:r>
                    </a:p>
                  </a:txBody>
                  <a:tcPr/>
                </a:tc>
                <a:tc>
                  <a:txBody>
                    <a:bodyPr/>
                    <a:lstStyle/>
                    <a:p>
                      <a:r>
                        <a:rPr lang="fr-FR" sz="1400" dirty="0" err="1" smtClean="0">
                          <a:latin typeface="+mj-lt"/>
                        </a:rPr>
                        <a:t>mJ</a:t>
                      </a:r>
                      <a:r>
                        <a:rPr lang="fr-FR" sz="1400" dirty="0">
                          <a:latin typeface="+mj-lt"/>
                        </a:rPr>
                        <a:t>. </a:t>
                      </a:r>
                      <a:r>
                        <a:rPr lang="fr-FR" sz="1400" dirty="0" smtClean="0">
                          <a:latin typeface="+mj-lt"/>
                        </a:rPr>
                        <a:t>Binon</a:t>
                      </a:r>
                      <a:r>
                        <a:rPr lang="fr-FR" sz="1400" baseline="0" dirty="0" smtClean="0">
                          <a:latin typeface="+mj-lt"/>
                        </a:rPr>
                        <a:t> </a:t>
                      </a:r>
                      <a:r>
                        <a:rPr lang="fr-FR" sz="1400" kern="1200" dirty="0" smtClean="0">
                          <a:solidFill>
                            <a:schemeClr val="dk1"/>
                          </a:solidFill>
                          <a:latin typeface="+mn-lt"/>
                          <a:ea typeface="+mn-ea"/>
                          <a:cs typeface="+mn-cs"/>
                        </a:rPr>
                        <a:t>(T. Lambrechts)</a:t>
                      </a:r>
                      <a:endParaRPr lang="fr-FR" sz="1400" dirty="0">
                        <a:latin typeface="+mj-lt"/>
                      </a:endParaRPr>
                    </a:p>
                  </a:txBody>
                  <a:tcPr/>
                </a:tc>
                <a:extLst>
                  <a:ext uri="{0D108BD9-81ED-4DB2-BD59-A6C34878D82A}">
                    <a16:rowId xmlns:a16="http://schemas.microsoft.com/office/drawing/2014/main" xmlns="" val="3555861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i="1" dirty="0">
                          <a:latin typeface="+mj-lt"/>
                          <a:cs typeface="Arial" pitchFamily="34" charset="0"/>
                        </a:rPr>
                        <a:t>AGW rubriques, instances à consulter</a:t>
                      </a:r>
                    </a:p>
                  </a:txBody>
                  <a:tcPr>
                    <a:solidFill>
                      <a:schemeClr val="bg1">
                        <a:lumMod val="75000"/>
                      </a:schemeClr>
                    </a:solidFill>
                  </a:tcPr>
                </a:tc>
                <a:tc>
                  <a:txBody>
                    <a:bodyPr/>
                    <a:lstStyle/>
                    <a:p>
                      <a:r>
                        <a:rPr lang="fr-FR" sz="1600" i="1" dirty="0" smtClean="0">
                          <a:latin typeface="+mj-lt"/>
                        </a:rPr>
                        <a:t>DPS/DSD (DIGPD)</a:t>
                      </a:r>
                      <a:endParaRPr lang="fr-FR" sz="1600" i="1" dirty="0">
                        <a:latin typeface="+mj-lt"/>
                      </a:endParaRPr>
                    </a:p>
                  </a:txBody>
                  <a:tcPr>
                    <a:solidFill>
                      <a:schemeClr val="bg1">
                        <a:lumMod val="75000"/>
                      </a:schemeClr>
                    </a:solidFill>
                  </a:tcPr>
                </a:tc>
                <a:tc>
                  <a:txBody>
                    <a:bodyPr/>
                    <a:lstStyle/>
                    <a:p>
                      <a:r>
                        <a:rPr lang="fr-FR" sz="1400" i="1" dirty="0">
                          <a:latin typeface="+mj-lt"/>
                        </a:rPr>
                        <a:t>C. Fierens, E. Goidts / </a:t>
                      </a:r>
                      <a:endParaRPr lang="fr-FR" sz="1400" i="1" dirty="0" smtClean="0">
                        <a:latin typeface="+mj-lt"/>
                      </a:endParaRPr>
                    </a:p>
                    <a:p>
                      <a:r>
                        <a:rPr lang="fr-FR" sz="1400" i="1" dirty="0" smtClean="0">
                          <a:latin typeface="+mj-lt"/>
                        </a:rPr>
                        <a:t>M. </a:t>
                      </a:r>
                      <a:r>
                        <a:rPr lang="fr-FR" sz="1400" i="1" dirty="0" err="1" smtClean="0">
                          <a:latin typeface="+mj-lt"/>
                        </a:rPr>
                        <a:t>Steels</a:t>
                      </a:r>
                      <a:r>
                        <a:rPr lang="fr-FR" sz="1400" i="1" dirty="0" smtClean="0">
                          <a:latin typeface="+mj-lt"/>
                        </a:rPr>
                        <a:t>, M. </a:t>
                      </a:r>
                      <a:r>
                        <a:rPr lang="fr-FR" sz="1400" i="1" dirty="0" err="1" smtClean="0">
                          <a:latin typeface="+mj-lt"/>
                        </a:rPr>
                        <a:t>Deveux</a:t>
                      </a:r>
                      <a:r>
                        <a:rPr lang="fr-FR" sz="1400" i="1" dirty="0" smtClean="0">
                          <a:latin typeface="+mj-lt"/>
                        </a:rPr>
                        <a:t> (14.91</a:t>
                      </a:r>
                      <a:r>
                        <a:rPr lang="fr-FR" sz="1400" i="1" dirty="0" smtClean="0">
                          <a:latin typeface="+mj-lt"/>
                        </a:rPr>
                        <a:t>, 90.28)</a:t>
                      </a:r>
                      <a:endParaRPr lang="fr-FR" sz="1400" i="1" dirty="0">
                        <a:latin typeface="+mj-lt"/>
                      </a:endParaRPr>
                    </a:p>
                  </a:txBody>
                  <a:tcPr>
                    <a:solidFill>
                      <a:schemeClr val="bg1">
                        <a:lumMod val="75000"/>
                      </a:schemeClr>
                    </a:solidFill>
                  </a:tcPr>
                </a:tc>
                <a:extLst>
                  <a:ext uri="{0D108BD9-81ED-4DB2-BD59-A6C34878D82A}">
                    <a16:rowId xmlns:a16="http://schemas.microsoft.com/office/drawing/2014/main" xmlns="" val="1241712186"/>
                  </a:ext>
                </a:extLst>
              </a:tr>
            </a:tbl>
          </a:graphicData>
        </a:graphic>
      </p:graphicFrame>
    </p:spTree>
    <p:extLst>
      <p:ext uri="{BB962C8B-B14F-4D97-AF65-F5344CB8AC3E}">
        <p14:creationId xmlns:p14="http://schemas.microsoft.com/office/powerpoint/2010/main" xmlns="" val="16240813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182" y="100149"/>
            <a:ext cx="7868120" cy="857250"/>
          </a:xfrm>
        </p:spPr>
        <p:txBody>
          <a:bodyPr>
            <a:normAutofit/>
          </a:bodyPr>
          <a:lstStyle/>
          <a:p>
            <a:r>
              <a:rPr lang="fr-BE" dirty="0">
                <a:solidFill>
                  <a:srgbClr val="92D050"/>
                </a:solidFill>
              </a:rPr>
              <a:t>7 – Conclusions</a:t>
            </a:r>
          </a:p>
        </p:txBody>
      </p:sp>
      <p:sp>
        <p:nvSpPr>
          <p:cNvPr id="3" name="Espace réservé du contenu 2"/>
          <p:cNvSpPr>
            <a:spLocks noGrp="1"/>
          </p:cNvSpPr>
          <p:nvPr>
            <p:ph idx="1"/>
          </p:nvPr>
        </p:nvSpPr>
        <p:spPr>
          <a:xfrm>
            <a:off x="723509" y="939398"/>
            <a:ext cx="8378151" cy="3785001"/>
          </a:xfrm>
          <a:noFill/>
        </p:spPr>
        <p:txBody>
          <a:bodyPr>
            <a:noAutofit/>
          </a:bodyPr>
          <a:lstStyle/>
          <a:p>
            <a:pPr>
              <a:spcAft>
                <a:spcPts val="600"/>
              </a:spcAft>
              <a:buFont typeface="Wingdings" charset="2"/>
              <a:buChar char="Ø"/>
            </a:pPr>
            <a:r>
              <a:rPr lang="fr-FR" sz="1800" dirty="0"/>
              <a:t>Entrée en vigueur du Décret sol et des AGW « sol », AGW « rubriques » et AGW « normes » </a:t>
            </a:r>
            <a:r>
              <a:rPr lang="fr-FR" sz="1800" dirty="0">
                <a:solidFill>
                  <a:srgbClr val="FF0000"/>
                </a:solidFill>
              </a:rPr>
              <a:t>le 1/1/2019</a:t>
            </a:r>
          </a:p>
          <a:p>
            <a:pPr>
              <a:spcAft>
                <a:spcPts val="600"/>
              </a:spcAft>
              <a:buFont typeface="Wingdings" charset="2"/>
              <a:buChar char="Ø"/>
            </a:pPr>
            <a:r>
              <a:rPr lang="fr-FR" sz="1800" dirty="0"/>
              <a:t>Impact sur les dossiers de demande de permis:</a:t>
            </a:r>
          </a:p>
          <a:p>
            <a:pPr lvl="1">
              <a:spcAft>
                <a:spcPts val="600"/>
              </a:spcAft>
              <a:buFont typeface="Wingdings" pitchFamily="2" charset="2"/>
              <a:buChar char="ü"/>
            </a:pPr>
            <a:r>
              <a:rPr lang="fr-FR" sz="1600" u="sng" dirty="0"/>
              <a:t>Volet urbanistique des permis = article 23 Décret sol</a:t>
            </a:r>
          </a:p>
          <a:p>
            <a:pPr marL="457200" lvl="1" indent="0">
              <a:spcAft>
                <a:spcPts val="600"/>
              </a:spcAft>
              <a:buNone/>
            </a:pPr>
            <a:r>
              <a:rPr lang="fr-FR" sz="1600" i="1" dirty="0"/>
              <a:t>     --&gt; cadre sol dans formulaires </a:t>
            </a:r>
            <a:r>
              <a:rPr lang="fr-FR" sz="1600" i="1" dirty="0" err="1"/>
              <a:t>CoDT</a:t>
            </a:r>
            <a:r>
              <a:rPr lang="fr-FR" sz="1600" i="1" dirty="0"/>
              <a:t> précisé par AGW sol</a:t>
            </a:r>
          </a:p>
          <a:p>
            <a:pPr marL="457200" lvl="1" indent="0">
              <a:spcAft>
                <a:spcPts val="600"/>
              </a:spcAft>
              <a:buNone/>
            </a:pPr>
            <a:r>
              <a:rPr lang="fr-FR" sz="1600" i="1" dirty="0"/>
              <a:t>     =&gt; </a:t>
            </a:r>
            <a:r>
              <a:rPr lang="fr-FR" sz="1600" b="1" i="1" dirty="0"/>
              <a:t>P </a:t>
            </a:r>
            <a:r>
              <a:rPr lang="fr-FR" sz="1600" b="1" i="1" dirty="0" err="1"/>
              <a:t>Urb</a:t>
            </a:r>
            <a:r>
              <a:rPr lang="fr-FR" sz="1600" i="1" dirty="0"/>
              <a:t> : instruction cadrée, consultation DSD minimale pour </a:t>
            </a:r>
            <a:r>
              <a:rPr lang="fr-FR" sz="1600" i="1" dirty="0" err="1"/>
              <a:t>Purb</a:t>
            </a:r>
            <a:r>
              <a:rPr lang="fr-FR" sz="1600" i="1" dirty="0"/>
              <a:t> car décision 	découplée du DS (art D.I.V. 88 </a:t>
            </a:r>
            <a:r>
              <a:rPr lang="fr-FR" sz="1600" i="1" dirty="0" err="1"/>
              <a:t>CoDT</a:t>
            </a:r>
            <a:r>
              <a:rPr lang="fr-FR" sz="1600" i="1" dirty="0"/>
              <a:t>)</a:t>
            </a:r>
          </a:p>
          <a:p>
            <a:pPr marL="723900" lvl="1" indent="0">
              <a:spcAft>
                <a:spcPts val="600"/>
              </a:spcAft>
              <a:buNone/>
            </a:pPr>
            <a:r>
              <a:rPr lang="fr-FR" sz="1600" i="1" dirty="0"/>
              <a:t>=&gt; </a:t>
            </a:r>
            <a:r>
              <a:rPr lang="fr-FR" sz="1600" b="1" i="1" dirty="0"/>
              <a:t>PU</a:t>
            </a:r>
            <a:r>
              <a:rPr lang="fr-FR" sz="1600" i="1" dirty="0"/>
              <a:t> : instruction cadrée, mais décision PU couplée à l’état du sol (importance de la levée des incertitudes </a:t>
            </a:r>
            <a:r>
              <a:rPr lang="fr-FR" sz="1600" i="1" u="sng" dirty="0"/>
              <a:t>en amont</a:t>
            </a:r>
            <a:r>
              <a:rPr lang="fr-FR" sz="1600" i="1" dirty="0"/>
              <a:t> en vue d’éviter un refus de permis)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182" y="100149"/>
            <a:ext cx="7868120" cy="857250"/>
          </a:xfrm>
        </p:spPr>
        <p:txBody>
          <a:bodyPr>
            <a:normAutofit/>
          </a:bodyPr>
          <a:lstStyle/>
          <a:p>
            <a:r>
              <a:rPr lang="fr-BE" dirty="0">
                <a:solidFill>
                  <a:srgbClr val="92D050"/>
                </a:solidFill>
              </a:rPr>
              <a:t>7 – Conclusions</a:t>
            </a:r>
          </a:p>
        </p:txBody>
      </p:sp>
      <p:sp>
        <p:nvSpPr>
          <p:cNvPr id="3" name="Espace réservé du contenu 2"/>
          <p:cNvSpPr>
            <a:spLocks noGrp="1"/>
          </p:cNvSpPr>
          <p:nvPr>
            <p:ph idx="1"/>
          </p:nvPr>
        </p:nvSpPr>
        <p:spPr>
          <a:xfrm>
            <a:off x="723509" y="939399"/>
            <a:ext cx="8378151" cy="3625842"/>
          </a:xfrm>
          <a:noFill/>
        </p:spPr>
        <p:txBody>
          <a:bodyPr>
            <a:noAutofit/>
          </a:bodyPr>
          <a:lstStyle/>
          <a:p>
            <a:pPr lvl="1">
              <a:spcAft>
                <a:spcPts val="600"/>
              </a:spcAft>
              <a:buFont typeface="Wingdings" pitchFamily="2" charset="2"/>
              <a:buChar char="ü"/>
            </a:pPr>
            <a:r>
              <a:rPr lang="fr-FR" sz="1600" u="sng" dirty="0"/>
              <a:t>Volet environnemental des permis = article 24 Décret sol </a:t>
            </a:r>
          </a:p>
          <a:p>
            <a:pPr marL="457200" lvl="1" indent="0">
              <a:spcAft>
                <a:spcPts val="600"/>
              </a:spcAft>
              <a:buNone/>
            </a:pPr>
            <a:r>
              <a:rPr lang="fr-FR" sz="1600" i="1" dirty="0"/>
              <a:t>     =&gt; cadre sol formulaire </a:t>
            </a:r>
            <a:r>
              <a:rPr lang="fr-FR" sz="1600" b="1" i="1" dirty="0"/>
              <a:t>PE</a:t>
            </a:r>
          </a:p>
          <a:p>
            <a:pPr marL="457200" lvl="1" indent="0">
              <a:spcAft>
                <a:spcPts val="600"/>
              </a:spcAft>
              <a:buNone/>
            </a:pPr>
            <a:r>
              <a:rPr lang="fr-FR" sz="1600" i="1" dirty="0"/>
              <a:t>     =&gt; instruction cadrée (à venir), consultation DSD minimale, instruction </a:t>
            </a:r>
            <a:r>
              <a:rPr lang="fr-FR" sz="1600" i="1" u="sng" dirty="0"/>
              <a:t>en parallèle</a:t>
            </a:r>
            <a:r>
              <a:rPr lang="fr-FR" sz="1600" i="1" dirty="0"/>
              <a:t> 	si EO jointe à la demande PE, focus activité à risque pour le sol (art. 24)</a:t>
            </a:r>
          </a:p>
          <a:p>
            <a:pPr marL="457200" lvl="1" indent="0">
              <a:spcAft>
                <a:spcPts val="600"/>
              </a:spcAft>
              <a:buNone/>
            </a:pPr>
            <a:r>
              <a:rPr lang="fr-FR" sz="1600" i="1" dirty="0">
                <a:solidFill>
                  <a:srgbClr val="A10E2F"/>
                </a:solidFill>
              </a:rPr>
              <a:t> </a:t>
            </a:r>
          </a:p>
          <a:p>
            <a:pPr>
              <a:spcAft>
                <a:spcPts val="600"/>
              </a:spcAft>
              <a:buFont typeface="Wingdings" charset="2"/>
              <a:buChar char="Ø"/>
            </a:pPr>
            <a:r>
              <a:rPr lang="fr-FR" sz="1800" dirty="0"/>
              <a:t>Outils : site web DAS/DPS pour orienter les usagers </a:t>
            </a:r>
            <a:r>
              <a:rPr lang="fr-FR" sz="1800" dirty="0">
                <a:solidFill>
                  <a:srgbClr val="A10E2F"/>
                </a:solidFill>
              </a:rPr>
              <a:t>(</a:t>
            </a:r>
            <a:r>
              <a:rPr lang="fr-FR" sz="1800" dirty="0"/>
              <a:t>formulaires et explications), BDES, textes légaux </a:t>
            </a:r>
          </a:p>
          <a:p>
            <a:pPr marL="1516063" indent="0">
              <a:spcAft>
                <a:spcPts val="600"/>
              </a:spcAft>
              <a:buNone/>
            </a:pPr>
            <a:r>
              <a:rPr lang="fr-FR" sz="1800" dirty="0">
                <a:hlinkClick r:id="rId2"/>
              </a:rPr>
              <a:t>https://dps.environnement.wallonie.be</a:t>
            </a:r>
            <a:endParaRPr lang="fr-FR" sz="1800" dirty="0"/>
          </a:p>
          <a:p>
            <a:pPr>
              <a:spcAft>
                <a:spcPts val="600"/>
              </a:spcAft>
              <a:buFont typeface="Wingdings" charset="2"/>
              <a:buChar char="Ø"/>
            </a:pPr>
            <a:endParaRPr lang="fr-BE" sz="1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554182" y="359841"/>
            <a:ext cx="7868120" cy="833959"/>
          </a:xfrm>
        </p:spPr>
        <p:txBody>
          <a:bodyPr>
            <a:normAutofit/>
          </a:bodyPr>
          <a:lstStyle/>
          <a:p>
            <a:pPr algn="ctr">
              <a:buNone/>
            </a:pPr>
            <a:r>
              <a:rPr lang="fr-FR" sz="3200" b="1" dirty="0">
                <a:solidFill>
                  <a:srgbClr val="7030A0"/>
                </a:solidFill>
              </a:rPr>
              <a:t>Merci pour votre attention !</a:t>
            </a:r>
          </a:p>
        </p:txBody>
      </p:sp>
      <p:pic>
        <p:nvPicPr>
          <p:cNvPr id="2050" name="Picture 2" descr="Résultat de recherche d'images pour &quot;image poignée de main&quot;">
            <a:hlinkClick r:id="rId2"/>
          </p:cNvPr>
          <p:cNvPicPr>
            <a:picLocks noChangeAspect="1" noChangeArrowheads="1"/>
          </p:cNvPicPr>
          <p:nvPr/>
        </p:nvPicPr>
        <p:blipFill>
          <a:blip r:embed="rId3"/>
          <a:srcRect r="6370"/>
          <a:stretch>
            <a:fillRect/>
          </a:stretch>
        </p:blipFill>
        <p:spPr bwMode="auto">
          <a:xfrm>
            <a:off x="2749923" y="1139532"/>
            <a:ext cx="3240741" cy="3238793"/>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182" y="40879"/>
            <a:ext cx="7868120" cy="857250"/>
          </a:xfrm>
        </p:spPr>
        <p:txBody>
          <a:bodyPr>
            <a:normAutofit/>
          </a:bodyPr>
          <a:lstStyle/>
          <a:p>
            <a:r>
              <a:rPr lang="fr-BE" dirty="0"/>
              <a:t>1 – Dispositions légales</a:t>
            </a:r>
          </a:p>
        </p:txBody>
      </p:sp>
      <p:sp>
        <p:nvSpPr>
          <p:cNvPr id="3" name="ZoneTexte 2">
            <a:extLst>
              <a:ext uri="{FF2B5EF4-FFF2-40B4-BE49-F238E27FC236}">
                <a16:creationId xmlns:a16="http://schemas.microsoft.com/office/drawing/2014/main" xmlns="" id="{6637AD2C-C192-EF46-AB3F-D2ACEAE1BA7A}"/>
              </a:ext>
            </a:extLst>
          </p:cNvPr>
          <p:cNvSpPr txBox="1"/>
          <p:nvPr/>
        </p:nvSpPr>
        <p:spPr>
          <a:xfrm>
            <a:off x="554182" y="898129"/>
            <a:ext cx="8589818" cy="4385816"/>
          </a:xfrm>
          <a:prstGeom prst="rect">
            <a:avLst/>
          </a:prstGeom>
          <a:noFill/>
        </p:spPr>
        <p:txBody>
          <a:bodyPr wrap="square" rtlCol="0">
            <a:spAutoFit/>
          </a:bodyPr>
          <a:lstStyle/>
          <a:p>
            <a:pPr marL="285750" indent="-285750">
              <a:buFontTx/>
              <a:buChar char="-"/>
            </a:pPr>
            <a:r>
              <a:rPr lang="fr-FR" sz="2000" b="1" dirty="0">
                <a:latin typeface="Arial" pitchFamily="34" charset="0"/>
                <a:cs typeface="Arial" pitchFamily="34" charset="0"/>
              </a:rPr>
              <a:t>Principes</a:t>
            </a:r>
          </a:p>
          <a:p>
            <a:endParaRPr lang="fr-FR" sz="1200" b="1" dirty="0">
              <a:latin typeface="Arial" pitchFamily="34" charset="0"/>
              <a:cs typeface="Arial" pitchFamily="34" charset="0"/>
            </a:endParaRPr>
          </a:p>
          <a:p>
            <a:pPr marL="457200" indent="-457200">
              <a:buAutoNum type="arabicParenR"/>
            </a:pPr>
            <a:r>
              <a:rPr lang="fr-FR" sz="2000" b="1" u="sng" dirty="0">
                <a:latin typeface="Arial" pitchFamily="34" charset="0"/>
                <a:cs typeface="Arial" pitchFamily="34" charset="0"/>
              </a:rPr>
              <a:t>Décret visant la gestion des sols et pas des déchets</a:t>
            </a:r>
          </a:p>
          <a:p>
            <a:r>
              <a:rPr lang="fr-FR" sz="1200" b="1" dirty="0">
                <a:latin typeface="Arial" pitchFamily="34" charset="0"/>
                <a:cs typeface="Arial" pitchFamily="34" charset="0"/>
              </a:rPr>
              <a:t>	</a:t>
            </a:r>
          </a:p>
          <a:p>
            <a:r>
              <a:rPr lang="fr-FR" sz="2000" b="1" dirty="0">
                <a:latin typeface="Arial" pitchFamily="34" charset="0"/>
                <a:cs typeface="Arial" pitchFamily="34" charset="0"/>
              </a:rPr>
              <a:t>	</a:t>
            </a:r>
            <a:r>
              <a:rPr lang="fr-FR" dirty="0">
                <a:latin typeface="Arial" pitchFamily="34" charset="0"/>
                <a:cs typeface="Arial" pitchFamily="34" charset="0"/>
              </a:rPr>
              <a:t>notion de </a:t>
            </a:r>
            <a:r>
              <a:rPr lang="fr-FR" i="1" dirty="0" err="1">
                <a:latin typeface="Arial" pitchFamily="34" charset="0"/>
                <a:cs typeface="Arial" pitchFamily="34" charset="0"/>
              </a:rPr>
              <a:t>détachabilité</a:t>
            </a:r>
            <a:r>
              <a:rPr lang="fr-FR" dirty="0">
                <a:latin typeface="Arial" pitchFamily="34" charset="0"/>
                <a:cs typeface="Arial" pitchFamily="34" charset="0"/>
              </a:rPr>
              <a:t> pour les déchets (sur base légale ou visuelle), sinon 	entrée dans le régime « sols »</a:t>
            </a:r>
          </a:p>
          <a:p>
            <a:pPr marL="457200" indent="-457200">
              <a:buAutoNum type="arabicParenR"/>
            </a:pPr>
            <a:endParaRPr lang="fr-FR" sz="1200" b="1" dirty="0">
              <a:latin typeface="Arial" pitchFamily="34" charset="0"/>
              <a:cs typeface="Arial" pitchFamily="34" charset="0"/>
            </a:endParaRPr>
          </a:p>
          <a:p>
            <a:pPr marL="457200" indent="-457200">
              <a:buFont typeface="+mj-lt"/>
              <a:buAutoNum type="arabicParenR" startAt="2"/>
            </a:pPr>
            <a:r>
              <a:rPr lang="fr-FR" sz="2000" b="1" u="sng" dirty="0">
                <a:latin typeface="Arial" pitchFamily="34" charset="0"/>
                <a:cs typeface="Arial" pitchFamily="34" charset="0"/>
              </a:rPr>
              <a:t>Notion de pollution potentielle et avérée</a:t>
            </a:r>
          </a:p>
          <a:p>
            <a:pPr marL="457200" indent="-457200">
              <a:buAutoNum type="arabicParenR" startAt="2"/>
            </a:pPr>
            <a:endParaRPr lang="fr-FR" sz="1200" b="1" dirty="0">
              <a:latin typeface="Arial" pitchFamily="34" charset="0"/>
              <a:cs typeface="Arial" pitchFamily="34" charset="0"/>
            </a:endParaRPr>
          </a:p>
          <a:p>
            <a:r>
              <a:rPr lang="fr-FR" b="1" dirty="0">
                <a:latin typeface="Arial" pitchFamily="34" charset="0"/>
                <a:cs typeface="Arial" pitchFamily="34" charset="0"/>
              </a:rPr>
              <a:t>	* potentielle: activité/installation à risque pour le sol </a:t>
            </a:r>
          </a:p>
          <a:p>
            <a:r>
              <a:rPr lang="fr-FR" sz="2000" b="1" dirty="0">
                <a:latin typeface="Arial" pitchFamily="34" charset="0"/>
                <a:cs typeface="Arial" pitchFamily="34" charset="0"/>
              </a:rPr>
              <a:t>		</a:t>
            </a:r>
            <a:r>
              <a:rPr lang="fr-FR" dirty="0">
                <a:latin typeface="Arial" pitchFamily="34" charset="0"/>
                <a:cs typeface="Arial" pitchFamily="34" charset="0"/>
              </a:rPr>
              <a:t>- actuelle : liste dans l’AGW rubrique, voir colonne « Risque pour le sol »</a:t>
            </a:r>
          </a:p>
          <a:p>
            <a:pPr>
              <a:spcAft>
                <a:spcPts val="600"/>
              </a:spcAft>
            </a:pPr>
            <a:r>
              <a:rPr lang="fr-FR" dirty="0">
                <a:latin typeface="Arial" pitchFamily="34" charset="0"/>
                <a:cs typeface="Arial" pitchFamily="34" charset="0"/>
              </a:rPr>
              <a:t>		- ancienne : travail CHST + comité gestion BDES</a:t>
            </a:r>
          </a:p>
          <a:p>
            <a:r>
              <a:rPr lang="fr-FR" dirty="0">
                <a:latin typeface="Arial" pitchFamily="34" charset="0"/>
                <a:cs typeface="Arial" pitchFamily="34" charset="0"/>
              </a:rPr>
              <a:t>	* </a:t>
            </a:r>
            <a:r>
              <a:rPr lang="fr-FR" b="1" dirty="0">
                <a:latin typeface="Arial" pitchFamily="34" charset="0"/>
                <a:cs typeface="Arial" pitchFamily="34" charset="0"/>
              </a:rPr>
              <a:t>avérée : dépassement des normes pour l’usage considéré </a:t>
            </a:r>
            <a:r>
              <a:rPr lang="fr-FR" sz="1400" b="1" dirty="0">
                <a:latin typeface="Arial" pitchFamily="34" charset="0"/>
                <a:cs typeface="Arial" pitchFamily="34" charset="0"/>
              </a:rPr>
              <a:t>(de fait et/ou de 																    droit)</a:t>
            </a:r>
          </a:p>
          <a:p>
            <a:pPr marL="742950" lvl="1" indent="-285750"/>
            <a:endParaRPr lang="fr-FR" sz="2000" b="1" dirty="0">
              <a:latin typeface="Arial" pitchFamily="34" charset="0"/>
              <a:cs typeface="Arial" pitchFamily="34" charset="0"/>
            </a:endParaRPr>
          </a:p>
          <a:p>
            <a:pPr marL="285750" indent="-285750">
              <a:buFontTx/>
              <a:buChar char="-"/>
            </a:pPr>
            <a:endParaRPr lang="fr-FR" sz="2000" dirty="0"/>
          </a:p>
        </p:txBody>
      </p:sp>
    </p:spTree>
    <p:extLst>
      <p:ext uri="{BB962C8B-B14F-4D97-AF65-F5344CB8AC3E}">
        <p14:creationId xmlns:p14="http://schemas.microsoft.com/office/powerpoint/2010/main" xmlns="" val="1962197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182" y="40879"/>
            <a:ext cx="7868120" cy="857250"/>
          </a:xfrm>
        </p:spPr>
        <p:txBody>
          <a:bodyPr>
            <a:normAutofit/>
          </a:bodyPr>
          <a:lstStyle/>
          <a:p>
            <a:r>
              <a:rPr lang="fr-BE" dirty="0"/>
              <a:t>1 – Dispositions légales</a:t>
            </a:r>
          </a:p>
        </p:txBody>
      </p:sp>
      <p:sp>
        <p:nvSpPr>
          <p:cNvPr id="3" name="ZoneTexte 2">
            <a:extLst>
              <a:ext uri="{FF2B5EF4-FFF2-40B4-BE49-F238E27FC236}">
                <a16:creationId xmlns:a16="http://schemas.microsoft.com/office/drawing/2014/main" xmlns="" id="{6637AD2C-C192-EF46-AB3F-D2ACEAE1BA7A}"/>
              </a:ext>
            </a:extLst>
          </p:cNvPr>
          <p:cNvSpPr txBox="1"/>
          <p:nvPr/>
        </p:nvSpPr>
        <p:spPr>
          <a:xfrm>
            <a:off x="554182" y="898129"/>
            <a:ext cx="8589818" cy="1692771"/>
          </a:xfrm>
          <a:prstGeom prst="rect">
            <a:avLst/>
          </a:prstGeom>
          <a:noFill/>
        </p:spPr>
        <p:txBody>
          <a:bodyPr wrap="square" rtlCol="0">
            <a:spAutoFit/>
          </a:bodyPr>
          <a:lstStyle/>
          <a:p>
            <a:pPr marL="285750" indent="-285750">
              <a:buFontTx/>
              <a:buChar char="-"/>
            </a:pPr>
            <a:r>
              <a:rPr lang="fr-FR" sz="2000" b="1" dirty="0">
                <a:latin typeface="Arial" pitchFamily="34" charset="0"/>
                <a:cs typeface="Arial" pitchFamily="34" charset="0"/>
              </a:rPr>
              <a:t>Principes</a:t>
            </a:r>
          </a:p>
          <a:p>
            <a:endParaRPr lang="fr-FR" sz="1200" b="1" dirty="0">
              <a:latin typeface="Arial" pitchFamily="34" charset="0"/>
              <a:cs typeface="Arial" pitchFamily="34" charset="0"/>
            </a:endParaRPr>
          </a:p>
          <a:p>
            <a:pPr marL="457200" indent="-457200">
              <a:buFont typeface="+mj-lt"/>
              <a:buAutoNum type="arabicParenR" startAt="3"/>
            </a:pPr>
            <a:r>
              <a:rPr lang="fr-FR" sz="2000" b="1" u="sng" dirty="0">
                <a:latin typeface="Arial" pitchFamily="34" charset="0"/>
                <a:cs typeface="Arial" pitchFamily="34" charset="0"/>
              </a:rPr>
              <a:t>Mise à disposition de l’information environnementale : BDES</a:t>
            </a:r>
          </a:p>
          <a:p>
            <a:r>
              <a:rPr lang="fr-FR" sz="1200" b="1" dirty="0">
                <a:latin typeface="Arial" pitchFamily="34" charset="0"/>
                <a:cs typeface="Arial" pitchFamily="34" charset="0"/>
              </a:rPr>
              <a:t>	</a:t>
            </a:r>
          </a:p>
          <a:p>
            <a:r>
              <a:rPr lang="fr-FR" sz="2000" b="1" dirty="0">
                <a:latin typeface="Arial" pitchFamily="34" charset="0"/>
                <a:cs typeface="Arial" pitchFamily="34" charset="0"/>
              </a:rPr>
              <a:t>	</a:t>
            </a:r>
            <a:r>
              <a:rPr lang="fr-FR" sz="2000" dirty="0">
                <a:latin typeface="Arial" pitchFamily="34" charset="0"/>
                <a:cs typeface="Arial" pitchFamily="34" charset="0"/>
              </a:rPr>
              <a:t>- consultation sur internet pour tous (+ droit de rectification)</a:t>
            </a:r>
          </a:p>
          <a:p>
            <a:r>
              <a:rPr lang="fr-FR" sz="2000" dirty="0">
                <a:latin typeface="Arial" pitchFamily="34" charset="0"/>
                <a:cs typeface="Arial" pitchFamily="34" charset="0"/>
              </a:rPr>
              <a:t>	- extrait conforme lors de la cession d’une parcelle/ d’un PE à risque</a:t>
            </a:r>
            <a:endParaRPr lang="fr-FR" dirty="0">
              <a:latin typeface="Arial" pitchFamily="34" charset="0"/>
              <a:cs typeface="Arial" pitchFamily="34" charset="0"/>
            </a:endParaRPr>
          </a:p>
        </p:txBody>
      </p:sp>
      <p:pic>
        <p:nvPicPr>
          <p:cNvPr id="5" name="Image 4">
            <a:extLst>
              <a:ext uri="{FF2B5EF4-FFF2-40B4-BE49-F238E27FC236}">
                <a16:creationId xmlns:a16="http://schemas.microsoft.com/office/drawing/2014/main" xmlns="" id="{4CA0E1E8-6C31-AC41-95F9-F0B1AA8CA270}"/>
              </a:ext>
            </a:extLst>
          </p:cNvPr>
          <p:cNvPicPr>
            <a:picLocks noChangeAspect="1"/>
          </p:cNvPicPr>
          <p:nvPr/>
        </p:nvPicPr>
        <p:blipFill>
          <a:blip r:embed="rId3"/>
          <a:stretch>
            <a:fillRect/>
          </a:stretch>
        </p:blipFill>
        <p:spPr>
          <a:xfrm>
            <a:off x="1466088" y="3542029"/>
            <a:ext cx="413006" cy="344171"/>
          </a:xfrm>
          <a:prstGeom prst="rect">
            <a:avLst/>
          </a:prstGeom>
        </p:spPr>
      </p:pic>
      <p:pic>
        <p:nvPicPr>
          <p:cNvPr id="7" name="Image 6">
            <a:extLst>
              <a:ext uri="{FF2B5EF4-FFF2-40B4-BE49-F238E27FC236}">
                <a16:creationId xmlns:a16="http://schemas.microsoft.com/office/drawing/2014/main" xmlns="" id="{9D9A7898-514C-1E4A-9D0C-24676E113DAD}"/>
              </a:ext>
            </a:extLst>
          </p:cNvPr>
          <p:cNvPicPr>
            <a:picLocks noChangeAspect="1"/>
          </p:cNvPicPr>
          <p:nvPr/>
        </p:nvPicPr>
        <p:blipFill>
          <a:blip r:embed="rId4"/>
          <a:stretch>
            <a:fillRect/>
          </a:stretch>
        </p:blipFill>
        <p:spPr>
          <a:xfrm>
            <a:off x="1451864" y="2832862"/>
            <a:ext cx="406400" cy="355600"/>
          </a:xfrm>
          <a:prstGeom prst="rect">
            <a:avLst/>
          </a:prstGeom>
        </p:spPr>
      </p:pic>
      <p:sp>
        <p:nvSpPr>
          <p:cNvPr id="8" name="ZoneTexte 7">
            <a:extLst>
              <a:ext uri="{FF2B5EF4-FFF2-40B4-BE49-F238E27FC236}">
                <a16:creationId xmlns:a16="http://schemas.microsoft.com/office/drawing/2014/main" xmlns="" id="{14D9DDEF-7157-B84C-883B-AEE6BCCAD7C4}"/>
              </a:ext>
            </a:extLst>
          </p:cNvPr>
          <p:cNvSpPr txBox="1"/>
          <p:nvPr/>
        </p:nvSpPr>
        <p:spPr>
          <a:xfrm>
            <a:off x="1993392" y="2715768"/>
            <a:ext cx="6227064" cy="646331"/>
          </a:xfrm>
          <a:prstGeom prst="rect">
            <a:avLst/>
          </a:prstGeom>
          <a:noFill/>
        </p:spPr>
        <p:txBody>
          <a:bodyPr wrap="square" rtlCol="0">
            <a:spAutoFit/>
          </a:bodyPr>
          <a:lstStyle/>
          <a:p>
            <a:r>
              <a:rPr lang="fr-FR" dirty="0"/>
              <a:t>Parcelle </a:t>
            </a:r>
            <a:r>
              <a:rPr lang="fr-BE" dirty="0"/>
              <a:t>pour laquelle des démarches de gestion des sols ont été réalisées ou sont à prévoir (niveau d’information élevé)</a:t>
            </a:r>
            <a:endParaRPr lang="fr-FR" dirty="0"/>
          </a:p>
        </p:txBody>
      </p:sp>
      <p:sp>
        <p:nvSpPr>
          <p:cNvPr id="9" name="ZoneTexte 8">
            <a:extLst>
              <a:ext uri="{FF2B5EF4-FFF2-40B4-BE49-F238E27FC236}">
                <a16:creationId xmlns:a16="http://schemas.microsoft.com/office/drawing/2014/main" xmlns="" id="{DD882BAE-3435-614A-8791-DF8D8BBB659A}"/>
              </a:ext>
            </a:extLst>
          </p:cNvPr>
          <p:cNvSpPr txBox="1"/>
          <p:nvPr/>
        </p:nvSpPr>
        <p:spPr>
          <a:xfrm>
            <a:off x="1999488" y="3416808"/>
            <a:ext cx="6787896" cy="646331"/>
          </a:xfrm>
          <a:prstGeom prst="rect">
            <a:avLst/>
          </a:prstGeom>
          <a:noFill/>
        </p:spPr>
        <p:txBody>
          <a:bodyPr wrap="square" rtlCol="0">
            <a:spAutoFit/>
          </a:bodyPr>
          <a:lstStyle/>
          <a:p>
            <a:r>
              <a:rPr lang="fr-FR" dirty="0"/>
              <a:t>Parcelle </a:t>
            </a:r>
            <a:r>
              <a:rPr lang="fr-BE" dirty="0"/>
              <a:t>concernée par des informations de nature strictement indicative ne menant à aucune obligation (niveau d’information faible)</a:t>
            </a:r>
            <a:endParaRPr lang="fr-FR" dirty="0"/>
          </a:p>
        </p:txBody>
      </p:sp>
      <p:sp>
        <p:nvSpPr>
          <p:cNvPr id="10" name="Rectangle 9">
            <a:extLst>
              <a:ext uri="{FF2B5EF4-FFF2-40B4-BE49-F238E27FC236}">
                <a16:creationId xmlns:a16="http://schemas.microsoft.com/office/drawing/2014/main" xmlns="" id="{46450502-28AB-1946-943A-52E7205CACA4}"/>
              </a:ext>
            </a:extLst>
          </p:cNvPr>
          <p:cNvSpPr/>
          <p:nvPr/>
        </p:nvSpPr>
        <p:spPr>
          <a:xfrm>
            <a:off x="1466088" y="4261104"/>
            <a:ext cx="413006" cy="33580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xmlns="" id="{E4D6197A-1DC7-8143-8B48-37E585B86D80}"/>
              </a:ext>
            </a:extLst>
          </p:cNvPr>
          <p:cNvSpPr txBox="1"/>
          <p:nvPr/>
        </p:nvSpPr>
        <p:spPr>
          <a:xfrm>
            <a:off x="1996440" y="4264152"/>
            <a:ext cx="6787896" cy="369332"/>
          </a:xfrm>
          <a:prstGeom prst="rect">
            <a:avLst/>
          </a:prstGeom>
          <a:noFill/>
        </p:spPr>
        <p:txBody>
          <a:bodyPr wrap="square" rtlCol="0">
            <a:spAutoFit/>
          </a:bodyPr>
          <a:lstStyle/>
          <a:p>
            <a:r>
              <a:rPr lang="fr-FR" dirty="0"/>
              <a:t>Parcelle </a:t>
            </a:r>
            <a:r>
              <a:rPr lang="fr-BE" dirty="0"/>
              <a:t>sans information (pas nécessairement non polluée)</a:t>
            </a:r>
            <a:endParaRPr lang="fr-FR" dirty="0"/>
          </a:p>
        </p:txBody>
      </p:sp>
      <p:sp>
        <p:nvSpPr>
          <p:cNvPr id="12" name="ZoneTexte 11">
            <a:extLst>
              <a:ext uri="{FF2B5EF4-FFF2-40B4-BE49-F238E27FC236}">
                <a16:creationId xmlns:a16="http://schemas.microsoft.com/office/drawing/2014/main" xmlns="" id="{046E1F9B-536D-AF46-A47B-592CF27740B4}"/>
              </a:ext>
            </a:extLst>
          </p:cNvPr>
          <p:cNvSpPr txBox="1"/>
          <p:nvPr/>
        </p:nvSpPr>
        <p:spPr>
          <a:xfrm>
            <a:off x="7196328" y="3026664"/>
            <a:ext cx="2029968" cy="523220"/>
          </a:xfrm>
          <a:prstGeom prst="rect">
            <a:avLst/>
          </a:prstGeom>
          <a:noFill/>
        </p:spPr>
        <p:txBody>
          <a:bodyPr wrap="square" rtlCol="0">
            <a:spAutoFit/>
          </a:bodyPr>
          <a:lstStyle/>
          <a:p>
            <a:r>
              <a:rPr lang="fr-FR" sz="1400" dirty="0">
                <a:solidFill>
                  <a:schemeClr val="accent6">
                    <a:lumMod val="75000"/>
                  </a:schemeClr>
                </a:solidFill>
              </a:rPr>
              <a:t>Études sols, PE à risque, indications pollution DPC</a:t>
            </a:r>
          </a:p>
        </p:txBody>
      </p:sp>
      <p:sp>
        <p:nvSpPr>
          <p:cNvPr id="13" name="ZoneTexte 12">
            <a:extLst>
              <a:ext uri="{FF2B5EF4-FFF2-40B4-BE49-F238E27FC236}">
                <a16:creationId xmlns:a16="http://schemas.microsoft.com/office/drawing/2014/main" xmlns="" id="{24AF6FB7-DD04-F747-97C5-C985BC9C56D8}"/>
              </a:ext>
            </a:extLst>
          </p:cNvPr>
          <p:cNvSpPr txBox="1"/>
          <p:nvPr/>
        </p:nvSpPr>
        <p:spPr>
          <a:xfrm>
            <a:off x="6574536" y="3883152"/>
            <a:ext cx="2648712" cy="523220"/>
          </a:xfrm>
          <a:prstGeom prst="rect">
            <a:avLst/>
          </a:prstGeom>
          <a:noFill/>
        </p:spPr>
        <p:txBody>
          <a:bodyPr wrap="square" rtlCol="0">
            <a:spAutoFit/>
          </a:bodyPr>
          <a:lstStyle/>
          <a:p>
            <a:r>
              <a:rPr lang="fr-FR" sz="1400" dirty="0">
                <a:solidFill>
                  <a:schemeClr val="tx2">
                    <a:lumMod val="60000"/>
                    <a:lumOff val="40000"/>
                  </a:schemeClr>
                </a:solidFill>
              </a:rPr>
              <a:t>Anciennes activités à risque, remblais, suspicion pollution DPC</a:t>
            </a:r>
          </a:p>
        </p:txBody>
      </p:sp>
    </p:spTree>
    <p:extLst>
      <p:ext uri="{BB962C8B-B14F-4D97-AF65-F5344CB8AC3E}">
        <p14:creationId xmlns:p14="http://schemas.microsoft.com/office/powerpoint/2010/main" xmlns="" val="3526301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182" y="40879"/>
            <a:ext cx="7868120" cy="857250"/>
          </a:xfrm>
        </p:spPr>
        <p:txBody>
          <a:bodyPr>
            <a:normAutofit/>
          </a:bodyPr>
          <a:lstStyle/>
          <a:p>
            <a:r>
              <a:rPr lang="fr-BE" dirty="0"/>
              <a:t>1 – Dispositions légales</a:t>
            </a:r>
          </a:p>
        </p:txBody>
      </p:sp>
      <p:sp>
        <p:nvSpPr>
          <p:cNvPr id="3" name="ZoneTexte 2">
            <a:extLst>
              <a:ext uri="{FF2B5EF4-FFF2-40B4-BE49-F238E27FC236}">
                <a16:creationId xmlns:a16="http://schemas.microsoft.com/office/drawing/2014/main" xmlns="" id="{6637AD2C-C192-EF46-AB3F-D2ACEAE1BA7A}"/>
              </a:ext>
            </a:extLst>
          </p:cNvPr>
          <p:cNvSpPr txBox="1"/>
          <p:nvPr/>
        </p:nvSpPr>
        <p:spPr>
          <a:xfrm>
            <a:off x="554182" y="898129"/>
            <a:ext cx="8589818" cy="3323987"/>
          </a:xfrm>
          <a:prstGeom prst="rect">
            <a:avLst/>
          </a:prstGeom>
          <a:noFill/>
        </p:spPr>
        <p:txBody>
          <a:bodyPr wrap="square" rtlCol="0">
            <a:spAutoFit/>
          </a:bodyPr>
          <a:lstStyle/>
          <a:p>
            <a:pPr marL="285750" indent="-285750">
              <a:buFontTx/>
              <a:buChar char="-"/>
            </a:pPr>
            <a:r>
              <a:rPr lang="fr-FR" sz="2000" b="1" dirty="0">
                <a:latin typeface="Arial" pitchFamily="34" charset="0"/>
                <a:cs typeface="Arial" pitchFamily="34" charset="0"/>
              </a:rPr>
              <a:t>Principes</a:t>
            </a:r>
          </a:p>
          <a:p>
            <a:endParaRPr lang="fr-FR" sz="1200" b="1" dirty="0">
              <a:latin typeface="Arial" pitchFamily="34" charset="0"/>
              <a:cs typeface="Arial" pitchFamily="34" charset="0"/>
            </a:endParaRPr>
          </a:p>
          <a:p>
            <a:pPr marL="457200" indent="-457200">
              <a:buFont typeface="+mj-lt"/>
              <a:buAutoNum type="arabicParenR" startAt="4"/>
            </a:pPr>
            <a:r>
              <a:rPr lang="fr-FR" sz="2000" b="1" u="sng" dirty="0">
                <a:latin typeface="Arial" pitchFamily="34" charset="0"/>
                <a:cs typeface="Arial" pitchFamily="34" charset="0"/>
              </a:rPr>
              <a:t>Déclenchement des études de sol</a:t>
            </a:r>
          </a:p>
          <a:p>
            <a:pPr marL="457200" indent="-457200">
              <a:buAutoNum type="arabicParenR" startAt="4"/>
            </a:pPr>
            <a:endParaRPr lang="fr-FR" sz="1200" b="1" dirty="0">
              <a:latin typeface="Arial" pitchFamily="34" charset="0"/>
              <a:cs typeface="Arial" pitchFamily="34" charset="0"/>
            </a:endParaRPr>
          </a:p>
          <a:p>
            <a:r>
              <a:rPr lang="fr-FR" b="1" dirty="0">
                <a:latin typeface="Arial" pitchFamily="34" charset="0"/>
                <a:cs typeface="Arial" pitchFamily="34" charset="0"/>
              </a:rPr>
              <a:t>	* article 23 DS: </a:t>
            </a:r>
            <a:r>
              <a:rPr lang="fr-FR" dirty="0">
                <a:latin typeface="Arial" pitchFamily="34" charset="0"/>
                <a:cs typeface="Arial" pitchFamily="34" charset="0"/>
              </a:rPr>
              <a:t>remaniement sol/changement d’usage sur parcelle « pêche » </a:t>
            </a:r>
          </a:p>
          <a:p>
            <a:r>
              <a:rPr lang="fr-FR" dirty="0">
                <a:latin typeface="Arial" pitchFamily="34" charset="0"/>
                <a:cs typeface="Arial" pitchFamily="34" charset="0"/>
              </a:rPr>
              <a:t>	* </a:t>
            </a:r>
            <a:r>
              <a:rPr lang="fr-FR" b="1" dirty="0">
                <a:latin typeface="Arial" pitchFamily="34" charset="0"/>
                <a:cs typeface="Arial" pitchFamily="34" charset="0"/>
              </a:rPr>
              <a:t>article 24 DS: </a:t>
            </a:r>
            <a:r>
              <a:rPr lang="fr-FR" dirty="0">
                <a:latin typeface="Arial" pitchFamily="34" charset="0"/>
                <a:cs typeface="Arial" pitchFamily="34" charset="0"/>
              </a:rPr>
              <a:t>terme d’une activité à risque</a:t>
            </a:r>
          </a:p>
          <a:p>
            <a:r>
              <a:rPr lang="fr-FR" b="1" dirty="0">
                <a:latin typeface="Arial" pitchFamily="34" charset="0"/>
                <a:cs typeface="Arial" pitchFamily="34" charset="0"/>
              </a:rPr>
              <a:t>	* article 25 DS: </a:t>
            </a:r>
            <a:r>
              <a:rPr lang="fr-FR" dirty="0">
                <a:latin typeface="Arial" pitchFamily="34" charset="0"/>
                <a:cs typeface="Arial" pitchFamily="34" charset="0"/>
              </a:rPr>
              <a:t>dommage environnemental</a:t>
            </a:r>
          </a:p>
          <a:p>
            <a:pPr marL="742950" lvl="1" indent="-285750"/>
            <a:r>
              <a:rPr lang="fr-FR" b="1" dirty="0">
                <a:latin typeface="Arial" pitchFamily="34" charset="0"/>
                <a:cs typeface="Arial" pitchFamily="34" charset="0"/>
              </a:rPr>
              <a:t>* article 26 DS: </a:t>
            </a:r>
            <a:r>
              <a:rPr lang="fr-FR" dirty="0">
                <a:latin typeface="Arial" pitchFamily="34" charset="0"/>
                <a:cs typeface="Arial" pitchFamily="34" charset="0"/>
              </a:rPr>
              <a:t>décision de l’administration</a:t>
            </a:r>
          </a:p>
          <a:p>
            <a:pPr marL="742950" lvl="1" indent="-285750"/>
            <a:endParaRPr lang="fr-FR" dirty="0">
              <a:latin typeface="Arial" pitchFamily="34" charset="0"/>
              <a:cs typeface="Arial" pitchFamily="34" charset="0"/>
            </a:endParaRPr>
          </a:p>
          <a:p>
            <a:pPr marL="742950" lvl="1" indent="-285750"/>
            <a:r>
              <a:rPr lang="fr-FR" dirty="0">
                <a:latin typeface="Arial" pitchFamily="34" charset="0"/>
                <a:cs typeface="Arial" pitchFamily="34" charset="0"/>
              </a:rPr>
              <a:t>A l’issue des études de sol, un Certificat de Contrôle du Sol est délivré (CCS)</a:t>
            </a:r>
          </a:p>
          <a:p>
            <a:pPr marL="742950" lvl="1" indent="-285750"/>
            <a:r>
              <a:rPr lang="fr-FR" dirty="0">
                <a:latin typeface="Arial" pitchFamily="34" charset="0"/>
                <a:cs typeface="Arial" pitchFamily="34" charset="0"/>
              </a:rPr>
              <a:t>=&gt; accessible dans la BDES</a:t>
            </a:r>
          </a:p>
          <a:p>
            <a:pPr marL="285750" indent="-285750">
              <a:buFontTx/>
              <a:buChar char="-"/>
            </a:pPr>
            <a:endParaRPr lang="fr-FR" sz="2000" dirty="0"/>
          </a:p>
        </p:txBody>
      </p:sp>
    </p:spTree>
    <p:extLst>
      <p:ext uri="{BB962C8B-B14F-4D97-AF65-F5344CB8AC3E}">
        <p14:creationId xmlns:p14="http://schemas.microsoft.com/office/powerpoint/2010/main" xmlns="" val="3870489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54182" y="41837"/>
            <a:ext cx="7868120" cy="85725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2 – Rôle du permis</a:t>
            </a:r>
          </a:p>
        </p:txBody>
      </p:sp>
      <p:sp>
        <p:nvSpPr>
          <p:cNvPr id="4" name="ZoneTexte 3">
            <a:extLst>
              <a:ext uri="{FF2B5EF4-FFF2-40B4-BE49-F238E27FC236}">
                <a16:creationId xmlns:a16="http://schemas.microsoft.com/office/drawing/2014/main" xmlns="" id="{04BCC3BA-54F6-B449-AD56-13301049850B}"/>
              </a:ext>
            </a:extLst>
          </p:cNvPr>
          <p:cNvSpPr txBox="1"/>
          <p:nvPr/>
        </p:nvSpPr>
        <p:spPr>
          <a:xfrm>
            <a:off x="554182" y="898129"/>
            <a:ext cx="8589818" cy="3600986"/>
          </a:xfrm>
          <a:prstGeom prst="rect">
            <a:avLst/>
          </a:prstGeom>
          <a:noFill/>
        </p:spPr>
        <p:txBody>
          <a:bodyPr wrap="square" rtlCol="0">
            <a:spAutoFit/>
          </a:bodyPr>
          <a:lstStyle/>
          <a:p>
            <a:pPr marL="457200" indent="-457200">
              <a:buFont typeface="+mj-lt"/>
              <a:buAutoNum type="arabicPeriod"/>
            </a:pPr>
            <a:r>
              <a:rPr lang="fr-FR" sz="2000" b="1" dirty="0">
                <a:latin typeface="Arial" pitchFamily="34" charset="0"/>
                <a:cs typeface="Arial" pitchFamily="34" charset="0"/>
              </a:rPr>
              <a:t>Remaniement sol/changement d’usage parcelle pêche (art. 23 DS) </a:t>
            </a:r>
          </a:p>
          <a:p>
            <a:r>
              <a:rPr lang="fr-FR" sz="2000" b="1" dirty="0">
                <a:latin typeface="Arial" pitchFamily="34" charset="0"/>
                <a:cs typeface="Arial" pitchFamily="34" charset="0"/>
              </a:rPr>
              <a:t>	</a:t>
            </a:r>
            <a:r>
              <a:rPr lang="fr-FR" sz="2000" b="1" i="1" u="sng" dirty="0">
                <a:solidFill>
                  <a:srgbClr val="FFC000"/>
                </a:solidFill>
                <a:latin typeface="Arial" pitchFamily="34" charset="0"/>
                <a:cs typeface="Arial" pitchFamily="34" charset="0"/>
              </a:rPr>
              <a:t>= permis avec volet urbanistique: </a:t>
            </a:r>
            <a:r>
              <a:rPr lang="fr-FR" sz="2000" b="1" i="1" u="sng" dirty="0" err="1">
                <a:solidFill>
                  <a:srgbClr val="FFC000"/>
                </a:solidFill>
                <a:latin typeface="Arial" pitchFamily="34" charset="0"/>
                <a:cs typeface="Arial" pitchFamily="34" charset="0"/>
              </a:rPr>
              <a:t>Purbanisme</a:t>
            </a:r>
            <a:r>
              <a:rPr lang="fr-FR" sz="2000" b="1" i="1" u="sng" dirty="0">
                <a:solidFill>
                  <a:srgbClr val="FFC000"/>
                </a:solidFill>
                <a:latin typeface="Arial" pitchFamily="34" charset="0"/>
                <a:cs typeface="Arial" pitchFamily="34" charset="0"/>
              </a:rPr>
              <a:t>, </a:t>
            </a:r>
            <a:r>
              <a:rPr lang="fr-FR" sz="2000" b="1" i="1" u="sng" dirty="0" err="1">
                <a:solidFill>
                  <a:srgbClr val="FFC000"/>
                </a:solidFill>
                <a:latin typeface="Arial" pitchFamily="34" charset="0"/>
                <a:cs typeface="Arial" pitchFamily="34" charset="0"/>
              </a:rPr>
              <a:t>Pintégré</a:t>
            </a:r>
            <a:r>
              <a:rPr lang="fr-FR" sz="2000" b="1" i="1" u="sng" dirty="0">
                <a:solidFill>
                  <a:srgbClr val="FFC000"/>
                </a:solidFill>
                <a:latin typeface="Arial" pitchFamily="34" charset="0"/>
                <a:cs typeface="Arial" pitchFamily="34" charset="0"/>
              </a:rPr>
              <a:t>, </a:t>
            </a:r>
            <a:r>
              <a:rPr lang="fr-FR" sz="2000" b="1" i="1" u="sng" dirty="0" err="1">
                <a:solidFill>
                  <a:srgbClr val="FFC000"/>
                </a:solidFill>
                <a:latin typeface="Arial" pitchFamily="34" charset="0"/>
                <a:cs typeface="Arial" pitchFamily="34" charset="0"/>
              </a:rPr>
              <a:t>PUnique</a:t>
            </a:r>
            <a:endParaRPr lang="fr-FR" sz="2000" b="1" i="1" u="sng" dirty="0">
              <a:solidFill>
                <a:srgbClr val="FFC000"/>
              </a:solidFill>
              <a:latin typeface="Arial" pitchFamily="34" charset="0"/>
              <a:cs typeface="Arial" pitchFamily="34" charset="0"/>
            </a:endParaRPr>
          </a:p>
          <a:p>
            <a:pPr lvl="1"/>
            <a:endParaRPr lang="fr-FR" sz="1200" b="1" dirty="0">
              <a:latin typeface="Arial" pitchFamily="34" charset="0"/>
              <a:cs typeface="Arial" pitchFamily="34" charset="0"/>
            </a:endParaRPr>
          </a:p>
          <a:p>
            <a:r>
              <a:rPr lang="fr-FR" b="1" dirty="0">
                <a:latin typeface="Arial" pitchFamily="34" charset="0"/>
                <a:cs typeface="Arial" pitchFamily="34" charset="0"/>
              </a:rPr>
              <a:t>	Déclenchement d’une étude sol si pertinent (1/2):</a:t>
            </a:r>
            <a:endParaRPr lang="fr-FR" dirty="0">
              <a:latin typeface="Arial" pitchFamily="34" charset="0"/>
              <a:cs typeface="Arial" pitchFamily="34" charset="0"/>
            </a:endParaRPr>
          </a:p>
          <a:p>
            <a:pPr marL="742950" lvl="1" indent="-285750"/>
            <a:endParaRPr lang="fr-FR" sz="1200" dirty="0">
              <a:latin typeface="Arial" pitchFamily="34" charset="0"/>
              <a:cs typeface="Arial" pitchFamily="34" charset="0"/>
            </a:endParaRPr>
          </a:p>
          <a:p>
            <a:pPr marL="666750" lvl="1" indent="-209550">
              <a:buFont typeface="Arial" panose="020B0604020202020204" pitchFamily="34" charset="0"/>
              <a:buChar char="•"/>
            </a:pPr>
            <a:r>
              <a:rPr lang="fr-FR" dirty="0">
                <a:latin typeface="Arial" pitchFamily="34" charset="0"/>
                <a:cs typeface="Arial" pitchFamily="34" charset="0"/>
              </a:rPr>
              <a:t>Article 23, §1 DS (=art. 68 AGW sols): modification emprise au sol impactant gestion des sols ou changement d’usage vers un usage plus contraignant</a:t>
            </a:r>
          </a:p>
          <a:p>
            <a:pPr marL="666750" lvl="1" indent="-209550">
              <a:buFont typeface="Arial" panose="020B0604020202020204" pitchFamily="34" charset="0"/>
              <a:buChar char="•"/>
            </a:pPr>
            <a:r>
              <a:rPr lang="fr-FR" dirty="0">
                <a:latin typeface="Arial" pitchFamily="34" charset="0"/>
                <a:cs typeface="Arial" pitchFamily="34" charset="0"/>
              </a:rPr>
              <a:t>Article 23, §2 (=art. 69 AGW sols): projets particuliers exemptés</a:t>
            </a:r>
          </a:p>
          <a:p>
            <a:pPr marL="666750" lvl="2" indent="-209550"/>
            <a:r>
              <a:rPr lang="fr-BE" sz="1400" i="1" dirty="0"/>
              <a:t>	Objet principal demande de permis = </a:t>
            </a:r>
            <a:r>
              <a:rPr lang="fr-BE" sz="1400" i="1" u="sng" dirty="0"/>
              <a:t>réseau</a:t>
            </a:r>
            <a:r>
              <a:rPr lang="fr-BE" sz="1400" i="1" dirty="0"/>
              <a:t> distribution de production/assainissement d’eau, d’électricité ou de gaz, de télécommunication, de téléinformatique, de télédistribution ou de transport de gaz, d’électricité ou de fluide ;</a:t>
            </a:r>
            <a:r>
              <a:rPr lang="fr-BE" sz="1400" dirty="0"/>
              <a:t> </a:t>
            </a:r>
            <a:r>
              <a:rPr lang="fr-BE" sz="1400" i="1" dirty="0"/>
              <a:t>objet principal demande de permis = des travaux de </a:t>
            </a:r>
            <a:r>
              <a:rPr lang="fr-BE" sz="1400" i="1" u="sng" dirty="0"/>
              <a:t>voiries</a:t>
            </a:r>
            <a:r>
              <a:rPr lang="fr-BE" sz="1400" i="1" dirty="0"/>
              <a:t> ;</a:t>
            </a:r>
            <a:r>
              <a:rPr lang="fr-BE" sz="1400" dirty="0"/>
              <a:t> </a:t>
            </a:r>
            <a:r>
              <a:rPr lang="fr-BE" sz="1400" i="1" dirty="0"/>
              <a:t>demande de permis concernant les </a:t>
            </a:r>
            <a:r>
              <a:rPr lang="fr-BE" sz="1400" i="1" u="sng" dirty="0"/>
              <a:t>établissements temporaires </a:t>
            </a:r>
            <a:r>
              <a:rPr lang="fr-BE" sz="1400" i="1" dirty="0"/>
              <a:t>dont la durée d’exploitation continue n’excède pas 1 an ;</a:t>
            </a:r>
            <a:endParaRPr lang="fr-FR" sz="1400" dirty="0">
              <a:latin typeface="Arial" pitchFamily="34" charset="0"/>
              <a:cs typeface="Arial" pitchFamily="34" charset="0"/>
            </a:endParaRPr>
          </a:p>
          <a:p>
            <a:pPr marL="666750" lvl="1" indent="-209550">
              <a:buFont typeface="Arial" panose="020B0604020202020204" pitchFamily="34" charset="0"/>
              <a:buChar char="•"/>
            </a:pPr>
            <a:r>
              <a:rPr lang="fr-FR" dirty="0">
                <a:latin typeface="Arial" pitchFamily="34" charset="0"/>
                <a:cs typeface="Arial" pitchFamily="34" charset="0"/>
              </a:rPr>
              <a:t>Article 23, §3 (-&gt; détaillé par art.70 AGW sols): </a:t>
            </a:r>
            <a:r>
              <a:rPr lang="fr-BE" dirty="0">
                <a:latin typeface="Arial" panose="020B0604020202020204" pitchFamily="34" charset="0"/>
                <a:cs typeface="Arial" panose="020B0604020202020204" pitchFamily="34" charset="0"/>
              </a:rPr>
              <a:t>projets exemptés car actes et travaux de nature ou d’ampleur limitée (</a:t>
            </a:r>
            <a:r>
              <a:rPr lang="fr-FR" i="1" dirty="0"/>
              <a:t>terminologie </a:t>
            </a:r>
            <a:r>
              <a:rPr lang="fr-FR" i="1" dirty="0" err="1"/>
              <a:t>CoDT</a:t>
            </a:r>
            <a:r>
              <a:rPr lang="fr-BE" dirty="0">
                <a:latin typeface="Arial" panose="020B0604020202020204" pitchFamily="34" charset="0"/>
                <a:cs typeface="Arial" panose="020B0604020202020204" pitchFamily="34" charset="0"/>
              </a:rPr>
              <a:t>)</a:t>
            </a:r>
            <a:endParaRPr lang="fr-FR" dirty="0">
              <a:latin typeface="Arial" panose="020B0604020202020204"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54182" y="41837"/>
            <a:ext cx="7868120" cy="857250"/>
          </a:xfrm>
          <a:prstGeom prst="rect">
            <a:avLst/>
          </a:prstGeom>
        </p:spPr>
        <p:txBody>
          <a:bodyPr vert="horz" lIns="91440" tIns="45720" rIns="91440" bIns="45720" rtlCol="0" anchor="ctr">
            <a:normAutofit/>
          </a:bodyPr>
          <a:lstStyle/>
          <a:p>
            <a:pPr lvl="0">
              <a:spcBef>
                <a:spcPct val="0"/>
              </a:spcBef>
              <a:defRPr/>
            </a:pPr>
            <a:r>
              <a:rPr kumimoji="0" lang="fr-BE" sz="2800" b="1" i="0" u="none" strike="noStrike" kern="1200" cap="none" spc="0" normalizeH="0" baseline="0" noProof="0" dirty="0">
                <a:ln>
                  <a:noFill/>
                </a:ln>
                <a:solidFill>
                  <a:srgbClr val="7AB929"/>
                </a:solidFill>
                <a:effectLst/>
                <a:uLnTx/>
                <a:uFillTx/>
                <a:latin typeface="Arial"/>
                <a:ea typeface="+mj-ea"/>
                <a:cs typeface="Arial"/>
              </a:rPr>
              <a:t>2 – </a:t>
            </a:r>
            <a:r>
              <a:rPr lang="fr-BE" sz="2800" b="1" dirty="0">
                <a:solidFill>
                  <a:srgbClr val="7AB929"/>
                </a:solidFill>
                <a:latin typeface="Arial"/>
                <a:cs typeface="Arial"/>
              </a:rPr>
              <a:t>Rôle du permis</a:t>
            </a:r>
            <a:endParaRPr kumimoji="0" lang="fr-BE" sz="2800" b="1" i="0" u="none" strike="noStrike" kern="1200" cap="none" spc="0" normalizeH="0" baseline="0" noProof="0" dirty="0">
              <a:ln>
                <a:noFill/>
              </a:ln>
              <a:solidFill>
                <a:srgbClr val="7AB929"/>
              </a:solidFill>
              <a:effectLst/>
              <a:uLnTx/>
              <a:uFillTx/>
              <a:latin typeface="Arial"/>
              <a:ea typeface="+mj-ea"/>
              <a:cs typeface="Arial"/>
            </a:endParaRPr>
          </a:p>
        </p:txBody>
      </p:sp>
      <p:sp>
        <p:nvSpPr>
          <p:cNvPr id="4" name="ZoneTexte 3">
            <a:extLst>
              <a:ext uri="{FF2B5EF4-FFF2-40B4-BE49-F238E27FC236}">
                <a16:creationId xmlns:a16="http://schemas.microsoft.com/office/drawing/2014/main" xmlns="" id="{04BCC3BA-54F6-B449-AD56-13301049850B}"/>
              </a:ext>
            </a:extLst>
          </p:cNvPr>
          <p:cNvSpPr txBox="1"/>
          <p:nvPr/>
        </p:nvSpPr>
        <p:spPr>
          <a:xfrm>
            <a:off x="554182" y="898129"/>
            <a:ext cx="8589818" cy="3847207"/>
          </a:xfrm>
          <a:prstGeom prst="rect">
            <a:avLst/>
          </a:prstGeom>
          <a:noFill/>
        </p:spPr>
        <p:txBody>
          <a:bodyPr wrap="square" rtlCol="0">
            <a:spAutoFit/>
          </a:bodyPr>
          <a:lstStyle/>
          <a:p>
            <a:pPr marL="457200" indent="-457200">
              <a:buFont typeface="+mj-lt"/>
              <a:buAutoNum type="arabicPeriod"/>
            </a:pPr>
            <a:r>
              <a:rPr lang="fr-FR" sz="2000" b="1" dirty="0">
                <a:latin typeface="Arial" pitchFamily="34" charset="0"/>
                <a:cs typeface="Arial" pitchFamily="34" charset="0"/>
              </a:rPr>
              <a:t>Remaniement sol/changement d’usage parcelle pêche (art. 23 DS) </a:t>
            </a:r>
          </a:p>
          <a:p>
            <a:r>
              <a:rPr lang="fr-FR" sz="2000" b="1" dirty="0">
                <a:solidFill>
                  <a:srgbClr val="FFC000"/>
                </a:solidFill>
                <a:latin typeface="Arial" pitchFamily="34" charset="0"/>
                <a:cs typeface="Arial" pitchFamily="34" charset="0"/>
              </a:rPr>
              <a:t>	</a:t>
            </a:r>
            <a:r>
              <a:rPr lang="fr-FR" sz="2000" b="1" i="1" u="sng" dirty="0">
                <a:solidFill>
                  <a:srgbClr val="FFC000"/>
                </a:solidFill>
                <a:latin typeface="Arial" pitchFamily="34" charset="0"/>
                <a:cs typeface="Arial" pitchFamily="34" charset="0"/>
              </a:rPr>
              <a:t>= permis avec volet urbanistique: </a:t>
            </a:r>
            <a:r>
              <a:rPr lang="fr-FR" sz="2000" b="1" i="1" u="sng" dirty="0" err="1">
                <a:solidFill>
                  <a:srgbClr val="FFC000"/>
                </a:solidFill>
                <a:latin typeface="Arial" pitchFamily="34" charset="0"/>
                <a:cs typeface="Arial" pitchFamily="34" charset="0"/>
              </a:rPr>
              <a:t>Purbanisme</a:t>
            </a:r>
            <a:r>
              <a:rPr lang="fr-FR" sz="2000" b="1" i="1" u="sng" dirty="0">
                <a:solidFill>
                  <a:srgbClr val="FFC000"/>
                </a:solidFill>
                <a:latin typeface="Arial" pitchFamily="34" charset="0"/>
                <a:cs typeface="Arial" pitchFamily="34" charset="0"/>
              </a:rPr>
              <a:t>, </a:t>
            </a:r>
            <a:r>
              <a:rPr lang="fr-FR" sz="2000" b="1" i="1" u="sng" dirty="0" err="1">
                <a:solidFill>
                  <a:srgbClr val="FFC000"/>
                </a:solidFill>
                <a:latin typeface="Arial" pitchFamily="34" charset="0"/>
                <a:cs typeface="Arial" pitchFamily="34" charset="0"/>
              </a:rPr>
              <a:t>Pintégré</a:t>
            </a:r>
            <a:r>
              <a:rPr lang="fr-FR" sz="2000" b="1" i="1" u="sng" dirty="0">
                <a:solidFill>
                  <a:srgbClr val="FFC000"/>
                </a:solidFill>
                <a:latin typeface="Arial" pitchFamily="34" charset="0"/>
                <a:cs typeface="Arial" pitchFamily="34" charset="0"/>
              </a:rPr>
              <a:t>, </a:t>
            </a:r>
            <a:r>
              <a:rPr lang="fr-FR" sz="2000" b="1" i="1" u="sng" dirty="0" err="1">
                <a:solidFill>
                  <a:srgbClr val="FFC000"/>
                </a:solidFill>
                <a:latin typeface="Arial" pitchFamily="34" charset="0"/>
                <a:cs typeface="Arial" pitchFamily="34" charset="0"/>
              </a:rPr>
              <a:t>PUnique</a:t>
            </a:r>
            <a:endParaRPr lang="fr-FR" sz="2000" b="1" i="1" u="sng" dirty="0">
              <a:solidFill>
                <a:srgbClr val="FFC000"/>
              </a:solidFill>
              <a:latin typeface="Arial" pitchFamily="34" charset="0"/>
              <a:cs typeface="Arial" pitchFamily="34" charset="0"/>
            </a:endParaRPr>
          </a:p>
          <a:p>
            <a:pPr lvl="1"/>
            <a:endParaRPr lang="fr-FR" sz="1200" b="1" dirty="0">
              <a:latin typeface="Arial" pitchFamily="34" charset="0"/>
              <a:cs typeface="Arial" pitchFamily="34" charset="0"/>
            </a:endParaRPr>
          </a:p>
          <a:p>
            <a:r>
              <a:rPr lang="fr-FR" b="1" dirty="0">
                <a:latin typeface="Arial" pitchFamily="34" charset="0"/>
                <a:cs typeface="Arial" pitchFamily="34" charset="0"/>
              </a:rPr>
              <a:t>	Déclenchement d’une étude sol si pertinent (2/2):</a:t>
            </a:r>
            <a:endParaRPr lang="fr-FR" dirty="0">
              <a:latin typeface="Arial" pitchFamily="34" charset="0"/>
              <a:cs typeface="Arial" pitchFamily="34" charset="0"/>
            </a:endParaRPr>
          </a:p>
          <a:p>
            <a:pPr marL="742950" lvl="1" indent="-285750"/>
            <a:endParaRPr lang="fr-FR" sz="1200" dirty="0">
              <a:latin typeface="Arial" pitchFamily="34" charset="0"/>
              <a:cs typeface="Arial" pitchFamily="34" charset="0"/>
            </a:endParaRPr>
          </a:p>
          <a:p>
            <a:pPr marL="666750" lvl="1" indent="-209550">
              <a:buFont typeface="Arial" panose="020B0604020202020204" pitchFamily="34" charset="0"/>
              <a:buChar char="•"/>
            </a:pPr>
            <a:r>
              <a:rPr lang="fr-FR" dirty="0">
                <a:latin typeface="Arial" pitchFamily="34" charset="0"/>
                <a:cs typeface="Arial" pitchFamily="34" charset="0"/>
              </a:rPr>
              <a:t>Article 29 DS (-&gt; procédure détaillée dans art. 71 AGW sols): dérogation car démarches déjà effectuées</a:t>
            </a:r>
          </a:p>
          <a:p>
            <a:pPr marL="666750" lvl="1" indent="-209550">
              <a:buFont typeface="Arial" panose="020B0604020202020204" pitchFamily="34" charset="0"/>
              <a:buChar char="•"/>
            </a:pPr>
            <a:endParaRPr lang="fr-FR" dirty="0">
              <a:latin typeface="Arial" pitchFamily="34" charset="0"/>
              <a:cs typeface="Arial" pitchFamily="34" charset="0"/>
            </a:endParaRPr>
          </a:p>
          <a:p>
            <a:pPr marL="666750" lvl="1" indent="-209550">
              <a:buFont typeface="Arial" panose="020B0604020202020204" pitchFamily="34" charset="0"/>
              <a:buChar char="•"/>
            </a:pPr>
            <a:endParaRPr lang="fr-FR" dirty="0">
              <a:latin typeface="Arial" pitchFamily="34" charset="0"/>
              <a:cs typeface="Arial" pitchFamily="34" charset="0"/>
            </a:endParaRPr>
          </a:p>
          <a:p>
            <a:pPr marL="666750" lvl="1" indent="-209550">
              <a:buFont typeface="Arial" panose="020B0604020202020204" pitchFamily="34" charset="0"/>
              <a:buChar char="•"/>
            </a:pPr>
            <a:endParaRPr lang="fr-FR" dirty="0">
              <a:latin typeface="Arial" pitchFamily="34" charset="0"/>
              <a:cs typeface="Arial" pitchFamily="34" charset="0"/>
            </a:endParaRPr>
          </a:p>
          <a:p>
            <a:pPr marL="666750" lvl="1" indent="-209550">
              <a:buFont typeface="Arial" panose="020B0604020202020204" pitchFamily="34" charset="0"/>
              <a:buChar char="•"/>
            </a:pPr>
            <a:endParaRPr lang="fr-FR" dirty="0">
              <a:latin typeface="Arial" pitchFamily="34" charset="0"/>
              <a:cs typeface="Arial" pitchFamily="34" charset="0"/>
            </a:endParaRPr>
          </a:p>
          <a:p>
            <a:pPr marL="666750" lvl="1" indent="-209550">
              <a:buFont typeface="Arial" panose="020B0604020202020204" pitchFamily="34" charset="0"/>
              <a:buChar char="•"/>
            </a:pPr>
            <a:r>
              <a:rPr lang="fr-FR" dirty="0">
                <a:solidFill>
                  <a:srgbClr val="FF0000"/>
                </a:solidFill>
                <a:latin typeface="Arial" pitchFamily="34" charset="0"/>
                <a:cs typeface="Arial" pitchFamily="34" charset="0"/>
              </a:rPr>
              <a:t>Article 73 AGW sols: autorisation activité à risque mais absence de risque démontrée</a:t>
            </a:r>
          </a:p>
          <a:p>
            <a:pPr marL="666750" lvl="1" indent="-209550">
              <a:buFont typeface="Arial" panose="020B0604020202020204" pitchFamily="34" charset="0"/>
              <a:buChar char="•"/>
            </a:pPr>
            <a:endParaRPr lang="fr-FR" dirty="0">
              <a:latin typeface="Arial" pitchFamily="34" charset="0"/>
              <a:cs typeface="Arial" pitchFamily="34" charset="0"/>
            </a:endParaRPr>
          </a:p>
        </p:txBody>
      </p:sp>
      <p:sp>
        <p:nvSpPr>
          <p:cNvPr id="2" name="Rectangle 1">
            <a:extLst>
              <a:ext uri="{FF2B5EF4-FFF2-40B4-BE49-F238E27FC236}">
                <a16:creationId xmlns:a16="http://schemas.microsoft.com/office/drawing/2014/main" xmlns="" id="{CAB9604C-9F8C-7349-87F6-08DA4DB99353}"/>
              </a:ext>
            </a:extLst>
          </p:cNvPr>
          <p:cNvSpPr/>
          <p:nvPr/>
        </p:nvSpPr>
        <p:spPr>
          <a:xfrm>
            <a:off x="2020186" y="2800379"/>
            <a:ext cx="6772940" cy="923330"/>
          </a:xfrm>
          <a:prstGeom prst="rect">
            <a:avLst/>
          </a:prstGeom>
        </p:spPr>
        <p:txBody>
          <a:bodyPr wrap="square">
            <a:spAutoFit/>
          </a:bodyPr>
          <a:lstStyle/>
          <a:p>
            <a:pPr marL="320040" indent="-320040">
              <a:buAutoNum type="arabicParenR"/>
            </a:pPr>
            <a:r>
              <a:rPr lang="fr-BE" i="1" dirty="0"/>
              <a:t>Programme d’investigations sol en cours et respecté</a:t>
            </a:r>
          </a:p>
          <a:p>
            <a:pPr marL="320040" indent="-320040">
              <a:buAutoNum type="arabicParenR"/>
            </a:pPr>
            <a:r>
              <a:rPr lang="fr-BE" i="1" dirty="0"/>
              <a:t>Document administratif délivré et absence de pollution postérieure</a:t>
            </a:r>
          </a:p>
          <a:p>
            <a:pPr marL="320040" indent="-320040">
              <a:buAutoNum type="arabicParenR"/>
            </a:pPr>
            <a:r>
              <a:rPr lang="fr-BE" i="1" dirty="0"/>
              <a:t>Dispense accordée et absence de pollution postérieure</a:t>
            </a:r>
          </a:p>
        </p:txBody>
      </p:sp>
    </p:spTree>
    <p:extLst>
      <p:ext uri="{BB962C8B-B14F-4D97-AF65-F5344CB8AC3E}">
        <p14:creationId xmlns:p14="http://schemas.microsoft.com/office/powerpoint/2010/main" xmlns="" val="1142762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7987</TotalTime>
  <Words>3485</Words>
  <Application>Microsoft Office PowerPoint</Application>
  <PresentationFormat>Affichage à l'écran (16:9)</PresentationFormat>
  <Paragraphs>549</Paragraphs>
  <Slides>47</Slides>
  <Notes>13</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Thème Office</vt:lpstr>
      <vt:lpstr>Décret sols 1/3/2018 et AGW sols – volet permis </vt:lpstr>
      <vt:lpstr>Plan de la présentation</vt:lpstr>
      <vt:lpstr>1 – Dispositions légales</vt:lpstr>
      <vt:lpstr>1 – Dispositions légales</vt:lpstr>
      <vt:lpstr>1 – Dispositions légales</vt:lpstr>
      <vt:lpstr>1 – Dispositions légales</vt:lpstr>
      <vt:lpstr>1 – Dispositions légales</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6 – Informations et contacts</vt:lpstr>
      <vt:lpstr>6 – Informations et contacts</vt:lpstr>
      <vt:lpstr>7 – Conclusions</vt:lpstr>
      <vt:lpstr>7 – Conclusions</vt:lpstr>
      <vt:lpstr>Diapositive 47</vt:lpstr>
    </vt:vector>
  </TitlesOfParts>
  <Company>Service public de Wallonie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Jean-Sébastien Cornélis</dc:creator>
  <cp:lastModifiedBy>CFI</cp:lastModifiedBy>
  <cp:revision>484</cp:revision>
  <dcterms:created xsi:type="dcterms:W3CDTF">2018-12-19T09:19:58Z</dcterms:created>
  <dcterms:modified xsi:type="dcterms:W3CDTF">2019-02-18T16:22:11Z</dcterms:modified>
</cp:coreProperties>
</file>