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6" r:id="rId2"/>
    <p:sldId id="378" r:id="rId3"/>
    <p:sldId id="380" r:id="rId4"/>
    <p:sldId id="319" r:id="rId5"/>
    <p:sldId id="306" r:id="rId6"/>
    <p:sldId id="382" r:id="rId7"/>
    <p:sldId id="437" r:id="rId8"/>
    <p:sldId id="438" r:id="rId9"/>
    <p:sldId id="439" r:id="rId10"/>
    <p:sldId id="440" r:id="rId11"/>
    <p:sldId id="441" r:id="rId12"/>
    <p:sldId id="442" r:id="rId13"/>
    <p:sldId id="443" r:id="rId14"/>
    <p:sldId id="444" r:id="rId15"/>
    <p:sldId id="453" r:id="rId16"/>
    <p:sldId id="445" r:id="rId17"/>
    <p:sldId id="446" r:id="rId18"/>
    <p:sldId id="447" r:id="rId19"/>
    <p:sldId id="460" r:id="rId20"/>
    <p:sldId id="450" r:id="rId21"/>
    <p:sldId id="458" r:id="rId22"/>
    <p:sldId id="455" r:id="rId23"/>
    <p:sldId id="397" r:id="rId24"/>
    <p:sldId id="350" r:id="rId25"/>
    <p:sldId id="412" r:id="rId26"/>
    <p:sldId id="385" r:id="rId27"/>
    <p:sldId id="427" r:id="rId28"/>
    <p:sldId id="407" r:id="rId29"/>
    <p:sldId id="353" r:id="rId30"/>
    <p:sldId id="428" r:id="rId31"/>
    <p:sldId id="409" r:id="rId32"/>
    <p:sldId id="393" r:id="rId33"/>
    <p:sldId id="401" r:id="rId34"/>
    <p:sldId id="399" r:id="rId35"/>
    <p:sldId id="434" r:id="rId36"/>
    <p:sldId id="366" r:id="rId37"/>
    <p:sldId id="368" r:id="rId38"/>
    <p:sldId id="369" r:id="rId39"/>
    <p:sldId id="370" r:id="rId40"/>
    <p:sldId id="371" r:id="rId41"/>
    <p:sldId id="372" r:id="rId42"/>
    <p:sldId id="374" r:id="rId43"/>
    <p:sldId id="375" r:id="rId44"/>
    <p:sldId id="425" r:id="rId45"/>
    <p:sldId id="376" r:id="rId46"/>
    <p:sldId id="435" r:id="rId47"/>
    <p:sldId id="389" r:id="rId48"/>
  </p:sldIdLst>
  <p:sldSz cx="9144000" cy="5143500" type="screen16x9"/>
  <p:notesSz cx="6669088"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59"/>
    <a:srgbClr val="7AB929"/>
    <a:srgbClr val="A10E2F"/>
    <a:srgbClr val="000000"/>
    <a:srgbClr val="996600"/>
    <a:srgbClr val="0071B9"/>
    <a:srgbClr val="F9B000"/>
    <a:srgbClr val="33CC33"/>
    <a:srgbClr val="89898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524" autoAdjust="0"/>
  </p:normalViewPr>
  <p:slideViewPr>
    <p:cSldViewPr snapToGrid="0" snapToObjects="1">
      <p:cViewPr>
        <p:scale>
          <a:sx n="70" d="100"/>
          <a:sy n="70" d="100"/>
        </p:scale>
        <p:origin x="-2094" y="-117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41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ata4.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34729-9C9F-4EDB-AF41-3ECAA385110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fr-BE"/>
        </a:p>
      </dgm:t>
    </dgm:pt>
    <dgm:pt modelId="{EE13DAB8-E67B-4B76-9404-CED20FD63F76}">
      <dgm:prSet phldrT="[Texte]"/>
      <dgm:spPr/>
      <dgm:t>
        <a:bodyPr/>
        <a:lstStyle/>
        <a:p>
          <a:r>
            <a:rPr lang="fr-BE" dirty="0" smtClean="0"/>
            <a:t>AGW sol</a:t>
          </a:r>
          <a:endParaRPr lang="fr-BE" dirty="0"/>
        </a:p>
      </dgm:t>
    </dgm:pt>
    <dgm:pt modelId="{3312B9EC-FEDF-4842-BA44-0D484581B354}" type="parTrans" cxnId="{476CB24C-55BF-4E8E-A83E-9259164F6A3C}">
      <dgm:prSet/>
      <dgm:spPr/>
      <dgm:t>
        <a:bodyPr/>
        <a:lstStyle/>
        <a:p>
          <a:endParaRPr lang="fr-BE"/>
        </a:p>
      </dgm:t>
    </dgm:pt>
    <dgm:pt modelId="{49CC9ECA-50F6-4F34-A07D-77DD282FAEA0}" type="sibTrans" cxnId="{476CB24C-55BF-4E8E-A83E-9259164F6A3C}">
      <dgm:prSet/>
      <dgm:spPr/>
      <dgm:t>
        <a:bodyPr/>
        <a:lstStyle/>
        <a:p>
          <a:endParaRPr lang="fr-BE"/>
        </a:p>
      </dgm:t>
    </dgm:pt>
    <dgm:pt modelId="{907ED107-3078-44F1-92FF-6F080C78C18C}">
      <dgm:prSet phldrT="[Texte]" custT="1"/>
      <dgm:spPr/>
      <dgm:t>
        <a:bodyPr/>
        <a:lstStyle/>
        <a:p>
          <a:r>
            <a:rPr lang="fr-BE" sz="1200" dirty="0" smtClean="0"/>
            <a:t>AGW rubrique/activité risque</a:t>
          </a:r>
          <a:endParaRPr lang="fr-BE" sz="1200" dirty="0"/>
        </a:p>
      </dgm:t>
    </dgm:pt>
    <dgm:pt modelId="{EFE75B39-5669-4291-98BD-22B5A2880D61}" type="parTrans" cxnId="{ACE5E76B-B575-486A-9651-063B85A40555}">
      <dgm:prSet/>
      <dgm:spPr/>
      <dgm:t>
        <a:bodyPr/>
        <a:lstStyle/>
        <a:p>
          <a:endParaRPr lang="fr-BE"/>
        </a:p>
      </dgm:t>
    </dgm:pt>
    <dgm:pt modelId="{40FAC4BE-07D2-42CC-A76E-63A7EC990E6C}" type="sibTrans" cxnId="{ACE5E76B-B575-486A-9651-063B85A40555}">
      <dgm:prSet/>
      <dgm:spPr/>
      <dgm:t>
        <a:bodyPr/>
        <a:lstStyle/>
        <a:p>
          <a:endParaRPr lang="fr-BE"/>
        </a:p>
      </dgm:t>
    </dgm:pt>
    <dgm:pt modelId="{14D612D2-9CED-4426-ADD6-E592E6DA6977}">
      <dgm:prSet phldrT="[Texte]"/>
      <dgm:spPr/>
      <dgm:t>
        <a:bodyPr/>
        <a:lstStyle/>
        <a:p>
          <a:r>
            <a:rPr lang="fr-BE" dirty="0" smtClean="0"/>
            <a:t>AGW normes</a:t>
          </a:r>
          <a:endParaRPr lang="fr-BE" dirty="0"/>
        </a:p>
      </dgm:t>
    </dgm:pt>
    <dgm:pt modelId="{DBEC6D1F-6767-45D3-9E24-9BD621BB73C8}" type="parTrans" cxnId="{EEFB8D3A-7D89-48E0-BFBD-F503534F35D7}">
      <dgm:prSet/>
      <dgm:spPr/>
      <dgm:t>
        <a:bodyPr/>
        <a:lstStyle/>
        <a:p>
          <a:endParaRPr lang="fr-BE"/>
        </a:p>
      </dgm:t>
    </dgm:pt>
    <dgm:pt modelId="{92F5F163-60B7-4145-9B34-962F763680CF}" type="sibTrans" cxnId="{EEFB8D3A-7D89-48E0-BFBD-F503534F35D7}">
      <dgm:prSet/>
      <dgm:spPr/>
      <dgm:t>
        <a:bodyPr/>
        <a:lstStyle/>
        <a:p>
          <a:endParaRPr lang="fr-BE"/>
        </a:p>
      </dgm:t>
    </dgm:pt>
    <dgm:pt modelId="{C208BE45-7B47-4F0F-AB76-0865619F16BF}">
      <dgm:prSet phldrT="[Texte]" custT="1"/>
      <dgm:spPr/>
      <dgm:t>
        <a:bodyPr/>
        <a:lstStyle/>
        <a:p>
          <a:pPr algn="ctr"/>
          <a:r>
            <a:rPr lang="fr-BE" sz="1400" dirty="0" smtClean="0"/>
            <a:t>1ère lecture 12.07.2018 </a:t>
          </a:r>
          <a:endParaRPr lang="fr-BE" sz="1400" dirty="0"/>
        </a:p>
      </dgm:t>
    </dgm:pt>
    <dgm:pt modelId="{CCED8801-C1AD-4E8A-850E-D5F9CE94BC77}" type="parTrans" cxnId="{786FB77F-7AC8-4B4B-A591-FCF4C060A8EF}">
      <dgm:prSet/>
      <dgm:spPr/>
      <dgm:t>
        <a:bodyPr/>
        <a:lstStyle/>
        <a:p>
          <a:endParaRPr lang="fr-BE"/>
        </a:p>
      </dgm:t>
    </dgm:pt>
    <dgm:pt modelId="{ECC2D586-E549-4A62-B734-F4D3A0233B98}" type="sibTrans" cxnId="{786FB77F-7AC8-4B4B-A591-FCF4C060A8EF}">
      <dgm:prSet/>
      <dgm:spPr/>
      <dgm:t>
        <a:bodyPr/>
        <a:lstStyle/>
        <a:p>
          <a:endParaRPr lang="fr-BE"/>
        </a:p>
      </dgm:t>
    </dgm:pt>
    <dgm:pt modelId="{47E3AE87-1ABD-4ACB-A7F7-1914E33C59F9}">
      <dgm:prSet phldrT="[Texte]" custT="1"/>
      <dgm:spPr/>
      <dgm:t>
        <a:bodyPr/>
        <a:lstStyle/>
        <a:p>
          <a:pPr algn="ctr"/>
          <a:r>
            <a:rPr lang="fr-BE" sz="1200" dirty="0" smtClean="0"/>
            <a:t>Adopté 27.09.2018</a:t>
          </a:r>
          <a:endParaRPr lang="fr-BE" sz="1200" dirty="0"/>
        </a:p>
      </dgm:t>
    </dgm:pt>
    <dgm:pt modelId="{EED43BCA-28CE-48F8-A7A6-E37ED6A38F24}" type="parTrans" cxnId="{C91180A5-1385-40F5-93AB-ED4DB9FA64C1}">
      <dgm:prSet/>
      <dgm:spPr/>
      <dgm:t>
        <a:bodyPr/>
        <a:lstStyle/>
        <a:p>
          <a:endParaRPr lang="fr-BE"/>
        </a:p>
      </dgm:t>
    </dgm:pt>
    <dgm:pt modelId="{C83714FF-D611-4ACD-A34B-4DA4C9167837}" type="sibTrans" cxnId="{C91180A5-1385-40F5-93AB-ED4DB9FA64C1}">
      <dgm:prSet/>
      <dgm:spPr/>
      <dgm:t>
        <a:bodyPr/>
        <a:lstStyle/>
        <a:p>
          <a:endParaRPr lang="fr-BE"/>
        </a:p>
      </dgm:t>
    </dgm:pt>
    <dgm:pt modelId="{85856B30-D227-401B-BF0C-3D7326BCFA17}">
      <dgm:prSet phldrT="[Texte]" custT="1"/>
      <dgm:spPr/>
      <dgm:t>
        <a:bodyPr/>
        <a:lstStyle/>
        <a:p>
          <a:r>
            <a:rPr lang="fr-BE" sz="1200" dirty="0" smtClean="0"/>
            <a:t>1ère lecture 12.07.2018 </a:t>
          </a:r>
          <a:endParaRPr lang="fr-BE" sz="1200" dirty="0"/>
        </a:p>
      </dgm:t>
    </dgm:pt>
    <dgm:pt modelId="{AFE6A71E-BD74-4F8A-BE42-CB724F8A8EB9}" type="parTrans" cxnId="{00062304-44AB-496D-8FC9-6989DBD85A68}">
      <dgm:prSet/>
      <dgm:spPr/>
      <dgm:t>
        <a:bodyPr/>
        <a:lstStyle/>
        <a:p>
          <a:endParaRPr lang="fr-BE"/>
        </a:p>
      </dgm:t>
    </dgm:pt>
    <dgm:pt modelId="{D49B0652-59D7-4E24-835A-E5C96BF5BF6A}" type="sibTrans" cxnId="{00062304-44AB-496D-8FC9-6989DBD85A68}">
      <dgm:prSet/>
      <dgm:spPr/>
      <dgm:t>
        <a:bodyPr/>
        <a:lstStyle/>
        <a:p>
          <a:endParaRPr lang="fr-BE"/>
        </a:p>
      </dgm:t>
    </dgm:pt>
    <dgm:pt modelId="{458F4155-3CFA-4F31-9631-CB44E660B6B4}">
      <dgm:prSet phldrT="[Texte]" custT="1"/>
      <dgm:spPr/>
      <dgm:t>
        <a:bodyPr/>
        <a:lstStyle/>
        <a:p>
          <a:r>
            <a:rPr lang="fr-BE" sz="1200" dirty="0" smtClean="0"/>
            <a:t>AGW terres</a:t>
          </a:r>
          <a:endParaRPr lang="fr-BE" sz="1200" dirty="0"/>
        </a:p>
      </dgm:t>
    </dgm:pt>
    <dgm:pt modelId="{0B4BCFB3-F822-47CA-9B6F-BEB9C363473D}" type="parTrans" cxnId="{79E13118-3785-4716-9F3D-2E8C17D25A39}">
      <dgm:prSet/>
      <dgm:spPr/>
      <dgm:t>
        <a:bodyPr/>
        <a:lstStyle/>
        <a:p>
          <a:endParaRPr lang="fr-BE"/>
        </a:p>
      </dgm:t>
    </dgm:pt>
    <dgm:pt modelId="{D8497513-DDEB-45F4-86A3-2644633B6261}" type="sibTrans" cxnId="{79E13118-3785-4716-9F3D-2E8C17D25A39}">
      <dgm:prSet/>
      <dgm:spPr/>
      <dgm:t>
        <a:bodyPr/>
        <a:lstStyle/>
        <a:p>
          <a:endParaRPr lang="fr-BE"/>
        </a:p>
      </dgm:t>
    </dgm:pt>
    <dgm:pt modelId="{96AB3E08-4DAD-40B8-AB8B-D89FDDF70B51}">
      <dgm:prSet phldrT="[Texte]" custT="1"/>
      <dgm:spPr/>
      <dgm:t>
        <a:bodyPr/>
        <a:lstStyle/>
        <a:p>
          <a:r>
            <a:rPr lang="fr-BE" sz="1200" dirty="0" smtClean="0"/>
            <a:t>Adopté  05.07.2018</a:t>
          </a:r>
          <a:endParaRPr lang="fr-BE" sz="1200" dirty="0"/>
        </a:p>
      </dgm:t>
    </dgm:pt>
    <dgm:pt modelId="{F896F6E3-CAA6-4847-8F35-A79B20135DBE}" type="parTrans" cxnId="{7B55F7D5-F536-4FC0-8FD3-08673A82050F}">
      <dgm:prSet/>
      <dgm:spPr/>
      <dgm:t>
        <a:bodyPr/>
        <a:lstStyle/>
        <a:p>
          <a:endParaRPr lang="fr-BE"/>
        </a:p>
      </dgm:t>
    </dgm:pt>
    <dgm:pt modelId="{CCF63B0A-D7A5-4CDB-8898-67B413DDE11D}" type="sibTrans" cxnId="{7B55F7D5-F536-4FC0-8FD3-08673A82050F}">
      <dgm:prSet/>
      <dgm:spPr/>
      <dgm:t>
        <a:bodyPr/>
        <a:lstStyle/>
        <a:p>
          <a:endParaRPr lang="fr-BE"/>
        </a:p>
      </dgm:t>
    </dgm:pt>
    <dgm:pt modelId="{E28C5E55-FA97-4002-B19A-BB57EA679826}">
      <dgm:prSet phldrT="[Texte]" custT="1"/>
      <dgm:spPr/>
      <dgm:t>
        <a:bodyPr/>
        <a:lstStyle/>
        <a:p>
          <a:r>
            <a:rPr lang="fr-BE" sz="1200" dirty="0" smtClean="0"/>
            <a:t>AGW assainisseur</a:t>
          </a:r>
          <a:endParaRPr lang="fr-BE" sz="1200" dirty="0"/>
        </a:p>
      </dgm:t>
    </dgm:pt>
    <dgm:pt modelId="{E5BBBD3D-31BD-4280-A084-ABD78AC739C4}" type="parTrans" cxnId="{D2182959-F46C-4167-8222-48F2F1F0E423}">
      <dgm:prSet/>
      <dgm:spPr/>
      <dgm:t>
        <a:bodyPr/>
        <a:lstStyle/>
        <a:p>
          <a:endParaRPr lang="fr-BE"/>
        </a:p>
      </dgm:t>
    </dgm:pt>
    <dgm:pt modelId="{30C2EA67-69B5-46A6-873C-BC002099AE7C}" type="sibTrans" cxnId="{D2182959-F46C-4167-8222-48F2F1F0E423}">
      <dgm:prSet/>
      <dgm:spPr/>
      <dgm:t>
        <a:bodyPr/>
        <a:lstStyle/>
        <a:p>
          <a:endParaRPr lang="fr-BE"/>
        </a:p>
      </dgm:t>
    </dgm:pt>
    <dgm:pt modelId="{064018D9-EF4C-4D35-80DB-F9EA6D3AD4F0}">
      <dgm:prSet phldrT="[Texte]" custT="1"/>
      <dgm:spPr/>
      <dgm:t>
        <a:bodyPr/>
        <a:lstStyle/>
        <a:p>
          <a:r>
            <a:rPr lang="fr-BE" sz="1200" dirty="0" smtClean="0"/>
            <a:t>1</a:t>
          </a:r>
          <a:r>
            <a:rPr lang="fr-BE" sz="1200" baseline="30000" dirty="0" smtClean="0"/>
            <a:t>ère</a:t>
          </a:r>
          <a:r>
            <a:rPr lang="fr-BE" sz="1200" dirty="0" smtClean="0"/>
            <a:t> lecture 20.09.2018 </a:t>
          </a:r>
          <a:endParaRPr lang="fr-BE" sz="1200" dirty="0"/>
        </a:p>
      </dgm:t>
    </dgm:pt>
    <dgm:pt modelId="{C7DD0083-1088-4DB5-923A-8FF18040069E}" type="parTrans" cxnId="{D79A7948-818A-4A7D-AF45-803E6305B13A}">
      <dgm:prSet/>
      <dgm:spPr/>
      <dgm:t>
        <a:bodyPr/>
        <a:lstStyle/>
        <a:p>
          <a:endParaRPr lang="fr-BE"/>
        </a:p>
      </dgm:t>
    </dgm:pt>
    <dgm:pt modelId="{3186A503-960F-4407-A629-2D80D34310C6}" type="sibTrans" cxnId="{D79A7948-818A-4A7D-AF45-803E6305B13A}">
      <dgm:prSet/>
      <dgm:spPr/>
      <dgm:t>
        <a:bodyPr/>
        <a:lstStyle/>
        <a:p>
          <a:endParaRPr lang="fr-BE"/>
        </a:p>
      </dgm:t>
    </dgm:pt>
    <dgm:pt modelId="{FCDBC0CA-7404-479B-8401-583FFC0F9B08}" type="pres">
      <dgm:prSet presAssocID="{27734729-9C9F-4EDB-AF41-3ECAA3851108}" presName="composite" presStyleCnt="0">
        <dgm:presLayoutVars>
          <dgm:chMax val="5"/>
          <dgm:dir/>
          <dgm:animLvl val="ctr"/>
          <dgm:resizeHandles val="exact"/>
        </dgm:presLayoutVars>
      </dgm:prSet>
      <dgm:spPr/>
      <dgm:t>
        <a:bodyPr/>
        <a:lstStyle/>
        <a:p>
          <a:endParaRPr lang="fr-BE"/>
        </a:p>
      </dgm:t>
    </dgm:pt>
    <dgm:pt modelId="{A45E29DC-CCF1-459C-84EA-07BF4FEABD61}" type="pres">
      <dgm:prSet presAssocID="{27734729-9C9F-4EDB-AF41-3ECAA3851108}" presName="cycle" presStyleCnt="0"/>
      <dgm:spPr/>
    </dgm:pt>
    <dgm:pt modelId="{862832A3-3C98-482C-94C8-90AA7CCD603A}" type="pres">
      <dgm:prSet presAssocID="{27734729-9C9F-4EDB-AF41-3ECAA3851108}" presName="centerShape" presStyleCnt="0"/>
      <dgm:spPr/>
    </dgm:pt>
    <dgm:pt modelId="{79508D03-5214-4320-B83F-C134E5D03AE3}" type="pres">
      <dgm:prSet presAssocID="{27734729-9C9F-4EDB-AF41-3ECAA3851108}" presName="connSite" presStyleLbl="node1" presStyleIdx="0" presStyleCnt="6"/>
      <dgm:spPr/>
    </dgm:pt>
    <dgm:pt modelId="{14C20F33-DD32-45E8-BDBB-35396048A524}" type="pres">
      <dgm:prSet presAssocID="{27734729-9C9F-4EDB-AF41-3ECAA3851108}" presName="visible" presStyleLbl="node1" presStyleIdx="0" presStyleCnt="6"/>
      <dgm:spPr/>
    </dgm:pt>
    <dgm:pt modelId="{62D3729F-0F3A-4469-A49A-346D5CEC1482}" type="pres">
      <dgm:prSet presAssocID="{3312B9EC-FEDF-4842-BA44-0D484581B354}" presName="Name25" presStyleLbl="parChTrans1D1" presStyleIdx="0" presStyleCnt="5"/>
      <dgm:spPr/>
      <dgm:t>
        <a:bodyPr/>
        <a:lstStyle/>
        <a:p>
          <a:endParaRPr lang="fr-BE"/>
        </a:p>
      </dgm:t>
    </dgm:pt>
    <dgm:pt modelId="{4311EDDA-4862-4040-991F-278D5CE4710C}" type="pres">
      <dgm:prSet presAssocID="{EE13DAB8-E67B-4B76-9404-CED20FD63F76}" presName="node" presStyleCnt="0"/>
      <dgm:spPr/>
    </dgm:pt>
    <dgm:pt modelId="{FDF7C139-1A36-45BE-8862-11D39797F185}" type="pres">
      <dgm:prSet presAssocID="{EE13DAB8-E67B-4B76-9404-CED20FD63F76}" presName="parentNode" presStyleLbl="node1" presStyleIdx="1" presStyleCnt="6" custScaleX="124431" custLinFactNeighborX="10083" custLinFactNeighborY="1626">
        <dgm:presLayoutVars>
          <dgm:chMax val="1"/>
          <dgm:bulletEnabled val="1"/>
        </dgm:presLayoutVars>
      </dgm:prSet>
      <dgm:spPr/>
      <dgm:t>
        <a:bodyPr/>
        <a:lstStyle/>
        <a:p>
          <a:endParaRPr lang="fr-BE"/>
        </a:p>
      </dgm:t>
    </dgm:pt>
    <dgm:pt modelId="{CFC6E2CD-9B10-484B-A6AE-89AE7FBA418A}" type="pres">
      <dgm:prSet presAssocID="{EE13DAB8-E67B-4B76-9404-CED20FD63F76}" presName="childNode" presStyleLbl="revTx" presStyleIdx="0" presStyleCnt="5">
        <dgm:presLayoutVars>
          <dgm:bulletEnabled val="1"/>
        </dgm:presLayoutVars>
      </dgm:prSet>
      <dgm:spPr/>
      <dgm:t>
        <a:bodyPr/>
        <a:lstStyle/>
        <a:p>
          <a:endParaRPr lang="fr-BE"/>
        </a:p>
      </dgm:t>
    </dgm:pt>
    <dgm:pt modelId="{CB729035-BD42-40A4-9072-B1BFD87DED4B}" type="pres">
      <dgm:prSet presAssocID="{EFE75B39-5669-4291-98BD-22B5A2880D61}" presName="Name25" presStyleLbl="parChTrans1D1" presStyleIdx="1" presStyleCnt="5"/>
      <dgm:spPr/>
      <dgm:t>
        <a:bodyPr/>
        <a:lstStyle/>
        <a:p>
          <a:endParaRPr lang="fr-BE"/>
        </a:p>
      </dgm:t>
    </dgm:pt>
    <dgm:pt modelId="{B00DB9AD-81B2-4690-A298-7F0CF4C83077}" type="pres">
      <dgm:prSet presAssocID="{907ED107-3078-44F1-92FF-6F080C78C18C}" presName="node" presStyleCnt="0"/>
      <dgm:spPr/>
    </dgm:pt>
    <dgm:pt modelId="{C8CE238B-5343-47DC-A0BD-6D34AC9B84F6}" type="pres">
      <dgm:prSet presAssocID="{907ED107-3078-44F1-92FF-6F080C78C18C}" presName="parentNode" presStyleLbl="node1" presStyleIdx="2" presStyleCnt="6" custScaleX="125493" custScaleY="143881" custLinFactNeighborX="39305" custLinFactNeighborY="0">
        <dgm:presLayoutVars>
          <dgm:chMax val="1"/>
          <dgm:bulletEnabled val="1"/>
        </dgm:presLayoutVars>
      </dgm:prSet>
      <dgm:spPr/>
      <dgm:t>
        <a:bodyPr/>
        <a:lstStyle/>
        <a:p>
          <a:endParaRPr lang="fr-BE"/>
        </a:p>
      </dgm:t>
    </dgm:pt>
    <dgm:pt modelId="{2C92F1C8-B97D-4AAB-9360-7E7FB64CEDB1}" type="pres">
      <dgm:prSet presAssocID="{907ED107-3078-44F1-92FF-6F080C78C18C}" presName="childNode" presStyleLbl="revTx" presStyleIdx="1" presStyleCnt="5">
        <dgm:presLayoutVars>
          <dgm:bulletEnabled val="1"/>
        </dgm:presLayoutVars>
      </dgm:prSet>
      <dgm:spPr/>
      <dgm:t>
        <a:bodyPr/>
        <a:lstStyle/>
        <a:p>
          <a:endParaRPr lang="fr-BE"/>
        </a:p>
      </dgm:t>
    </dgm:pt>
    <dgm:pt modelId="{EEAAF4C2-AF77-4FD2-8DC3-36740E83009A}" type="pres">
      <dgm:prSet presAssocID="{E5BBBD3D-31BD-4280-A084-ABD78AC739C4}" presName="Name25" presStyleLbl="parChTrans1D1" presStyleIdx="2" presStyleCnt="5"/>
      <dgm:spPr/>
      <dgm:t>
        <a:bodyPr/>
        <a:lstStyle/>
        <a:p>
          <a:endParaRPr lang="fr-BE"/>
        </a:p>
      </dgm:t>
    </dgm:pt>
    <dgm:pt modelId="{09EC1DE1-074E-4EA3-885E-0EE91DCF2779}" type="pres">
      <dgm:prSet presAssocID="{E28C5E55-FA97-4002-B19A-BB57EA679826}" presName="node" presStyleCnt="0"/>
      <dgm:spPr/>
    </dgm:pt>
    <dgm:pt modelId="{76C75266-E1BF-47DF-B080-0B480DE8DAB5}" type="pres">
      <dgm:prSet presAssocID="{E28C5E55-FA97-4002-B19A-BB57EA679826}" presName="parentNode" presStyleLbl="node1" presStyleIdx="3" presStyleCnt="6">
        <dgm:presLayoutVars>
          <dgm:chMax val="1"/>
          <dgm:bulletEnabled val="1"/>
        </dgm:presLayoutVars>
      </dgm:prSet>
      <dgm:spPr/>
      <dgm:t>
        <a:bodyPr/>
        <a:lstStyle/>
        <a:p>
          <a:endParaRPr lang="fr-BE"/>
        </a:p>
      </dgm:t>
    </dgm:pt>
    <dgm:pt modelId="{5F4C05CE-AA97-49FF-84F4-9525F5E735D2}" type="pres">
      <dgm:prSet presAssocID="{E28C5E55-FA97-4002-B19A-BB57EA679826}" presName="childNode" presStyleLbl="revTx" presStyleIdx="2" presStyleCnt="5">
        <dgm:presLayoutVars>
          <dgm:bulletEnabled val="1"/>
        </dgm:presLayoutVars>
      </dgm:prSet>
      <dgm:spPr/>
      <dgm:t>
        <a:bodyPr/>
        <a:lstStyle/>
        <a:p>
          <a:endParaRPr lang="fr-BE"/>
        </a:p>
      </dgm:t>
    </dgm:pt>
    <dgm:pt modelId="{AD0CA869-6D0F-4C33-9D84-D36C08DA2485}" type="pres">
      <dgm:prSet presAssocID="{DBEC6D1F-6767-45D3-9E24-9BD621BB73C8}" presName="Name25" presStyleLbl="parChTrans1D1" presStyleIdx="3" presStyleCnt="5"/>
      <dgm:spPr/>
      <dgm:t>
        <a:bodyPr/>
        <a:lstStyle/>
        <a:p>
          <a:endParaRPr lang="fr-BE"/>
        </a:p>
      </dgm:t>
    </dgm:pt>
    <dgm:pt modelId="{241C0959-A5FC-4E2F-AA1B-25BAAF3ECE3E}" type="pres">
      <dgm:prSet presAssocID="{14D612D2-9CED-4426-ADD6-E592E6DA6977}" presName="node" presStyleCnt="0"/>
      <dgm:spPr/>
    </dgm:pt>
    <dgm:pt modelId="{89EDF6E9-EBC3-413E-BF6F-D090D9D96433}" type="pres">
      <dgm:prSet presAssocID="{14D612D2-9CED-4426-ADD6-E592E6DA6977}" presName="parentNode" presStyleLbl="node1" presStyleIdx="4" presStyleCnt="6">
        <dgm:presLayoutVars>
          <dgm:chMax val="1"/>
          <dgm:bulletEnabled val="1"/>
        </dgm:presLayoutVars>
      </dgm:prSet>
      <dgm:spPr/>
      <dgm:t>
        <a:bodyPr/>
        <a:lstStyle/>
        <a:p>
          <a:endParaRPr lang="fr-BE"/>
        </a:p>
      </dgm:t>
    </dgm:pt>
    <dgm:pt modelId="{80AE447C-D177-44D2-A5DF-825733CF5541}" type="pres">
      <dgm:prSet presAssocID="{14D612D2-9CED-4426-ADD6-E592E6DA6977}" presName="childNode" presStyleLbl="revTx" presStyleIdx="3" presStyleCnt="5">
        <dgm:presLayoutVars>
          <dgm:bulletEnabled val="1"/>
        </dgm:presLayoutVars>
      </dgm:prSet>
      <dgm:spPr/>
      <dgm:t>
        <a:bodyPr/>
        <a:lstStyle/>
        <a:p>
          <a:endParaRPr lang="fr-BE"/>
        </a:p>
      </dgm:t>
    </dgm:pt>
    <dgm:pt modelId="{9DA70FC8-07E1-4AD9-A3EC-A2932A5EAB6E}" type="pres">
      <dgm:prSet presAssocID="{0B4BCFB3-F822-47CA-9B6F-BEB9C363473D}" presName="Name25" presStyleLbl="parChTrans1D1" presStyleIdx="4" presStyleCnt="5"/>
      <dgm:spPr/>
      <dgm:t>
        <a:bodyPr/>
        <a:lstStyle/>
        <a:p>
          <a:endParaRPr lang="fr-BE"/>
        </a:p>
      </dgm:t>
    </dgm:pt>
    <dgm:pt modelId="{555CCDD9-A477-4CEB-A26D-93C4998912D3}" type="pres">
      <dgm:prSet presAssocID="{458F4155-3CFA-4F31-9631-CB44E660B6B4}" presName="node" presStyleCnt="0"/>
      <dgm:spPr/>
    </dgm:pt>
    <dgm:pt modelId="{2C065B33-354E-4F9C-902F-932602063CE0}" type="pres">
      <dgm:prSet presAssocID="{458F4155-3CFA-4F31-9631-CB44E660B6B4}" presName="parentNode" presStyleLbl="node1" presStyleIdx="5" presStyleCnt="6">
        <dgm:presLayoutVars>
          <dgm:chMax val="1"/>
          <dgm:bulletEnabled val="1"/>
        </dgm:presLayoutVars>
      </dgm:prSet>
      <dgm:spPr/>
      <dgm:t>
        <a:bodyPr/>
        <a:lstStyle/>
        <a:p>
          <a:endParaRPr lang="fr-BE"/>
        </a:p>
      </dgm:t>
    </dgm:pt>
    <dgm:pt modelId="{B0D88C1C-1877-4247-AF4D-312EDF2D47BD}" type="pres">
      <dgm:prSet presAssocID="{458F4155-3CFA-4F31-9631-CB44E660B6B4}" presName="childNode" presStyleLbl="revTx" presStyleIdx="4" presStyleCnt="5">
        <dgm:presLayoutVars>
          <dgm:bulletEnabled val="1"/>
        </dgm:presLayoutVars>
      </dgm:prSet>
      <dgm:spPr/>
      <dgm:t>
        <a:bodyPr/>
        <a:lstStyle/>
        <a:p>
          <a:endParaRPr lang="fr-BE"/>
        </a:p>
      </dgm:t>
    </dgm:pt>
  </dgm:ptLst>
  <dgm:cxnLst>
    <dgm:cxn modelId="{E9E3F4F1-4380-4656-A4DD-2B1288D79F37}" type="presOf" srcId="{458F4155-3CFA-4F31-9631-CB44E660B6B4}" destId="{2C065B33-354E-4F9C-902F-932602063CE0}" srcOrd="0" destOrd="0" presId="urn:microsoft.com/office/officeart/2005/8/layout/radial2"/>
    <dgm:cxn modelId="{3EABE75F-C301-496C-A188-27DE7487C191}" type="presOf" srcId="{14D612D2-9CED-4426-ADD6-E592E6DA6977}" destId="{89EDF6E9-EBC3-413E-BF6F-D090D9D96433}" srcOrd="0" destOrd="0" presId="urn:microsoft.com/office/officeart/2005/8/layout/radial2"/>
    <dgm:cxn modelId="{95953C0A-05EE-4687-B7E2-8BF6EF898902}" type="presOf" srcId="{96AB3E08-4DAD-40B8-AB8B-D89FDDF70B51}" destId="{B0D88C1C-1877-4247-AF4D-312EDF2D47BD}" srcOrd="0" destOrd="0" presId="urn:microsoft.com/office/officeart/2005/8/layout/radial2"/>
    <dgm:cxn modelId="{2FA6108B-ABEA-4742-9694-4BD3A5464298}" type="presOf" srcId="{DBEC6D1F-6767-45D3-9E24-9BD621BB73C8}" destId="{AD0CA869-6D0F-4C33-9D84-D36C08DA2485}" srcOrd="0" destOrd="0" presId="urn:microsoft.com/office/officeart/2005/8/layout/radial2"/>
    <dgm:cxn modelId="{8731284C-F74E-4525-A20F-61DEE74FCA12}" type="presOf" srcId="{27734729-9C9F-4EDB-AF41-3ECAA3851108}" destId="{FCDBC0CA-7404-479B-8401-583FFC0F9B08}" srcOrd="0" destOrd="0" presId="urn:microsoft.com/office/officeart/2005/8/layout/radial2"/>
    <dgm:cxn modelId="{4FE650E6-602C-41B6-8B63-2A93411C426A}" type="presOf" srcId="{E5BBBD3D-31BD-4280-A084-ABD78AC739C4}" destId="{EEAAF4C2-AF77-4FD2-8DC3-36740E83009A}" srcOrd="0" destOrd="0" presId="urn:microsoft.com/office/officeart/2005/8/layout/radial2"/>
    <dgm:cxn modelId="{79E13118-3785-4716-9F3D-2E8C17D25A39}" srcId="{27734729-9C9F-4EDB-AF41-3ECAA3851108}" destId="{458F4155-3CFA-4F31-9631-CB44E660B6B4}" srcOrd="4" destOrd="0" parTransId="{0B4BCFB3-F822-47CA-9B6F-BEB9C363473D}" sibTransId="{D8497513-DDEB-45F4-86A3-2644633B6261}"/>
    <dgm:cxn modelId="{69AB83F9-0474-4CA1-A75F-5F3ECBE2BF18}" type="presOf" srcId="{064018D9-EF4C-4D35-80DB-F9EA6D3AD4F0}" destId="{5F4C05CE-AA97-49FF-84F4-9525F5E735D2}" srcOrd="0" destOrd="0" presId="urn:microsoft.com/office/officeart/2005/8/layout/radial2"/>
    <dgm:cxn modelId="{CA4C9F0F-F8A4-42E4-874D-98E72D8A006C}" type="presOf" srcId="{0B4BCFB3-F822-47CA-9B6F-BEB9C363473D}" destId="{9DA70FC8-07E1-4AD9-A3EC-A2932A5EAB6E}" srcOrd="0" destOrd="0" presId="urn:microsoft.com/office/officeart/2005/8/layout/radial2"/>
    <dgm:cxn modelId="{5992570A-D2AD-411D-AEDC-1D2BE4A16F2E}" type="presOf" srcId="{85856B30-D227-401B-BF0C-3D7326BCFA17}" destId="{80AE447C-D177-44D2-A5DF-825733CF5541}" srcOrd="0" destOrd="0" presId="urn:microsoft.com/office/officeart/2005/8/layout/radial2"/>
    <dgm:cxn modelId="{C35472D5-DDB2-4FBE-A423-43BE2D06BE98}" type="presOf" srcId="{E28C5E55-FA97-4002-B19A-BB57EA679826}" destId="{76C75266-E1BF-47DF-B080-0B480DE8DAB5}" srcOrd="0" destOrd="0" presId="urn:microsoft.com/office/officeart/2005/8/layout/radial2"/>
    <dgm:cxn modelId="{7B55F7D5-F536-4FC0-8FD3-08673A82050F}" srcId="{458F4155-3CFA-4F31-9631-CB44E660B6B4}" destId="{96AB3E08-4DAD-40B8-AB8B-D89FDDF70B51}" srcOrd="0" destOrd="0" parTransId="{F896F6E3-CAA6-4847-8F35-A79B20135DBE}" sibTransId="{CCF63B0A-D7A5-4CDB-8898-67B413DDE11D}"/>
    <dgm:cxn modelId="{73948CD1-D475-4206-90DF-9464A0A85D1E}" type="presOf" srcId="{EE13DAB8-E67B-4B76-9404-CED20FD63F76}" destId="{FDF7C139-1A36-45BE-8862-11D39797F185}" srcOrd="0" destOrd="0" presId="urn:microsoft.com/office/officeart/2005/8/layout/radial2"/>
    <dgm:cxn modelId="{DB1025D9-1C8D-4309-8D5C-CCF4B04CA061}" type="presOf" srcId="{47E3AE87-1ABD-4ACB-A7F7-1914E33C59F9}" destId="{2C92F1C8-B97D-4AAB-9360-7E7FB64CEDB1}" srcOrd="0" destOrd="0" presId="urn:microsoft.com/office/officeart/2005/8/layout/radial2"/>
    <dgm:cxn modelId="{00062304-44AB-496D-8FC9-6989DBD85A68}" srcId="{14D612D2-9CED-4426-ADD6-E592E6DA6977}" destId="{85856B30-D227-401B-BF0C-3D7326BCFA17}" srcOrd="0" destOrd="0" parTransId="{AFE6A71E-BD74-4F8A-BE42-CB724F8A8EB9}" sibTransId="{D49B0652-59D7-4E24-835A-E5C96BF5BF6A}"/>
    <dgm:cxn modelId="{EEFB8D3A-7D89-48E0-BFBD-F503534F35D7}" srcId="{27734729-9C9F-4EDB-AF41-3ECAA3851108}" destId="{14D612D2-9CED-4426-ADD6-E592E6DA6977}" srcOrd="3" destOrd="0" parTransId="{DBEC6D1F-6767-45D3-9E24-9BD621BB73C8}" sibTransId="{92F5F163-60B7-4145-9B34-962F763680CF}"/>
    <dgm:cxn modelId="{C91180A5-1385-40F5-93AB-ED4DB9FA64C1}" srcId="{907ED107-3078-44F1-92FF-6F080C78C18C}" destId="{47E3AE87-1ABD-4ACB-A7F7-1914E33C59F9}" srcOrd="0" destOrd="0" parTransId="{EED43BCA-28CE-48F8-A7A6-E37ED6A38F24}" sibTransId="{C83714FF-D611-4ACD-A34B-4DA4C9167837}"/>
    <dgm:cxn modelId="{ACE5E76B-B575-486A-9651-063B85A40555}" srcId="{27734729-9C9F-4EDB-AF41-3ECAA3851108}" destId="{907ED107-3078-44F1-92FF-6F080C78C18C}" srcOrd="1" destOrd="0" parTransId="{EFE75B39-5669-4291-98BD-22B5A2880D61}" sibTransId="{40FAC4BE-07D2-42CC-A76E-63A7EC990E6C}"/>
    <dgm:cxn modelId="{50FEED33-18FB-4833-BDCB-D745DEF7D98B}" type="presOf" srcId="{3312B9EC-FEDF-4842-BA44-0D484581B354}" destId="{62D3729F-0F3A-4469-A49A-346D5CEC1482}" srcOrd="0" destOrd="0" presId="urn:microsoft.com/office/officeart/2005/8/layout/radial2"/>
    <dgm:cxn modelId="{D2182959-F46C-4167-8222-48F2F1F0E423}" srcId="{27734729-9C9F-4EDB-AF41-3ECAA3851108}" destId="{E28C5E55-FA97-4002-B19A-BB57EA679826}" srcOrd="2" destOrd="0" parTransId="{E5BBBD3D-31BD-4280-A084-ABD78AC739C4}" sibTransId="{30C2EA67-69B5-46A6-873C-BC002099AE7C}"/>
    <dgm:cxn modelId="{0BD4D8A0-3291-4B05-B577-8B8326777998}" type="presOf" srcId="{EFE75B39-5669-4291-98BD-22B5A2880D61}" destId="{CB729035-BD42-40A4-9072-B1BFD87DED4B}" srcOrd="0" destOrd="0" presId="urn:microsoft.com/office/officeart/2005/8/layout/radial2"/>
    <dgm:cxn modelId="{420D1DD8-2B41-4E1B-806D-34320698FBEE}" type="presOf" srcId="{C208BE45-7B47-4F0F-AB76-0865619F16BF}" destId="{CFC6E2CD-9B10-484B-A6AE-89AE7FBA418A}" srcOrd="0" destOrd="0" presId="urn:microsoft.com/office/officeart/2005/8/layout/radial2"/>
    <dgm:cxn modelId="{247E2562-8751-4123-ADF9-3BB58F17CE9B}" type="presOf" srcId="{907ED107-3078-44F1-92FF-6F080C78C18C}" destId="{C8CE238B-5343-47DC-A0BD-6D34AC9B84F6}" srcOrd="0" destOrd="0" presId="urn:microsoft.com/office/officeart/2005/8/layout/radial2"/>
    <dgm:cxn modelId="{D79A7948-818A-4A7D-AF45-803E6305B13A}" srcId="{E28C5E55-FA97-4002-B19A-BB57EA679826}" destId="{064018D9-EF4C-4D35-80DB-F9EA6D3AD4F0}" srcOrd="0" destOrd="0" parTransId="{C7DD0083-1088-4DB5-923A-8FF18040069E}" sibTransId="{3186A503-960F-4407-A629-2D80D34310C6}"/>
    <dgm:cxn modelId="{786FB77F-7AC8-4B4B-A591-FCF4C060A8EF}" srcId="{EE13DAB8-E67B-4B76-9404-CED20FD63F76}" destId="{C208BE45-7B47-4F0F-AB76-0865619F16BF}" srcOrd="0" destOrd="0" parTransId="{CCED8801-C1AD-4E8A-850E-D5F9CE94BC77}" sibTransId="{ECC2D586-E549-4A62-B734-F4D3A0233B98}"/>
    <dgm:cxn modelId="{476CB24C-55BF-4E8E-A83E-9259164F6A3C}" srcId="{27734729-9C9F-4EDB-AF41-3ECAA3851108}" destId="{EE13DAB8-E67B-4B76-9404-CED20FD63F76}" srcOrd="0" destOrd="0" parTransId="{3312B9EC-FEDF-4842-BA44-0D484581B354}" sibTransId="{49CC9ECA-50F6-4F34-A07D-77DD282FAEA0}"/>
    <dgm:cxn modelId="{E252395B-2B7C-49C9-849F-82DCF05905C8}" type="presParOf" srcId="{FCDBC0CA-7404-479B-8401-583FFC0F9B08}" destId="{A45E29DC-CCF1-459C-84EA-07BF4FEABD61}" srcOrd="0" destOrd="0" presId="urn:microsoft.com/office/officeart/2005/8/layout/radial2"/>
    <dgm:cxn modelId="{8569DC65-2FF1-4190-828D-A2FE0A1F1357}" type="presParOf" srcId="{A45E29DC-CCF1-459C-84EA-07BF4FEABD61}" destId="{862832A3-3C98-482C-94C8-90AA7CCD603A}" srcOrd="0" destOrd="0" presId="urn:microsoft.com/office/officeart/2005/8/layout/radial2"/>
    <dgm:cxn modelId="{8390B407-6829-427C-81F7-815CA2AC976D}" type="presParOf" srcId="{862832A3-3C98-482C-94C8-90AA7CCD603A}" destId="{79508D03-5214-4320-B83F-C134E5D03AE3}" srcOrd="0" destOrd="0" presId="urn:microsoft.com/office/officeart/2005/8/layout/radial2"/>
    <dgm:cxn modelId="{0913B22C-3EBB-470C-A9D0-3A9E61B04EA3}" type="presParOf" srcId="{862832A3-3C98-482C-94C8-90AA7CCD603A}" destId="{14C20F33-DD32-45E8-BDBB-35396048A524}" srcOrd="1" destOrd="0" presId="urn:microsoft.com/office/officeart/2005/8/layout/radial2"/>
    <dgm:cxn modelId="{30173F1A-291A-4932-B870-61AA1A776211}" type="presParOf" srcId="{A45E29DC-CCF1-459C-84EA-07BF4FEABD61}" destId="{62D3729F-0F3A-4469-A49A-346D5CEC1482}" srcOrd="1" destOrd="0" presId="urn:microsoft.com/office/officeart/2005/8/layout/radial2"/>
    <dgm:cxn modelId="{979F610D-7626-41D6-A65C-489B363C195F}" type="presParOf" srcId="{A45E29DC-CCF1-459C-84EA-07BF4FEABD61}" destId="{4311EDDA-4862-4040-991F-278D5CE4710C}" srcOrd="2" destOrd="0" presId="urn:microsoft.com/office/officeart/2005/8/layout/radial2"/>
    <dgm:cxn modelId="{080D596F-B0C5-41D1-8A61-78C6460A4478}" type="presParOf" srcId="{4311EDDA-4862-4040-991F-278D5CE4710C}" destId="{FDF7C139-1A36-45BE-8862-11D39797F185}" srcOrd="0" destOrd="0" presId="urn:microsoft.com/office/officeart/2005/8/layout/radial2"/>
    <dgm:cxn modelId="{F6504706-7D59-4B17-9CD3-AA74EE7EDDA8}" type="presParOf" srcId="{4311EDDA-4862-4040-991F-278D5CE4710C}" destId="{CFC6E2CD-9B10-484B-A6AE-89AE7FBA418A}" srcOrd="1" destOrd="0" presId="urn:microsoft.com/office/officeart/2005/8/layout/radial2"/>
    <dgm:cxn modelId="{1D13B5E0-D537-4C3A-BF01-A114811C0543}" type="presParOf" srcId="{A45E29DC-CCF1-459C-84EA-07BF4FEABD61}" destId="{CB729035-BD42-40A4-9072-B1BFD87DED4B}" srcOrd="3" destOrd="0" presId="urn:microsoft.com/office/officeart/2005/8/layout/radial2"/>
    <dgm:cxn modelId="{443421F8-2717-4505-8FA4-AB043CB9446D}" type="presParOf" srcId="{A45E29DC-CCF1-459C-84EA-07BF4FEABD61}" destId="{B00DB9AD-81B2-4690-A298-7F0CF4C83077}" srcOrd="4" destOrd="0" presId="urn:microsoft.com/office/officeart/2005/8/layout/radial2"/>
    <dgm:cxn modelId="{6AAC714F-C959-4B30-A021-E48EB81171E2}" type="presParOf" srcId="{B00DB9AD-81B2-4690-A298-7F0CF4C83077}" destId="{C8CE238B-5343-47DC-A0BD-6D34AC9B84F6}" srcOrd="0" destOrd="0" presId="urn:microsoft.com/office/officeart/2005/8/layout/radial2"/>
    <dgm:cxn modelId="{9AF0B69B-2BE5-4AA8-8063-9DD0954E4222}" type="presParOf" srcId="{B00DB9AD-81B2-4690-A298-7F0CF4C83077}" destId="{2C92F1C8-B97D-4AAB-9360-7E7FB64CEDB1}" srcOrd="1" destOrd="0" presId="urn:microsoft.com/office/officeart/2005/8/layout/radial2"/>
    <dgm:cxn modelId="{FC2DD32C-98F6-4967-8098-97AB784C9181}" type="presParOf" srcId="{A45E29DC-CCF1-459C-84EA-07BF4FEABD61}" destId="{EEAAF4C2-AF77-4FD2-8DC3-36740E83009A}" srcOrd="5" destOrd="0" presId="urn:microsoft.com/office/officeart/2005/8/layout/radial2"/>
    <dgm:cxn modelId="{4C45953D-8242-431D-97F0-141ACE05877B}" type="presParOf" srcId="{A45E29DC-CCF1-459C-84EA-07BF4FEABD61}" destId="{09EC1DE1-074E-4EA3-885E-0EE91DCF2779}" srcOrd="6" destOrd="0" presId="urn:microsoft.com/office/officeart/2005/8/layout/radial2"/>
    <dgm:cxn modelId="{EC596AEC-2CC4-4C76-B80B-D2491EE07373}" type="presParOf" srcId="{09EC1DE1-074E-4EA3-885E-0EE91DCF2779}" destId="{76C75266-E1BF-47DF-B080-0B480DE8DAB5}" srcOrd="0" destOrd="0" presId="urn:microsoft.com/office/officeart/2005/8/layout/radial2"/>
    <dgm:cxn modelId="{1283A1B3-A009-4DDF-88ED-C7A6386508A0}" type="presParOf" srcId="{09EC1DE1-074E-4EA3-885E-0EE91DCF2779}" destId="{5F4C05CE-AA97-49FF-84F4-9525F5E735D2}" srcOrd="1" destOrd="0" presId="urn:microsoft.com/office/officeart/2005/8/layout/radial2"/>
    <dgm:cxn modelId="{0C668899-F240-488B-A5AE-E73156FCA1D3}" type="presParOf" srcId="{A45E29DC-CCF1-459C-84EA-07BF4FEABD61}" destId="{AD0CA869-6D0F-4C33-9D84-D36C08DA2485}" srcOrd="7" destOrd="0" presId="urn:microsoft.com/office/officeart/2005/8/layout/radial2"/>
    <dgm:cxn modelId="{52A9FC5E-BCA3-4939-B6B2-8BBA76616664}" type="presParOf" srcId="{A45E29DC-CCF1-459C-84EA-07BF4FEABD61}" destId="{241C0959-A5FC-4E2F-AA1B-25BAAF3ECE3E}" srcOrd="8" destOrd="0" presId="urn:microsoft.com/office/officeart/2005/8/layout/radial2"/>
    <dgm:cxn modelId="{6CEEB5BD-82FB-4BF0-980B-3B5DE2A716B9}" type="presParOf" srcId="{241C0959-A5FC-4E2F-AA1B-25BAAF3ECE3E}" destId="{89EDF6E9-EBC3-413E-BF6F-D090D9D96433}" srcOrd="0" destOrd="0" presId="urn:microsoft.com/office/officeart/2005/8/layout/radial2"/>
    <dgm:cxn modelId="{189E63E5-5A66-4AA8-85C7-83F3CD82457C}" type="presParOf" srcId="{241C0959-A5FC-4E2F-AA1B-25BAAF3ECE3E}" destId="{80AE447C-D177-44D2-A5DF-825733CF5541}" srcOrd="1" destOrd="0" presId="urn:microsoft.com/office/officeart/2005/8/layout/radial2"/>
    <dgm:cxn modelId="{541BC36A-8824-449F-BAFB-A5FAABEB9342}" type="presParOf" srcId="{A45E29DC-CCF1-459C-84EA-07BF4FEABD61}" destId="{9DA70FC8-07E1-4AD9-A3EC-A2932A5EAB6E}" srcOrd="9" destOrd="0" presId="urn:microsoft.com/office/officeart/2005/8/layout/radial2"/>
    <dgm:cxn modelId="{1400D5DE-9761-4C9B-BF39-319C69CA5FCF}" type="presParOf" srcId="{A45E29DC-CCF1-459C-84EA-07BF4FEABD61}" destId="{555CCDD9-A477-4CEB-A26D-93C4998912D3}" srcOrd="10" destOrd="0" presId="urn:microsoft.com/office/officeart/2005/8/layout/radial2"/>
    <dgm:cxn modelId="{A0E95F0E-3438-4766-8AEA-40031FAFEF7C}" type="presParOf" srcId="{555CCDD9-A477-4CEB-A26D-93C4998912D3}" destId="{2C065B33-354E-4F9C-902F-932602063CE0}" srcOrd="0" destOrd="0" presId="urn:microsoft.com/office/officeart/2005/8/layout/radial2"/>
    <dgm:cxn modelId="{84C98659-D456-497D-A5E6-B36C6A651002}" type="presParOf" srcId="{555CCDD9-A477-4CEB-A26D-93C4998912D3}" destId="{B0D88C1C-1877-4247-AF4D-312EDF2D47BD}" srcOrd="1" destOrd="0" presId="urn:microsoft.com/office/officeart/2005/8/layout/radial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11918D-0803-4A12-B8D6-866C86548713}" type="doc">
      <dgm:prSet loTypeId="urn:microsoft.com/office/officeart/2005/8/layout/vList3" loCatId="list" qsTypeId="urn:microsoft.com/office/officeart/2005/8/quickstyle/simple1" qsCatId="simple" csTypeId="urn:microsoft.com/office/officeart/2005/8/colors/accent1_2" csCatId="accent1" phldr="1"/>
      <dgm:spPr/>
    </dgm:pt>
    <dgm:pt modelId="{77438902-D52F-42C3-ACA9-CFBE12A06972}">
      <dgm:prSet phldrT="[Texte]"/>
      <dgm:spPr/>
      <dgm:t>
        <a:bodyPr/>
        <a:lstStyle/>
        <a:p>
          <a:pPr marL="0" indent="358775"/>
          <a:r>
            <a:rPr lang="fr-BE" dirty="0" smtClean="0"/>
            <a:t>Demandeur permis -art 23</a:t>
          </a:r>
          <a:endParaRPr lang="fr-BE" dirty="0"/>
        </a:p>
      </dgm:t>
    </dgm:pt>
    <dgm:pt modelId="{755318D7-139B-4E74-A418-0677A8E7B892}" type="parTrans" cxnId="{BA9B06F8-BDBE-4682-9CF1-AE498E18BD2A}">
      <dgm:prSet/>
      <dgm:spPr/>
      <dgm:t>
        <a:bodyPr/>
        <a:lstStyle/>
        <a:p>
          <a:endParaRPr lang="fr-BE"/>
        </a:p>
      </dgm:t>
    </dgm:pt>
    <dgm:pt modelId="{87519F84-1185-4C65-BE70-A522D57E8996}" type="sibTrans" cxnId="{BA9B06F8-BDBE-4682-9CF1-AE498E18BD2A}">
      <dgm:prSet/>
      <dgm:spPr/>
      <dgm:t>
        <a:bodyPr/>
        <a:lstStyle/>
        <a:p>
          <a:endParaRPr lang="fr-BE"/>
        </a:p>
      </dgm:t>
    </dgm:pt>
    <dgm:pt modelId="{F1CEC782-EA1F-4409-93E4-90A745BB48AC}">
      <dgm:prSet phldrT="[Texte]"/>
      <dgm:spPr/>
      <dgm:t>
        <a:bodyPr/>
        <a:lstStyle/>
        <a:p>
          <a:pPr algn="r"/>
          <a:r>
            <a:rPr lang="fr-BE" dirty="0" smtClean="0"/>
            <a:t>Exploitant activité à risque pour le sol – art 24 </a:t>
          </a:r>
          <a:endParaRPr lang="fr-BE" dirty="0"/>
        </a:p>
      </dgm:t>
    </dgm:pt>
    <dgm:pt modelId="{971F09E8-CBDF-48D3-816B-744BA64E413E}" type="parTrans" cxnId="{A8AAF8ED-0ECB-4ECC-9154-E5B525524B36}">
      <dgm:prSet/>
      <dgm:spPr/>
      <dgm:t>
        <a:bodyPr/>
        <a:lstStyle/>
        <a:p>
          <a:endParaRPr lang="fr-BE"/>
        </a:p>
      </dgm:t>
    </dgm:pt>
    <dgm:pt modelId="{424EA181-3461-46A0-B966-FF90DB0E2C7B}" type="sibTrans" cxnId="{A8AAF8ED-0ECB-4ECC-9154-E5B525524B36}">
      <dgm:prSet/>
      <dgm:spPr/>
      <dgm:t>
        <a:bodyPr/>
        <a:lstStyle/>
        <a:p>
          <a:endParaRPr lang="fr-BE"/>
        </a:p>
      </dgm:t>
    </dgm:pt>
    <dgm:pt modelId="{668D5536-8228-41A1-9544-2481A9832D0D}">
      <dgm:prSet phldrT="[Texte]"/>
      <dgm:spPr/>
      <dgm:t>
        <a:bodyPr/>
        <a:lstStyle/>
        <a:p>
          <a:r>
            <a:rPr lang="fr-BE" dirty="0" smtClean="0"/>
            <a:t>Titulaire désigné par administration-art 26</a:t>
          </a:r>
          <a:endParaRPr lang="fr-BE" dirty="0"/>
        </a:p>
      </dgm:t>
    </dgm:pt>
    <dgm:pt modelId="{20522482-AB47-4570-8A74-455DA73F192B}" type="parTrans" cxnId="{D8542705-3474-4C66-AC20-6892F1C77BC3}">
      <dgm:prSet/>
      <dgm:spPr/>
      <dgm:t>
        <a:bodyPr/>
        <a:lstStyle/>
        <a:p>
          <a:endParaRPr lang="fr-BE"/>
        </a:p>
      </dgm:t>
    </dgm:pt>
    <dgm:pt modelId="{FD82DD54-1121-4DA5-9542-E6B01B4BF2B9}" type="sibTrans" cxnId="{D8542705-3474-4C66-AC20-6892F1C77BC3}">
      <dgm:prSet/>
      <dgm:spPr/>
      <dgm:t>
        <a:bodyPr/>
        <a:lstStyle/>
        <a:p>
          <a:endParaRPr lang="fr-BE"/>
        </a:p>
      </dgm:t>
    </dgm:pt>
    <dgm:pt modelId="{98DDF4F5-CD7E-44F8-B2E3-F8386FE377AA}">
      <dgm:prSet phldrT="[Texte]"/>
      <dgm:spPr/>
      <dgm:t>
        <a:bodyPr/>
        <a:lstStyle/>
        <a:p>
          <a:pPr marL="0" indent="358775"/>
          <a:r>
            <a:rPr lang="fr-BE" dirty="0" smtClean="0"/>
            <a:t>Auteur dommage environnemental-art 25</a:t>
          </a:r>
          <a:endParaRPr lang="fr-BE" dirty="0"/>
        </a:p>
      </dgm:t>
    </dgm:pt>
    <dgm:pt modelId="{9D6067D0-AD16-4554-B435-F12784E37425}" type="parTrans" cxnId="{608E8B7C-41A3-4107-8ABF-137360E6D944}">
      <dgm:prSet/>
      <dgm:spPr/>
      <dgm:t>
        <a:bodyPr/>
        <a:lstStyle/>
        <a:p>
          <a:endParaRPr lang="fr-BE"/>
        </a:p>
      </dgm:t>
    </dgm:pt>
    <dgm:pt modelId="{A44DFB14-967F-4084-944B-B0874F98F7D1}" type="sibTrans" cxnId="{608E8B7C-41A3-4107-8ABF-137360E6D944}">
      <dgm:prSet/>
      <dgm:spPr/>
      <dgm:t>
        <a:bodyPr/>
        <a:lstStyle/>
        <a:p>
          <a:endParaRPr lang="fr-BE"/>
        </a:p>
      </dgm:t>
    </dgm:pt>
    <dgm:pt modelId="{85EBA995-4330-490E-B771-4FE546B180DF}" type="pres">
      <dgm:prSet presAssocID="{0F11918D-0803-4A12-B8D6-866C86548713}" presName="linearFlow" presStyleCnt="0">
        <dgm:presLayoutVars>
          <dgm:dir/>
          <dgm:resizeHandles val="exact"/>
        </dgm:presLayoutVars>
      </dgm:prSet>
      <dgm:spPr/>
    </dgm:pt>
    <dgm:pt modelId="{0628FE68-6076-4099-B2BD-48AB8FBAE74D}" type="pres">
      <dgm:prSet presAssocID="{77438902-D52F-42C3-ACA9-CFBE12A06972}" presName="composite" presStyleCnt="0"/>
      <dgm:spPr/>
    </dgm:pt>
    <dgm:pt modelId="{BCB61BA7-4D01-467A-B534-BC9162B61731}" type="pres">
      <dgm:prSet presAssocID="{77438902-D52F-42C3-ACA9-CFBE12A06972}" presName="imgShp" presStyleLbl="fgImgPlace1" presStyleIdx="0" presStyleCnt="4"/>
      <dgm:spPr>
        <a:blipFill rotWithShape="0">
          <a:blip xmlns:r="http://schemas.openxmlformats.org/officeDocument/2006/relationships" r:embed="rId1"/>
          <a:stretch>
            <a:fillRect/>
          </a:stretch>
        </a:blipFill>
      </dgm:spPr>
      <dgm:t>
        <a:bodyPr/>
        <a:lstStyle/>
        <a:p>
          <a:endParaRPr lang="fr-BE"/>
        </a:p>
      </dgm:t>
    </dgm:pt>
    <dgm:pt modelId="{2EC5C91E-8279-474D-822B-281FD5BA4688}" type="pres">
      <dgm:prSet presAssocID="{77438902-D52F-42C3-ACA9-CFBE12A06972}" presName="txShp" presStyleLbl="node1" presStyleIdx="0" presStyleCnt="4" custScaleX="123035">
        <dgm:presLayoutVars>
          <dgm:bulletEnabled val="1"/>
        </dgm:presLayoutVars>
      </dgm:prSet>
      <dgm:spPr/>
      <dgm:t>
        <a:bodyPr/>
        <a:lstStyle/>
        <a:p>
          <a:endParaRPr lang="fr-BE"/>
        </a:p>
      </dgm:t>
    </dgm:pt>
    <dgm:pt modelId="{74F57A51-A59A-4343-94EB-3EEC4455E831}" type="pres">
      <dgm:prSet presAssocID="{87519F84-1185-4C65-BE70-A522D57E8996}" presName="spacing" presStyleCnt="0"/>
      <dgm:spPr/>
    </dgm:pt>
    <dgm:pt modelId="{98BA2948-0DC1-4079-AF51-9F766FECC51F}" type="pres">
      <dgm:prSet presAssocID="{F1CEC782-EA1F-4409-93E4-90A745BB48AC}" presName="composite" presStyleCnt="0"/>
      <dgm:spPr/>
    </dgm:pt>
    <dgm:pt modelId="{7449258D-DD56-4E56-9E97-E4D6CD0C6230}" type="pres">
      <dgm:prSet presAssocID="{F1CEC782-EA1F-4409-93E4-90A745BB48AC}" presName="imgShp" presStyleLbl="fgImgPlace1" presStyleIdx="1" presStyleCnt="4"/>
      <dgm:spPr>
        <a:blipFill rotWithShape="0">
          <a:blip xmlns:r="http://schemas.openxmlformats.org/officeDocument/2006/relationships" r:embed="rId2"/>
          <a:stretch>
            <a:fillRect/>
          </a:stretch>
        </a:blipFill>
      </dgm:spPr>
      <dgm:t>
        <a:bodyPr/>
        <a:lstStyle/>
        <a:p>
          <a:endParaRPr lang="fr-BE"/>
        </a:p>
      </dgm:t>
    </dgm:pt>
    <dgm:pt modelId="{8C327D6A-0016-4C61-9C70-11BEA789497A}" type="pres">
      <dgm:prSet presAssocID="{F1CEC782-EA1F-4409-93E4-90A745BB48AC}" presName="txShp" presStyleLbl="node1" presStyleIdx="1" presStyleCnt="4" custScaleX="123621" custLinFactNeighborX="-636">
        <dgm:presLayoutVars>
          <dgm:bulletEnabled val="1"/>
        </dgm:presLayoutVars>
      </dgm:prSet>
      <dgm:spPr/>
      <dgm:t>
        <a:bodyPr/>
        <a:lstStyle/>
        <a:p>
          <a:endParaRPr lang="fr-BE"/>
        </a:p>
      </dgm:t>
    </dgm:pt>
    <dgm:pt modelId="{2E2C76D1-EF4B-432B-AB5A-D079714C8D39}" type="pres">
      <dgm:prSet presAssocID="{424EA181-3461-46A0-B966-FF90DB0E2C7B}" presName="spacing" presStyleCnt="0"/>
      <dgm:spPr/>
    </dgm:pt>
    <dgm:pt modelId="{513801D0-4E18-42E6-A0B2-83B327947D75}" type="pres">
      <dgm:prSet presAssocID="{98DDF4F5-CD7E-44F8-B2E3-F8386FE377AA}" presName="composite" presStyleCnt="0"/>
      <dgm:spPr/>
    </dgm:pt>
    <dgm:pt modelId="{45F3C926-85D8-4A16-AE8F-3C8901B75C93}" type="pres">
      <dgm:prSet presAssocID="{98DDF4F5-CD7E-44F8-B2E3-F8386FE377AA}" presName="imgShp" presStyleLbl="fgImgPlace1" presStyleIdx="2" presStyleCnt="4"/>
      <dgm:spPr>
        <a:blipFill rotWithShape="0">
          <a:blip xmlns:r="http://schemas.openxmlformats.org/officeDocument/2006/relationships" r:embed="rId3"/>
          <a:stretch>
            <a:fillRect/>
          </a:stretch>
        </a:blipFill>
      </dgm:spPr>
    </dgm:pt>
    <dgm:pt modelId="{766D2185-3FF8-4DCF-A3B1-F85EBD3B4062}" type="pres">
      <dgm:prSet presAssocID="{98DDF4F5-CD7E-44F8-B2E3-F8386FE377AA}" presName="txShp" presStyleLbl="node1" presStyleIdx="2" presStyleCnt="4" custScaleX="122773">
        <dgm:presLayoutVars>
          <dgm:bulletEnabled val="1"/>
        </dgm:presLayoutVars>
      </dgm:prSet>
      <dgm:spPr/>
      <dgm:t>
        <a:bodyPr/>
        <a:lstStyle/>
        <a:p>
          <a:endParaRPr lang="fr-BE"/>
        </a:p>
      </dgm:t>
    </dgm:pt>
    <dgm:pt modelId="{FEB7511E-51CB-42D8-9665-BEE31BD9341B}" type="pres">
      <dgm:prSet presAssocID="{A44DFB14-967F-4084-944B-B0874F98F7D1}" presName="spacing" presStyleCnt="0"/>
      <dgm:spPr/>
    </dgm:pt>
    <dgm:pt modelId="{EB82BF40-6DFD-4C09-8C67-C258500357CE}" type="pres">
      <dgm:prSet presAssocID="{668D5536-8228-41A1-9544-2481A9832D0D}" presName="composite" presStyleCnt="0"/>
      <dgm:spPr/>
    </dgm:pt>
    <dgm:pt modelId="{F5CE2361-FD1A-4ADB-899C-FEF03EFA33E8}" type="pres">
      <dgm:prSet presAssocID="{668D5536-8228-41A1-9544-2481A9832D0D}" presName="imgShp" presStyleLbl="fgImgPlace1" presStyleIdx="3" presStyleCnt="4"/>
      <dgm:spPr>
        <a:blipFill rotWithShape="0">
          <a:blip xmlns:r="http://schemas.openxmlformats.org/officeDocument/2006/relationships" r:embed="rId4"/>
          <a:stretch>
            <a:fillRect/>
          </a:stretch>
        </a:blipFill>
      </dgm:spPr>
      <dgm:t>
        <a:bodyPr/>
        <a:lstStyle/>
        <a:p>
          <a:endParaRPr lang="fr-BE"/>
        </a:p>
      </dgm:t>
    </dgm:pt>
    <dgm:pt modelId="{D8BF8D17-25DC-4EE4-8B78-65F9E851E422}" type="pres">
      <dgm:prSet presAssocID="{668D5536-8228-41A1-9544-2481A9832D0D}" presName="txShp" presStyleLbl="node1" presStyleIdx="3" presStyleCnt="4" custScaleX="123943">
        <dgm:presLayoutVars>
          <dgm:bulletEnabled val="1"/>
        </dgm:presLayoutVars>
      </dgm:prSet>
      <dgm:spPr/>
      <dgm:t>
        <a:bodyPr/>
        <a:lstStyle/>
        <a:p>
          <a:endParaRPr lang="fr-BE"/>
        </a:p>
      </dgm:t>
    </dgm:pt>
  </dgm:ptLst>
  <dgm:cxnLst>
    <dgm:cxn modelId="{A8AAF8ED-0ECB-4ECC-9154-E5B525524B36}" srcId="{0F11918D-0803-4A12-B8D6-866C86548713}" destId="{F1CEC782-EA1F-4409-93E4-90A745BB48AC}" srcOrd="1" destOrd="0" parTransId="{971F09E8-CBDF-48D3-816B-744BA64E413E}" sibTransId="{424EA181-3461-46A0-B966-FF90DB0E2C7B}"/>
    <dgm:cxn modelId="{BA9B06F8-BDBE-4682-9CF1-AE498E18BD2A}" srcId="{0F11918D-0803-4A12-B8D6-866C86548713}" destId="{77438902-D52F-42C3-ACA9-CFBE12A06972}" srcOrd="0" destOrd="0" parTransId="{755318D7-139B-4E74-A418-0677A8E7B892}" sibTransId="{87519F84-1185-4C65-BE70-A522D57E8996}"/>
    <dgm:cxn modelId="{7545EA9C-F62D-4C2B-8A15-61ED512FF5DB}" type="presOf" srcId="{77438902-D52F-42C3-ACA9-CFBE12A06972}" destId="{2EC5C91E-8279-474D-822B-281FD5BA4688}" srcOrd="0" destOrd="0" presId="urn:microsoft.com/office/officeart/2005/8/layout/vList3"/>
    <dgm:cxn modelId="{D8542705-3474-4C66-AC20-6892F1C77BC3}" srcId="{0F11918D-0803-4A12-B8D6-866C86548713}" destId="{668D5536-8228-41A1-9544-2481A9832D0D}" srcOrd="3" destOrd="0" parTransId="{20522482-AB47-4570-8A74-455DA73F192B}" sibTransId="{FD82DD54-1121-4DA5-9542-E6B01B4BF2B9}"/>
    <dgm:cxn modelId="{608E8B7C-41A3-4107-8ABF-137360E6D944}" srcId="{0F11918D-0803-4A12-B8D6-866C86548713}" destId="{98DDF4F5-CD7E-44F8-B2E3-F8386FE377AA}" srcOrd="2" destOrd="0" parTransId="{9D6067D0-AD16-4554-B435-F12784E37425}" sibTransId="{A44DFB14-967F-4084-944B-B0874F98F7D1}"/>
    <dgm:cxn modelId="{59220EEB-6A0F-4DFE-B4DA-05DC1838D3D6}" type="presOf" srcId="{F1CEC782-EA1F-4409-93E4-90A745BB48AC}" destId="{8C327D6A-0016-4C61-9C70-11BEA789497A}" srcOrd="0" destOrd="0" presId="urn:microsoft.com/office/officeart/2005/8/layout/vList3"/>
    <dgm:cxn modelId="{EE8BD185-E370-4FCE-9105-E09232DFB986}" type="presOf" srcId="{668D5536-8228-41A1-9544-2481A9832D0D}" destId="{D8BF8D17-25DC-4EE4-8B78-65F9E851E422}" srcOrd="0" destOrd="0" presId="urn:microsoft.com/office/officeart/2005/8/layout/vList3"/>
    <dgm:cxn modelId="{B6AD7648-F5B9-435F-B0F5-C7F5A90A35B1}" type="presOf" srcId="{0F11918D-0803-4A12-B8D6-866C86548713}" destId="{85EBA995-4330-490E-B771-4FE546B180DF}" srcOrd="0" destOrd="0" presId="urn:microsoft.com/office/officeart/2005/8/layout/vList3"/>
    <dgm:cxn modelId="{44DC4082-AC1E-4BD9-B3D4-6E4C140441CB}" type="presOf" srcId="{98DDF4F5-CD7E-44F8-B2E3-F8386FE377AA}" destId="{766D2185-3FF8-4DCF-A3B1-F85EBD3B4062}" srcOrd="0" destOrd="0" presId="urn:microsoft.com/office/officeart/2005/8/layout/vList3"/>
    <dgm:cxn modelId="{ACB72FFC-3FA2-47BC-8541-BBD5F1790304}" type="presParOf" srcId="{85EBA995-4330-490E-B771-4FE546B180DF}" destId="{0628FE68-6076-4099-B2BD-48AB8FBAE74D}" srcOrd="0" destOrd="0" presId="urn:microsoft.com/office/officeart/2005/8/layout/vList3"/>
    <dgm:cxn modelId="{35A8ED23-4E75-49E2-B63B-C06C31ED64D7}" type="presParOf" srcId="{0628FE68-6076-4099-B2BD-48AB8FBAE74D}" destId="{BCB61BA7-4D01-467A-B534-BC9162B61731}" srcOrd="0" destOrd="0" presId="urn:microsoft.com/office/officeart/2005/8/layout/vList3"/>
    <dgm:cxn modelId="{DDBF0B86-FDE7-41E1-B6B3-B0D82F4B0D21}" type="presParOf" srcId="{0628FE68-6076-4099-B2BD-48AB8FBAE74D}" destId="{2EC5C91E-8279-474D-822B-281FD5BA4688}" srcOrd="1" destOrd="0" presId="urn:microsoft.com/office/officeart/2005/8/layout/vList3"/>
    <dgm:cxn modelId="{ABC726E6-43B9-4ECD-A1C0-C4D0260CAB4F}" type="presParOf" srcId="{85EBA995-4330-490E-B771-4FE546B180DF}" destId="{74F57A51-A59A-4343-94EB-3EEC4455E831}" srcOrd="1" destOrd="0" presId="urn:microsoft.com/office/officeart/2005/8/layout/vList3"/>
    <dgm:cxn modelId="{49958DA3-C15E-4B19-8AFD-342D84BAAA5A}" type="presParOf" srcId="{85EBA995-4330-490E-B771-4FE546B180DF}" destId="{98BA2948-0DC1-4079-AF51-9F766FECC51F}" srcOrd="2" destOrd="0" presId="urn:microsoft.com/office/officeart/2005/8/layout/vList3"/>
    <dgm:cxn modelId="{FCBD0DF9-5184-4199-ACE3-52637F4292B3}" type="presParOf" srcId="{98BA2948-0DC1-4079-AF51-9F766FECC51F}" destId="{7449258D-DD56-4E56-9E97-E4D6CD0C6230}" srcOrd="0" destOrd="0" presId="urn:microsoft.com/office/officeart/2005/8/layout/vList3"/>
    <dgm:cxn modelId="{957E10FE-FE15-4930-9A4C-7E60EAEECF0A}" type="presParOf" srcId="{98BA2948-0DC1-4079-AF51-9F766FECC51F}" destId="{8C327D6A-0016-4C61-9C70-11BEA789497A}" srcOrd="1" destOrd="0" presId="urn:microsoft.com/office/officeart/2005/8/layout/vList3"/>
    <dgm:cxn modelId="{0F5C8BD4-15F6-46AD-AFFD-8F8A7513E24C}" type="presParOf" srcId="{85EBA995-4330-490E-B771-4FE546B180DF}" destId="{2E2C76D1-EF4B-432B-AB5A-D079714C8D39}" srcOrd="3" destOrd="0" presId="urn:microsoft.com/office/officeart/2005/8/layout/vList3"/>
    <dgm:cxn modelId="{9BC62871-C20D-4A1F-A7D9-4F0590CA0255}" type="presParOf" srcId="{85EBA995-4330-490E-B771-4FE546B180DF}" destId="{513801D0-4E18-42E6-A0B2-83B327947D75}" srcOrd="4" destOrd="0" presId="urn:microsoft.com/office/officeart/2005/8/layout/vList3"/>
    <dgm:cxn modelId="{C78D92C5-7F4D-487A-8C67-CE2A1FA0E857}" type="presParOf" srcId="{513801D0-4E18-42E6-A0B2-83B327947D75}" destId="{45F3C926-85D8-4A16-AE8F-3C8901B75C93}" srcOrd="0" destOrd="0" presId="urn:microsoft.com/office/officeart/2005/8/layout/vList3"/>
    <dgm:cxn modelId="{0BA8096D-B74B-4F83-BE2D-BBA32655B777}" type="presParOf" srcId="{513801D0-4E18-42E6-A0B2-83B327947D75}" destId="{766D2185-3FF8-4DCF-A3B1-F85EBD3B4062}" srcOrd="1" destOrd="0" presId="urn:microsoft.com/office/officeart/2005/8/layout/vList3"/>
    <dgm:cxn modelId="{85D8A0D5-3E70-41B3-956E-FB2B99519199}" type="presParOf" srcId="{85EBA995-4330-490E-B771-4FE546B180DF}" destId="{FEB7511E-51CB-42D8-9665-BEE31BD9341B}" srcOrd="5" destOrd="0" presId="urn:microsoft.com/office/officeart/2005/8/layout/vList3"/>
    <dgm:cxn modelId="{5DECD37B-0741-49B1-BEDE-40FB6CB7C68E}" type="presParOf" srcId="{85EBA995-4330-490E-B771-4FE546B180DF}" destId="{EB82BF40-6DFD-4C09-8C67-C258500357CE}" srcOrd="6" destOrd="0" presId="urn:microsoft.com/office/officeart/2005/8/layout/vList3"/>
    <dgm:cxn modelId="{6F65223F-2001-463A-9487-5182F043120D}" type="presParOf" srcId="{EB82BF40-6DFD-4C09-8C67-C258500357CE}" destId="{F5CE2361-FD1A-4ADB-899C-FEF03EFA33E8}" srcOrd="0" destOrd="0" presId="urn:microsoft.com/office/officeart/2005/8/layout/vList3"/>
    <dgm:cxn modelId="{7CCB5501-AF2C-4930-8929-63B1CFD59FF1}" type="presParOf" srcId="{EB82BF40-6DFD-4C09-8C67-C258500357CE}" destId="{D8BF8D17-25DC-4EE4-8B78-65F9E851E422}"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942850-9C6E-45CC-96BF-B4DE0F02F6A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BE"/>
        </a:p>
      </dgm:t>
    </dgm:pt>
    <dgm:pt modelId="{7C807E63-A0C9-4B13-AFF2-2DB09E5606E4}">
      <dgm:prSet phldrT="[Texte]"/>
      <dgm:spPr/>
      <dgm:t>
        <a:bodyPr/>
        <a:lstStyle/>
        <a:p>
          <a:r>
            <a:rPr lang="fr-BE" dirty="0" smtClean="0"/>
            <a:t>PERMIS IMPETRANTS</a:t>
          </a:r>
          <a:endParaRPr lang="fr-BE" dirty="0"/>
        </a:p>
      </dgm:t>
    </dgm:pt>
    <dgm:pt modelId="{DE013227-45A9-4987-B4B9-FB10E2BAEF93}" type="parTrans" cxnId="{6A995337-323E-4230-8240-687DD15CA5B2}">
      <dgm:prSet/>
      <dgm:spPr/>
      <dgm:t>
        <a:bodyPr/>
        <a:lstStyle/>
        <a:p>
          <a:endParaRPr lang="fr-BE"/>
        </a:p>
      </dgm:t>
    </dgm:pt>
    <dgm:pt modelId="{ACA96A93-9C41-430F-8EB7-B8E7E61AF7BF}" type="sibTrans" cxnId="{6A995337-323E-4230-8240-687DD15CA5B2}">
      <dgm:prSet/>
      <dgm:spPr/>
      <dgm:t>
        <a:bodyPr/>
        <a:lstStyle/>
        <a:p>
          <a:endParaRPr lang="fr-BE"/>
        </a:p>
      </dgm:t>
    </dgm:pt>
    <dgm:pt modelId="{9DB8FF79-8C0B-4DF3-83DC-DDE5BD9BC18F}">
      <dgm:prSet phldrT="[Texte]"/>
      <dgm:spPr/>
      <dgm:t>
        <a:bodyPr/>
        <a:lstStyle/>
        <a:p>
          <a:r>
            <a:rPr lang="fr-BE" dirty="0" smtClean="0"/>
            <a:t>PERMIS VOIRIE</a:t>
          </a:r>
          <a:endParaRPr lang="fr-BE" dirty="0"/>
        </a:p>
      </dgm:t>
    </dgm:pt>
    <dgm:pt modelId="{30A432FE-34F0-4090-ADF6-63929D98C14E}" type="parTrans" cxnId="{75174AC1-CDB1-4BB0-8084-EDB8A0068851}">
      <dgm:prSet/>
      <dgm:spPr/>
      <dgm:t>
        <a:bodyPr/>
        <a:lstStyle/>
        <a:p>
          <a:endParaRPr lang="fr-BE"/>
        </a:p>
      </dgm:t>
    </dgm:pt>
    <dgm:pt modelId="{3F7591BD-E976-4D10-B107-659DBDB3E896}" type="sibTrans" cxnId="{75174AC1-CDB1-4BB0-8084-EDB8A0068851}">
      <dgm:prSet/>
      <dgm:spPr/>
      <dgm:t>
        <a:bodyPr/>
        <a:lstStyle/>
        <a:p>
          <a:endParaRPr lang="fr-BE"/>
        </a:p>
      </dgm:t>
    </dgm:pt>
    <dgm:pt modelId="{030673DA-6215-4959-A72B-350C8EC54010}">
      <dgm:prSet phldrT="[Texte]"/>
      <dgm:spPr/>
      <dgm:t>
        <a:bodyPr/>
        <a:lstStyle/>
        <a:p>
          <a:r>
            <a:rPr lang="fr-BE" dirty="0" smtClean="0"/>
            <a:t>PERMIS TEMPORAIRE &lt; 1an</a:t>
          </a:r>
          <a:endParaRPr lang="fr-BE" dirty="0"/>
        </a:p>
      </dgm:t>
    </dgm:pt>
    <dgm:pt modelId="{2469D6FD-EA47-403B-8B88-62500A9473AE}" type="parTrans" cxnId="{3DCF4645-1B2F-4EFB-8D19-9EA5BC8FEB34}">
      <dgm:prSet/>
      <dgm:spPr/>
      <dgm:t>
        <a:bodyPr/>
        <a:lstStyle/>
        <a:p>
          <a:endParaRPr lang="fr-BE"/>
        </a:p>
      </dgm:t>
    </dgm:pt>
    <dgm:pt modelId="{A559F930-389E-4577-841F-80B676D09254}" type="sibTrans" cxnId="{3DCF4645-1B2F-4EFB-8D19-9EA5BC8FEB34}">
      <dgm:prSet/>
      <dgm:spPr/>
      <dgm:t>
        <a:bodyPr/>
        <a:lstStyle/>
        <a:p>
          <a:endParaRPr lang="fr-BE"/>
        </a:p>
      </dgm:t>
    </dgm:pt>
    <dgm:pt modelId="{97490F93-93C5-4348-81ED-F394785D2A5C}">
      <dgm:prSet phldrT="[Texte]"/>
      <dgm:spPr/>
      <dgm:t>
        <a:bodyPr/>
        <a:lstStyle/>
        <a:p>
          <a:r>
            <a:rPr lang="fr-BE" dirty="0" smtClean="0"/>
            <a:t>AUTRE CAS- AGW</a:t>
          </a:r>
          <a:endParaRPr lang="fr-BE" dirty="0"/>
        </a:p>
      </dgm:t>
    </dgm:pt>
    <dgm:pt modelId="{9DBFE2B8-2728-474F-8235-AA808F02CC68}" type="parTrans" cxnId="{F8537B57-0928-47A4-B4D5-1FD233AE1668}">
      <dgm:prSet/>
      <dgm:spPr/>
      <dgm:t>
        <a:bodyPr/>
        <a:lstStyle/>
        <a:p>
          <a:endParaRPr lang="fr-BE"/>
        </a:p>
      </dgm:t>
    </dgm:pt>
    <dgm:pt modelId="{F228D4B8-731E-4BC3-A834-A52E8ABEC8BD}" type="sibTrans" cxnId="{F8537B57-0928-47A4-B4D5-1FD233AE1668}">
      <dgm:prSet/>
      <dgm:spPr/>
      <dgm:t>
        <a:bodyPr/>
        <a:lstStyle/>
        <a:p>
          <a:endParaRPr lang="fr-BE"/>
        </a:p>
      </dgm:t>
    </dgm:pt>
    <dgm:pt modelId="{E3CB46FC-CDBF-4871-A516-0DF6C62A3A9F}" type="pres">
      <dgm:prSet presAssocID="{34942850-9C6E-45CC-96BF-B4DE0F02F6AE}" presName="linearFlow" presStyleCnt="0">
        <dgm:presLayoutVars>
          <dgm:dir/>
          <dgm:resizeHandles val="exact"/>
        </dgm:presLayoutVars>
      </dgm:prSet>
      <dgm:spPr/>
      <dgm:t>
        <a:bodyPr/>
        <a:lstStyle/>
        <a:p>
          <a:endParaRPr lang="fr-BE"/>
        </a:p>
      </dgm:t>
    </dgm:pt>
    <dgm:pt modelId="{BE9FEEA9-906F-420C-AC96-3B44E03E8389}" type="pres">
      <dgm:prSet presAssocID="{7C807E63-A0C9-4B13-AFF2-2DB09E5606E4}" presName="composite" presStyleCnt="0"/>
      <dgm:spPr/>
    </dgm:pt>
    <dgm:pt modelId="{A2F0DC7F-4147-46DE-87BA-A628A4A4D2B5}" type="pres">
      <dgm:prSet presAssocID="{7C807E63-A0C9-4B13-AFF2-2DB09E5606E4}" presName="imgShp" presStyleLbl="fgImgPlace1" presStyleIdx="0" presStyleCnt="4" custLinFactNeighborY="-87"/>
      <dgm:spPr>
        <a:blipFill rotWithShape="0">
          <a:blip xmlns:r="http://schemas.openxmlformats.org/officeDocument/2006/relationships" r:embed="rId1"/>
          <a:stretch>
            <a:fillRect/>
          </a:stretch>
        </a:blipFill>
      </dgm:spPr>
    </dgm:pt>
    <dgm:pt modelId="{E4E08827-0DB4-4423-B4A2-5E30950183CC}" type="pres">
      <dgm:prSet presAssocID="{7C807E63-A0C9-4B13-AFF2-2DB09E5606E4}" presName="txShp" presStyleLbl="node1" presStyleIdx="0" presStyleCnt="4">
        <dgm:presLayoutVars>
          <dgm:bulletEnabled val="1"/>
        </dgm:presLayoutVars>
      </dgm:prSet>
      <dgm:spPr/>
      <dgm:t>
        <a:bodyPr/>
        <a:lstStyle/>
        <a:p>
          <a:endParaRPr lang="fr-BE"/>
        </a:p>
      </dgm:t>
    </dgm:pt>
    <dgm:pt modelId="{44F991A5-A12E-4E31-A79C-3F4B2B747D2B}" type="pres">
      <dgm:prSet presAssocID="{ACA96A93-9C41-430F-8EB7-B8E7E61AF7BF}" presName="spacing" presStyleCnt="0"/>
      <dgm:spPr/>
    </dgm:pt>
    <dgm:pt modelId="{E9F8DCCE-17B8-4626-A36F-698956D37996}" type="pres">
      <dgm:prSet presAssocID="{9DB8FF79-8C0B-4DF3-83DC-DDE5BD9BC18F}" presName="composite" presStyleCnt="0"/>
      <dgm:spPr/>
    </dgm:pt>
    <dgm:pt modelId="{ACAFD19F-DE2C-4100-B1D9-46727B0CD7F6}" type="pres">
      <dgm:prSet presAssocID="{9DB8FF79-8C0B-4DF3-83DC-DDE5BD9BC18F}" presName="imgShp" presStyleLbl="fgImgPlace1" presStyleIdx="1" presStyleCnt="4"/>
      <dgm:spPr>
        <a:blipFill rotWithShape="0">
          <a:blip xmlns:r="http://schemas.openxmlformats.org/officeDocument/2006/relationships" r:embed="rId2"/>
          <a:stretch>
            <a:fillRect/>
          </a:stretch>
        </a:blipFill>
      </dgm:spPr>
    </dgm:pt>
    <dgm:pt modelId="{8FE574E6-4A10-477D-B888-D17C05E9947C}" type="pres">
      <dgm:prSet presAssocID="{9DB8FF79-8C0B-4DF3-83DC-DDE5BD9BC18F}" presName="txShp" presStyleLbl="node1" presStyleIdx="1" presStyleCnt="4">
        <dgm:presLayoutVars>
          <dgm:bulletEnabled val="1"/>
        </dgm:presLayoutVars>
      </dgm:prSet>
      <dgm:spPr/>
      <dgm:t>
        <a:bodyPr/>
        <a:lstStyle/>
        <a:p>
          <a:endParaRPr lang="fr-BE"/>
        </a:p>
      </dgm:t>
    </dgm:pt>
    <dgm:pt modelId="{1B925588-A1D6-4FA9-ADD0-984C0FE8813C}" type="pres">
      <dgm:prSet presAssocID="{3F7591BD-E976-4D10-B107-659DBDB3E896}" presName="spacing" presStyleCnt="0"/>
      <dgm:spPr/>
    </dgm:pt>
    <dgm:pt modelId="{6318D184-2979-4BB9-A89B-135D73411BBE}" type="pres">
      <dgm:prSet presAssocID="{030673DA-6215-4959-A72B-350C8EC54010}" presName="composite" presStyleCnt="0"/>
      <dgm:spPr/>
    </dgm:pt>
    <dgm:pt modelId="{AF0C8DCB-F4E3-4E5B-83C4-31E31B71E654}" type="pres">
      <dgm:prSet presAssocID="{030673DA-6215-4959-A72B-350C8EC54010}" presName="imgShp" presStyleLbl="fgImgPlace1" presStyleIdx="2" presStyleCnt="4"/>
      <dgm:spPr>
        <a:blipFill rotWithShape="0">
          <a:blip xmlns:r="http://schemas.openxmlformats.org/officeDocument/2006/relationships" r:embed="rId3"/>
          <a:stretch>
            <a:fillRect/>
          </a:stretch>
        </a:blipFill>
      </dgm:spPr>
    </dgm:pt>
    <dgm:pt modelId="{38BC65D2-C497-428C-8B8B-1311CE05C63D}" type="pres">
      <dgm:prSet presAssocID="{030673DA-6215-4959-A72B-350C8EC54010}" presName="txShp" presStyleLbl="node1" presStyleIdx="2" presStyleCnt="4">
        <dgm:presLayoutVars>
          <dgm:bulletEnabled val="1"/>
        </dgm:presLayoutVars>
      </dgm:prSet>
      <dgm:spPr/>
      <dgm:t>
        <a:bodyPr/>
        <a:lstStyle/>
        <a:p>
          <a:endParaRPr lang="fr-BE"/>
        </a:p>
      </dgm:t>
    </dgm:pt>
    <dgm:pt modelId="{889F0005-A651-4191-8DE9-3DBB8C986185}" type="pres">
      <dgm:prSet presAssocID="{A559F930-389E-4577-841F-80B676D09254}" presName="spacing" presStyleCnt="0"/>
      <dgm:spPr/>
    </dgm:pt>
    <dgm:pt modelId="{DAD09D39-5962-473A-9CEA-0B2EAC7FD977}" type="pres">
      <dgm:prSet presAssocID="{97490F93-93C5-4348-81ED-F394785D2A5C}" presName="composite" presStyleCnt="0"/>
      <dgm:spPr/>
    </dgm:pt>
    <dgm:pt modelId="{536AF73B-07EC-4BA8-A9CF-CB30FDF38008}" type="pres">
      <dgm:prSet presAssocID="{97490F93-93C5-4348-81ED-F394785D2A5C}" presName="imgShp" presStyleLbl="fgImgPlace1" presStyleIdx="3" presStyleCnt="4"/>
      <dgm:spPr>
        <a:blipFill rotWithShape="0">
          <a:blip xmlns:r="http://schemas.openxmlformats.org/officeDocument/2006/relationships" r:embed="rId4"/>
          <a:stretch>
            <a:fillRect/>
          </a:stretch>
        </a:blipFill>
      </dgm:spPr>
    </dgm:pt>
    <dgm:pt modelId="{A698229C-10CA-47A9-B2CC-CB6349A393E3}" type="pres">
      <dgm:prSet presAssocID="{97490F93-93C5-4348-81ED-F394785D2A5C}" presName="txShp" presStyleLbl="node1" presStyleIdx="3" presStyleCnt="4">
        <dgm:presLayoutVars>
          <dgm:bulletEnabled val="1"/>
        </dgm:presLayoutVars>
      </dgm:prSet>
      <dgm:spPr/>
      <dgm:t>
        <a:bodyPr/>
        <a:lstStyle/>
        <a:p>
          <a:endParaRPr lang="fr-BE"/>
        </a:p>
      </dgm:t>
    </dgm:pt>
  </dgm:ptLst>
  <dgm:cxnLst>
    <dgm:cxn modelId="{6A995337-323E-4230-8240-687DD15CA5B2}" srcId="{34942850-9C6E-45CC-96BF-B4DE0F02F6AE}" destId="{7C807E63-A0C9-4B13-AFF2-2DB09E5606E4}" srcOrd="0" destOrd="0" parTransId="{DE013227-45A9-4987-B4B9-FB10E2BAEF93}" sibTransId="{ACA96A93-9C41-430F-8EB7-B8E7E61AF7BF}"/>
    <dgm:cxn modelId="{7C61F421-C263-472D-8D1B-F07EEC0E168B}" type="presOf" srcId="{97490F93-93C5-4348-81ED-F394785D2A5C}" destId="{A698229C-10CA-47A9-B2CC-CB6349A393E3}" srcOrd="0" destOrd="0" presId="urn:microsoft.com/office/officeart/2005/8/layout/vList3"/>
    <dgm:cxn modelId="{F8537B57-0928-47A4-B4D5-1FD233AE1668}" srcId="{34942850-9C6E-45CC-96BF-B4DE0F02F6AE}" destId="{97490F93-93C5-4348-81ED-F394785D2A5C}" srcOrd="3" destOrd="0" parTransId="{9DBFE2B8-2728-474F-8235-AA808F02CC68}" sibTransId="{F228D4B8-731E-4BC3-A834-A52E8ABEC8BD}"/>
    <dgm:cxn modelId="{043AEDBA-B247-4B5A-A5D2-C1E35384EBBD}" type="presOf" srcId="{9DB8FF79-8C0B-4DF3-83DC-DDE5BD9BC18F}" destId="{8FE574E6-4A10-477D-B888-D17C05E9947C}" srcOrd="0" destOrd="0" presId="urn:microsoft.com/office/officeart/2005/8/layout/vList3"/>
    <dgm:cxn modelId="{3DCF4645-1B2F-4EFB-8D19-9EA5BC8FEB34}" srcId="{34942850-9C6E-45CC-96BF-B4DE0F02F6AE}" destId="{030673DA-6215-4959-A72B-350C8EC54010}" srcOrd="2" destOrd="0" parTransId="{2469D6FD-EA47-403B-8B88-62500A9473AE}" sibTransId="{A559F930-389E-4577-841F-80B676D09254}"/>
    <dgm:cxn modelId="{75174AC1-CDB1-4BB0-8084-EDB8A0068851}" srcId="{34942850-9C6E-45CC-96BF-B4DE0F02F6AE}" destId="{9DB8FF79-8C0B-4DF3-83DC-DDE5BD9BC18F}" srcOrd="1" destOrd="0" parTransId="{30A432FE-34F0-4090-ADF6-63929D98C14E}" sibTransId="{3F7591BD-E976-4D10-B107-659DBDB3E896}"/>
    <dgm:cxn modelId="{F2C18620-36DE-4E1D-8262-92EC54816234}" type="presOf" srcId="{030673DA-6215-4959-A72B-350C8EC54010}" destId="{38BC65D2-C497-428C-8B8B-1311CE05C63D}" srcOrd="0" destOrd="0" presId="urn:microsoft.com/office/officeart/2005/8/layout/vList3"/>
    <dgm:cxn modelId="{04D95016-290C-4DE6-8BE1-FDE1F6CEB1B0}" type="presOf" srcId="{34942850-9C6E-45CC-96BF-B4DE0F02F6AE}" destId="{E3CB46FC-CDBF-4871-A516-0DF6C62A3A9F}" srcOrd="0" destOrd="0" presId="urn:microsoft.com/office/officeart/2005/8/layout/vList3"/>
    <dgm:cxn modelId="{53BC8594-687B-42FC-8BAA-D0E45814C7EF}" type="presOf" srcId="{7C807E63-A0C9-4B13-AFF2-2DB09E5606E4}" destId="{E4E08827-0DB4-4423-B4A2-5E30950183CC}" srcOrd="0" destOrd="0" presId="urn:microsoft.com/office/officeart/2005/8/layout/vList3"/>
    <dgm:cxn modelId="{0A9241A4-C6C5-4582-8955-7A2329C04588}" type="presParOf" srcId="{E3CB46FC-CDBF-4871-A516-0DF6C62A3A9F}" destId="{BE9FEEA9-906F-420C-AC96-3B44E03E8389}" srcOrd="0" destOrd="0" presId="urn:microsoft.com/office/officeart/2005/8/layout/vList3"/>
    <dgm:cxn modelId="{D1D1488A-EC02-4AEF-B25F-028E0DF27EE4}" type="presParOf" srcId="{BE9FEEA9-906F-420C-AC96-3B44E03E8389}" destId="{A2F0DC7F-4147-46DE-87BA-A628A4A4D2B5}" srcOrd="0" destOrd="0" presId="urn:microsoft.com/office/officeart/2005/8/layout/vList3"/>
    <dgm:cxn modelId="{165128A2-3FCF-4DDF-ABD8-C0BBD0823AA3}" type="presParOf" srcId="{BE9FEEA9-906F-420C-AC96-3B44E03E8389}" destId="{E4E08827-0DB4-4423-B4A2-5E30950183CC}" srcOrd="1" destOrd="0" presId="urn:microsoft.com/office/officeart/2005/8/layout/vList3"/>
    <dgm:cxn modelId="{0F8135CC-68E0-4C2F-94EC-34A24598EE9D}" type="presParOf" srcId="{E3CB46FC-CDBF-4871-A516-0DF6C62A3A9F}" destId="{44F991A5-A12E-4E31-A79C-3F4B2B747D2B}" srcOrd="1" destOrd="0" presId="urn:microsoft.com/office/officeart/2005/8/layout/vList3"/>
    <dgm:cxn modelId="{F893F8A1-77C8-4C30-B56C-1B79C0AB21F1}" type="presParOf" srcId="{E3CB46FC-CDBF-4871-A516-0DF6C62A3A9F}" destId="{E9F8DCCE-17B8-4626-A36F-698956D37996}" srcOrd="2" destOrd="0" presId="urn:microsoft.com/office/officeart/2005/8/layout/vList3"/>
    <dgm:cxn modelId="{A3E0A152-22B5-4BEB-B2C5-44C054F4649E}" type="presParOf" srcId="{E9F8DCCE-17B8-4626-A36F-698956D37996}" destId="{ACAFD19F-DE2C-4100-B1D9-46727B0CD7F6}" srcOrd="0" destOrd="0" presId="urn:microsoft.com/office/officeart/2005/8/layout/vList3"/>
    <dgm:cxn modelId="{40B85FA1-092F-4B80-B441-BEF8DB182F20}" type="presParOf" srcId="{E9F8DCCE-17B8-4626-A36F-698956D37996}" destId="{8FE574E6-4A10-477D-B888-D17C05E9947C}" srcOrd="1" destOrd="0" presId="urn:microsoft.com/office/officeart/2005/8/layout/vList3"/>
    <dgm:cxn modelId="{1AAE020D-D39D-41B0-A9E3-A6244C7A513F}" type="presParOf" srcId="{E3CB46FC-CDBF-4871-A516-0DF6C62A3A9F}" destId="{1B925588-A1D6-4FA9-ADD0-984C0FE8813C}" srcOrd="3" destOrd="0" presId="urn:microsoft.com/office/officeart/2005/8/layout/vList3"/>
    <dgm:cxn modelId="{770420FF-9049-4C37-8D71-C5E15F71EEA2}" type="presParOf" srcId="{E3CB46FC-CDBF-4871-A516-0DF6C62A3A9F}" destId="{6318D184-2979-4BB9-A89B-135D73411BBE}" srcOrd="4" destOrd="0" presId="urn:microsoft.com/office/officeart/2005/8/layout/vList3"/>
    <dgm:cxn modelId="{69D0DDA3-D5FF-42B8-B8A8-2CE710BEBBB8}" type="presParOf" srcId="{6318D184-2979-4BB9-A89B-135D73411BBE}" destId="{AF0C8DCB-F4E3-4E5B-83C4-31E31B71E654}" srcOrd="0" destOrd="0" presId="urn:microsoft.com/office/officeart/2005/8/layout/vList3"/>
    <dgm:cxn modelId="{5F99AB2F-A1B9-4159-A40C-EC0428A729C6}" type="presParOf" srcId="{6318D184-2979-4BB9-A89B-135D73411BBE}" destId="{38BC65D2-C497-428C-8B8B-1311CE05C63D}" srcOrd="1" destOrd="0" presId="urn:microsoft.com/office/officeart/2005/8/layout/vList3"/>
    <dgm:cxn modelId="{473A95B5-3F95-4485-91F7-9A2310F77208}" type="presParOf" srcId="{E3CB46FC-CDBF-4871-A516-0DF6C62A3A9F}" destId="{889F0005-A651-4191-8DE9-3DBB8C986185}" srcOrd="5" destOrd="0" presId="urn:microsoft.com/office/officeart/2005/8/layout/vList3"/>
    <dgm:cxn modelId="{C1A0E7E6-E0AF-4467-B167-834E3AB8DC81}" type="presParOf" srcId="{E3CB46FC-CDBF-4871-A516-0DF6C62A3A9F}" destId="{DAD09D39-5962-473A-9CEA-0B2EAC7FD977}" srcOrd="6" destOrd="0" presId="urn:microsoft.com/office/officeart/2005/8/layout/vList3"/>
    <dgm:cxn modelId="{94ACE32B-834C-44C5-98E8-7A289CC9086D}" type="presParOf" srcId="{DAD09D39-5962-473A-9CEA-0B2EAC7FD977}" destId="{536AF73B-07EC-4BA8-A9CF-CB30FDF38008}" srcOrd="0" destOrd="0" presId="urn:microsoft.com/office/officeart/2005/8/layout/vList3"/>
    <dgm:cxn modelId="{DA253256-2DD2-4BFB-ABF5-3877BE2A0590}" type="presParOf" srcId="{DAD09D39-5962-473A-9CEA-0B2EAC7FD977}" destId="{A698229C-10CA-47A9-B2CC-CB6349A393E3}"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86E4B3-CE19-4592-A49D-6AE3306C687A}" type="doc">
      <dgm:prSet loTypeId="urn:microsoft.com/office/officeart/2005/8/layout/radial2" loCatId="relationship" qsTypeId="urn:microsoft.com/office/officeart/2005/8/quickstyle/simple1" qsCatId="simple" csTypeId="urn:microsoft.com/office/officeart/2005/8/colors/accent1_3" csCatId="accent1" phldr="1"/>
      <dgm:spPr/>
      <dgm:t>
        <a:bodyPr/>
        <a:lstStyle/>
        <a:p>
          <a:endParaRPr lang="fr-BE"/>
        </a:p>
      </dgm:t>
    </dgm:pt>
    <dgm:pt modelId="{28A2FEF5-993E-4859-BC02-4022DB44E8EC}">
      <dgm:prSet custT="1"/>
      <dgm:spPr>
        <a:solidFill>
          <a:srgbClr val="92D050"/>
        </a:solidFill>
      </dgm:spPr>
      <dgm:t>
        <a:bodyPr/>
        <a:lstStyle/>
        <a:p>
          <a:pPr rtl="0"/>
          <a:r>
            <a:rPr lang="fr-BE" sz="1600" b="1" dirty="0" smtClean="0"/>
            <a:t>Renouvellement du permis </a:t>
          </a:r>
          <a:endParaRPr lang="fr-BE" sz="1600" b="1" dirty="0"/>
        </a:p>
      </dgm:t>
    </dgm:pt>
    <dgm:pt modelId="{03C1905B-6587-49F9-A4CB-8308FFE49584}" type="parTrans" cxnId="{4B34C86D-A636-4895-BB17-259A152F36A7}">
      <dgm:prSet/>
      <dgm:spPr/>
      <dgm:t>
        <a:bodyPr/>
        <a:lstStyle/>
        <a:p>
          <a:endParaRPr lang="fr-BE" b="1">
            <a:solidFill>
              <a:schemeClr val="bg1"/>
            </a:solidFill>
          </a:endParaRPr>
        </a:p>
      </dgm:t>
    </dgm:pt>
    <dgm:pt modelId="{0DE26ECE-445F-4574-9C54-45F61AE9FDA8}" type="sibTrans" cxnId="{4B34C86D-A636-4895-BB17-259A152F36A7}">
      <dgm:prSet/>
      <dgm:spPr/>
      <dgm:t>
        <a:bodyPr/>
        <a:lstStyle/>
        <a:p>
          <a:endParaRPr lang="fr-BE" b="1">
            <a:solidFill>
              <a:schemeClr val="bg1"/>
            </a:solidFill>
          </a:endParaRPr>
        </a:p>
      </dgm:t>
    </dgm:pt>
    <dgm:pt modelId="{631DB4AB-CC1D-4060-B243-A4DDCB8D7B0D}">
      <dgm:prSet custT="1"/>
      <dgm:spPr>
        <a:solidFill>
          <a:srgbClr val="92D050"/>
        </a:solidFill>
      </dgm:spPr>
      <dgm:t>
        <a:bodyPr/>
        <a:lstStyle/>
        <a:p>
          <a:pPr rtl="0"/>
          <a:r>
            <a:rPr lang="fr-BE" sz="1600" b="1" dirty="0" smtClean="0"/>
            <a:t>Cessation d’activités</a:t>
          </a:r>
          <a:endParaRPr lang="fr-BE" sz="1600" b="1" dirty="0"/>
        </a:p>
      </dgm:t>
    </dgm:pt>
    <dgm:pt modelId="{E5D14861-FDE3-4B01-B259-678D9986E721}" type="parTrans" cxnId="{E80AF7D6-59E0-41BA-9AF1-1D069813C96C}">
      <dgm:prSet/>
      <dgm:spPr/>
      <dgm:t>
        <a:bodyPr/>
        <a:lstStyle/>
        <a:p>
          <a:endParaRPr lang="fr-BE" b="1">
            <a:solidFill>
              <a:schemeClr val="bg1"/>
            </a:solidFill>
          </a:endParaRPr>
        </a:p>
      </dgm:t>
    </dgm:pt>
    <dgm:pt modelId="{8C69609F-A96D-4317-8A9F-D6AECB4BEC20}" type="sibTrans" cxnId="{E80AF7D6-59E0-41BA-9AF1-1D069813C96C}">
      <dgm:prSet/>
      <dgm:spPr/>
      <dgm:t>
        <a:bodyPr/>
        <a:lstStyle/>
        <a:p>
          <a:endParaRPr lang="fr-BE" b="1">
            <a:solidFill>
              <a:schemeClr val="bg1"/>
            </a:solidFill>
          </a:endParaRPr>
        </a:p>
      </dgm:t>
    </dgm:pt>
    <dgm:pt modelId="{2869108C-528F-43D8-B0B9-96B33B37B45C}">
      <dgm:prSet custT="1"/>
      <dgm:spPr>
        <a:solidFill>
          <a:srgbClr val="92D050"/>
        </a:solidFill>
      </dgm:spPr>
      <dgm:t>
        <a:bodyPr/>
        <a:lstStyle/>
        <a:p>
          <a:pPr rtl="0"/>
          <a:r>
            <a:rPr lang="fr-BE" sz="1600" b="1" dirty="0" smtClean="0"/>
            <a:t>Changement exploitant</a:t>
          </a:r>
          <a:endParaRPr lang="fr-BE" sz="1600" b="1" dirty="0"/>
        </a:p>
      </dgm:t>
    </dgm:pt>
    <dgm:pt modelId="{0C7B039E-93B0-4643-92A4-1CD6AD97553A}" type="parTrans" cxnId="{2DE46464-32AC-46AB-AE60-3F0C67633561}">
      <dgm:prSet/>
      <dgm:spPr/>
      <dgm:t>
        <a:bodyPr/>
        <a:lstStyle/>
        <a:p>
          <a:endParaRPr lang="fr-BE" b="1">
            <a:solidFill>
              <a:schemeClr val="bg1"/>
            </a:solidFill>
          </a:endParaRPr>
        </a:p>
      </dgm:t>
    </dgm:pt>
    <dgm:pt modelId="{46251E0B-C993-4370-807D-2058CDCEEC8F}" type="sibTrans" cxnId="{2DE46464-32AC-46AB-AE60-3F0C67633561}">
      <dgm:prSet/>
      <dgm:spPr/>
      <dgm:t>
        <a:bodyPr/>
        <a:lstStyle/>
        <a:p>
          <a:endParaRPr lang="fr-BE" b="1">
            <a:solidFill>
              <a:schemeClr val="bg1"/>
            </a:solidFill>
          </a:endParaRPr>
        </a:p>
      </dgm:t>
    </dgm:pt>
    <dgm:pt modelId="{62C05B7E-3DC6-40DE-8FFF-7C3AF4BABCF2}">
      <dgm:prSet custT="1"/>
      <dgm:spPr>
        <a:solidFill>
          <a:srgbClr val="92D050"/>
        </a:solidFill>
      </dgm:spPr>
      <dgm:t>
        <a:bodyPr/>
        <a:lstStyle/>
        <a:p>
          <a:pPr rtl="0"/>
          <a:r>
            <a:rPr lang="fr-BE" sz="1600" b="1" dirty="0" smtClean="0"/>
            <a:t>Mise hors service d'un réservoir</a:t>
          </a:r>
          <a:endParaRPr lang="fr-BE" sz="1600" b="1" dirty="0"/>
        </a:p>
      </dgm:t>
    </dgm:pt>
    <dgm:pt modelId="{9D005CF0-0879-4FCA-AC68-34A7DD6A61C0}" type="parTrans" cxnId="{CC2963EB-C040-48E5-9C49-2993E6C7EB2D}">
      <dgm:prSet/>
      <dgm:spPr/>
      <dgm:t>
        <a:bodyPr/>
        <a:lstStyle/>
        <a:p>
          <a:endParaRPr lang="fr-BE" b="1">
            <a:solidFill>
              <a:schemeClr val="bg1"/>
            </a:solidFill>
          </a:endParaRPr>
        </a:p>
      </dgm:t>
    </dgm:pt>
    <dgm:pt modelId="{4010252E-278F-4FA0-AF26-3B0A3233C1CC}" type="sibTrans" cxnId="{CC2963EB-C040-48E5-9C49-2993E6C7EB2D}">
      <dgm:prSet/>
      <dgm:spPr/>
      <dgm:t>
        <a:bodyPr/>
        <a:lstStyle/>
        <a:p>
          <a:endParaRPr lang="fr-BE" b="1">
            <a:solidFill>
              <a:schemeClr val="bg1"/>
            </a:solidFill>
          </a:endParaRPr>
        </a:p>
      </dgm:t>
    </dgm:pt>
    <dgm:pt modelId="{F0E715CB-DA78-4909-81FC-A3C5CFA3FDD7}">
      <dgm:prSet custT="1"/>
      <dgm:spPr>
        <a:solidFill>
          <a:srgbClr val="92D050"/>
        </a:solidFill>
      </dgm:spPr>
      <dgm:t>
        <a:bodyPr/>
        <a:lstStyle/>
        <a:p>
          <a:pPr rtl="0"/>
          <a:r>
            <a:rPr lang="fr-BE" sz="1600" b="1" dirty="0" smtClean="0"/>
            <a:t>Mise en conformité</a:t>
          </a:r>
          <a:endParaRPr lang="fr-FR" sz="1600" b="1" dirty="0"/>
        </a:p>
      </dgm:t>
    </dgm:pt>
    <dgm:pt modelId="{D2B08D6E-6C98-4E96-A8C1-1C6EEBA7CBDF}" type="parTrans" cxnId="{96B4129C-DA49-4A4C-8BC4-48CC1B1B0AA0}">
      <dgm:prSet/>
      <dgm:spPr/>
      <dgm:t>
        <a:bodyPr/>
        <a:lstStyle/>
        <a:p>
          <a:endParaRPr lang="fr-BE" b="1">
            <a:solidFill>
              <a:schemeClr val="bg1"/>
            </a:solidFill>
          </a:endParaRPr>
        </a:p>
      </dgm:t>
    </dgm:pt>
    <dgm:pt modelId="{7AFB5D3A-3201-46E6-8189-57307B0A8CD7}" type="sibTrans" cxnId="{96B4129C-DA49-4A4C-8BC4-48CC1B1B0AA0}">
      <dgm:prSet/>
      <dgm:spPr/>
      <dgm:t>
        <a:bodyPr/>
        <a:lstStyle/>
        <a:p>
          <a:endParaRPr lang="fr-BE" b="1">
            <a:solidFill>
              <a:schemeClr val="bg1"/>
            </a:solidFill>
          </a:endParaRPr>
        </a:p>
      </dgm:t>
    </dgm:pt>
    <dgm:pt modelId="{32503BEB-E473-4F40-A24F-D2698679CD23}">
      <dgm:prSet custT="1"/>
      <dgm:spPr>
        <a:solidFill>
          <a:srgbClr val="92D050"/>
        </a:solidFill>
      </dgm:spPr>
      <dgm:t>
        <a:bodyPr/>
        <a:lstStyle/>
        <a:p>
          <a:pPr rtl="0"/>
          <a:r>
            <a:rPr lang="fr-FR" sz="1600" b="1" dirty="0" smtClean="0"/>
            <a:t>Suspicion pollution</a:t>
          </a:r>
          <a:endParaRPr lang="fr-FR" sz="1600" b="1" dirty="0"/>
        </a:p>
      </dgm:t>
    </dgm:pt>
    <dgm:pt modelId="{3E8CB8B6-B639-4B7F-A884-D54FEEB40C48}" type="parTrans" cxnId="{10473CB2-5929-475A-8D91-2A795923E93F}">
      <dgm:prSet/>
      <dgm:spPr/>
      <dgm:t>
        <a:bodyPr/>
        <a:lstStyle/>
        <a:p>
          <a:endParaRPr lang="fr-BE"/>
        </a:p>
      </dgm:t>
    </dgm:pt>
    <dgm:pt modelId="{4508F2BE-7B4B-4B27-9477-D6A9AC7B2184}" type="sibTrans" cxnId="{10473CB2-5929-475A-8D91-2A795923E93F}">
      <dgm:prSet/>
      <dgm:spPr/>
      <dgm:t>
        <a:bodyPr/>
        <a:lstStyle/>
        <a:p>
          <a:endParaRPr lang="fr-BE"/>
        </a:p>
      </dgm:t>
    </dgm:pt>
    <dgm:pt modelId="{2362D7A1-FA62-4582-9A1D-E95B9C59EB3A}" type="pres">
      <dgm:prSet presAssocID="{3086E4B3-CE19-4592-A49D-6AE3306C687A}" presName="composite" presStyleCnt="0">
        <dgm:presLayoutVars>
          <dgm:chMax val="5"/>
          <dgm:dir/>
          <dgm:animLvl val="ctr"/>
          <dgm:resizeHandles val="exact"/>
        </dgm:presLayoutVars>
      </dgm:prSet>
      <dgm:spPr/>
      <dgm:t>
        <a:bodyPr/>
        <a:lstStyle/>
        <a:p>
          <a:endParaRPr lang="fr-BE"/>
        </a:p>
      </dgm:t>
    </dgm:pt>
    <dgm:pt modelId="{229A3BBD-3168-48D1-8408-3CC37A2DC599}" type="pres">
      <dgm:prSet presAssocID="{3086E4B3-CE19-4592-A49D-6AE3306C687A}" presName="cycle" presStyleCnt="0"/>
      <dgm:spPr/>
      <dgm:t>
        <a:bodyPr/>
        <a:lstStyle/>
        <a:p>
          <a:endParaRPr lang="fr-BE"/>
        </a:p>
      </dgm:t>
    </dgm:pt>
    <dgm:pt modelId="{A8B0014A-45F1-4B5F-8F7E-F0E82C4EE79D}" type="pres">
      <dgm:prSet presAssocID="{3086E4B3-CE19-4592-A49D-6AE3306C687A}" presName="centerShape" presStyleCnt="0"/>
      <dgm:spPr/>
      <dgm:t>
        <a:bodyPr/>
        <a:lstStyle/>
        <a:p>
          <a:endParaRPr lang="fr-BE"/>
        </a:p>
      </dgm:t>
    </dgm:pt>
    <dgm:pt modelId="{6545E2AD-49BA-4D53-A667-A938AFE9A9DE}" type="pres">
      <dgm:prSet presAssocID="{3086E4B3-CE19-4592-A49D-6AE3306C687A}" presName="connSite" presStyleLbl="node1" presStyleIdx="0" presStyleCnt="7"/>
      <dgm:spPr/>
      <dgm:t>
        <a:bodyPr/>
        <a:lstStyle/>
        <a:p>
          <a:endParaRPr lang="fr-BE"/>
        </a:p>
      </dgm:t>
    </dgm:pt>
    <dgm:pt modelId="{A9C54B00-AE99-42F5-A342-ABE2599BA12A}" type="pres">
      <dgm:prSet presAssocID="{3086E4B3-CE19-4592-A49D-6AE3306C687A}" presName="visible" presStyleLbl="node1" presStyleIdx="0" presStyleCnt="7" custScaleX="140725" custScaleY="135351"/>
      <dgm:spPr>
        <a:blipFill rotWithShape="0">
          <a:blip xmlns:r="http://schemas.openxmlformats.org/officeDocument/2006/relationships" r:embed="rId1"/>
          <a:stretch>
            <a:fillRect/>
          </a:stretch>
        </a:blipFill>
      </dgm:spPr>
      <dgm:t>
        <a:bodyPr/>
        <a:lstStyle/>
        <a:p>
          <a:endParaRPr lang="fr-BE"/>
        </a:p>
      </dgm:t>
    </dgm:pt>
    <dgm:pt modelId="{DD332679-67FB-4CB7-B2FA-FD99A9E63396}" type="pres">
      <dgm:prSet presAssocID="{03C1905B-6587-49F9-A4CB-8308FFE49584}" presName="Name25" presStyleLbl="parChTrans1D1" presStyleIdx="0" presStyleCnt="6"/>
      <dgm:spPr/>
      <dgm:t>
        <a:bodyPr/>
        <a:lstStyle/>
        <a:p>
          <a:endParaRPr lang="fr-BE"/>
        </a:p>
      </dgm:t>
    </dgm:pt>
    <dgm:pt modelId="{C2E1CDF2-AFF8-46FE-B97F-CC7CE9AE09FB}" type="pres">
      <dgm:prSet presAssocID="{28A2FEF5-993E-4859-BC02-4022DB44E8EC}" presName="node" presStyleCnt="0"/>
      <dgm:spPr/>
      <dgm:t>
        <a:bodyPr/>
        <a:lstStyle/>
        <a:p>
          <a:endParaRPr lang="fr-BE"/>
        </a:p>
      </dgm:t>
    </dgm:pt>
    <dgm:pt modelId="{4E97D1FA-A3EE-43CA-8B1B-15ADB495FE27}" type="pres">
      <dgm:prSet presAssocID="{28A2FEF5-993E-4859-BC02-4022DB44E8EC}" presName="parentNode" presStyleLbl="node1" presStyleIdx="1" presStyleCnt="7" custScaleX="564269" custScaleY="159277" custLinFactX="200000" custLinFactNeighborX="269809" custLinFactNeighborY="36039">
        <dgm:presLayoutVars>
          <dgm:chMax val="1"/>
          <dgm:bulletEnabled val="1"/>
        </dgm:presLayoutVars>
      </dgm:prSet>
      <dgm:spPr/>
      <dgm:t>
        <a:bodyPr/>
        <a:lstStyle/>
        <a:p>
          <a:endParaRPr lang="fr-BE"/>
        </a:p>
      </dgm:t>
    </dgm:pt>
    <dgm:pt modelId="{D21E1A59-698F-45D8-A12A-909773D9F145}" type="pres">
      <dgm:prSet presAssocID="{28A2FEF5-993E-4859-BC02-4022DB44E8EC}" presName="childNode" presStyleLbl="revTx" presStyleIdx="0" presStyleCnt="0">
        <dgm:presLayoutVars>
          <dgm:bulletEnabled val="1"/>
        </dgm:presLayoutVars>
      </dgm:prSet>
      <dgm:spPr/>
      <dgm:t>
        <a:bodyPr/>
        <a:lstStyle/>
        <a:p>
          <a:endParaRPr lang="fr-BE"/>
        </a:p>
      </dgm:t>
    </dgm:pt>
    <dgm:pt modelId="{268D3E07-687C-4980-802B-192A10AE59F7}" type="pres">
      <dgm:prSet presAssocID="{E5D14861-FDE3-4B01-B259-678D9986E721}" presName="Name25" presStyleLbl="parChTrans1D1" presStyleIdx="1" presStyleCnt="6"/>
      <dgm:spPr/>
      <dgm:t>
        <a:bodyPr/>
        <a:lstStyle/>
        <a:p>
          <a:endParaRPr lang="fr-BE"/>
        </a:p>
      </dgm:t>
    </dgm:pt>
    <dgm:pt modelId="{6A85F7E1-BB6D-4181-8D65-125377ED5118}" type="pres">
      <dgm:prSet presAssocID="{631DB4AB-CC1D-4060-B243-A4DDCB8D7B0D}" presName="node" presStyleCnt="0"/>
      <dgm:spPr/>
      <dgm:t>
        <a:bodyPr/>
        <a:lstStyle/>
        <a:p>
          <a:endParaRPr lang="fr-BE"/>
        </a:p>
      </dgm:t>
    </dgm:pt>
    <dgm:pt modelId="{CB9F53AC-3351-4483-9498-D8EBDDD25B7B}" type="pres">
      <dgm:prSet presAssocID="{631DB4AB-CC1D-4060-B243-A4DDCB8D7B0D}" presName="parentNode" presStyleLbl="node1" presStyleIdx="2" presStyleCnt="7" custScaleX="375122" custScaleY="144569" custLinFactX="196619" custLinFactNeighborX="200000" custLinFactNeighborY="92437">
        <dgm:presLayoutVars>
          <dgm:chMax val="1"/>
          <dgm:bulletEnabled val="1"/>
        </dgm:presLayoutVars>
      </dgm:prSet>
      <dgm:spPr/>
      <dgm:t>
        <a:bodyPr/>
        <a:lstStyle/>
        <a:p>
          <a:endParaRPr lang="fr-BE"/>
        </a:p>
      </dgm:t>
    </dgm:pt>
    <dgm:pt modelId="{D1F8215D-E0CB-421C-9CCA-9C707724EF22}" type="pres">
      <dgm:prSet presAssocID="{631DB4AB-CC1D-4060-B243-A4DDCB8D7B0D}" presName="childNode" presStyleLbl="revTx" presStyleIdx="0" presStyleCnt="0">
        <dgm:presLayoutVars>
          <dgm:bulletEnabled val="1"/>
        </dgm:presLayoutVars>
      </dgm:prSet>
      <dgm:spPr/>
      <dgm:t>
        <a:bodyPr/>
        <a:lstStyle/>
        <a:p>
          <a:endParaRPr lang="fr-BE"/>
        </a:p>
      </dgm:t>
    </dgm:pt>
    <dgm:pt modelId="{FEFB5528-3A5E-461C-AEE3-3A15FC55FCF1}" type="pres">
      <dgm:prSet presAssocID="{0C7B039E-93B0-4643-92A4-1CD6AD97553A}" presName="Name25" presStyleLbl="parChTrans1D1" presStyleIdx="2" presStyleCnt="6"/>
      <dgm:spPr/>
      <dgm:t>
        <a:bodyPr/>
        <a:lstStyle/>
        <a:p>
          <a:endParaRPr lang="fr-BE"/>
        </a:p>
      </dgm:t>
    </dgm:pt>
    <dgm:pt modelId="{3DC8834E-D786-4F50-B4DA-9D255F2762EB}" type="pres">
      <dgm:prSet presAssocID="{2869108C-528F-43D8-B0B9-96B33B37B45C}" presName="node" presStyleCnt="0"/>
      <dgm:spPr/>
      <dgm:t>
        <a:bodyPr/>
        <a:lstStyle/>
        <a:p>
          <a:endParaRPr lang="fr-BE"/>
        </a:p>
      </dgm:t>
    </dgm:pt>
    <dgm:pt modelId="{479792E5-E59E-444D-9EE8-5F84C709321F}" type="pres">
      <dgm:prSet presAssocID="{2869108C-528F-43D8-B0B9-96B33B37B45C}" presName="parentNode" presStyleLbl="node1" presStyleIdx="3" presStyleCnt="7" custScaleX="492084" custScaleY="167288" custLinFactX="166121" custLinFactY="46562" custLinFactNeighborX="200000" custLinFactNeighborY="100000">
        <dgm:presLayoutVars>
          <dgm:chMax val="1"/>
          <dgm:bulletEnabled val="1"/>
        </dgm:presLayoutVars>
      </dgm:prSet>
      <dgm:spPr/>
      <dgm:t>
        <a:bodyPr/>
        <a:lstStyle/>
        <a:p>
          <a:endParaRPr lang="fr-BE"/>
        </a:p>
      </dgm:t>
    </dgm:pt>
    <dgm:pt modelId="{C4CCA43A-A6C3-4E7E-955F-6C8E0B3E166A}" type="pres">
      <dgm:prSet presAssocID="{2869108C-528F-43D8-B0B9-96B33B37B45C}" presName="childNode" presStyleLbl="revTx" presStyleIdx="0" presStyleCnt="0">
        <dgm:presLayoutVars>
          <dgm:bulletEnabled val="1"/>
        </dgm:presLayoutVars>
      </dgm:prSet>
      <dgm:spPr/>
      <dgm:t>
        <a:bodyPr/>
        <a:lstStyle/>
        <a:p>
          <a:endParaRPr lang="fr-BE"/>
        </a:p>
      </dgm:t>
    </dgm:pt>
    <dgm:pt modelId="{8F518BE7-EBD9-4C3D-8264-EFFBA521845D}" type="pres">
      <dgm:prSet presAssocID="{9D005CF0-0879-4FCA-AC68-34A7DD6A61C0}" presName="Name25" presStyleLbl="parChTrans1D1" presStyleIdx="3" presStyleCnt="6"/>
      <dgm:spPr/>
      <dgm:t>
        <a:bodyPr/>
        <a:lstStyle/>
        <a:p>
          <a:endParaRPr lang="fr-BE"/>
        </a:p>
      </dgm:t>
    </dgm:pt>
    <dgm:pt modelId="{FD7D759B-9124-46F0-AEAD-DC32FDEA5450}" type="pres">
      <dgm:prSet presAssocID="{62C05B7E-3DC6-40DE-8FFF-7C3AF4BABCF2}" presName="node" presStyleCnt="0"/>
      <dgm:spPr/>
      <dgm:t>
        <a:bodyPr/>
        <a:lstStyle/>
        <a:p>
          <a:endParaRPr lang="fr-BE"/>
        </a:p>
      </dgm:t>
    </dgm:pt>
    <dgm:pt modelId="{0E472E10-AB1E-4D42-9317-06447E275C12}" type="pres">
      <dgm:prSet presAssocID="{62C05B7E-3DC6-40DE-8FFF-7C3AF4BABCF2}" presName="parentNode" presStyleLbl="node1" presStyleIdx="4" presStyleCnt="7" custScaleX="396478" custScaleY="221753" custLinFactX="24435" custLinFactY="100000" custLinFactNeighborX="100000" custLinFactNeighborY="105258">
        <dgm:presLayoutVars>
          <dgm:chMax val="1"/>
          <dgm:bulletEnabled val="1"/>
        </dgm:presLayoutVars>
      </dgm:prSet>
      <dgm:spPr/>
      <dgm:t>
        <a:bodyPr/>
        <a:lstStyle/>
        <a:p>
          <a:endParaRPr lang="fr-BE"/>
        </a:p>
      </dgm:t>
    </dgm:pt>
    <dgm:pt modelId="{3A26D546-6916-414B-959D-24197DFF42F0}" type="pres">
      <dgm:prSet presAssocID="{62C05B7E-3DC6-40DE-8FFF-7C3AF4BABCF2}" presName="childNode" presStyleLbl="revTx" presStyleIdx="0" presStyleCnt="0">
        <dgm:presLayoutVars>
          <dgm:bulletEnabled val="1"/>
        </dgm:presLayoutVars>
      </dgm:prSet>
      <dgm:spPr/>
      <dgm:t>
        <a:bodyPr/>
        <a:lstStyle/>
        <a:p>
          <a:endParaRPr lang="fr-BE"/>
        </a:p>
      </dgm:t>
    </dgm:pt>
    <dgm:pt modelId="{C0915417-F295-48BD-A594-D607E47E3E90}" type="pres">
      <dgm:prSet presAssocID="{D2B08D6E-6C98-4E96-A8C1-1C6EEBA7CBDF}" presName="Name25" presStyleLbl="parChTrans1D1" presStyleIdx="4" presStyleCnt="6"/>
      <dgm:spPr/>
      <dgm:t>
        <a:bodyPr/>
        <a:lstStyle/>
        <a:p>
          <a:endParaRPr lang="fr-BE"/>
        </a:p>
      </dgm:t>
    </dgm:pt>
    <dgm:pt modelId="{7B877F59-818A-4BB0-AD7A-53D9C10522B3}" type="pres">
      <dgm:prSet presAssocID="{F0E715CB-DA78-4909-81FC-A3C5CFA3FDD7}" presName="node" presStyleCnt="0"/>
      <dgm:spPr/>
      <dgm:t>
        <a:bodyPr/>
        <a:lstStyle/>
        <a:p>
          <a:endParaRPr lang="fr-BE"/>
        </a:p>
      </dgm:t>
    </dgm:pt>
    <dgm:pt modelId="{8D522EA0-FB6D-4987-AED5-D1684C1E8D88}" type="pres">
      <dgm:prSet presAssocID="{F0E715CB-DA78-4909-81FC-A3C5CFA3FDD7}" presName="parentNode" presStyleLbl="node1" presStyleIdx="5" presStyleCnt="7" custScaleX="398204" custScaleY="189909" custLinFactX="-200000" custLinFactY="-200000" custLinFactNeighborX="-225071" custLinFactNeighborY="-258668">
        <dgm:presLayoutVars>
          <dgm:chMax val="1"/>
          <dgm:bulletEnabled val="1"/>
        </dgm:presLayoutVars>
      </dgm:prSet>
      <dgm:spPr/>
      <dgm:t>
        <a:bodyPr/>
        <a:lstStyle/>
        <a:p>
          <a:endParaRPr lang="fr-BE"/>
        </a:p>
      </dgm:t>
    </dgm:pt>
    <dgm:pt modelId="{AE8D0D6C-2230-47F9-8736-FBBC93EF6C02}" type="pres">
      <dgm:prSet presAssocID="{F0E715CB-DA78-4909-81FC-A3C5CFA3FDD7}" presName="childNode" presStyleLbl="revTx" presStyleIdx="0" presStyleCnt="0">
        <dgm:presLayoutVars>
          <dgm:bulletEnabled val="1"/>
        </dgm:presLayoutVars>
      </dgm:prSet>
      <dgm:spPr/>
      <dgm:t>
        <a:bodyPr/>
        <a:lstStyle/>
        <a:p>
          <a:endParaRPr lang="fr-BE"/>
        </a:p>
      </dgm:t>
    </dgm:pt>
    <dgm:pt modelId="{731AFC7D-1A1C-4D36-A551-476FFC1DBBF5}" type="pres">
      <dgm:prSet presAssocID="{3E8CB8B6-B639-4B7F-A884-D54FEEB40C48}" presName="Name25" presStyleLbl="parChTrans1D1" presStyleIdx="5" presStyleCnt="6"/>
      <dgm:spPr/>
      <dgm:t>
        <a:bodyPr/>
        <a:lstStyle/>
        <a:p>
          <a:endParaRPr lang="fr-BE"/>
        </a:p>
      </dgm:t>
    </dgm:pt>
    <dgm:pt modelId="{8E1CCF7A-955E-401B-A130-66283664124A}" type="pres">
      <dgm:prSet presAssocID="{32503BEB-E473-4F40-A24F-D2698679CD23}" presName="node" presStyleCnt="0"/>
      <dgm:spPr/>
      <dgm:t>
        <a:bodyPr/>
        <a:lstStyle/>
        <a:p>
          <a:endParaRPr lang="fr-BE"/>
        </a:p>
      </dgm:t>
    </dgm:pt>
    <dgm:pt modelId="{2D1D1947-D0A9-45D0-84F9-D7A53652085D}" type="pres">
      <dgm:prSet presAssocID="{32503BEB-E473-4F40-A24F-D2698679CD23}" presName="parentNode" presStyleLbl="node1" presStyleIdx="6" presStyleCnt="7" custScaleX="531049" custScaleY="167568" custLinFactX="-100000" custLinFactNeighborX="-138967" custLinFactNeighborY="-47659">
        <dgm:presLayoutVars>
          <dgm:chMax val="1"/>
          <dgm:bulletEnabled val="1"/>
        </dgm:presLayoutVars>
      </dgm:prSet>
      <dgm:spPr/>
      <dgm:t>
        <a:bodyPr/>
        <a:lstStyle/>
        <a:p>
          <a:endParaRPr lang="fr-BE"/>
        </a:p>
      </dgm:t>
    </dgm:pt>
    <dgm:pt modelId="{2785B73C-8878-41E9-AA92-A2A7DC2ED464}" type="pres">
      <dgm:prSet presAssocID="{32503BEB-E473-4F40-A24F-D2698679CD23}" presName="childNode" presStyleLbl="revTx" presStyleIdx="0" presStyleCnt="0">
        <dgm:presLayoutVars>
          <dgm:bulletEnabled val="1"/>
        </dgm:presLayoutVars>
      </dgm:prSet>
      <dgm:spPr/>
      <dgm:t>
        <a:bodyPr/>
        <a:lstStyle/>
        <a:p>
          <a:endParaRPr lang="fr-BE"/>
        </a:p>
      </dgm:t>
    </dgm:pt>
  </dgm:ptLst>
  <dgm:cxnLst>
    <dgm:cxn modelId="{04E505C9-2C9E-494B-B9FB-FDB65BC2D720}" type="presOf" srcId="{28A2FEF5-993E-4859-BC02-4022DB44E8EC}" destId="{4E97D1FA-A3EE-43CA-8B1B-15ADB495FE27}" srcOrd="0" destOrd="0" presId="urn:microsoft.com/office/officeart/2005/8/layout/radial2"/>
    <dgm:cxn modelId="{CD488A59-D79A-4C4E-A973-5AF10DEB56A4}" type="presOf" srcId="{3E8CB8B6-B639-4B7F-A884-D54FEEB40C48}" destId="{731AFC7D-1A1C-4D36-A551-476FFC1DBBF5}" srcOrd="0" destOrd="0" presId="urn:microsoft.com/office/officeart/2005/8/layout/radial2"/>
    <dgm:cxn modelId="{2DE46464-32AC-46AB-AE60-3F0C67633561}" srcId="{3086E4B3-CE19-4592-A49D-6AE3306C687A}" destId="{2869108C-528F-43D8-B0B9-96B33B37B45C}" srcOrd="2" destOrd="0" parTransId="{0C7B039E-93B0-4643-92A4-1CD6AD97553A}" sibTransId="{46251E0B-C993-4370-807D-2058CDCEEC8F}"/>
    <dgm:cxn modelId="{96B4129C-DA49-4A4C-8BC4-48CC1B1B0AA0}" srcId="{3086E4B3-CE19-4592-A49D-6AE3306C687A}" destId="{F0E715CB-DA78-4909-81FC-A3C5CFA3FDD7}" srcOrd="4" destOrd="0" parTransId="{D2B08D6E-6C98-4E96-A8C1-1C6EEBA7CBDF}" sibTransId="{7AFB5D3A-3201-46E6-8189-57307B0A8CD7}"/>
    <dgm:cxn modelId="{10473CB2-5929-475A-8D91-2A795923E93F}" srcId="{3086E4B3-CE19-4592-A49D-6AE3306C687A}" destId="{32503BEB-E473-4F40-A24F-D2698679CD23}" srcOrd="5" destOrd="0" parTransId="{3E8CB8B6-B639-4B7F-A884-D54FEEB40C48}" sibTransId="{4508F2BE-7B4B-4B27-9477-D6A9AC7B2184}"/>
    <dgm:cxn modelId="{22BE6015-6ABE-42FD-8BDE-11C7C89424B7}" type="presOf" srcId="{03C1905B-6587-49F9-A4CB-8308FFE49584}" destId="{DD332679-67FB-4CB7-B2FA-FD99A9E63396}" srcOrd="0" destOrd="0" presId="urn:microsoft.com/office/officeart/2005/8/layout/radial2"/>
    <dgm:cxn modelId="{EB13BCC6-4B9D-454A-9052-2A1E8D5457D7}" type="presOf" srcId="{32503BEB-E473-4F40-A24F-D2698679CD23}" destId="{2D1D1947-D0A9-45D0-84F9-D7A53652085D}" srcOrd="0" destOrd="0" presId="urn:microsoft.com/office/officeart/2005/8/layout/radial2"/>
    <dgm:cxn modelId="{B11461AD-35F2-4899-B5EF-545D15FA7610}" type="presOf" srcId="{D2B08D6E-6C98-4E96-A8C1-1C6EEBA7CBDF}" destId="{C0915417-F295-48BD-A594-D607E47E3E90}" srcOrd="0" destOrd="0" presId="urn:microsoft.com/office/officeart/2005/8/layout/radial2"/>
    <dgm:cxn modelId="{8D8227F8-C9B7-4BED-87F7-2F8152201280}" type="presOf" srcId="{E5D14861-FDE3-4B01-B259-678D9986E721}" destId="{268D3E07-687C-4980-802B-192A10AE59F7}" srcOrd="0" destOrd="0" presId="urn:microsoft.com/office/officeart/2005/8/layout/radial2"/>
    <dgm:cxn modelId="{DF623109-2B17-441B-BC6B-FD9F02D7A21D}" type="presOf" srcId="{631DB4AB-CC1D-4060-B243-A4DDCB8D7B0D}" destId="{CB9F53AC-3351-4483-9498-D8EBDDD25B7B}" srcOrd="0" destOrd="0" presId="urn:microsoft.com/office/officeart/2005/8/layout/radial2"/>
    <dgm:cxn modelId="{D5B35F15-A219-4322-9AAE-76EDDF6ED8D0}" type="presOf" srcId="{9D005CF0-0879-4FCA-AC68-34A7DD6A61C0}" destId="{8F518BE7-EBD9-4C3D-8264-EFFBA521845D}" srcOrd="0" destOrd="0" presId="urn:microsoft.com/office/officeart/2005/8/layout/radial2"/>
    <dgm:cxn modelId="{13CAFA75-5BD8-44E8-AA9B-697DAF592E67}" type="presOf" srcId="{62C05B7E-3DC6-40DE-8FFF-7C3AF4BABCF2}" destId="{0E472E10-AB1E-4D42-9317-06447E275C12}" srcOrd="0" destOrd="0" presId="urn:microsoft.com/office/officeart/2005/8/layout/radial2"/>
    <dgm:cxn modelId="{DE21ED2D-0B69-4467-B87B-5E2F8542EC46}" type="presOf" srcId="{0C7B039E-93B0-4643-92A4-1CD6AD97553A}" destId="{FEFB5528-3A5E-461C-AEE3-3A15FC55FCF1}" srcOrd="0" destOrd="0" presId="urn:microsoft.com/office/officeart/2005/8/layout/radial2"/>
    <dgm:cxn modelId="{CC2963EB-C040-48E5-9C49-2993E6C7EB2D}" srcId="{3086E4B3-CE19-4592-A49D-6AE3306C687A}" destId="{62C05B7E-3DC6-40DE-8FFF-7C3AF4BABCF2}" srcOrd="3" destOrd="0" parTransId="{9D005CF0-0879-4FCA-AC68-34A7DD6A61C0}" sibTransId="{4010252E-278F-4FA0-AF26-3B0A3233C1CC}"/>
    <dgm:cxn modelId="{0DDFD47C-5BFA-4343-A360-5E4951B5CB1B}" type="presOf" srcId="{F0E715CB-DA78-4909-81FC-A3C5CFA3FDD7}" destId="{8D522EA0-FB6D-4987-AED5-D1684C1E8D88}" srcOrd="0" destOrd="0" presId="urn:microsoft.com/office/officeart/2005/8/layout/radial2"/>
    <dgm:cxn modelId="{A266515E-55A3-40EE-A26B-6422C6725F1C}" type="presOf" srcId="{2869108C-528F-43D8-B0B9-96B33B37B45C}" destId="{479792E5-E59E-444D-9EE8-5F84C709321F}" srcOrd="0" destOrd="0" presId="urn:microsoft.com/office/officeart/2005/8/layout/radial2"/>
    <dgm:cxn modelId="{4B34C86D-A636-4895-BB17-259A152F36A7}" srcId="{3086E4B3-CE19-4592-A49D-6AE3306C687A}" destId="{28A2FEF5-993E-4859-BC02-4022DB44E8EC}" srcOrd="0" destOrd="0" parTransId="{03C1905B-6587-49F9-A4CB-8308FFE49584}" sibTransId="{0DE26ECE-445F-4574-9C54-45F61AE9FDA8}"/>
    <dgm:cxn modelId="{C47EB185-5246-427B-B847-754CBCBA29D2}" type="presOf" srcId="{3086E4B3-CE19-4592-A49D-6AE3306C687A}" destId="{2362D7A1-FA62-4582-9A1D-E95B9C59EB3A}" srcOrd="0" destOrd="0" presId="urn:microsoft.com/office/officeart/2005/8/layout/radial2"/>
    <dgm:cxn modelId="{E80AF7D6-59E0-41BA-9AF1-1D069813C96C}" srcId="{3086E4B3-CE19-4592-A49D-6AE3306C687A}" destId="{631DB4AB-CC1D-4060-B243-A4DDCB8D7B0D}" srcOrd="1" destOrd="0" parTransId="{E5D14861-FDE3-4B01-B259-678D9986E721}" sibTransId="{8C69609F-A96D-4317-8A9F-D6AECB4BEC20}"/>
    <dgm:cxn modelId="{94C6DC5A-10DA-473D-B28F-DEFF63C70896}" type="presParOf" srcId="{2362D7A1-FA62-4582-9A1D-E95B9C59EB3A}" destId="{229A3BBD-3168-48D1-8408-3CC37A2DC599}" srcOrd="0" destOrd="0" presId="urn:microsoft.com/office/officeart/2005/8/layout/radial2"/>
    <dgm:cxn modelId="{2AA9A1AF-BCA3-4857-97C4-73F242E44050}" type="presParOf" srcId="{229A3BBD-3168-48D1-8408-3CC37A2DC599}" destId="{A8B0014A-45F1-4B5F-8F7E-F0E82C4EE79D}" srcOrd="0" destOrd="0" presId="urn:microsoft.com/office/officeart/2005/8/layout/radial2"/>
    <dgm:cxn modelId="{45D4A5FD-C28F-408E-B0B8-F58F155B5A36}" type="presParOf" srcId="{A8B0014A-45F1-4B5F-8F7E-F0E82C4EE79D}" destId="{6545E2AD-49BA-4D53-A667-A938AFE9A9DE}" srcOrd="0" destOrd="0" presId="urn:microsoft.com/office/officeart/2005/8/layout/radial2"/>
    <dgm:cxn modelId="{A8F35A74-D63C-459D-AA6C-37D8A37FD597}" type="presParOf" srcId="{A8B0014A-45F1-4B5F-8F7E-F0E82C4EE79D}" destId="{A9C54B00-AE99-42F5-A342-ABE2599BA12A}" srcOrd="1" destOrd="0" presId="urn:microsoft.com/office/officeart/2005/8/layout/radial2"/>
    <dgm:cxn modelId="{CE91D738-2EC5-493D-A801-45ECD2D5BB03}" type="presParOf" srcId="{229A3BBD-3168-48D1-8408-3CC37A2DC599}" destId="{DD332679-67FB-4CB7-B2FA-FD99A9E63396}" srcOrd="1" destOrd="0" presId="urn:microsoft.com/office/officeart/2005/8/layout/radial2"/>
    <dgm:cxn modelId="{1C875994-E7C4-43A1-95C4-6AD6667BD28B}" type="presParOf" srcId="{229A3BBD-3168-48D1-8408-3CC37A2DC599}" destId="{C2E1CDF2-AFF8-46FE-B97F-CC7CE9AE09FB}" srcOrd="2" destOrd="0" presId="urn:microsoft.com/office/officeart/2005/8/layout/radial2"/>
    <dgm:cxn modelId="{99E8B458-F195-46AF-B078-6F790A01F62E}" type="presParOf" srcId="{C2E1CDF2-AFF8-46FE-B97F-CC7CE9AE09FB}" destId="{4E97D1FA-A3EE-43CA-8B1B-15ADB495FE27}" srcOrd="0" destOrd="0" presId="urn:microsoft.com/office/officeart/2005/8/layout/radial2"/>
    <dgm:cxn modelId="{45D3A679-6EE4-4BE9-901F-7FD38BC16F18}" type="presParOf" srcId="{C2E1CDF2-AFF8-46FE-B97F-CC7CE9AE09FB}" destId="{D21E1A59-698F-45D8-A12A-909773D9F145}" srcOrd="1" destOrd="0" presId="urn:microsoft.com/office/officeart/2005/8/layout/radial2"/>
    <dgm:cxn modelId="{E1D5C638-28CF-4B81-AD7B-F8F4173802CE}" type="presParOf" srcId="{229A3BBD-3168-48D1-8408-3CC37A2DC599}" destId="{268D3E07-687C-4980-802B-192A10AE59F7}" srcOrd="3" destOrd="0" presId="urn:microsoft.com/office/officeart/2005/8/layout/radial2"/>
    <dgm:cxn modelId="{EA213576-F4BF-4FEF-8955-A0E1D08F68D0}" type="presParOf" srcId="{229A3BBD-3168-48D1-8408-3CC37A2DC599}" destId="{6A85F7E1-BB6D-4181-8D65-125377ED5118}" srcOrd="4" destOrd="0" presId="urn:microsoft.com/office/officeart/2005/8/layout/radial2"/>
    <dgm:cxn modelId="{36694677-2564-46E8-A513-CE89C5087612}" type="presParOf" srcId="{6A85F7E1-BB6D-4181-8D65-125377ED5118}" destId="{CB9F53AC-3351-4483-9498-D8EBDDD25B7B}" srcOrd="0" destOrd="0" presId="urn:microsoft.com/office/officeart/2005/8/layout/radial2"/>
    <dgm:cxn modelId="{151F7043-E740-448D-92D0-952BABCBF0CD}" type="presParOf" srcId="{6A85F7E1-BB6D-4181-8D65-125377ED5118}" destId="{D1F8215D-E0CB-421C-9CCA-9C707724EF22}" srcOrd="1" destOrd="0" presId="urn:microsoft.com/office/officeart/2005/8/layout/radial2"/>
    <dgm:cxn modelId="{D4102826-9086-4B81-9BA0-0B198660BC33}" type="presParOf" srcId="{229A3BBD-3168-48D1-8408-3CC37A2DC599}" destId="{FEFB5528-3A5E-461C-AEE3-3A15FC55FCF1}" srcOrd="5" destOrd="0" presId="urn:microsoft.com/office/officeart/2005/8/layout/radial2"/>
    <dgm:cxn modelId="{8C5B9575-A1BF-4247-BCD2-E6FA8498582F}" type="presParOf" srcId="{229A3BBD-3168-48D1-8408-3CC37A2DC599}" destId="{3DC8834E-D786-4F50-B4DA-9D255F2762EB}" srcOrd="6" destOrd="0" presId="urn:microsoft.com/office/officeart/2005/8/layout/radial2"/>
    <dgm:cxn modelId="{A6F3097E-6AE8-43D2-86BB-2BE822F998D2}" type="presParOf" srcId="{3DC8834E-D786-4F50-B4DA-9D255F2762EB}" destId="{479792E5-E59E-444D-9EE8-5F84C709321F}" srcOrd="0" destOrd="0" presId="urn:microsoft.com/office/officeart/2005/8/layout/radial2"/>
    <dgm:cxn modelId="{B997E1D4-6C47-4180-BFE2-492F437225D0}" type="presParOf" srcId="{3DC8834E-D786-4F50-B4DA-9D255F2762EB}" destId="{C4CCA43A-A6C3-4E7E-955F-6C8E0B3E166A}" srcOrd="1" destOrd="0" presId="urn:microsoft.com/office/officeart/2005/8/layout/radial2"/>
    <dgm:cxn modelId="{1352F474-2AD1-4B05-B183-C3122CF5C304}" type="presParOf" srcId="{229A3BBD-3168-48D1-8408-3CC37A2DC599}" destId="{8F518BE7-EBD9-4C3D-8264-EFFBA521845D}" srcOrd="7" destOrd="0" presId="urn:microsoft.com/office/officeart/2005/8/layout/radial2"/>
    <dgm:cxn modelId="{967AAEAA-ED2C-45BB-AC21-253514DF2AD5}" type="presParOf" srcId="{229A3BBD-3168-48D1-8408-3CC37A2DC599}" destId="{FD7D759B-9124-46F0-AEAD-DC32FDEA5450}" srcOrd="8" destOrd="0" presId="urn:microsoft.com/office/officeart/2005/8/layout/radial2"/>
    <dgm:cxn modelId="{4EBDB5EF-2B30-499B-9456-10FAE617CA71}" type="presParOf" srcId="{FD7D759B-9124-46F0-AEAD-DC32FDEA5450}" destId="{0E472E10-AB1E-4D42-9317-06447E275C12}" srcOrd="0" destOrd="0" presId="urn:microsoft.com/office/officeart/2005/8/layout/radial2"/>
    <dgm:cxn modelId="{7CCF06F4-A4EE-401D-BE62-3FCEC5AB3FEF}" type="presParOf" srcId="{FD7D759B-9124-46F0-AEAD-DC32FDEA5450}" destId="{3A26D546-6916-414B-959D-24197DFF42F0}" srcOrd="1" destOrd="0" presId="urn:microsoft.com/office/officeart/2005/8/layout/radial2"/>
    <dgm:cxn modelId="{EE361520-76EB-4CF5-8AA8-849E4488E946}" type="presParOf" srcId="{229A3BBD-3168-48D1-8408-3CC37A2DC599}" destId="{C0915417-F295-48BD-A594-D607E47E3E90}" srcOrd="9" destOrd="0" presId="urn:microsoft.com/office/officeart/2005/8/layout/radial2"/>
    <dgm:cxn modelId="{2AA18C9C-123D-42BA-A41D-E23EF72A02A2}" type="presParOf" srcId="{229A3BBD-3168-48D1-8408-3CC37A2DC599}" destId="{7B877F59-818A-4BB0-AD7A-53D9C10522B3}" srcOrd="10" destOrd="0" presId="urn:microsoft.com/office/officeart/2005/8/layout/radial2"/>
    <dgm:cxn modelId="{8D1DE4ED-44E6-4BFC-A173-4A60E880689E}" type="presParOf" srcId="{7B877F59-818A-4BB0-AD7A-53D9C10522B3}" destId="{8D522EA0-FB6D-4987-AED5-D1684C1E8D88}" srcOrd="0" destOrd="0" presId="urn:microsoft.com/office/officeart/2005/8/layout/radial2"/>
    <dgm:cxn modelId="{A0A7674C-AD81-4C0C-93EE-229E8FE10F19}" type="presParOf" srcId="{7B877F59-818A-4BB0-AD7A-53D9C10522B3}" destId="{AE8D0D6C-2230-47F9-8736-FBBC93EF6C02}" srcOrd="1" destOrd="0" presId="urn:microsoft.com/office/officeart/2005/8/layout/radial2"/>
    <dgm:cxn modelId="{DE24665D-CFF9-4758-9DDB-B2B9C599381A}" type="presParOf" srcId="{229A3BBD-3168-48D1-8408-3CC37A2DC599}" destId="{731AFC7D-1A1C-4D36-A551-476FFC1DBBF5}" srcOrd="11" destOrd="0" presId="urn:microsoft.com/office/officeart/2005/8/layout/radial2"/>
    <dgm:cxn modelId="{6F2439EC-D74C-4F50-9DC1-E11BCE1C5747}" type="presParOf" srcId="{229A3BBD-3168-48D1-8408-3CC37A2DC599}" destId="{8E1CCF7A-955E-401B-A130-66283664124A}" srcOrd="12" destOrd="0" presId="urn:microsoft.com/office/officeart/2005/8/layout/radial2"/>
    <dgm:cxn modelId="{09C4FDF6-8381-4BC8-8F2F-947F83269AA3}" type="presParOf" srcId="{8E1CCF7A-955E-401B-A130-66283664124A}" destId="{2D1D1947-D0A9-45D0-84F9-D7A53652085D}" srcOrd="0" destOrd="0" presId="urn:microsoft.com/office/officeart/2005/8/layout/radial2"/>
    <dgm:cxn modelId="{5430392A-4BC2-4495-A451-D4BB1DF53A3D}" type="presParOf" srcId="{8E1CCF7A-955E-401B-A130-66283664124A}" destId="{2785B73C-8878-41E9-AA92-A2A7DC2ED464}" srcOrd="1" destOrd="0" presId="urn:microsoft.com/office/officeart/2005/8/layout/radial2"/>
  </dgm:cxnLst>
  <dgm:bg>
    <a:solidFill>
      <a:schemeClr val="bg1">
        <a:lumMod val="85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A70FC8-07E1-4AD9-A3EC-A2932A5EAB6E}">
      <dsp:nvSpPr>
        <dsp:cNvPr id="0" name=""/>
        <dsp:cNvSpPr/>
      </dsp:nvSpPr>
      <dsp:spPr>
        <a:xfrm rot="3370868">
          <a:off x="1467326" y="2674550"/>
          <a:ext cx="1102515" cy="35551"/>
        </a:xfrm>
        <a:custGeom>
          <a:avLst/>
          <a:gdLst/>
          <a:ahLst/>
          <a:cxnLst/>
          <a:rect l="0" t="0" r="0" b="0"/>
          <a:pathLst>
            <a:path>
              <a:moveTo>
                <a:pt x="0" y="17775"/>
              </a:moveTo>
              <a:lnTo>
                <a:pt x="1102515" y="177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0CA869-6D0F-4C33-9D84-D36C08DA2485}">
      <dsp:nvSpPr>
        <dsp:cNvPr id="0" name=""/>
        <dsp:cNvSpPr/>
      </dsp:nvSpPr>
      <dsp:spPr>
        <a:xfrm rot="1739794">
          <a:off x="1773545" y="2289179"/>
          <a:ext cx="989238" cy="35551"/>
        </a:xfrm>
        <a:custGeom>
          <a:avLst/>
          <a:gdLst/>
          <a:ahLst/>
          <a:cxnLst/>
          <a:rect l="0" t="0" r="0" b="0"/>
          <a:pathLst>
            <a:path>
              <a:moveTo>
                <a:pt x="0" y="17775"/>
              </a:moveTo>
              <a:lnTo>
                <a:pt x="989238" y="177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AAF4C2-AF77-4FD2-8DC3-36740E83009A}">
      <dsp:nvSpPr>
        <dsp:cNvPr id="0" name=""/>
        <dsp:cNvSpPr/>
      </dsp:nvSpPr>
      <dsp:spPr>
        <a:xfrm>
          <a:off x="1835546" y="1841582"/>
          <a:ext cx="992664" cy="35551"/>
        </a:xfrm>
        <a:custGeom>
          <a:avLst/>
          <a:gdLst/>
          <a:ahLst/>
          <a:cxnLst/>
          <a:rect l="0" t="0" r="0" b="0"/>
          <a:pathLst>
            <a:path>
              <a:moveTo>
                <a:pt x="0" y="17775"/>
              </a:moveTo>
              <a:lnTo>
                <a:pt x="992664" y="177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729035-BD42-40A4-9072-B1BFD87DED4B}">
      <dsp:nvSpPr>
        <dsp:cNvPr id="0" name=""/>
        <dsp:cNvSpPr/>
      </dsp:nvSpPr>
      <dsp:spPr>
        <a:xfrm rot="20059175">
          <a:off x="1780385" y="1419268"/>
          <a:ext cx="1116897" cy="35551"/>
        </a:xfrm>
        <a:custGeom>
          <a:avLst/>
          <a:gdLst/>
          <a:ahLst/>
          <a:cxnLst/>
          <a:rect l="0" t="0" r="0" b="0"/>
          <a:pathLst>
            <a:path>
              <a:moveTo>
                <a:pt x="0" y="17775"/>
              </a:moveTo>
              <a:lnTo>
                <a:pt x="1116897" y="177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3729F-0F3A-4469-A49A-346D5CEC1482}">
      <dsp:nvSpPr>
        <dsp:cNvPr id="0" name=""/>
        <dsp:cNvSpPr/>
      </dsp:nvSpPr>
      <dsp:spPr>
        <a:xfrm rot="18353412">
          <a:off x="1498499" y="1009591"/>
          <a:ext cx="1128216" cy="35551"/>
        </a:xfrm>
        <a:custGeom>
          <a:avLst/>
          <a:gdLst/>
          <a:ahLst/>
          <a:cxnLst/>
          <a:rect l="0" t="0" r="0" b="0"/>
          <a:pathLst>
            <a:path>
              <a:moveTo>
                <a:pt x="0" y="17775"/>
              </a:moveTo>
              <a:lnTo>
                <a:pt x="1128216" y="177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20F33-DD32-45E8-BDBB-35396048A524}">
      <dsp:nvSpPr>
        <dsp:cNvPr id="0" name=""/>
        <dsp:cNvSpPr/>
      </dsp:nvSpPr>
      <dsp:spPr>
        <a:xfrm>
          <a:off x="924874" y="1323668"/>
          <a:ext cx="1071379" cy="10713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7C139-1A36-45BE-8862-11D39797F185}">
      <dsp:nvSpPr>
        <dsp:cNvPr id="0" name=""/>
        <dsp:cNvSpPr/>
      </dsp:nvSpPr>
      <dsp:spPr>
        <a:xfrm>
          <a:off x="2207746" y="11242"/>
          <a:ext cx="746295" cy="5997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BE" sz="1100" kern="1200" dirty="0" smtClean="0"/>
            <a:t>AGW sol</a:t>
          </a:r>
          <a:endParaRPr lang="fr-BE" sz="1100" kern="1200" dirty="0"/>
        </a:p>
      </dsp:txBody>
      <dsp:txXfrm>
        <a:off x="2207746" y="11242"/>
        <a:ext cx="746295" cy="599766"/>
      </dsp:txXfrm>
    </dsp:sp>
    <dsp:sp modelId="{CFC6E2CD-9B10-484B-A6AE-89AE7FBA418A}">
      <dsp:nvSpPr>
        <dsp:cNvPr id="0" name=""/>
        <dsp:cNvSpPr/>
      </dsp:nvSpPr>
      <dsp:spPr>
        <a:xfrm>
          <a:off x="2830857" y="11242"/>
          <a:ext cx="1119442" cy="59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ctr" defTabSz="622300">
            <a:lnSpc>
              <a:spcPct val="90000"/>
            </a:lnSpc>
            <a:spcBef>
              <a:spcPct val="0"/>
            </a:spcBef>
            <a:spcAft>
              <a:spcPct val="15000"/>
            </a:spcAft>
            <a:buChar char="••"/>
          </a:pPr>
          <a:r>
            <a:rPr lang="fr-BE" sz="1400" kern="1200" dirty="0" smtClean="0"/>
            <a:t>1ère lecture 12.07.2018 </a:t>
          </a:r>
          <a:endParaRPr lang="fr-BE" sz="1400" kern="1200" dirty="0"/>
        </a:p>
      </dsp:txBody>
      <dsp:txXfrm>
        <a:off x="2830857" y="11242"/>
        <a:ext cx="1119442" cy="599766"/>
      </dsp:txXfrm>
    </dsp:sp>
    <dsp:sp modelId="{C8CE238B-5343-47DC-A0BD-6D34AC9B84F6}">
      <dsp:nvSpPr>
        <dsp:cNvPr id="0" name=""/>
        <dsp:cNvSpPr/>
      </dsp:nvSpPr>
      <dsp:spPr>
        <a:xfrm>
          <a:off x="2810734" y="553729"/>
          <a:ext cx="806703" cy="9249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BE" sz="1200" kern="1200" dirty="0" smtClean="0"/>
            <a:t>AGW rubrique/activité risque</a:t>
          </a:r>
          <a:endParaRPr lang="fr-BE" sz="1200" kern="1200" dirty="0"/>
        </a:p>
      </dsp:txBody>
      <dsp:txXfrm>
        <a:off x="2810734" y="553729"/>
        <a:ext cx="806703" cy="924906"/>
      </dsp:txXfrm>
    </dsp:sp>
    <dsp:sp modelId="{2C92F1C8-B97D-4AAB-9360-7E7FB64CEDB1}">
      <dsp:nvSpPr>
        <dsp:cNvPr id="0" name=""/>
        <dsp:cNvSpPr/>
      </dsp:nvSpPr>
      <dsp:spPr>
        <a:xfrm>
          <a:off x="3476875" y="553729"/>
          <a:ext cx="1210055" cy="92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ctr" defTabSz="533400">
            <a:lnSpc>
              <a:spcPct val="90000"/>
            </a:lnSpc>
            <a:spcBef>
              <a:spcPct val="0"/>
            </a:spcBef>
            <a:spcAft>
              <a:spcPct val="15000"/>
            </a:spcAft>
            <a:buChar char="••"/>
          </a:pPr>
          <a:r>
            <a:rPr lang="fr-BE" sz="1200" kern="1200" dirty="0" smtClean="0"/>
            <a:t>Adopté 27.09.2018</a:t>
          </a:r>
          <a:endParaRPr lang="fr-BE" sz="1200" kern="1200" dirty="0"/>
        </a:p>
      </dsp:txBody>
      <dsp:txXfrm>
        <a:off x="3476875" y="553729"/>
        <a:ext cx="1210055" cy="924906"/>
      </dsp:txXfrm>
    </dsp:sp>
    <dsp:sp modelId="{76C75266-E1BF-47DF-B080-0B480DE8DAB5}">
      <dsp:nvSpPr>
        <dsp:cNvPr id="0" name=""/>
        <dsp:cNvSpPr/>
      </dsp:nvSpPr>
      <dsp:spPr>
        <a:xfrm>
          <a:off x="2828211" y="1537944"/>
          <a:ext cx="642827" cy="64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BE" sz="1200" kern="1200" dirty="0" smtClean="0"/>
            <a:t>AGW assainisseur</a:t>
          </a:r>
          <a:endParaRPr lang="fr-BE" sz="1200" kern="1200" dirty="0"/>
        </a:p>
      </dsp:txBody>
      <dsp:txXfrm>
        <a:off x="2828211" y="1537944"/>
        <a:ext cx="642827" cy="642827"/>
      </dsp:txXfrm>
    </dsp:sp>
    <dsp:sp modelId="{5F4C05CE-AA97-49FF-84F4-9525F5E735D2}">
      <dsp:nvSpPr>
        <dsp:cNvPr id="0" name=""/>
        <dsp:cNvSpPr/>
      </dsp:nvSpPr>
      <dsp:spPr>
        <a:xfrm>
          <a:off x="3535321" y="1537944"/>
          <a:ext cx="964241" cy="64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fr-BE" sz="1200" kern="1200" dirty="0" smtClean="0"/>
            <a:t>1</a:t>
          </a:r>
          <a:r>
            <a:rPr lang="fr-BE" sz="1200" kern="1200" baseline="30000" dirty="0" smtClean="0"/>
            <a:t>ère</a:t>
          </a:r>
          <a:r>
            <a:rPr lang="fr-BE" sz="1200" kern="1200" dirty="0" smtClean="0"/>
            <a:t> lecture 20.09.2018 </a:t>
          </a:r>
          <a:endParaRPr lang="fr-BE" sz="1200" kern="1200" dirty="0"/>
        </a:p>
      </dsp:txBody>
      <dsp:txXfrm>
        <a:off x="3535321" y="1537944"/>
        <a:ext cx="964241" cy="642827"/>
      </dsp:txXfrm>
    </dsp:sp>
    <dsp:sp modelId="{89EDF6E9-EBC3-413E-BF6F-D090D9D96433}">
      <dsp:nvSpPr>
        <dsp:cNvPr id="0" name=""/>
        <dsp:cNvSpPr/>
      </dsp:nvSpPr>
      <dsp:spPr>
        <a:xfrm>
          <a:off x="2660493" y="2381119"/>
          <a:ext cx="642827" cy="64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BE" sz="1100" kern="1200" dirty="0" smtClean="0"/>
            <a:t>AGW normes</a:t>
          </a:r>
          <a:endParaRPr lang="fr-BE" sz="1100" kern="1200" dirty="0"/>
        </a:p>
      </dsp:txBody>
      <dsp:txXfrm>
        <a:off x="2660493" y="2381119"/>
        <a:ext cx="642827" cy="642827"/>
      </dsp:txXfrm>
    </dsp:sp>
    <dsp:sp modelId="{80AE447C-D177-44D2-A5DF-825733CF5541}">
      <dsp:nvSpPr>
        <dsp:cNvPr id="0" name=""/>
        <dsp:cNvSpPr/>
      </dsp:nvSpPr>
      <dsp:spPr>
        <a:xfrm>
          <a:off x="3367603" y="2381119"/>
          <a:ext cx="964241" cy="64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fr-BE" sz="1200" kern="1200" dirty="0" smtClean="0"/>
            <a:t>1ère lecture 12.07.2018 </a:t>
          </a:r>
          <a:endParaRPr lang="fr-BE" sz="1200" kern="1200" dirty="0"/>
        </a:p>
      </dsp:txBody>
      <dsp:txXfrm>
        <a:off x="3367603" y="2381119"/>
        <a:ext cx="964241" cy="642827"/>
      </dsp:txXfrm>
    </dsp:sp>
    <dsp:sp modelId="{2C065B33-354E-4F9C-902F-932602063CE0}">
      <dsp:nvSpPr>
        <dsp:cNvPr id="0" name=""/>
        <dsp:cNvSpPr/>
      </dsp:nvSpPr>
      <dsp:spPr>
        <a:xfrm>
          <a:off x="2182872" y="3095929"/>
          <a:ext cx="642827" cy="64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BE" sz="1200" kern="1200" dirty="0" smtClean="0"/>
            <a:t>AGW terres</a:t>
          </a:r>
          <a:endParaRPr lang="fr-BE" sz="1200" kern="1200" dirty="0"/>
        </a:p>
      </dsp:txBody>
      <dsp:txXfrm>
        <a:off x="2182872" y="3095929"/>
        <a:ext cx="642827" cy="642827"/>
      </dsp:txXfrm>
    </dsp:sp>
    <dsp:sp modelId="{B0D88C1C-1877-4247-AF4D-312EDF2D47BD}">
      <dsp:nvSpPr>
        <dsp:cNvPr id="0" name=""/>
        <dsp:cNvSpPr/>
      </dsp:nvSpPr>
      <dsp:spPr>
        <a:xfrm>
          <a:off x="2889983" y="3095929"/>
          <a:ext cx="964241" cy="64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fr-BE" sz="1200" kern="1200" dirty="0" smtClean="0"/>
            <a:t>Adopté  05.07.2018</a:t>
          </a:r>
          <a:endParaRPr lang="fr-BE" sz="1200" kern="1200" dirty="0"/>
        </a:p>
      </dsp:txBody>
      <dsp:txXfrm>
        <a:off x="2889983" y="3095929"/>
        <a:ext cx="964241" cy="6428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C5C91E-8279-474D-822B-281FD5BA4688}">
      <dsp:nvSpPr>
        <dsp:cNvPr id="0" name=""/>
        <dsp:cNvSpPr/>
      </dsp:nvSpPr>
      <dsp:spPr>
        <a:xfrm rot="10800000">
          <a:off x="646311" y="2381"/>
          <a:ext cx="5816837" cy="72682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511" tIns="76200" rIns="142240" bIns="76200" numCol="1" spcCol="1270" anchor="ctr" anchorCtr="0">
          <a:noAutofit/>
        </a:bodyPr>
        <a:lstStyle/>
        <a:p>
          <a:pPr marL="0" lvl="0" indent="358775" algn="ctr" defTabSz="889000">
            <a:lnSpc>
              <a:spcPct val="90000"/>
            </a:lnSpc>
            <a:spcBef>
              <a:spcPct val="0"/>
            </a:spcBef>
            <a:spcAft>
              <a:spcPct val="35000"/>
            </a:spcAft>
          </a:pPr>
          <a:r>
            <a:rPr lang="fr-BE" sz="2000" kern="1200" dirty="0" smtClean="0"/>
            <a:t>Demandeur permis -art 23</a:t>
          </a:r>
          <a:endParaRPr lang="fr-BE" sz="2000" kern="1200" dirty="0"/>
        </a:p>
      </dsp:txBody>
      <dsp:txXfrm rot="10800000">
        <a:off x="646311" y="2381"/>
        <a:ext cx="5816837" cy="726827"/>
      </dsp:txXfrm>
    </dsp:sp>
    <dsp:sp modelId="{BCB61BA7-4D01-467A-B534-BC9162B61731}">
      <dsp:nvSpPr>
        <dsp:cNvPr id="0" name=""/>
        <dsp:cNvSpPr/>
      </dsp:nvSpPr>
      <dsp:spPr>
        <a:xfrm>
          <a:off x="827420" y="2381"/>
          <a:ext cx="726827" cy="72682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327D6A-0016-4C61-9C70-11BEA789497A}">
      <dsp:nvSpPr>
        <dsp:cNvPr id="0" name=""/>
        <dsp:cNvSpPr/>
      </dsp:nvSpPr>
      <dsp:spPr>
        <a:xfrm rot="10800000">
          <a:off x="602390" y="946173"/>
          <a:ext cx="5844542" cy="72682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511" tIns="76200" rIns="142240" bIns="76200" numCol="1" spcCol="1270" anchor="ctr" anchorCtr="0">
          <a:noAutofit/>
        </a:bodyPr>
        <a:lstStyle/>
        <a:p>
          <a:pPr lvl="0" algn="r" defTabSz="889000">
            <a:lnSpc>
              <a:spcPct val="90000"/>
            </a:lnSpc>
            <a:spcBef>
              <a:spcPct val="0"/>
            </a:spcBef>
            <a:spcAft>
              <a:spcPct val="35000"/>
            </a:spcAft>
          </a:pPr>
          <a:r>
            <a:rPr lang="fr-BE" sz="2000" kern="1200" dirty="0" smtClean="0"/>
            <a:t>Exploitant activité à risque pour le sol – art 24 </a:t>
          </a:r>
          <a:endParaRPr lang="fr-BE" sz="2000" kern="1200" dirty="0"/>
        </a:p>
      </dsp:txBody>
      <dsp:txXfrm rot="10800000">
        <a:off x="602390" y="946173"/>
        <a:ext cx="5844542" cy="726827"/>
      </dsp:txXfrm>
    </dsp:sp>
    <dsp:sp modelId="{7449258D-DD56-4E56-9E97-E4D6CD0C6230}">
      <dsp:nvSpPr>
        <dsp:cNvPr id="0" name=""/>
        <dsp:cNvSpPr/>
      </dsp:nvSpPr>
      <dsp:spPr>
        <a:xfrm>
          <a:off x="827420" y="946173"/>
          <a:ext cx="726827" cy="72682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6D2185-3FF8-4DCF-A3B1-F85EBD3B4062}">
      <dsp:nvSpPr>
        <dsp:cNvPr id="0" name=""/>
        <dsp:cNvSpPr/>
      </dsp:nvSpPr>
      <dsp:spPr>
        <a:xfrm rot="10800000">
          <a:off x="652504" y="1889964"/>
          <a:ext cx="5804450" cy="72682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511" tIns="76200" rIns="142240" bIns="76200" numCol="1" spcCol="1270" anchor="ctr" anchorCtr="0">
          <a:noAutofit/>
        </a:bodyPr>
        <a:lstStyle/>
        <a:p>
          <a:pPr marL="0" lvl="0" indent="358775" algn="ctr" defTabSz="889000">
            <a:lnSpc>
              <a:spcPct val="90000"/>
            </a:lnSpc>
            <a:spcBef>
              <a:spcPct val="0"/>
            </a:spcBef>
            <a:spcAft>
              <a:spcPct val="35000"/>
            </a:spcAft>
          </a:pPr>
          <a:r>
            <a:rPr lang="fr-BE" sz="2000" kern="1200" dirty="0" smtClean="0"/>
            <a:t>Auteur dommage environnemental-art 25</a:t>
          </a:r>
          <a:endParaRPr lang="fr-BE" sz="2000" kern="1200" dirty="0"/>
        </a:p>
      </dsp:txBody>
      <dsp:txXfrm rot="10800000">
        <a:off x="652504" y="1889964"/>
        <a:ext cx="5804450" cy="726827"/>
      </dsp:txXfrm>
    </dsp:sp>
    <dsp:sp modelId="{45F3C926-85D8-4A16-AE8F-3C8901B75C93}">
      <dsp:nvSpPr>
        <dsp:cNvPr id="0" name=""/>
        <dsp:cNvSpPr/>
      </dsp:nvSpPr>
      <dsp:spPr>
        <a:xfrm>
          <a:off x="827420" y="1889964"/>
          <a:ext cx="726827" cy="72682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F8D17-25DC-4EE4-8B78-65F9E851E422}">
      <dsp:nvSpPr>
        <dsp:cNvPr id="0" name=""/>
        <dsp:cNvSpPr/>
      </dsp:nvSpPr>
      <dsp:spPr>
        <a:xfrm rot="10800000">
          <a:off x="624847" y="2833755"/>
          <a:ext cx="5859765" cy="72682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511" tIns="76200" rIns="142240" bIns="76200" numCol="1" spcCol="1270" anchor="ctr" anchorCtr="0">
          <a:noAutofit/>
        </a:bodyPr>
        <a:lstStyle/>
        <a:p>
          <a:pPr lvl="0" algn="ctr" defTabSz="889000">
            <a:lnSpc>
              <a:spcPct val="90000"/>
            </a:lnSpc>
            <a:spcBef>
              <a:spcPct val="0"/>
            </a:spcBef>
            <a:spcAft>
              <a:spcPct val="35000"/>
            </a:spcAft>
          </a:pPr>
          <a:r>
            <a:rPr lang="fr-BE" sz="2000" kern="1200" dirty="0" smtClean="0"/>
            <a:t>Titulaire désigné par administration-art 26</a:t>
          </a:r>
          <a:endParaRPr lang="fr-BE" sz="2000" kern="1200" dirty="0"/>
        </a:p>
      </dsp:txBody>
      <dsp:txXfrm rot="10800000">
        <a:off x="624847" y="2833755"/>
        <a:ext cx="5859765" cy="726827"/>
      </dsp:txXfrm>
    </dsp:sp>
    <dsp:sp modelId="{F5CE2361-FD1A-4ADB-899C-FEF03EFA33E8}">
      <dsp:nvSpPr>
        <dsp:cNvPr id="0" name=""/>
        <dsp:cNvSpPr/>
      </dsp:nvSpPr>
      <dsp:spPr>
        <a:xfrm>
          <a:off x="827420" y="2833755"/>
          <a:ext cx="726827" cy="726827"/>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E08827-0DB4-4423-B4A2-5E30950183CC}">
      <dsp:nvSpPr>
        <dsp:cNvPr id="0" name=""/>
        <dsp:cNvSpPr/>
      </dsp:nvSpPr>
      <dsp:spPr>
        <a:xfrm rot="10800000">
          <a:off x="1273543" y="393"/>
          <a:ext cx="4607070" cy="45246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25" tIns="76200" rIns="142240" bIns="76200" numCol="1" spcCol="1270" anchor="ctr" anchorCtr="0">
          <a:noAutofit/>
        </a:bodyPr>
        <a:lstStyle/>
        <a:p>
          <a:pPr lvl="0" algn="ctr" defTabSz="889000">
            <a:lnSpc>
              <a:spcPct val="90000"/>
            </a:lnSpc>
            <a:spcBef>
              <a:spcPct val="0"/>
            </a:spcBef>
            <a:spcAft>
              <a:spcPct val="35000"/>
            </a:spcAft>
          </a:pPr>
          <a:r>
            <a:rPr lang="fr-BE" sz="2000" kern="1200" dirty="0" smtClean="0"/>
            <a:t>PERMIS IMPETRANTS</a:t>
          </a:r>
          <a:endParaRPr lang="fr-BE" sz="2000" kern="1200" dirty="0"/>
        </a:p>
      </dsp:txBody>
      <dsp:txXfrm rot="10800000">
        <a:off x="1273543" y="393"/>
        <a:ext cx="4607070" cy="452465"/>
      </dsp:txXfrm>
    </dsp:sp>
    <dsp:sp modelId="{A2F0DC7F-4147-46DE-87BA-A628A4A4D2B5}">
      <dsp:nvSpPr>
        <dsp:cNvPr id="0" name=""/>
        <dsp:cNvSpPr/>
      </dsp:nvSpPr>
      <dsp:spPr>
        <a:xfrm>
          <a:off x="1047311" y="0"/>
          <a:ext cx="452465" cy="45246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E574E6-4A10-477D-B888-D17C05E9947C}">
      <dsp:nvSpPr>
        <dsp:cNvPr id="0" name=""/>
        <dsp:cNvSpPr/>
      </dsp:nvSpPr>
      <dsp:spPr>
        <a:xfrm rot="10800000">
          <a:off x="1273543" y="565975"/>
          <a:ext cx="4607070" cy="45246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25" tIns="76200" rIns="142240" bIns="76200" numCol="1" spcCol="1270" anchor="ctr" anchorCtr="0">
          <a:noAutofit/>
        </a:bodyPr>
        <a:lstStyle/>
        <a:p>
          <a:pPr lvl="0" algn="ctr" defTabSz="889000">
            <a:lnSpc>
              <a:spcPct val="90000"/>
            </a:lnSpc>
            <a:spcBef>
              <a:spcPct val="0"/>
            </a:spcBef>
            <a:spcAft>
              <a:spcPct val="35000"/>
            </a:spcAft>
          </a:pPr>
          <a:r>
            <a:rPr lang="fr-BE" sz="2000" kern="1200" dirty="0" smtClean="0"/>
            <a:t>PERMIS VOIRIE</a:t>
          </a:r>
          <a:endParaRPr lang="fr-BE" sz="2000" kern="1200" dirty="0"/>
        </a:p>
      </dsp:txBody>
      <dsp:txXfrm rot="10800000">
        <a:off x="1273543" y="565975"/>
        <a:ext cx="4607070" cy="452465"/>
      </dsp:txXfrm>
    </dsp:sp>
    <dsp:sp modelId="{ACAFD19F-DE2C-4100-B1D9-46727B0CD7F6}">
      <dsp:nvSpPr>
        <dsp:cNvPr id="0" name=""/>
        <dsp:cNvSpPr/>
      </dsp:nvSpPr>
      <dsp:spPr>
        <a:xfrm>
          <a:off x="1047311" y="565975"/>
          <a:ext cx="452465" cy="45246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C65D2-C497-428C-8B8B-1311CE05C63D}">
      <dsp:nvSpPr>
        <dsp:cNvPr id="0" name=""/>
        <dsp:cNvSpPr/>
      </dsp:nvSpPr>
      <dsp:spPr>
        <a:xfrm rot="10800000">
          <a:off x="1273543" y="1131556"/>
          <a:ext cx="4607070" cy="45246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25" tIns="76200" rIns="142240" bIns="76200" numCol="1" spcCol="1270" anchor="ctr" anchorCtr="0">
          <a:noAutofit/>
        </a:bodyPr>
        <a:lstStyle/>
        <a:p>
          <a:pPr lvl="0" algn="ctr" defTabSz="889000">
            <a:lnSpc>
              <a:spcPct val="90000"/>
            </a:lnSpc>
            <a:spcBef>
              <a:spcPct val="0"/>
            </a:spcBef>
            <a:spcAft>
              <a:spcPct val="35000"/>
            </a:spcAft>
          </a:pPr>
          <a:r>
            <a:rPr lang="fr-BE" sz="2000" kern="1200" dirty="0" smtClean="0"/>
            <a:t>PERMIS TEMPORAIRE &lt; 1an</a:t>
          </a:r>
          <a:endParaRPr lang="fr-BE" sz="2000" kern="1200" dirty="0"/>
        </a:p>
      </dsp:txBody>
      <dsp:txXfrm rot="10800000">
        <a:off x="1273543" y="1131556"/>
        <a:ext cx="4607070" cy="452465"/>
      </dsp:txXfrm>
    </dsp:sp>
    <dsp:sp modelId="{AF0C8DCB-F4E3-4E5B-83C4-31E31B71E654}">
      <dsp:nvSpPr>
        <dsp:cNvPr id="0" name=""/>
        <dsp:cNvSpPr/>
      </dsp:nvSpPr>
      <dsp:spPr>
        <a:xfrm>
          <a:off x="1047311" y="1131556"/>
          <a:ext cx="452465" cy="45246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98229C-10CA-47A9-B2CC-CB6349A393E3}">
      <dsp:nvSpPr>
        <dsp:cNvPr id="0" name=""/>
        <dsp:cNvSpPr/>
      </dsp:nvSpPr>
      <dsp:spPr>
        <a:xfrm rot="10800000">
          <a:off x="1273543" y="1697138"/>
          <a:ext cx="4607070" cy="45246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25" tIns="76200" rIns="142240" bIns="76200" numCol="1" spcCol="1270" anchor="ctr" anchorCtr="0">
          <a:noAutofit/>
        </a:bodyPr>
        <a:lstStyle/>
        <a:p>
          <a:pPr lvl="0" algn="ctr" defTabSz="889000">
            <a:lnSpc>
              <a:spcPct val="90000"/>
            </a:lnSpc>
            <a:spcBef>
              <a:spcPct val="0"/>
            </a:spcBef>
            <a:spcAft>
              <a:spcPct val="35000"/>
            </a:spcAft>
          </a:pPr>
          <a:r>
            <a:rPr lang="fr-BE" sz="2000" kern="1200" dirty="0" smtClean="0"/>
            <a:t>AUTRE CAS- AGW</a:t>
          </a:r>
          <a:endParaRPr lang="fr-BE" sz="2000" kern="1200" dirty="0"/>
        </a:p>
      </dsp:txBody>
      <dsp:txXfrm rot="10800000">
        <a:off x="1273543" y="1697138"/>
        <a:ext cx="4607070" cy="452465"/>
      </dsp:txXfrm>
    </dsp:sp>
    <dsp:sp modelId="{536AF73B-07EC-4BA8-A9CF-CB30FDF38008}">
      <dsp:nvSpPr>
        <dsp:cNvPr id="0" name=""/>
        <dsp:cNvSpPr/>
      </dsp:nvSpPr>
      <dsp:spPr>
        <a:xfrm>
          <a:off x="1047311" y="1697138"/>
          <a:ext cx="452465" cy="452465"/>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1AFC7D-1A1C-4D36-A551-476FFC1DBBF5}">
      <dsp:nvSpPr>
        <dsp:cNvPr id="0" name=""/>
        <dsp:cNvSpPr/>
      </dsp:nvSpPr>
      <dsp:spPr>
        <a:xfrm rot="6091412">
          <a:off x="1026029" y="2080255"/>
          <a:ext cx="538130" cy="22587"/>
        </a:xfrm>
        <a:custGeom>
          <a:avLst/>
          <a:gdLst/>
          <a:ahLst/>
          <a:cxnLst/>
          <a:rect l="0" t="0" r="0" b="0"/>
          <a:pathLst>
            <a:path>
              <a:moveTo>
                <a:pt x="0" y="11293"/>
              </a:moveTo>
              <a:lnTo>
                <a:pt x="538130" y="112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915417-F295-48BD-A594-D607E47E3E90}">
      <dsp:nvSpPr>
        <dsp:cNvPr id="0" name=""/>
        <dsp:cNvSpPr/>
      </dsp:nvSpPr>
      <dsp:spPr>
        <a:xfrm rot="14714669">
          <a:off x="909557" y="1065110"/>
          <a:ext cx="526335" cy="22587"/>
        </a:xfrm>
        <a:custGeom>
          <a:avLst/>
          <a:gdLst/>
          <a:ahLst/>
          <a:cxnLst/>
          <a:rect l="0" t="0" r="0" b="0"/>
          <a:pathLst>
            <a:path>
              <a:moveTo>
                <a:pt x="0" y="11293"/>
              </a:moveTo>
              <a:lnTo>
                <a:pt x="526335" y="112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518BE7-EBD9-4C3D-8264-EFFBA521845D}">
      <dsp:nvSpPr>
        <dsp:cNvPr id="0" name=""/>
        <dsp:cNvSpPr/>
      </dsp:nvSpPr>
      <dsp:spPr>
        <a:xfrm rot="1782777">
          <a:off x="1576624" y="2010927"/>
          <a:ext cx="1227986" cy="22587"/>
        </a:xfrm>
        <a:custGeom>
          <a:avLst/>
          <a:gdLst/>
          <a:ahLst/>
          <a:cxnLst/>
          <a:rect l="0" t="0" r="0" b="0"/>
          <a:pathLst>
            <a:path>
              <a:moveTo>
                <a:pt x="0" y="11293"/>
              </a:moveTo>
              <a:lnTo>
                <a:pt x="1227986" y="112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B5528-3A5E-461C-AEE3-3A15FC55FCF1}">
      <dsp:nvSpPr>
        <dsp:cNvPr id="0" name=""/>
        <dsp:cNvSpPr/>
      </dsp:nvSpPr>
      <dsp:spPr>
        <a:xfrm rot="398969">
          <a:off x="1651721" y="1687158"/>
          <a:ext cx="1674165" cy="22587"/>
        </a:xfrm>
        <a:custGeom>
          <a:avLst/>
          <a:gdLst/>
          <a:ahLst/>
          <a:cxnLst/>
          <a:rect l="0" t="0" r="0" b="0"/>
          <a:pathLst>
            <a:path>
              <a:moveTo>
                <a:pt x="0" y="11293"/>
              </a:moveTo>
              <a:lnTo>
                <a:pt x="1674165" y="112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D3E07-687C-4980-802B-192A10AE59F7}">
      <dsp:nvSpPr>
        <dsp:cNvPr id="0" name=""/>
        <dsp:cNvSpPr/>
      </dsp:nvSpPr>
      <dsp:spPr>
        <a:xfrm rot="21060685">
          <a:off x="1645321" y="1366755"/>
          <a:ext cx="1959361" cy="22587"/>
        </a:xfrm>
        <a:custGeom>
          <a:avLst/>
          <a:gdLst/>
          <a:ahLst/>
          <a:cxnLst/>
          <a:rect l="0" t="0" r="0" b="0"/>
          <a:pathLst>
            <a:path>
              <a:moveTo>
                <a:pt x="0" y="11293"/>
              </a:moveTo>
              <a:lnTo>
                <a:pt x="1959361" y="112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332679-67FB-4CB7-B2FA-FD99A9E63396}">
      <dsp:nvSpPr>
        <dsp:cNvPr id="0" name=""/>
        <dsp:cNvSpPr/>
      </dsp:nvSpPr>
      <dsp:spPr>
        <a:xfrm rot="20219804">
          <a:off x="1575780" y="1050676"/>
          <a:ext cx="2051693" cy="22587"/>
        </a:xfrm>
        <a:custGeom>
          <a:avLst/>
          <a:gdLst/>
          <a:ahLst/>
          <a:cxnLst/>
          <a:rect l="0" t="0" r="0" b="0"/>
          <a:pathLst>
            <a:path>
              <a:moveTo>
                <a:pt x="0" y="11293"/>
              </a:moveTo>
              <a:lnTo>
                <a:pt x="2051693" y="112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54B00-AE99-42F5-A342-ABE2599BA12A}">
      <dsp:nvSpPr>
        <dsp:cNvPr id="0" name=""/>
        <dsp:cNvSpPr/>
      </dsp:nvSpPr>
      <dsp:spPr>
        <a:xfrm>
          <a:off x="885918" y="1076146"/>
          <a:ext cx="1030348" cy="99100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7D1FA-A3EE-43CA-8B1B-15ADB495FE27}">
      <dsp:nvSpPr>
        <dsp:cNvPr id="0" name=""/>
        <dsp:cNvSpPr/>
      </dsp:nvSpPr>
      <dsp:spPr>
        <a:xfrm>
          <a:off x="2992710" y="19896"/>
          <a:ext cx="2478851" cy="699708"/>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Renouvellement du permis </a:t>
          </a:r>
          <a:endParaRPr lang="fr-BE" sz="1600" b="1" kern="1200" dirty="0"/>
        </a:p>
      </dsp:txBody>
      <dsp:txXfrm>
        <a:off x="2992710" y="19896"/>
        <a:ext cx="2478851" cy="699708"/>
      </dsp:txXfrm>
    </dsp:sp>
    <dsp:sp modelId="{CB9F53AC-3351-4483-9498-D8EBDDD25B7B}">
      <dsp:nvSpPr>
        <dsp:cNvPr id="0" name=""/>
        <dsp:cNvSpPr/>
      </dsp:nvSpPr>
      <dsp:spPr>
        <a:xfrm>
          <a:off x="3530944" y="786864"/>
          <a:ext cx="1647922" cy="63509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Cessation d’activités</a:t>
          </a:r>
          <a:endParaRPr lang="fr-BE" sz="1600" b="1" kern="1200" dirty="0"/>
        </a:p>
      </dsp:txBody>
      <dsp:txXfrm>
        <a:off x="3530944" y="786864"/>
        <a:ext cx="1647922" cy="635096"/>
      </dsp:txXfrm>
    </dsp:sp>
    <dsp:sp modelId="{479792E5-E59E-444D-9EE8-5F84C709321F}">
      <dsp:nvSpPr>
        <dsp:cNvPr id="0" name=""/>
        <dsp:cNvSpPr/>
      </dsp:nvSpPr>
      <dsp:spPr>
        <a:xfrm>
          <a:off x="3261811" y="1547124"/>
          <a:ext cx="2161740" cy="734901"/>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Changement exploitant</a:t>
          </a:r>
          <a:endParaRPr lang="fr-BE" sz="1600" b="1" kern="1200" dirty="0"/>
        </a:p>
      </dsp:txBody>
      <dsp:txXfrm>
        <a:off x="3261811" y="1547124"/>
        <a:ext cx="2161740" cy="734901"/>
      </dsp:txXfrm>
    </dsp:sp>
    <dsp:sp modelId="{0E472E10-AB1E-4D42-9317-06447E275C12}">
      <dsp:nvSpPr>
        <dsp:cNvPr id="0" name=""/>
        <dsp:cNvSpPr/>
      </dsp:nvSpPr>
      <dsp:spPr>
        <a:xfrm>
          <a:off x="2462577" y="2187338"/>
          <a:ext cx="1741740" cy="97416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Mise hors service d'un réservoir</a:t>
          </a:r>
          <a:endParaRPr lang="fr-BE" sz="1600" b="1" kern="1200" dirty="0"/>
        </a:p>
      </dsp:txBody>
      <dsp:txXfrm>
        <a:off x="2462577" y="2187338"/>
        <a:ext cx="1741740" cy="974167"/>
      </dsp:txXfrm>
    </dsp:sp>
    <dsp:sp modelId="{8D522EA0-FB6D-4987-AED5-D1684C1E8D88}">
      <dsp:nvSpPr>
        <dsp:cNvPr id="0" name=""/>
        <dsp:cNvSpPr/>
      </dsp:nvSpPr>
      <dsp:spPr>
        <a:xfrm>
          <a:off x="0" y="12879"/>
          <a:ext cx="1749322" cy="83427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Mise en conformité</a:t>
          </a:r>
          <a:endParaRPr lang="fr-FR" sz="1600" b="1" kern="1200" dirty="0"/>
        </a:p>
      </dsp:txBody>
      <dsp:txXfrm>
        <a:off x="0" y="12879"/>
        <a:ext cx="1749322" cy="834276"/>
      </dsp:txXfrm>
    </dsp:sp>
    <dsp:sp modelId="{2D1D1947-D0A9-45D0-84F9-D7A53652085D}">
      <dsp:nvSpPr>
        <dsp:cNvPr id="0" name=""/>
        <dsp:cNvSpPr/>
      </dsp:nvSpPr>
      <dsp:spPr>
        <a:xfrm>
          <a:off x="0" y="2354431"/>
          <a:ext cx="2332914" cy="736131"/>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sz="1600" b="1" kern="1200" dirty="0" smtClean="0"/>
            <a:t>Suspicion pollution</a:t>
          </a:r>
          <a:endParaRPr lang="fr-FR" sz="1600" b="1" kern="1200" dirty="0"/>
        </a:p>
      </dsp:txBody>
      <dsp:txXfrm>
        <a:off x="0" y="2354431"/>
        <a:ext cx="2332914" cy="73613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13DBBC45-0256-4CA6-8837-3683515BBA4A}" type="datetimeFigureOut">
              <a:rPr lang="fr-BE" smtClean="0"/>
              <a:pPr/>
              <a:t>4/12/2018</a:t>
            </a:fld>
            <a:endParaRPr lang="fr-BE"/>
          </a:p>
        </p:txBody>
      </p:sp>
      <p:sp>
        <p:nvSpPr>
          <p:cNvPr id="4" name="Espace réservé du pied de page 3"/>
          <p:cNvSpPr>
            <a:spLocks noGrp="1"/>
          </p:cNvSpPr>
          <p:nvPr>
            <p:ph type="ftr" sz="quarter" idx="2"/>
          </p:nvPr>
        </p:nvSpPr>
        <p:spPr>
          <a:xfrm>
            <a:off x="0" y="9428164"/>
            <a:ext cx="2890665" cy="4968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776866" y="9428164"/>
            <a:ext cx="2890665" cy="496887"/>
          </a:xfrm>
          <a:prstGeom prst="rect">
            <a:avLst/>
          </a:prstGeom>
        </p:spPr>
        <p:txBody>
          <a:bodyPr vert="horz" lIns="91440" tIns="45720" rIns="91440" bIns="45720" rtlCol="0" anchor="b"/>
          <a:lstStyle>
            <a:lvl1pPr algn="r">
              <a:defRPr sz="1200"/>
            </a:lvl1pPr>
          </a:lstStyle>
          <a:p>
            <a:fld id="{035B3F97-7237-4267-8FC2-4742D0632078}" type="slidenum">
              <a:rPr lang="fr-BE" smtClean="0"/>
              <a:pPr/>
              <a:t>‹N°›</a:t>
            </a:fld>
            <a:endParaRPr lang="fr-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08C8B9A0-3BF6-46B3-8D51-404740A2214C}" type="datetimeFigureOut">
              <a:rPr lang="fr-BE" smtClean="0"/>
              <a:pPr/>
              <a:t>4/12/2018</a:t>
            </a:fld>
            <a:endParaRPr lang="fr-BE"/>
          </a:p>
        </p:txBody>
      </p:sp>
      <p:sp>
        <p:nvSpPr>
          <p:cNvPr id="4" name="Espace réservé de l'image des diapositives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66909" y="4715154"/>
            <a:ext cx="533527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4870C7B0-C857-4A24-9B44-CF1473C1939A}" type="slidenum">
              <a:rPr lang="fr-BE" smtClean="0"/>
              <a:pPr/>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cap="none" normalizeH="0" baseline="0" dirty="0" smtClean="0">
                <a:ln>
                  <a:noFill/>
                </a:ln>
                <a:solidFill>
                  <a:srgbClr val="7030A0"/>
                </a:solidFill>
                <a:effectLst/>
                <a:latin typeface="Arial" pitchFamily="34" charset="0"/>
                <a:ea typeface="Calibri" pitchFamily="34" charset="0"/>
                <a:cs typeface="Times New Roman" pitchFamily="18" charset="0"/>
              </a:rPr>
              <a:t>Art. D.IV.88. Lorsqu’un projet requiert pour sa réalisation une ou plusieurs autres autorisations visées à l’article D.IV.56 ou visées par une autre législation de police administrative, les actes et travaux autorisés par le permis ne peuvent être exécutés par son titulaire tant que ce dernier ne dispose pas desdites autorisations.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endParaRPr lang="fr-BE" dirty="0"/>
          </a:p>
        </p:txBody>
      </p:sp>
      <p:sp>
        <p:nvSpPr>
          <p:cNvPr id="4" name="Espace réservé du numéro de diapositive 3"/>
          <p:cNvSpPr>
            <a:spLocks noGrp="1"/>
          </p:cNvSpPr>
          <p:nvPr>
            <p:ph type="sldNum" sz="quarter" idx="10"/>
          </p:nvPr>
        </p:nvSpPr>
        <p:spPr/>
        <p:txBody>
          <a:bodyPr/>
          <a:lstStyle/>
          <a:p>
            <a:fld id="{4870C7B0-C857-4A24-9B44-CF1473C1939A}" type="slidenum">
              <a:rPr lang="fr-BE" smtClean="0"/>
              <a:pPr/>
              <a:t>25</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4870C7B0-C857-4A24-9B44-CF1473C1939A}" type="slidenum">
              <a:rPr lang="fr-BE" smtClean="0"/>
              <a:pPr/>
              <a:t>43</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3" name="Image 2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5148000" cy="2173394"/>
          </a:xfrm>
          <a:prstGeom prst="rect">
            <a:avLst/>
          </a:prstGeom>
        </p:spPr>
      </p:pic>
      <p:sp>
        <p:nvSpPr>
          <p:cNvPr id="36" name="Rectangle 35"/>
          <p:cNvSpPr/>
          <p:nvPr userDrawn="1"/>
        </p:nvSpPr>
        <p:spPr>
          <a:xfrm>
            <a:off x="0" y="4248000"/>
            <a:ext cx="2160000" cy="9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Titre 1"/>
          <p:cNvSpPr>
            <a:spLocks noGrp="1"/>
          </p:cNvSpPr>
          <p:nvPr>
            <p:ph type="ctrTitle" hasCustomPrompt="1"/>
          </p:nvPr>
        </p:nvSpPr>
        <p:spPr>
          <a:xfrm>
            <a:off x="1362364" y="2880000"/>
            <a:ext cx="7060578" cy="1544400"/>
          </a:xfrm>
        </p:spPr>
        <p:txBody>
          <a:bodyPr anchor="t">
            <a:normAutofit/>
          </a:bodyPr>
          <a:lstStyle>
            <a:lvl1pPr algn="l">
              <a:defRPr sz="3000" b="1">
                <a:solidFill>
                  <a:srgbClr val="7AB929"/>
                </a:solidFill>
              </a:defRPr>
            </a:lvl1pPr>
          </a:lstStyle>
          <a:p>
            <a:r>
              <a:rPr lang="fr-FR" dirty="0" smtClean="0"/>
              <a:t>CLIQUEZ ET MODIFIEZ LE TITRE</a:t>
            </a:r>
            <a:endParaRPr lang="fr-FR" dirty="0"/>
          </a:p>
        </p:txBody>
      </p:sp>
      <p:sp>
        <p:nvSpPr>
          <p:cNvPr id="6" name="Rectangle 5"/>
          <p:cNvSpPr/>
          <p:nvPr userDrawn="1"/>
        </p:nvSpPr>
        <p:spPr>
          <a:xfrm>
            <a:off x="8422942" y="459551"/>
            <a:ext cx="721058" cy="9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 val="10386660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xmlns="" val="311662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154781"/>
            <a:ext cx="2057400" cy="3290888"/>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392233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xmlns="" val="152046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normAutofit/>
          </a:bodyPr>
          <a:lstStyle>
            <a:lvl1pPr algn="l">
              <a:defRPr sz="36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Tree>
    <p:extLst>
      <p:ext uri="{BB962C8B-B14F-4D97-AF65-F5344CB8AC3E}">
        <p14:creationId xmlns:p14="http://schemas.microsoft.com/office/powerpoint/2010/main" xmlns="" val="155007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lstStyle/>
          <a:p>
            <a:r>
              <a:rPr lang="fr-FR" dirty="0" smtClean="0"/>
              <a:t>CLIQUEZ ET MODIFIEZ LE TITRE</a:t>
            </a:r>
            <a:endParaRPr lang="fr-FR" dirty="0"/>
          </a:p>
        </p:txBody>
      </p:sp>
      <p:sp>
        <p:nvSpPr>
          <p:cNvPr id="3" name="Espace réservé du contenu 2"/>
          <p:cNvSpPr>
            <a:spLocks noGrp="1"/>
          </p:cNvSpPr>
          <p:nvPr>
            <p:ph sz="half" idx="1"/>
          </p:nvPr>
        </p:nvSpPr>
        <p:spPr>
          <a:xfrm>
            <a:off x="754302" y="900113"/>
            <a:ext cx="3741498" cy="2545556"/>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900113"/>
            <a:ext cx="3774102" cy="2545556"/>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xmlns="" val="168313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05979"/>
            <a:ext cx="8229600" cy="857250"/>
          </a:xfr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110053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3" name="Espace réservé de la date 2"/>
          <p:cNvSpPr>
            <a:spLocks noGrp="1"/>
          </p:cNvSpPr>
          <p:nvPr>
            <p:ph type="dt" sz="half" idx="10"/>
          </p:nvPr>
        </p:nvSpPr>
        <p:spPr>
          <a:xfrm>
            <a:off x="457200" y="4767263"/>
            <a:ext cx="2133600" cy="273844"/>
          </a:xfrm>
          <a:prstGeom prst="rect">
            <a:avLst/>
          </a:prstGeom>
        </p:spPr>
        <p:txBody>
          <a:bodyPr/>
          <a:lstStyle/>
          <a:p>
            <a:fld id="{04EB6A17-D7A4-3049-9C0B-80302430D2B0}" type="datetimeFigureOut">
              <a:rPr lang="fr-FR" smtClean="0"/>
              <a:pPr/>
              <a:t>04/12/2018</a:t>
            </a:fld>
            <a:endParaRPr lang="fr-FR"/>
          </a:p>
        </p:txBody>
      </p:sp>
      <p:sp>
        <p:nvSpPr>
          <p:cNvPr id="4" name="Espace réservé du pied de page 3"/>
          <p:cNvSpPr>
            <a:spLocks noGrp="1"/>
          </p:cNvSpPr>
          <p:nvPr>
            <p:ph type="ftr" sz="quarter" idx="11"/>
          </p:nvPr>
        </p:nvSpPr>
        <p:spPr>
          <a:xfrm>
            <a:off x="3124200" y="4767263"/>
            <a:ext cx="2895600" cy="273844"/>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4767263"/>
            <a:ext cx="2133600" cy="273844"/>
          </a:xfrm>
          <a:prstGeom prst="rect">
            <a:avLst/>
          </a:prstGeom>
        </p:spPr>
        <p:txBody>
          <a:bodyPr/>
          <a:lstStyle/>
          <a:p>
            <a:fld id="{2E794143-8163-F543-A4DC-FC997488DC9F}" type="slidenum">
              <a:rPr lang="fr-FR" smtClean="0"/>
              <a:pPr/>
              <a:t>‹N°›</a:t>
            </a:fld>
            <a:endParaRPr lang="fr-FR"/>
          </a:p>
        </p:txBody>
      </p:sp>
    </p:spTree>
    <p:extLst>
      <p:ext uri="{BB962C8B-B14F-4D97-AF65-F5344CB8AC3E}">
        <p14:creationId xmlns:p14="http://schemas.microsoft.com/office/powerpoint/2010/main" xmlns="" val="32565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fld id="{04EB6A17-D7A4-3049-9C0B-80302430D2B0}" type="datetimeFigureOut">
              <a:rPr lang="fr-FR" smtClean="0"/>
              <a:pPr/>
              <a:t>04/12/2018</a:t>
            </a:fld>
            <a:endParaRPr lang="fr-FR"/>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p>
            <a:fld id="{2E794143-8163-F543-A4DC-FC997488DC9F}" type="slidenum">
              <a:rPr lang="fr-FR" smtClean="0"/>
              <a:pPr/>
              <a:t>‹N°›</a:t>
            </a:fld>
            <a:endParaRPr lang="fr-FR"/>
          </a:p>
        </p:txBody>
      </p:sp>
    </p:spTree>
    <p:extLst>
      <p:ext uri="{BB962C8B-B14F-4D97-AF65-F5344CB8AC3E}">
        <p14:creationId xmlns:p14="http://schemas.microsoft.com/office/powerpoint/2010/main" xmlns="" val="201861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1" y="204787"/>
            <a:ext cx="3008313" cy="871538"/>
          </a:xfrm>
        </p:spPr>
        <p:txBody>
          <a:bodyPr anchor="b"/>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204788"/>
            <a:ext cx="5111750" cy="438983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fld id="{04EB6A17-D7A4-3049-9C0B-80302430D2B0}" type="datetimeFigureOut">
              <a:rPr lang="fr-FR" smtClean="0"/>
              <a:pPr/>
              <a:t>04/12/2018</a:t>
            </a:fld>
            <a:endParaRPr lang="fr-FR"/>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fld id="{2E794143-8163-F543-A4DC-FC997488DC9F}" type="slidenum">
              <a:rPr lang="fr-FR" smtClean="0"/>
              <a:pPr/>
              <a:t>‹N°›</a:t>
            </a:fld>
            <a:endParaRPr lang="fr-FR"/>
          </a:p>
        </p:txBody>
      </p:sp>
    </p:spTree>
    <p:extLst>
      <p:ext uri="{BB962C8B-B14F-4D97-AF65-F5344CB8AC3E}">
        <p14:creationId xmlns:p14="http://schemas.microsoft.com/office/powerpoint/2010/main" xmlns="" val="284623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3600450"/>
            <a:ext cx="5486400" cy="425054"/>
          </a:xfrm>
        </p:spPr>
        <p:txBody>
          <a:bodyPr anchor="b"/>
          <a:lstStyle>
            <a:lvl1pPr algn="l">
              <a:defRPr sz="20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xmlns="" val="289506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4182" y="205979"/>
            <a:ext cx="7868120" cy="85725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554182" y="1200150"/>
            <a:ext cx="7868120" cy="3227849"/>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7" name="Image 6"/>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2" y="4248000"/>
            <a:ext cx="2160000" cy="911913"/>
          </a:xfrm>
          <a:prstGeom prst="rect">
            <a:avLst/>
          </a:prstGeom>
        </p:spPr>
      </p:pic>
      <p:sp>
        <p:nvSpPr>
          <p:cNvPr id="8" name="Espace réservé de la date 3"/>
          <p:cNvSpPr txBox="1">
            <a:spLocks/>
          </p:cNvSpPr>
          <p:nvPr/>
        </p:nvSpPr>
        <p:spPr>
          <a:xfrm>
            <a:off x="7128000" y="216000"/>
            <a:ext cx="1800000" cy="540000"/>
          </a:xfrm>
          <a:prstGeom prst="rect">
            <a:avLst/>
          </a:prstGeom>
        </p:spPr>
        <p:txBody>
          <a:bodyPr/>
          <a:lstStyle>
            <a:defPPr>
              <a:defRPr lang="fr-FR"/>
            </a:defPPr>
            <a:lvl1pPr marL="0" algn="r" defTabSz="457200" rtl="0" eaLnBrk="1" latinLnBrk="0" hangingPunct="1">
              <a:defRPr sz="18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EB6A17-D7A4-3049-9C0B-80302430D2B0}" type="datetimeFigureOut">
              <a:rPr lang="fr-FR" sz="1200" smtClean="0">
                <a:solidFill>
                  <a:srgbClr val="898989"/>
                </a:solidFill>
              </a:rPr>
              <a:pPr/>
              <a:t>04/12/2018</a:t>
            </a:fld>
            <a:endParaRPr lang="fr-FR" sz="1200" dirty="0" smtClean="0">
              <a:solidFill>
                <a:srgbClr val="898989"/>
              </a:solidFill>
            </a:endParaRPr>
          </a:p>
          <a:p>
            <a:fld id="{2E794143-8163-F543-A4DC-FC997488DC9F}" type="slidenum">
              <a:rPr lang="fr-FR" sz="1200" b="1" smtClean="0">
                <a:solidFill>
                  <a:srgbClr val="898989"/>
                </a:solidFill>
              </a:rPr>
              <a:pPr/>
              <a:t>‹N°›</a:t>
            </a:fld>
            <a:endParaRPr lang="fr-FR" sz="1200" b="1" dirty="0">
              <a:solidFill>
                <a:srgbClr val="898989"/>
              </a:solidFill>
            </a:endParaRPr>
          </a:p>
        </p:txBody>
      </p:sp>
      <p:sp>
        <p:nvSpPr>
          <p:cNvPr id="9" name="Rectangle 6"/>
          <p:cNvSpPr>
            <a:spLocks noChangeArrowheads="1"/>
          </p:cNvSpPr>
          <p:nvPr/>
        </p:nvSpPr>
        <p:spPr bwMode="auto">
          <a:xfrm>
            <a:off x="8244000" y="4963500"/>
            <a:ext cx="900000" cy="180000"/>
          </a:xfrm>
          <a:prstGeom prst="rect">
            <a:avLst/>
          </a:prstGeom>
          <a:solidFill>
            <a:srgbClr val="7AB929"/>
          </a:solidFill>
          <a:ln>
            <a:noFill/>
          </a:ln>
          <a:extLst/>
        </p:spPr>
        <p:txBody>
          <a:bodyPr/>
          <a:lstStyle/>
          <a:p>
            <a:endParaRPr lang="fr-FR"/>
          </a:p>
        </p:txBody>
      </p:sp>
      <p:sp>
        <p:nvSpPr>
          <p:cNvPr id="10" name="ZoneTexte 12"/>
          <p:cNvSpPr txBox="1">
            <a:spLocks noChangeArrowheads="1"/>
          </p:cNvSpPr>
          <p:nvPr/>
        </p:nvSpPr>
        <p:spPr bwMode="auto">
          <a:xfrm>
            <a:off x="0" y="4428000"/>
            <a:ext cx="8064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fr-FR" sz="1200" b="1" dirty="0">
                <a:solidFill>
                  <a:srgbClr val="000000"/>
                </a:solidFill>
                <a:latin typeface="Arial" charset="0"/>
                <a:cs typeface="Arial" charset="0"/>
              </a:rPr>
              <a:t>Service public de Wallonie</a:t>
            </a:r>
            <a:r>
              <a:rPr lang="fr-FR" sz="1200" b="1" dirty="0">
                <a:solidFill>
                  <a:srgbClr val="002D59"/>
                </a:solidFill>
                <a:latin typeface="Arial" charset="0"/>
                <a:cs typeface="Arial" charset="0"/>
              </a:rPr>
              <a:t> </a:t>
            </a:r>
            <a:r>
              <a:rPr lang="fr-FR" sz="1200" b="1" kern="1200" dirty="0" smtClean="0">
                <a:solidFill>
                  <a:srgbClr val="7AB929"/>
                </a:solidFill>
                <a:effectLst/>
                <a:latin typeface="Arial"/>
                <a:ea typeface="ＭＳ Ｐゴシック" charset="0"/>
                <a:cs typeface="Arial"/>
              </a:rPr>
              <a:t>agriculture ressources naturelles environnement</a:t>
            </a:r>
            <a:r>
              <a:rPr lang="fr-FR" sz="1200" b="1" dirty="0" smtClean="0">
                <a:solidFill>
                  <a:srgbClr val="7AB929"/>
                </a:solidFill>
                <a:effectLst/>
                <a:latin typeface="Arial"/>
                <a:cs typeface="Arial"/>
              </a:rPr>
              <a:t> </a:t>
            </a:r>
            <a:endParaRPr lang="fr-FR" sz="1200" b="1" dirty="0">
              <a:solidFill>
                <a:srgbClr val="7AB929"/>
              </a:solidFill>
              <a:latin typeface="Arial"/>
              <a:cs typeface="Arial"/>
            </a:endParaRPr>
          </a:p>
        </p:txBody>
      </p:sp>
    </p:spTree>
    <p:extLst>
      <p:ext uri="{BB962C8B-B14F-4D97-AF65-F5344CB8AC3E}">
        <p14:creationId xmlns:p14="http://schemas.microsoft.com/office/powerpoint/2010/main" xmlns="" val="234485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1" kern="1200">
          <a:solidFill>
            <a:srgbClr val="7AB92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be/url?sa=i&amp;rct=j&amp;q=&amp;esrc=s&amp;source=images&amp;cd=&amp;cad=rja&amp;uact=8&amp;ved=2ahUKEwjT0MGOvcvZAhUDJsAKHbPIDFYQjRx6BAgAEAY&amp;url=http://avrieux.com/interdiction-acces-domaine-skiable-la-norma/&amp;psig=AOvVaw1pGopbXXqAWX_Tt02z7P1w&amp;ust=1520005502077197" TargetMode="External"/><Relationship Id="rId1" Type="http://schemas.openxmlformats.org/officeDocument/2006/relationships/slideLayout" Target="../slideLayouts/slideLayout2.xml"/><Relationship Id="rId4" Type="http://schemas.openxmlformats.org/officeDocument/2006/relationships/hyperlink" Target="http://bdes.spw.wallonie.b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hyperlink" Target="https://www.google.be/url?sa=i&amp;rct=j&amp;q=&amp;esrc=s&amp;source=images&amp;cd=&amp;cad=rja&amp;uact=8&amp;ved=2ahUKEwijufCC-83ZAhXB_aQKHWlXAbIQjRx6BAgAEAY&amp;url=https://michelzbinden.com/fr/calendriers/janvier-2019/calendrier-janvier-2019-64ds&amp;psig=AOvVaw3LeB6ZRLy9D_T0BNVdf7Eo&amp;ust=1520091159831425"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jpeg"/><Relationship Id="rId4" Type="http://schemas.openxmlformats.org/officeDocument/2006/relationships/diagramData" Target="../diagrams/data1.xml"/><Relationship Id="rId9" Type="http://schemas.openxmlformats.org/officeDocument/2006/relationships/hyperlink" Target="https://www.google.be/url?sa=i&amp;rct=j&amp;q=&amp;esrc=s&amp;source=images&amp;cd=&amp;cad=rja&amp;uact=8&amp;ved=2ahUKEwic7YrCkaTdAhUuyYUKHcPxCXkQjRx6BAgBEAU&amp;url=https://michelzbinden.com/fr/calendriers/novembre-2019/calendrier-novembre-2019-64ld&amp;psig=AOvVaw2M51n0txk6LN4xDNGEpszx&amp;ust=153624628281263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google.be/url?sa=i&amp;rct=j&amp;q=&amp;esrc=s&amp;source=images&amp;cd=&amp;cad=rja&amp;uact=8&amp;ved=2ahUKEwihy7Or-fDZAhWMzKQKHfQtCc4QjRx6BAgAEAU&amp;url=http://canacopegdl.com/synonym/genial.html&amp;psig=AOvVaw1zCv75B1VDufk2xipN0o4U&amp;ust=1521293299881056" TargetMode="Externa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be/url?sa=i&amp;rct=j&amp;q=&amp;esrc=s&amp;source=images&amp;cd=&amp;cad=rja&amp;uact=8&amp;ved=2ahUKEwiepqqOu9DaAhWMa8AKHQobBqIQjRx6BAgAEAU&amp;url=https://www.forage-fogega.fr/galerie-photos/&amp;psig=AOvVaw19BpZ3S2nDgl8ne0Yrj3EX&amp;ust=1524575126751166"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5.jpeg"/><Relationship Id="rId7" Type="http://schemas.openxmlformats.org/officeDocument/2006/relationships/hyperlink" Target="https://www.google.be/url?sa=i&amp;rct=j&amp;q=&amp;esrc=s&amp;source=images&amp;cd=&amp;cad=rja&amp;uact=8&amp;ved=2ahUKEwjV5annvNDaAhVBD8AKHXuoAQgQjRx6BAgAEAU&amp;url=https://www.youtube.com/watch?v=ksWvwZeT2r8&amp;psig=AOvVaw16r-ojgbtOAQ8_LIyTZhcX&amp;ust=1524575572515599" TargetMode="External"/><Relationship Id="rId2" Type="http://schemas.openxmlformats.org/officeDocument/2006/relationships/hyperlink" Target="https://www.google.be/url?sa=i&amp;rct=j&amp;q=&amp;esrc=s&amp;source=images&amp;cd=&amp;cad=rja&amp;uact=8&amp;ved=2ahUKEwj7yp_jltPaAhUKLcAKHT8HC3oQjRx6BAgAEAU&amp;url=https://www.canstockphoto.de/brieftr%C3%A4ger-8640141.html&amp;psig=AOvVaw3lvewhHOk2Z3NGI3OuOVbI&amp;ust=1524668455463830"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google.be/url?sa=i&amp;rct=j&amp;q=&amp;esrc=s&amp;source=images&amp;cd=&amp;cad=rja&amp;uact=8&amp;ved=2ahUKEwiepqqOu9DaAhWMa8AKHQobBqIQjRx6BAgAEAU&amp;url=https://www.forage-fogega.fr/galerie-photos/&amp;psig=AOvVaw19BpZ3S2nDgl8ne0Yrj3EX&amp;ust=1524575126751166" TargetMode="External"/><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hyperlink" Target="http://www.google.be/url?sa=i&amp;rct=j&amp;q=&amp;esrc=s&amp;source=images&amp;cd=&amp;cad=rja&amp;uact=8&amp;ved=2ahUKEwiVsKuNytDaAhVLLcAKHdccBqkQjRx6BAgAEAU&amp;url=http://my.meoclick.over-blog.com/2015/07/report-de-l-annonce-a-mercredi-soir.html&amp;psig=AOvVaw3A78b0TXRIc5fYm5LK8zYN&amp;ust=1524579158469589"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hyperlink" Target="https://www.google.be/url?sa=i&amp;rct=j&amp;q=&amp;esrc=s&amp;source=images&amp;cd=&amp;cad=rja&amp;uact=8&amp;ved=2ahUKEwi8nZWXvtDaAhWnL8AKHVY8DO4QjRx6BAgAEAU&amp;url=https://www.arenal.com/Categor%C3%ADas/DROGUER%C3%8DA/Complementos/Complementos-coche/3-EN-1/c/BYH&amp;psig=AOvVaw2lcVWfHtQ8jD8KPQVUnY8-&amp;ust=1524575938188465" TargetMode="External"/><Relationship Id="rId5" Type="http://schemas.openxmlformats.org/officeDocument/2006/relationships/image" Target="../media/image24.png"/><Relationship Id="rId4" Type="http://schemas.openxmlformats.org/officeDocument/2006/relationships/hyperlink" Target="https://www.google.be/url?sa=i&amp;rct=j&amp;q=&amp;esrc=s&amp;source=images&amp;cd=&amp;cad=rja&amp;uact=8&amp;ved=2ahUKEwiepqqOu9DaAhWMa8AKHQobBqIQjRx6BAgAEAU&amp;url=https://www.forage-fogega.fr/galerie-photos/&amp;psig=AOvVaw19BpZ3S2nDgl8ne0Yrj3EX&amp;ust=1524575126751166"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be/url?sa=i&amp;rct=j&amp;q=&amp;esrc=s&amp;source=images&amp;cd=&amp;cad=rja&amp;uact=8&amp;ved=2ahUKEwi8nZWXvtDaAhWnL8AKHVY8DO4QjRx6BAgAEAU&amp;url=https://www.arenal.com/Categor%C3%ADas/DROGUER%C3%8DA/Complementos/Complementos-coche/3-EN-1/c/BYH&amp;psig=AOvVaw2lcVWfHtQ8jD8KPQVUnY8-&amp;ust=1524575938188465"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google.be/url?sa=i&amp;rct=j&amp;q=&amp;esrc=s&amp;source=images&amp;cd=&amp;cad=rja&amp;uact=8&amp;ved=2ahUKEwiepqqOu9DaAhWMa8AKHQobBqIQjRx6BAgAEAU&amp;url=https://www.forage-fogega.fr/galerie-photos/&amp;psig=AOvVaw19BpZ3S2nDgl8ne0Yrj3EX&amp;ust=1524575126751166" TargetMode="Externa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jpeg"/><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hyperlink" Target="http://www.google.be/url?sa=i&amp;rct=j&amp;q=&amp;esrc=s&amp;source=images&amp;cd=&amp;cad=rja&amp;uact=8&amp;ved=2ahUKEwjTrJ_WwNDaAhXkAcAKHb0QB0AQjRx6BAgAEAU&amp;url=http://www.kepfrance.fr/cei-61131-3-solution-pio-pupitre-automate--a1011.html&amp;psig=AOvVaw1xDOn96C661aQuFnErbiDc&amp;ust=1524576627462397" TargetMode="External"/><Relationship Id="rId5" Type="http://schemas.openxmlformats.org/officeDocument/2006/relationships/image" Target="../media/image24.png"/><Relationship Id="rId4" Type="http://schemas.openxmlformats.org/officeDocument/2006/relationships/hyperlink" Target="https://www.google.be/url?sa=i&amp;rct=j&amp;q=&amp;esrc=s&amp;source=images&amp;cd=&amp;cad=rja&amp;uact=8&amp;ved=2ahUKEwiepqqOu9DaAhWMa8AKHQobBqIQjRx6BAgAEAU&amp;url=https://www.forage-fogega.fr/galerie-photos/&amp;psig=AOvVaw19BpZ3S2nDgl8ne0Yrj3EX&amp;ust=152457512675116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google.be/url?sa=i&amp;rct=j&amp;q=&amp;esrc=s&amp;source=images&amp;cd=&amp;cad=rja&amp;uact=8&amp;ved=2ahUKEwi9itPpqcPZAhWDyaQKHflDDgAQjRx6BAgAEAY&amp;url=http://www.batiactu.com/edito/la-consolidation-des-sols-une-etape-amont-indispen-35590.php&amp;psig=AOvVaw37iaNBVZ-fw9FSX7Fag8au&amp;ust=1519725709942300"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16.png"/><Relationship Id="rId2" Type="http://schemas.openxmlformats.org/officeDocument/2006/relationships/hyperlink" Target="http://www.google.be/url?sa=i&amp;rct=j&amp;q=&amp;esrc=s&amp;source=images&amp;cd=&amp;cad=rja&amp;uact=8&amp;ved=2ahUKEwjTrJ_WwNDaAhXkAcAKHb0QB0AQjRx6BAgAEAU&amp;url=http://www.kepfrance.fr/cei-61131-3-solution-pio-pupitre-automate--a1011.html&amp;psig=AOvVaw1xDOn96C661aQuFnErbiDc&amp;ust=1524576627462397"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google.be/url?sa=i&amp;rct=j&amp;q=&amp;esrc=s&amp;source=images&amp;cd=&amp;cad=rja&amp;uact=8&amp;ved=2ahUKEwiepqqOu9DaAhWMa8AKHQobBqIQjRx6BAgAEAU&amp;url=https://www.forage-fogega.fr/galerie-photos/&amp;psig=AOvVaw19BpZ3S2nDgl8ne0Yrj3EX&amp;ust=1524575126751166" TargetMode="Externa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hyperlink" Target="https://www.google.be/url?sa=i&amp;rct=j&amp;q=&amp;esrc=s&amp;source=images&amp;cd=&amp;cad=rja&amp;uact=8&amp;ved=2ahUKEwiepqqOu9DaAhWMa8AKHQobBqIQjRx6BAgAEAU&amp;url=https://www.forage-fogega.fr/galerie-photos/&amp;psig=AOvVaw19BpZ3S2nDgl8ne0Yrj3EX&amp;ust=1524575126751166"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www.google.be/url?sa=i&amp;rct=j&amp;q=&amp;esrc=s&amp;source=images&amp;cd=&amp;cad=rja&amp;uact=8&amp;ved=2ahUKEwiepqqOu9DaAhWMa8AKHQobBqIQjRx6BAgAEAU&amp;url=https://www.forage-fogega.fr/galerie-photos/&amp;psig=AOvVaw19BpZ3S2nDgl8ne0Yrj3EX&amp;ust=1524575126751166" TargetMode="External"/><Relationship Id="rId7" Type="http://schemas.openxmlformats.org/officeDocument/2006/relationships/hyperlink" Target="http://www.google.be/url?sa=i&amp;rct=j&amp;q=&amp;esrc=s&amp;source=images&amp;cd=&amp;cad=rja&amp;uact=8&amp;ved=2ahUKEwjBwaHf59LaAhUpL8AKHa6lBXMQjRx6BAgAEAU&amp;url=http://www.ids-web.it/orion-planning.html&amp;psig=AOvVaw1abDMJWp9e69nFriLBLeji&amp;ust=1524655831786492"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www.google.be/url?sa=i&amp;rct=j&amp;q=&amp;esrc=s&amp;source=images&amp;cd=&amp;cad=rja&amp;uact=8&amp;ved=2ahUKEwjs56L35tLaAhXhAMAKHcyuCvkQjRx6BAgAEAU&amp;url=http://www.haas-avocats.com/actualite-juridique/contrats-distribution-exclusive-quel-tribunal-competent/&amp;psig=AOvVaw3ejXZsFRmU0J93uK0dwVOQ&amp;ust=1524655612204866" TargetMode="Externa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7.png"/><Relationship Id="rId5" Type="http://schemas.openxmlformats.org/officeDocument/2006/relationships/image" Target="../media/image24.png"/><Relationship Id="rId10" Type="http://schemas.openxmlformats.org/officeDocument/2006/relationships/image" Target="../media/image36.jpeg"/><Relationship Id="rId4" Type="http://schemas.openxmlformats.org/officeDocument/2006/relationships/hyperlink" Target="https://www.google.be/url?sa=i&amp;rct=j&amp;q=&amp;esrc=s&amp;source=images&amp;cd=&amp;cad=rja&amp;uact=8&amp;ved=2ahUKEwiepqqOu9DaAhWMa8AKHQobBqIQjRx6BAgAEAU&amp;url=https://www.forage-fogega.fr/galerie-photos/&amp;psig=AOvVaw19BpZ3S2nDgl8ne0Yrj3EX&amp;ust=1524575126751166" TargetMode="External"/><Relationship Id="rId9"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be/url?sa=i&amp;rct=j&amp;q=&amp;esrc=s&amp;source=images&amp;cd=&amp;cad=rja&amp;uact=8&amp;ved=2ahUKEwiepqqOu9DaAhWMa8AKHQobBqIQjRx6BAgAEAU&amp;url=https://www.forage-fogega.fr/galerie-photos/&amp;psig=AOvVaw19BpZ3S2nDgl8ne0Yrj3EX&amp;ust=1524575126751166"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s://www.google.be/url?sa=i&amp;rct=j&amp;q=&amp;esrc=s&amp;source=images&amp;cd=&amp;cad=rja&amp;uact=8&amp;ved=2ahUKEwihqZjL8dTaAhXJBcAKHd9iB4AQjRx6BAgAEAU&amp;url=https://www.androidlista.fr/item/android-apps/521085/stop-infractions/&amp;psig=AOvVaw1-nohoEPm-gNHLH3DCdky5&amp;ust=1524727157022735" TargetMode="External"/><Relationship Id="rId5" Type="http://schemas.openxmlformats.org/officeDocument/2006/relationships/image" Target="../media/image24.png"/><Relationship Id="rId4" Type="http://schemas.openxmlformats.org/officeDocument/2006/relationships/hyperlink" Target="https://www.google.be/url?sa=i&amp;rct=j&amp;q=&amp;esrc=s&amp;source=images&amp;cd=&amp;cad=rja&amp;uact=8&amp;ved=2ahUKEwiepqqOu9DaAhWMa8AKHQobBqIQjRx6BAgAEAU&amp;url=https://www.forage-fogega.fr/galerie-photos/&amp;psig=AOvVaw19BpZ3S2nDgl8ne0Yrj3EX&amp;ust=1524575126751166"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google.be/url?sa=i&amp;rct=j&amp;q=&amp;esrc=s&amp;source=images&amp;cd=&amp;cad=rja&amp;uact=8&amp;ved=2ahUKEwih6ZGcgs7ZAhVFLewKHan_Dz8QjRx6BAgAEAY&amp;url=https://www.fotosearch.fr/CSP313/k3136281/&amp;psig=AOvVaw0EOmSlRG8uJZ3sdyw7ASic&amp;ust=1520093087407519"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s://www.google.be/url?sa=i&amp;rct=j&amp;q=&amp;esrc=s&amp;source=images&amp;cd=&amp;cad=rja&amp;uact=8&amp;ved=&amp;url=https://ecran-jeunes.fr/accueil/calendrie-icone/&amp;psig=AOvVaw0bfupdOtXDJIL49kXZQcrj&amp;ust=1511944109065831"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73380" y="2174050"/>
            <a:ext cx="8488363" cy="1520042"/>
          </a:xfrm>
          <a:ln w="19050">
            <a:solidFill>
              <a:srgbClr val="002060"/>
            </a:solidFill>
          </a:ln>
        </p:spPr>
        <p:txBody>
          <a:bodyPr anchor="ctr">
            <a:normAutofit fontScale="90000"/>
          </a:bodyPr>
          <a:lstStyle/>
          <a:p>
            <a:pPr algn="ctr"/>
            <a:r>
              <a:rPr lang="fr-BE" sz="3200" dirty="0" smtClean="0">
                <a:solidFill>
                  <a:srgbClr val="92D050"/>
                </a:solidFill>
              </a:rPr>
              <a:t/>
            </a:r>
            <a:br>
              <a:rPr lang="fr-BE" sz="3200" dirty="0" smtClean="0">
                <a:solidFill>
                  <a:srgbClr val="92D050"/>
                </a:solidFill>
              </a:rPr>
            </a:br>
            <a:r>
              <a:rPr lang="fr-BE" sz="4000" dirty="0" smtClean="0"/>
              <a:t>Le nouveau décret sols wallon : </a:t>
            </a:r>
            <a:br>
              <a:rPr lang="fr-BE" sz="4000" dirty="0" smtClean="0"/>
            </a:br>
            <a:r>
              <a:rPr lang="fr-BE" sz="4000" dirty="0" smtClean="0"/>
              <a:t>quels changements ?</a:t>
            </a:r>
            <a:r>
              <a:rPr lang="fr-BE" sz="2800" dirty="0" smtClean="0"/>
              <a:t/>
            </a:r>
            <a:br>
              <a:rPr lang="fr-BE" sz="2800" dirty="0" smtClean="0"/>
            </a:br>
            <a:r>
              <a:rPr lang="fr-BE" sz="2800" dirty="0" smtClean="0">
                <a:solidFill>
                  <a:schemeClr val="accent1">
                    <a:lumMod val="75000"/>
                  </a:schemeClr>
                </a:solidFill>
              </a:rPr>
              <a:t>             </a:t>
            </a:r>
            <a:endParaRPr lang="fr-FR" dirty="0"/>
          </a:p>
        </p:txBody>
      </p:sp>
    </p:spTree>
    <p:extLst>
      <p:ext uri="{BB962C8B-B14F-4D97-AF65-F5344CB8AC3E}">
        <p14:creationId xmlns:p14="http://schemas.microsoft.com/office/powerpoint/2010/main" xmlns="" val="1963027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676969"/>
            <a:ext cx="7868120" cy="857250"/>
          </a:xfrm>
        </p:spPr>
        <p:txBody>
          <a:bodyPr>
            <a:normAutofit fontScale="90000"/>
          </a:bodyPr>
          <a:lstStyle/>
          <a:p>
            <a:r>
              <a:rPr lang="fr-BE" dirty="0" smtClean="0"/>
              <a:t/>
            </a:r>
            <a:br>
              <a:rPr lang="fr-BE" dirty="0" smtClean="0"/>
            </a:br>
            <a:r>
              <a:rPr lang="fr-BE" dirty="0" smtClean="0">
                <a:solidFill>
                  <a:schemeClr val="accent6">
                    <a:lumMod val="50000"/>
                  </a:schemeClr>
                </a:solidFill>
              </a:rPr>
              <a:t>      </a:t>
            </a:r>
            <a:r>
              <a:rPr lang="fr-BE" sz="3100" dirty="0" smtClean="0">
                <a:solidFill>
                  <a:schemeClr val="accent6">
                    <a:lumMod val="50000"/>
                  </a:schemeClr>
                </a:solidFill>
              </a:rPr>
              <a:t>B D E S : Contenu                </a:t>
            </a:r>
            <a:r>
              <a:rPr lang="fr-BE" sz="3100" dirty="0">
                <a:solidFill>
                  <a:srgbClr val="7030A0"/>
                </a:solidFill>
              </a:rPr>
              <a:t/>
            </a:r>
            <a:br>
              <a:rPr lang="fr-BE" sz="3100" dirty="0">
                <a:solidFill>
                  <a:srgbClr val="7030A0"/>
                </a:solidFill>
              </a:rPr>
            </a:br>
            <a:endParaRPr lang="fr-BE" sz="3100" dirty="0">
              <a:solidFill>
                <a:srgbClr val="7030A0"/>
              </a:solidFill>
            </a:endParaRPr>
          </a:p>
        </p:txBody>
      </p:sp>
      <p:sp>
        <p:nvSpPr>
          <p:cNvPr id="3" name="Espace réservé du contenu 2"/>
          <p:cNvSpPr>
            <a:spLocks noGrp="1"/>
          </p:cNvSpPr>
          <p:nvPr>
            <p:ph idx="1"/>
          </p:nvPr>
        </p:nvSpPr>
        <p:spPr>
          <a:xfrm>
            <a:off x="771896" y="902525"/>
            <a:ext cx="7650406" cy="3372592"/>
          </a:xfrm>
        </p:spPr>
        <p:txBody>
          <a:bodyPr>
            <a:normAutofit lnSpcReduction="10000"/>
          </a:bodyPr>
          <a:lstStyle/>
          <a:p>
            <a:pPr marL="0" indent="0">
              <a:buNone/>
            </a:pPr>
            <a:endParaRPr lang="fr-BE" b="1" dirty="0" smtClean="0">
              <a:solidFill>
                <a:srgbClr val="0070C0"/>
              </a:solidFill>
            </a:endParaRPr>
          </a:p>
          <a:p>
            <a:pPr>
              <a:buFont typeface="Wingdings" panose="05000000000000000000" pitchFamily="2" charset="2"/>
              <a:buChar char="Ø"/>
            </a:pPr>
            <a:r>
              <a:rPr lang="fr-BE" b="1" dirty="0" smtClean="0">
                <a:solidFill>
                  <a:schemeClr val="accent6">
                    <a:lumMod val="75000"/>
                  </a:schemeClr>
                </a:solidFill>
              </a:rPr>
              <a:t>Données de catégorie 1</a:t>
            </a:r>
          </a:p>
          <a:p>
            <a:pPr>
              <a:buNone/>
            </a:pPr>
            <a:r>
              <a:rPr lang="fr-BE" b="1" dirty="0" smtClean="0">
                <a:solidFill>
                  <a:schemeClr val="accent3">
                    <a:lumMod val="50000"/>
                  </a:schemeClr>
                </a:solidFill>
              </a:rPr>
              <a:t>	-  </a:t>
            </a:r>
            <a:r>
              <a:rPr lang="fr-BE" b="1" u="sng" dirty="0" smtClean="0">
                <a:solidFill>
                  <a:schemeClr val="accent3">
                    <a:lumMod val="50000"/>
                  </a:schemeClr>
                </a:solidFill>
              </a:rPr>
              <a:t>Documents</a:t>
            </a:r>
            <a:r>
              <a:rPr lang="fr-BE" b="1" dirty="0" smtClean="0">
                <a:solidFill>
                  <a:schemeClr val="accent3">
                    <a:lumMod val="50000"/>
                  </a:schemeClr>
                </a:solidFill>
              </a:rPr>
              <a:t>:</a:t>
            </a:r>
          </a:p>
          <a:p>
            <a:pPr>
              <a:buNone/>
            </a:pPr>
            <a:r>
              <a:rPr lang="fr-BE" b="1" dirty="0" smtClean="0">
                <a:solidFill>
                  <a:schemeClr val="accent3">
                    <a:lumMod val="50000"/>
                  </a:schemeClr>
                </a:solidFill>
              </a:rPr>
              <a:t>			</a:t>
            </a:r>
            <a:r>
              <a:rPr lang="fr-BE" sz="1800" b="1" dirty="0" smtClean="0">
                <a:solidFill>
                  <a:schemeClr val="tx1">
                    <a:lumMod val="85000"/>
                    <a:lumOff val="15000"/>
                  </a:schemeClr>
                </a:solidFill>
              </a:rPr>
              <a:t>+  certificats contrôle du sol</a:t>
            </a:r>
          </a:p>
          <a:p>
            <a:pPr>
              <a:buNone/>
            </a:pPr>
            <a:r>
              <a:rPr lang="fr-BE" sz="1800" b="1" dirty="0" smtClean="0">
                <a:solidFill>
                  <a:schemeClr val="tx1">
                    <a:lumMod val="85000"/>
                    <a:lumOff val="15000"/>
                  </a:schemeClr>
                </a:solidFill>
              </a:rPr>
              <a:t>			+  données et documents relatifs gestion des terres (art.5)</a:t>
            </a:r>
          </a:p>
          <a:p>
            <a:pPr lvl="2">
              <a:buNone/>
            </a:pPr>
            <a:r>
              <a:rPr lang="fr-BE" b="1" dirty="0" smtClean="0">
                <a:solidFill>
                  <a:schemeClr val="tx1">
                    <a:lumMod val="85000"/>
                    <a:lumOff val="15000"/>
                  </a:schemeClr>
                </a:solidFill>
              </a:rPr>
              <a:t>+  bonne exécution d’un assainissement (plan </a:t>
            </a:r>
            <a:r>
              <a:rPr lang="fr-BE" b="1" dirty="0" err="1" smtClean="0">
                <a:solidFill>
                  <a:schemeClr val="tx1">
                    <a:lumMod val="85000"/>
                    <a:lumOff val="15000"/>
                  </a:schemeClr>
                </a:solidFill>
              </a:rPr>
              <a:t>remédiation</a:t>
            </a:r>
            <a:r>
              <a:rPr lang="fr-BE" b="1" dirty="0" smtClean="0">
                <a:solidFill>
                  <a:schemeClr val="tx1">
                    <a:lumMod val="85000"/>
                    <a:lumOff val="15000"/>
                  </a:schemeClr>
                </a:solidFill>
              </a:rPr>
              <a:t>)</a:t>
            </a:r>
          </a:p>
          <a:p>
            <a:pPr lvl="2">
              <a:buNone/>
            </a:pPr>
            <a:r>
              <a:rPr lang="fr-BE" b="1" dirty="0" smtClean="0">
                <a:solidFill>
                  <a:schemeClr val="tx1">
                    <a:lumMod val="85000"/>
                    <a:lumOff val="15000"/>
                  </a:schemeClr>
                </a:solidFill>
              </a:rPr>
              <a:t>+  décisions administration sur dossiers (EO,</a:t>
            </a:r>
            <a:r>
              <a:rPr lang="fr-BE" b="1" dirty="0" err="1" smtClean="0">
                <a:solidFill>
                  <a:schemeClr val="tx1">
                    <a:lumMod val="85000"/>
                    <a:lumOff val="15000"/>
                  </a:schemeClr>
                </a:solidFill>
              </a:rPr>
              <a:t>EC,ECo,PA,EvF,Trav</a:t>
            </a:r>
            <a:r>
              <a:rPr lang="fr-BE" b="1" dirty="0" smtClean="0">
                <a:solidFill>
                  <a:schemeClr val="tx1">
                    <a:lumMod val="85000"/>
                    <a:lumOff val="15000"/>
                  </a:schemeClr>
                </a:solidFill>
              </a:rPr>
              <a:t> </a:t>
            </a:r>
            <a:r>
              <a:rPr lang="fr-BE" b="1" dirty="0" err="1" smtClean="0">
                <a:solidFill>
                  <a:schemeClr val="tx1">
                    <a:lumMod val="85000"/>
                    <a:lumOff val="15000"/>
                  </a:schemeClr>
                </a:solidFill>
              </a:rPr>
              <a:t>compl</a:t>
            </a:r>
            <a:r>
              <a:rPr lang="fr-BE" b="1" dirty="0" smtClean="0">
                <a:solidFill>
                  <a:schemeClr val="tx1">
                    <a:lumMod val="85000"/>
                    <a:lumOff val="15000"/>
                  </a:schemeClr>
                </a:solidFill>
              </a:rPr>
              <a:t>, Mesures </a:t>
            </a:r>
            <a:r>
              <a:rPr lang="fr-BE" b="1" dirty="0" err="1" smtClean="0">
                <a:solidFill>
                  <a:schemeClr val="tx1">
                    <a:lumMod val="85000"/>
                    <a:lumOff val="15000"/>
                  </a:schemeClr>
                </a:solidFill>
              </a:rPr>
              <a:t>sécurité,Mesures</a:t>
            </a:r>
            <a:r>
              <a:rPr lang="fr-BE" b="1" dirty="0" smtClean="0">
                <a:solidFill>
                  <a:schemeClr val="tx1">
                    <a:lumMod val="85000"/>
                    <a:lumOff val="15000"/>
                  </a:schemeClr>
                </a:solidFill>
              </a:rPr>
              <a:t> suivi, Mesures gestion immédiates art.80)</a:t>
            </a:r>
          </a:p>
          <a:p>
            <a:endParaRPr lang="fr-BE" dirty="0"/>
          </a:p>
          <a:p>
            <a:endParaRPr lang="fr-BE" dirty="0" smtClean="0"/>
          </a:p>
          <a:p>
            <a:endParaRPr lang="fr-BE" dirty="0"/>
          </a:p>
          <a:p>
            <a:endParaRPr lang="fr-BE" sz="3100" dirty="0"/>
          </a:p>
        </p:txBody>
      </p:sp>
      <p:sp>
        <p:nvSpPr>
          <p:cNvPr id="8" name="Rectangle 7"/>
          <p:cNvSpPr/>
          <p:nvPr/>
        </p:nvSpPr>
        <p:spPr>
          <a:xfrm>
            <a:off x="434641" y="288678"/>
            <a:ext cx="8282824" cy="415498"/>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 BDES</a:t>
            </a:r>
          </a:p>
        </p:txBody>
      </p:sp>
    </p:spTree>
    <p:extLst>
      <p:ext uri="{BB962C8B-B14F-4D97-AF65-F5344CB8AC3E}">
        <p14:creationId xmlns:p14="http://schemas.microsoft.com/office/powerpoint/2010/main" xmlns="" val="29734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676969"/>
            <a:ext cx="7868120" cy="857250"/>
          </a:xfrm>
        </p:spPr>
        <p:txBody>
          <a:bodyPr>
            <a:normAutofit fontScale="90000"/>
          </a:bodyPr>
          <a:lstStyle/>
          <a:p>
            <a:r>
              <a:rPr lang="fr-BE" dirty="0" smtClean="0"/>
              <a:t/>
            </a:r>
            <a:br>
              <a:rPr lang="fr-BE" dirty="0" smtClean="0"/>
            </a:br>
            <a:r>
              <a:rPr lang="fr-BE" dirty="0" smtClean="0">
                <a:solidFill>
                  <a:schemeClr val="accent6">
                    <a:lumMod val="50000"/>
                  </a:schemeClr>
                </a:solidFill>
              </a:rPr>
              <a:t>      </a:t>
            </a:r>
            <a:r>
              <a:rPr lang="fr-BE" sz="3100" dirty="0" smtClean="0">
                <a:solidFill>
                  <a:schemeClr val="accent6">
                    <a:lumMod val="50000"/>
                  </a:schemeClr>
                </a:solidFill>
              </a:rPr>
              <a:t>B D E S : Contenu                </a:t>
            </a:r>
            <a:r>
              <a:rPr lang="fr-BE" sz="3100" dirty="0">
                <a:solidFill>
                  <a:srgbClr val="7030A0"/>
                </a:solidFill>
              </a:rPr>
              <a:t/>
            </a:r>
            <a:br>
              <a:rPr lang="fr-BE" sz="3100" dirty="0">
                <a:solidFill>
                  <a:srgbClr val="7030A0"/>
                </a:solidFill>
              </a:rPr>
            </a:br>
            <a:endParaRPr lang="fr-BE" sz="3100" dirty="0">
              <a:solidFill>
                <a:srgbClr val="7030A0"/>
              </a:solidFill>
            </a:endParaRPr>
          </a:p>
        </p:txBody>
      </p:sp>
      <p:sp>
        <p:nvSpPr>
          <p:cNvPr id="3" name="Espace réservé du contenu 2"/>
          <p:cNvSpPr>
            <a:spLocks noGrp="1"/>
          </p:cNvSpPr>
          <p:nvPr>
            <p:ph idx="1"/>
          </p:nvPr>
        </p:nvSpPr>
        <p:spPr>
          <a:xfrm>
            <a:off x="771896" y="1068779"/>
            <a:ext cx="7650406" cy="3129577"/>
          </a:xfrm>
        </p:spPr>
        <p:txBody>
          <a:bodyPr>
            <a:normAutofit lnSpcReduction="10000"/>
          </a:bodyPr>
          <a:lstStyle/>
          <a:p>
            <a:pPr marL="0" indent="0">
              <a:buNone/>
            </a:pPr>
            <a:endParaRPr lang="fr-BE" b="1" dirty="0" smtClean="0">
              <a:solidFill>
                <a:srgbClr val="0070C0"/>
              </a:solidFill>
            </a:endParaRPr>
          </a:p>
          <a:p>
            <a:pPr>
              <a:buFont typeface="Wingdings" panose="05000000000000000000" pitchFamily="2" charset="2"/>
              <a:buChar char="Ø"/>
            </a:pPr>
            <a:r>
              <a:rPr lang="fr-BE" sz="2200" b="1" dirty="0" smtClean="0">
                <a:solidFill>
                  <a:schemeClr val="accent6">
                    <a:lumMod val="75000"/>
                  </a:schemeClr>
                </a:solidFill>
              </a:rPr>
              <a:t>Données de catégorie 1</a:t>
            </a:r>
          </a:p>
          <a:p>
            <a:pPr>
              <a:buNone/>
            </a:pPr>
            <a:r>
              <a:rPr lang="fr-BE" b="1" dirty="0" smtClean="0">
                <a:solidFill>
                  <a:schemeClr val="accent3">
                    <a:lumMod val="50000"/>
                  </a:schemeClr>
                </a:solidFill>
              </a:rPr>
              <a:t>	-  </a:t>
            </a:r>
            <a:r>
              <a:rPr lang="fr-BE" b="1" u="sng" dirty="0" smtClean="0">
                <a:solidFill>
                  <a:schemeClr val="accent3">
                    <a:lumMod val="50000"/>
                  </a:schemeClr>
                </a:solidFill>
              </a:rPr>
              <a:t>Références de documents </a:t>
            </a:r>
            <a:r>
              <a:rPr lang="fr-BE" b="1" dirty="0" smtClean="0">
                <a:solidFill>
                  <a:schemeClr val="accent3">
                    <a:lumMod val="50000"/>
                  </a:schemeClr>
                </a:solidFill>
              </a:rPr>
              <a:t>:</a:t>
            </a:r>
          </a:p>
          <a:p>
            <a:pPr marL="1163638" indent="-1163638">
              <a:buNone/>
            </a:pPr>
            <a:r>
              <a:rPr lang="fr-BE" b="1" dirty="0" smtClean="0">
                <a:solidFill>
                  <a:schemeClr val="accent3">
                    <a:lumMod val="50000"/>
                  </a:schemeClr>
                </a:solidFill>
              </a:rPr>
              <a:t>           </a:t>
            </a:r>
            <a:r>
              <a:rPr lang="fr-BE" sz="1800" b="1" dirty="0" smtClean="0">
                <a:solidFill>
                  <a:schemeClr val="tx1">
                    <a:lumMod val="85000"/>
                    <a:lumOff val="15000"/>
                  </a:schemeClr>
                </a:solidFill>
              </a:rPr>
              <a:t>+  autorisations exploiter et permis environnement 	         pour installations et activités présentant un risque pour le sol</a:t>
            </a:r>
          </a:p>
          <a:p>
            <a:pPr>
              <a:buNone/>
            </a:pPr>
            <a:r>
              <a:rPr lang="fr-BE" sz="1800" b="1" dirty="0" smtClean="0">
                <a:solidFill>
                  <a:schemeClr val="tx1">
                    <a:lumMod val="85000"/>
                    <a:lumOff val="15000"/>
                  </a:schemeClr>
                </a:solidFill>
              </a:rPr>
              <a:t>			+  plans de </a:t>
            </a:r>
            <a:r>
              <a:rPr lang="fr-BE" sz="1800" b="1" dirty="0" err="1" smtClean="0">
                <a:solidFill>
                  <a:schemeClr val="tx1">
                    <a:lumMod val="85000"/>
                    <a:lumOff val="15000"/>
                  </a:schemeClr>
                </a:solidFill>
              </a:rPr>
              <a:t>remédiation</a:t>
            </a:r>
            <a:endParaRPr lang="fr-BE" sz="1800" b="1" dirty="0" smtClean="0">
              <a:solidFill>
                <a:schemeClr val="tx1">
                  <a:lumMod val="85000"/>
                  <a:lumOff val="15000"/>
                </a:schemeClr>
              </a:solidFill>
            </a:endParaRPr>
          </a:p>
          <a:p>
            <a:pPr lvl="2">
              <a:buNone/>
            </a:pPr>
            <a:r>
              <a:rPr lang="fr-BE" b="1" dirty="0" smtClean="0">
                <a:solidFill>
                  <a:schemeClr val="tx1">
                    <a:lumMod val="85000"/>
                    <a:lumOff val="15000"/>
                  </a:schemeClr>
                </a:solidFill>
              </a:rPr>
              <a:t>+  indication de pollution constatée par DPC (PV constat infraction ou rapports de visite)</a:t>
            </a:r>
          </a:p>
          <a:p>
            <a:endParaRPr lang="fr-BE" dirty="0"/>
          </a:p>
          <a:p>
            <a:endParaRPr lang="fr-BE" dirty="0" smtClean="0"/>
          </a:p>
          <a:p>
            <a:endParaRPr lang="fr-BE" dirty="0"/>
          </a:p>
          <a:p>
            <a:endParaRPr lang="fr-BE" sz="3100" dirty="0"/>
          </a:p>
        </p:txBody>
      </p:sp>
      <p:sp>
        <p:nvSpPr>
          <p:cNvPr id="8" name="Rectangle 7"/>
          <p:cNvSpPr/>
          <p:nvPr/>
        </p:nvSpPr>
        <p:spPr>
          <a:xfrm>
            <a:off x="434641" y="288678"/>
            <a:ext cx="8282824" cy="415498"/>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 BDES</a:t>
            </a:r>
          </a:p>
        </p:txBody>
      </p:sp>
    </p:spTree>
    <p:extLst>
      <p:ext uri="{BB962C8B-B14F-4D97-AF65-F5344CB8AC3E}">
        <p14:creationId xmlns:p14="http://schemas.microsoft.com/office/powerpoint/2010/main" xmlns="" val="29734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676969"/>
            <a:ext cx="7868120" cy="857250"/>
          </a:xfrm>
        </p:spPr>
        <p:txBody>
          <a:bodyPr>
            <a:normAutofit fontScale="90000"/>
          </a:bodyPr>
          <a:lstStyle/>
          <a:p>
            <a:r>
              <a:rPr lang="fr-BE" dirty="0" smtClean="0"/>
              <a:t/>
            </a:r>
            <a:br>
              <a:rPr lang="fr-BE" dirty="0" smtClean="0"/>
            </a:br>
            <a:r>
              <a:rPr lang="fr-BE" dirty="0" smtClean="0">
                <a:solidFill>
                  <a:schemeClr val="accent6">
                    <a:lumMod val="50000"/>
                  </a:schemeClr>
                </a:solidFill>
              </a:rPr>
              <a:t>      </a:t>
            </a:r>
            <a:r>
              <a:rPr lang="fr-BE" sz="3100" dirty="0" smtClean="0">
                <a:solidFill>
                  <a:schemeClr val="accent6">
                    <a:lumMod val="50000"/>
                  </a:schemeClr>
                </a:solidFill>
              </a:rPr>
              <a:t>B D E S : Contenu                </a:t>
            </a:r>
            <a:r>
              <a:rPr lang="fr-BE" sz="3100" dirty="0">
                <a:solidFill>
                  <a:srgbClr val="7030A0"/>
                </a:solidFill>
              </a:rPr>
              <a:t/>
            </a:r>
            <a:br>
              <a:rPr lang="fr-BE" sz="3100" dirty="0">
                <a:solidFill>
                  <a:srgbClr val="7030A0"/>
                </a:solidFill>
              </a:rPr>
            </a:br>
            <a:endParaRPr lang="fr-BE" sz="3100" dirty="0">
              <a:solidFill>
                <a:srgbClr val="7030A0"/>
              </a:solidFill>
            </a:endParaRPr>
          </a:p>
        </p:txBody>
      </p:sp>
      <p:sp>
        <p:nvSpPr>
          <p:cNvPr id="3" name="Espace réservé du contenu 2"/>
          <p:cNvSpPr>
            <a:spLocks noGrp="1"/>
          </p:cNvSpPr>
          <p:nvPr>
            <p:ph idx="1"/>
          </p:nvPr>
        </p:nvSpPr>
        <p:spPr>
          <a:xfrm>
            <a:off x="771896" y="1068779"/>
            <a:ext cx="7650406" cy="3129577"/>
          </a:xfrm>
        </p:spPr>
        <p:txBody>
          <a:bodyPr>
            <a:normAutofit/>
          </a:bodyPr>
          <a:lstStyle/>
          <a:p>
            <a:pPr marL="0" indent="0">
              <a:buNone/>
            </a:pPr>
            <a:endParaRPr lang="fr-BE" b="1" dirty="0" smtClean="0">
              <a:solidFill>
                <a:srgbClr val="0070C0"/>
              </a:solidFill>
            </a:endParaRPr>
          </a:p>
          <a:p>
            <a:pPr>
              <a:buFont typeface="Wingdings" panose="05000000000000000000" pitchFamily="2" charset="2"/>
              <a:buChar char="Ø"/>
            </a:pPr>
            <a:r>
              <a:rPr lang="fr-BE" sz="2200" b="1" dirty="0" smtClean="0">
                <a:solidFill>
                  <a:schemeClr val="accent6">
                    <a:lumMod val="75000"/>
                  </a:schemeClr>
                </a:solidFill>
              </a:rPr>
              <a:t>Données de catégorie 2</a:t>
            </a:r>
          </a:p>
          <a:p>
            <a:pPr>
              <a:buNone/>
            </a:pPr>
            <a:r>
              <a:rPr lang="fr-BE" b="1" dirty="0" smtClean="0">
                <a:solidFill>
                  <a:schemeClr val="accent3">
                    <a:lumMod val="50000"/>
                  </a:schemeClr>
                </a:solidFill>
              </a:rPr>
              <a:t>	-  </a:t>
            </a:r>
            <a:r>
              <a:rPr lang="fr-BE" b="1" u="sng" dirty="0" smtClean="0">
                <a:solidFill>
                  <a:schemeClr val="accent3">
                    <a:lumMod val="50000"/>
                  </a:schemeClr>
                </a:solidFill>
              </a:rPr>
              <a:t>Dossiers techniques</a:t>
            </a:r>
            <a:r>
              <a:rPr lang="fr-BE" b="1" dirty="0" smtClean="0">
                <a:solidFill>
                  <a:schemeClr val="accent3">
                    <a:lumMod val="50000"/>
                  </a:schemeClr>
                </a:solidFill>
              </a:rPr>
              <a:t>:</a:t>
            </a:r>
          </a:p>
          <a:p>
            <a:pPr marL="1163638" indent="-1163638">
              <a:buNone/>
            </a:pPr>
            <a:r>
              <a:rPr lang="fr-BE" b="1" dirty="0" smtClean="0">
                <a:solidFill>
                  <a:schemeClr val="tx1">
                    <a:lumMod val="85000"/>
                    <a:lumOff val="15000"/>
                  </a:schemeClr>
                </a:solidFill>
              </a:rPr>
              <a:t>           </a:t>
            </a:r>
            <a:r>
              <a:rPr lang="fr-BE" sz="1800" b="1" dirty="0" smtClean="0">
                <a:solidFill>
                  <a:schemeClr val="tx1">
                    <a:lumMod val="85000"/>
                    <a:lumOff val="15000"/>
                  </a:schemeClr>
                </a:solidFill>
              </a:rPr>
              <a:t>+ EO, EC, </a:t>
            </a:r>
            <a:r>
              <a:rPr lang="fr-BE" sz="1800" b="1" dirty="0" err="1" smtClean="0">
                <a:solidFill>
                  <a:schemeClr val="tx1">
                    <a:lumMod val="85000"/>
                    <a:lumOff val="15000"/>
                  </a:schemeClr>
                </a:solidFill>
              </a:rPr>
              <a:t>EComb</a:t>
            </a:r>
            <a:r>
              <a:rPr lang="fr-BE" sz="1800" b="1" dirty="0" smtClean="0">
                <a:solidFill>
                  <a:schemeClr val="tx1">
                    <a:lumMod val="85000"/>
                    <a:lumOff val="15000"/>
                  </a:schemeClr>
                </a:solidFill>
              </a:rPr>
              <a:t>, PA, </a:t>
            </a:r>
            <a:r>
              <a:rPr lang="fr-BE" sz="1800" b="1" dirty="0" err="1" smtClean="0">
                <a:solidFill>
                  <a:schemeClr val="tx1">
                    <a:lumMod val="85000"/>
                    <a:lumOff val="15000"/>
                  </a:schemeClr>
                </a:solidFill>
              </a:rPr>
              <a:t>EvF</a:t>
            </a:r>
            <a:r>
              <a:rPr lang="fr-BE" sz="1800" b="1" dirty="0" smtClean="0">
                <a:solidFill>
                  <a:schemeClr val="tx1">
                    <a:lumMod val="85000"/>
                    <a:lumOff val="15000"/>
                  </a:schemeClr>
                </a:solidFill>
              </a:rPr>
              <a:t>, </a:t>
            </a:r>
            <a:r>
              <a:rPr lang="fr-BE" sz="1800" b="1" dirty="0" err="1" smtClean="0">
                <a:solidFill>
                  <a:schemeClr val="tx1">
                    <a:lumMod val="85000"/>
                    <a:lumOff val="15000"/>
                  </a:schemeClr>
                </a:solidFill>
              </a:rPr>
              <a:t>Trav</a:t>
            </a:r>
            <a:r>
              <a:rPr lang="fr-BE" sz="1800" b="1" dirty="0" smtClean="0">
                <a:solidFill>
                  <a:schemeClr val="tx1">
                    <a:lumMod val="85000"/>
                    <a:lumOff val="15000"/>
                  </a:schemeClr>
                </a:solidFill>
              </a:rPr>
              <a:t> </a:t>
            </a:r>
            <a:r>
              <a:rPr lang="fr-BE" sz="1800" b="1" dirty="0" err="1" smtClean="0">
                <a:solidFill>
                  <a:schemeClr val="tx1">
                    <a:lumMod val="85000"/>
                    <a:lumOff val="15000"/>
                  </a:schemeClr>
                </a:solidFill>
              </a:rPr>
              <a:t>compl</a:t>
            </a:r>
            <a:r>
              <a:rPr lang="fr-BE" sz="1800" b="1" dirty="0" smtClean="0">
                <a:solidFill>
                  <a:schemeClr val="tx1">
                    <a:lumMod val="85000"/>
                    <a:lumOff val="15000"/>
                  </a:schemeClr>
                </a:solidFill>
              </a:rPr>
              <a:t>, Mesures sécurité, Mesures suivi, Mesures gestion immédiates art.80</a:t>
            </a:r>
          </a:p>
          <a:p>
            <a:pPr marL="1163638" indent="-1163638">
              <a:buNone/>
            </a:pPr>
            <a:endParaRPr lang="fr-BE" sz="1800" b="1" dirty="0" smtClean="0">
              <a:solidFill>
                <a:schemeClr val="tx1">
                  <a:lumMod val="85000"/>
                  <a:lumOff val="15000"/>
                </a:schemeClr>
              </a:solidFill>
            </a:endParaRPr>
          </a:p>
          <a:p>
            <a:pPr marL="1163638" indent="-1163638">
              <a:buNone/>
            </a:pPr>
            <a:r>
              <a:rPr lang="fr-BE" sz="1800" b="1" dirty="0" smtClean="0">
                <a:solidFill>
                  <a:schemeClr val="tx1">
                    <a:lumMod val="85000"/>
                    <a:lumOff val="15000"/>
                  </a:schemeClr>
                </a:solidFill>
              </a:rPr>
              <a:t>	qui ont fait l’objet d’une </a:t>
            </a:r>
            <a:r>
              <a:rPr lang="fr-BE" sz="1800" b="1" u="sng" dirty="0" smtClean="0">
                <a:solidFill>
                  <a:schemeClr val="tx1">
                    <a:lumMod val="85000"/>
                    <a:lumOff val="15000"/>
                  </a:schemeClr>
                </a:solidFill>
              </a:rPr>
              <a:t>décision de la DAS</a:t>
            </a:r>
            <a:r>
              <a:rPr lang="fr-BE" sz="1800" b="1" dirty="0" smtClean="0">
                <a:solidFill>
                  <a:schemeClr val="tx1">
                    <a:lumMod val="85000"/>
                    <a:lumOff val="15000"/>
                  </a:schemeClr>
                </a:solidFill>
              </a:rPr>
              <a:t>.</a:t>
            </a:r>
          </a:p>
          <a:p>
            <a:pPr>
              <a:buNone/>
            </a:pPr>
            <a:r>
              <a:rPr lang="fr-BE" sz="1800" b="1" dirty="0" smtClean="0">
                <a:solidFill>
                  <a:schemeClr val="tx1">
                    <a:lumMod val="85000"/>
                    <a:lumOff val="15000"/>
                  </a:schemeClr>
                </a:solidFill>
              </a:rPr>
              <a:t>			</a:t>
            </a:r>
            <a:endParaRPr lang="fr-BE" dirty="0">
              <a:solidFill>
                <a:schemeClr val="tx1">
                  <a:lumMod val="85000"/>
                  <a:lumOff val="15000"/>
                </a:schemeClr>
              </a:solidFill>
            </a:endParaRPr>
          </a:p>
          <a:p>
            <a:endParaRPr lang="fr-BE" dirty="0" smtClean="0"/>
          </a:p>
          <a:p>
            <a:endParaRPr lang="fr-BE" dirty="0"/>
          </a:p>
          <a:p>
            <a:endParaRPr lang="fr-BE" sz="3100" dirty="0"/>
          </a:p>
        </p:txBody>
      </p:sp>
      <p:sp>
        <p:nvSpPr>
          <p:cNvPr id="8" name="Rectangle 7"/>
          <p:cNvSpPr/>
          <p:nvPr/>
        </p:nvSpPr>
        <p:spPr>
          <a:xfrm>
            <a:off x="434641" y="288678"/>
            <a:ext cx="8282824" cy="415498"/>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 BDES</a:t>
            </a:r>
          </a:p>
        </p:txBody>
      </p:sp>
    </p:spTree>
    <p:extLst>
      <p:ext uri="{BB962C8B-B14F-4D97-AF65-F5344CB8AC3E}">
        <p14:creationId xmlns:p14="http://schemas.microsoft.com/office/powerpoint/2010/main" xmlns="" val="29734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676969"/>
            <a:ext cx="7868120" cy="857250"/>
          </a:xfrm>
        </p:spPr>
        <p:txBody>
          <a:bodyPr>
            <a:normAutofit fontScale="90000"/>
          </a:bodyPr>
          <a:lstStyle/>
          <a:p>
            <a:r>
              <a:rPr lang="fr-BE" dirty="0" smtClean="0"/>
              <a:t/>
            </a:r>
            <a:br>
              <a:rPr lang="fr-BE" dirty="0" smtClean="0"/>
            </a:br>
            <a:r>
              <a:rPr lang="fr-BE" dirty="0" smtClean="0">
                <a:solidFill>
                  <a:schemeClr val="accent6">
                    <a:lumMod val="50000"/>
                  </a:schemeClr>
                </a:solidFill>
              </a:rPr>
              <a:t>      </a:t>
            </a:r>
            <a:r>
              <a:rPr lang="fr-BE" sz="3100" dirty="0" smtClean="0">
                <a:solidFill>
                  <a:schemeClr val="accent6">
                    <a:lumMod val="50000"/>
                  </a:schemeClr>
                </a:solidFill>
              </a:rPr>
              <a:t>B D E S : Contenu                </a:t>
            </a:r>
            <a:r>
              <a:rPr lang="fr-BE" sz="3100" dirty="0">
                <a:solidFill>
                  <a:srgbClr val="7030A0"/>
                </a:solidFill>
              </a:rPr>
              <a:t/>
            </a:r>
            <a:br>
              <a:rPr lang="fr-BE" sz="3100" dirty="0">
                <a:solidFill>
                  <a:srgbClr val="7030A0"/>
                </a:solidFill>
              </a:rPr>
            </a:br>
            <a:endParaRPr lang="fr-BE" sz="3100" dirty="0">
              <a:solidFill>
                <a:srgbClr val="7030A0"/>
              </a:solidFill>
            </a:endParaRPr>
          </a:p>
        </p:txBody>
      </p:sp>
      <p:sp>
        <p:nvSpPr>
          <p:cNvPr id="3" name="Espace réservé du contenu 2"/>
          <p:cNvSpPr>
            <a:spLocks noGrp="1"/>
          </p:cNvSpPr>
          <p:nvPr>
            <p:ph idx="1"/>
          </p:nvPr>
        </p:nvSpPr>
        <p:spPr>
          <a:xfrm>
            <a:off x="771895" y="1128156"/>
            <a:ext cx="8182099" cy="3479470"/>
          </a:xfrm>
        </p:spPr>
        <p:txBody>
          <a:bodyPr>
            <a:normAutofit fontScale="47500" lnSpcReduction="20000"/>
          </a:bodyPr>
          <a:lstStyle/>
          <a:p>
            <a:pPr marL="0" indent="0">
              <a:buNone/>
            </a:pPr>
            <a:endParaRPr lang="fr-BE" b="1" dirty="0" smtClean="0">
              <a:solidFill>
                <a:srgbClr val="0070C0"/>
              </a:solidFill>
            </a:endParaRPr>
          </a:p>
          <a:p>
            <a:pPr>
              <a:buFont typeface="Wingdings" panose="05000000000000000000" pitchFamily="2" charset="2"/>
              <a:buChar char="Ø"/>
            </a:pPr>
            <a:endParaRPr lang="fr-BE" sz="1200" b="1" dirty="0" smtClean="0">
              <a:solidFill>
                <a:schemeClr val="accent6">
                  <a:lumMod val="75000"/>
                </a:schemeClr>
              </a:solidFill>
              <a:cs typeface="Arial" pitchFamily="34" charset="0"/>
            </a:endParaRPr>
          </a:p>
          <a:p>
            <a:pPr marL="342900" lvl="1" indent="-342900">
              <a:buFont typeface="Wingdings" panose="05000000000000000000" pitchFamily="2" charset="2"/>
              <a:buChar char="Ø"/>
            </a:pPr>
            <a:r>
              <a:rPr lang="fr-BE" sz="2800" b="1" dirty="0" smtClean="0">
                <a:solidFill>
                  <a:schemeClr val="accent1">
                    <a:lumMod val="75000"/>
                  </a:schemeClr>
                </a:solidFill>
              </a:rPr>
              <a:t> </a:t>
            </a:r>
            <a:r>
              <a:rPr lang="fr-BE" sz="4000" b="1" dirty="0" smtClean="0">
                <a:solidFill>
                  <a:schemeClr val="accent1">
                    <a:lumMod val="75000"/>
                  </a:schemeClr>
                </a:solidFill>
              </a:rPr>
              <a:t>Données de Catégorie  3</a:t>
            </a:r>
            <a:r>
              <a:rPr lang="fr-BE" sz="2800" b="1" dirty="0" smtClean="0">
                <a:solidFill>
                  <a:schemeClr val="accent1">
                    <a:lumMod val="75000"/>
                  </a:schemeClr>
                </a:solidFill>
              </a:rPr>
              <a:t>:   (</a:t>
            </a:r>
            <a:r>
              <a:rPr lang="fr-BE" sz="2800" b="1" dirty="0" smtClean="0">
                <a:solidFill>
                  <a:schemeClr val="accent1">
                    <a:lumMod val="75000"/>
                  </a:schemeClr>
                </a:solidFill>
                <a:cs typeface="Arial" pitchFamily="34" charset="0"/>
              </a:rPr>
              <a:t>données de nature strictement </a:t>
            </a:r>
            <a:r>
              <a:rPr lang="fr-BE" sz="2800" b="1" u="sng" dirty="0" smtClean="0">
                <a:solidFill>
                  <a:schemeClr val="accent1">
                    <a:lumMod val="75000"/>
                  </a:schemeClr>
                </a:solidFill>
                <a:cs typeface="Arial" pitchFamily="34" charset="0"/>
              </a:rPr>
              <a:t>indicative</a:t>
            </a:r>
            <a:r>
              <a:rPr lang="fr-BE" sz="2800" b="1" dirty="0" smtClean="0">
                <a:solidFill>
                  <a:schemeClr val="accent1">
                    <a:lumMod val="75000"/>
                  </a:schemeClr>
                </a:solidFill>
                <a:cs typeface="Arial" pitchFamily="34" charset="0"/>
              </a:rPr>
              <a:t>)</a:t>
            </a:r>
            <a:endParaRPr lang="fr-BE" sz="2800" b="1" dirty="0" smtClean="0">
              <a:solidFill>
                <a:schemeClr val="accent1">
                  <a:lumMod val="75000"/>
                </a:schemeClr>
              </a:solidFill>
            </a:endParaRPr>
          </a:p>
          <a:p>
            <a:pPr marL="342900" lvl="1" indent="-342900">
              <a:buFont typeface="Wingdings" panose="05000000000000000000" pitchFamily="2" charset="2"/>
              <a:buChar char="Ø"/>
            </a:pPr>
            <a:endParaRPr lang="fr-BE" sz="2600" b="1" dirty="0" smtClean="0">
              <a:solidFill>
                <a:schemeClr val="accent1">
                  <a:lumMod val="75000"/>
                </a:schemeClr>
              </a:solidFill>
            </a:endParaRPr>
          </a:p>
          <a:p>
            <a:pPr marL="742950" lvl="2" indent="-342900">
              <a:buNone/>
            </a:pPr>
            <a:r>
              <a:rPr lang="fr-BE" sz="3100" b="1" dirty="0" smtClean="0">
                <a:solidFill>
                  <a:schemeClr val="accent3">
                    <a:lumMod val="50000"/>
                  </a:schemeClr>
                </a:solidFill>
              </a:rPr>
              <a:t>- </a:t>
            </a:r>
            <a:r>
              <a:rPr lang="fr-BE" sz="4400" b="1" u="sng" dirty="0" smtClean="0">
                <a:solidFill>
                  <a:schemeClr val="accent3">
                    <a:lumMod val="50000"/>
                  </a:schemeClr>
                </a:solidFill>
              </a:rPr>
              <a:t>Inventaires de parcelles </a:t>
            </a:r>
            <a:r>
              <a:rPr lang="fr-BE" sz="4400" b="1" dirty="0" smtClean="0">
                <a:solidFill>
                  <a:schemeClr val="accent3">
                    <a:lumMod val="50000"/>
                  </a:schemeClr>
                </a:solidFill>
              </a:rPr>
              <a:t>: </a:t>
            </a:r>
          </a:p>
          <a:p>
            <a:pPr marL="742950" lvl="2" indent="-342900">
              <a:buNone/>
            </a:pPr>
            <a:endParaRPr lang="fr-BE" sz="1500" b="1" dirty="0" smtClean="0">
              <a:solidFill>
                <a:schemeClr val="accent3">
                  <a:lumMod val="50000"/>
                </a:schemeClr>
              </a:solidFill>
            </a:endParaRPr>
          </a:p>
          <a:p>
            <a:pPr marL="742950" lvl="2" indent="-342900">
              <a:buNone/>
            </a:pPr>
            <a:r>
              <a:rPr lang="fr-BE" sz="2400" b="1" dirty="0" smtClean="0">
                <a:solidFill>
                  <a:schemeClr val="tx1">
                    <a:lumMod val="85000"/>
                    <a:lumOff val="15000"/>
                  </a:schemeClr>
                </a:solidFill>
              </a:rPr>
              <a:t>   </a:t>
            </a:r>
            <a:r>
              <a:rPr lang="fr-BE" sz="3300" b="1" dirty="0" smtClean="0">
                <a:solidFill>
                  <a:schemeClr val="tx1">
                    <a:lumMod val="85000"/>
                    <a:lumOff val="15000"/>
                  </a:schemeClr>
                </a:solidFill>
              </a:rPr>
              <a:t>+  activités ou installations anciennes à risque pour le sol (CHST,…)</a:t>
            </a:r>
          </a:p>
          <a:p>
            <a:pPr marL="742950" lvl="2" indent="-342900">
              <a:buNone/>
            </a:pPr>
            <a:r>
              <a:rPr lang="fr-BE" sz="3300" b="1" dirty="0" smtClean="0">
                <a:solidFill>
                  <a:schemeClr val="tx1">
                    <a:lumMod val="85000"/>
                    <a:lumOff val="15000"/>
                  </a:schemeClr>
                </a:solidFill>
              </a:rPr>
              <a:t>       </a:t>
            </a:r>
            <a:r>
              <a:rPr lang="fr-BE" sz="3300" b="1" i="1" dirty="0" smtClean="0">
                <a:solidFill>
                  <a:schemeClr val="tx1">
                    <a:lumMod val="85000"/>
                    <a:lumOff val="15000"/>
                  </a:schemeClr>
                </a:solidFill>
              </a:rPr>
              <a:t>(utilisation de substances dangereuses ayant un impact   	potentiel sur le sol)</a:t>
            </a:r>
          </a:p>
          <a:p>
            <a:pPr marL="742950" lvl="2" indent="-342900">
              <a:buNone/>
            </a:pPr>
            <a:r>
              <a:rPr lang="fr-BE" sz="3300" b="1" i="1" dirty="0" smtClean="0">
                <a:solidFill>
                  <a:schemeClr val="tx1">
                    <a:lumMod val="85000"/>
                    <a:lumOff val="15000"/>
                  </a:schemeClr>
                </a:solidFill>
              </a:rPr>
              <a:t>  +  </a:t>
            </a:r>
            <a:r>
              <a:rPr lang="fr-BE" sz="3300" b="1" dirty="0" smtClean="0">
                <a:solidFill>
                  <a:schemeClr val="tx1">
                    <a:lumMod val="85000"/>
                    <a:lumOff val="15000"/>
                  </a:schemeClr>
                </a:solidFill>
              </a:rPr>
              <a:t>présence d’un remblais sur le terrain</a:t>
            </a:r>
          </a:p>
          <a:p>
            <a:pPr marL="742950" lvl="2" indent="-342900">
              <a:buNone/>
            </a:pPr>
            <a:r>
              <a:rPr lang="fr-BE" sz="3300" b="1" dirty="0" smtClean="0">
                <a:solidFill>
                  <a:schemeClr val="tx1">
                    <a:lumMod val="85000"/>
                    <a:lumOff val="15000"/>
                  </a:schemeClr>
                </a:solidFill>
              </a:rPr>
              <a:t>  +  déclaration pollutions (art.6)  (DPC)</a:t>
            </a:r>
          </a:p>
          <a:p>
            <a:pPr marL="742950" lvl="2" indent="-342900">
              <a:buNone/>
            </a:pPr>
            <a:r>
              <a:rPr lang="fr-BE" sz="3300" b="1" dirty="0" smtClean="0">
                <a:solidFill>
                  <a:schemeClr val="tx1">
                    <a:lumMod val="85000"/>
                    <a:lumOff val="15000"/>
                  </a:schemeClr>
                </a:solidFill>
              </a:rPr>
              <a:t>       (exploitant et celui qui a la garde d’un terrain)</a:t>
            </a:r>
          </a:p>
          <a:p>
            <a:pPr marL="742950" lvl="2" indent="-342900">
              <a:buNone/>
            </a:pPr>
            <a:r>
              <a:rPr lang="fr-BE" sz="3400" b="1" dirty="0" smtClean="0">
                <a:solidFill>
                  <a:schemeClr val="tx1">
                    <a:lumMod val="85000"/>
                    <a:lumOff val="15000"/>
                  </a:schemeClr>
                </a:solidFill>
              </a:rPr>
              <a:t>  +  données communiquées à l’initiative des communes</a:t>
            </a:r>
          </a:p>
          <a:p>
            <a:pPr marL="342900" lvl="1" indent="-342900">
              <a:buNone/>
            </a:pPr>
            <a:r>
              <a:rPr lang="fr-BE" sz="3300" b="1" dirty="0" smtClean="0">
                <a:solidFill>
                  <a:schemeClr val="tx1">
                    <a:lumMod val="85000"/>
                    <a:lumOff val="15000"/>
                  </a:schemeClr>
                </a:solidFill>
                <a:cs typeface="Arial" pitchFamily="34" charset="0"/>
              </a:rPr>
              <a:t>      </a:t>
            </a:r>
          </a:p>
          <a:p>
            <a:pPr>
              <a:buNone/>
            </a:pPr>
            <a:r>
              <a:rPr lang="fr-BE" b="1" dirty="0" smtClean="0">
                <a:solidFill>
                  <a:schemeClr val="accent3">
                    <a:lumMod val="50000"/>
                  </a:schemeClr>
                </a:solidFill>
              </a:rPr>
              <a:t>	</a:t>
            </a:r>
            <a:endParaRPr lang="fr-BE" dirty="0" smtClean="0"/>
          </a:p>
          <a:p>
            <a:endParaRPr lang="fr-BE" dirty="0"/>
          </a:p>
          <a:p>
            <a:endParaRPr lang="fr-BE" sz="3100" dirty="0"/>
          </a:p>
        </p:txBody>
      </p:sp>
      <p:sp>
        <p:nvSpPr>
          <p:cNvPr id="8" name="Rectangle 7"/>
          <p:cNvSpPr/>
          <p:nvPr/>
        </p:nvSpPr>
        <p:spPr>
          <a:xfrm>
            <a:off x="434641" y="288678"/>
            <a:ext cx="8282824" cy="415498"/>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 BDES</a:t>
            </a:r>
          </a:p>
        </p:txBody>
      </p:sp>
    </p:spTree>
    <p:extLst>
      <p:ext uri="{BB962C8B-B14F-4D97-AF65-F5344CB8AC3E}">
        <p14:creationId xmlns:p14="http://schemas.microsoft.com/office/powerpoint/2010/main" xmlns="" val="29734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slide(fromBottom)">
                                      <p:cBhvr>
                                        <p:cTn id="12" dur="500"/>
                                        <p:tgtEl>
                                          <p:spTgt spid="3">
                                            <p:txEl>
                                              <p:pRg st="6" end="6"/>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slide(fromBottom)">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slide(fromBottom)">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676969"/>
            <a:ext cx="7868120" cy="857250"/>
          </a:xfrm>
        </p:spPr>
        <p:txBody>
          <a:bodyPr>
            <a:normAutofit fontScale="90000"/>
          </a:bodyPr>
          <a:lstStyle/>
          <a:p>
            <a:r>
              <a:rPr lang="fr-BE" dirty="0" smtClean="0"/>
              <a:t/>
            </a:r>
            <a:br>
              <a:rPr lang="fr-BE" dirty="0" smtClean="0"/>
            </a:br>
            <a:r>
              <a:rPr lang="fr-BE" dirty="0" smtClean="0">
                <a:solidFill>
                  <a:schemeClr val="accent6">
                    <a:lumMod val="50000"/>
                  </a:schemeClr>
                </a:solidFill>
              </a:rPr>
              <a:t>      </a:t>
            </a:r>
            <a:r>
              <a:rPr lang="fr-BE" sz="3100" dirty="0" smtClean="0">
                <a:solidFill>
                  <a:schemeClr val="accent6">
                    <a:lumMod val="50000"/>
                  </a:schemeClr>
                </a:solidFill>
              </a:rPr>
              <a:t>B D E S : Contenu                </a:t>
            </a:r>
            <a:r>
              <a:rPr lang="fr-BE" sz="3100" dirty="0">
                <a:solidFill>
                  <a:srgbClr val="7030A0"/>
                </a:solidFill>
              </a:rPr>
              <a:t/>
            </a:r>
            <a:br>
              <a:rPr lang="fr-BE" sz="3100" dirty="0">
                <a:solidFill>
                  <a:srgbClr val="7030A0"/>
                </a:solidFill>
              </a:rPr>
            </a:br>
            <a:endParaRPr lang="fr-BE" sz="3100" dirty="0">
              <a:solidFill>
                <a:srgbClr val="7030A0"/>
              </a:solidFill>
            </a:endParaRPr>
          </a:p>
        </p:txBody>
      </p:sp>
      <p:sp>
        <p:nvSpPr>
          <p:cNvPr id="3" name="Espace réservé du contenu 2"/>
          <p:cNvSpPr>
            <a:spLocks noGrp="1"/>
          </p:cNvSpPr>
          <p:nvPr>
            <p:ph idx="1"/>
          </p:nvPr>
        </p:nvSpPr>
        <p:spPr>
          <a:xfrm>
            <a:off x="434641" y="938151"/>
            <a:ext cx="8531230" cy="3028208"/>
          </a:xfrm>
        </p:spPr>
        <p:txBody>
          <a:bodyPr>
            <a:normAutofit fontScale="62500" lnSpcReduction="20000"/>
          </a:bodyPr>
          <a:lstStyle/>
          <a:p>
            <a:pPr marL="0" indent="0">
              <a:buNone/>
            </a:pPr>
            <a:endParaRPr lang="fr-BE" b="1" dirty="0" smtClean="0">
              <a:solidFill>
                <a:srgbClr val="0070C0"/>
              </a:solidFill>
            </a:endParaRPr>
          </a:p>
          <a:p>
            <a:pPr>
              <a:buFont typeface="Wingdings" panose="05000000000000000000" pitchFamily="2" charset="2"/>
              <a:buChar char="Ø"/>
            </a:pPr>
            <a:endParaRPr lang="fr-BE" sz="1200" b="1" dirty="0" smtClean="0">
              <a:solidFill>
                <a:schemeClr val="accent6">
                  <a:lumMod val="75000"/>
                </a:schemeClr>
              </a:solidFill>
              <a:cs typeface="Arial" pitchFamily="34" charset="0"/>
            </a:endParaRPr>
          </a:p>
          <a:p>
            <a:pPr marL="342900" lvl="1" indent="-342900">
              <a:buNone/>
            </a:pPr>
            <a:endParaRPr lang="fr-BE" sz="2800" b="1" dirty="0" smtClean="0">
              <a:solidFill>
                <a:schemeClr val="accent1">
                  <a:lumMod val="75000"/>
                </a:schemeClr>
              </a:solidFill>
            </a:endParaRPr>
          </a:p>
          <a:p>
            <a:pPr marL="342900" lvl="1" indent="-342900">
              <a:buNone/>
            </a:pPr>
            <a:r>
              <a:rPr lang="fr-BE" sz="2800" b="1" dirty="0" smtClean="0">
                <a:solidFill>
                  <a:schemeClr val="accent1">
                    <a:lumMod val="75000"/>
                  </a:schemeClr>
                </a:solidFill>
              </a:rPr>
              <a:t>          </a:t>
            </a:r>
            <a:r>
              <a:rPr lang="fr-BE" sz="3400" b="1" dirty="0" smtClean="0">
                <a:solidFill>
                  <a:schemeClr val="accent1">
                    <a:lumMod val="75000"/>
                  </a:schemeClr>
                </a:solidFill>
              </a:rPr>
              <a:t>Données de Catégorie  3                  </a:t>
            </a:r>
            <a:r>
              <a:rPr lang="fr-BE" sz="3400" b="1" dirty="0" smtClean="0">
                <a:solidFill>
                  <a:schemeClr val="accent6">
                    <a:lumMod val="75000"/>
                  </a:schemeClr>
                </a:solidFill>
              </a:rPr>
              <a:t>Données de catégorie 1</a:t>
            </a:r>
          </a:p>
          <a:p>
            <a:pPr marL="342900" lvl="1" indent="-342900">
              <a:buFont typeface="Wingdings" panose="05000000000000000000" pitchFamily="2" charset="2"/>
              <a:buChar char="Ø"/>
            </a:pPr>
            <a:endParaRPr lang="fr-BE" sz="2600" b="1" dirty="0" smtClean="0">
              <a:solidFill>
                <a:schemeClr val="accent1">
                  <a:lumMod val="75000"/>
                </a:schemeClr>
              </a:solidFill>
            </a:endParaRPr>
          </a:p>
          <a:p>
            <a:pPr marL="742950" lvl="2" indent="-342900">
              <a:buNone/>
            </a:pPr>
            <a:endParaRPr lang="fr-BE" sz="3100" b="1" dirty="0" smtClean="0">
              <a:solidFill>
                <a:schemeClr val="accent3">
                  <a:lumMod val="50000"/>
                </a:schemeClr>
              </a:solidFill>
            </a:endParaRPr>
          </a:p>
          <a:p>
            <a:pPr marL="742950" lvl="2" indent="-342900">
              <a:buNone/>
            </a:pPr>
            <a:r>
              <a:rPr lang="fr-BE" sz="3100" b="1" dirty="0" smtClean="0">
                <a:solidFill>
                  <a:schemeClr val="tx1">
                    <a:lumMod val="85000"/>
                    <a:lumOff val="15000"/>
                  </a:schemeClr>
                </a:solidFill>
              </a:rPr>
              <a:t>    «</a:t>
            </a:r>
            <a:r>
              <a:rPr lang="fr-BE" sz="3100" b="1" i="1" dirty="0" smtClean="0">
                <a:solidFill>
                  <a:schemeClr val="tx1">
                    <a:lumMod val="85000"/>
                    <a:lumOff val="15000"/>
                  </a:schemeClr>
                </a:solidFill>
              </a:rPr>
              <a:t> Le Gouvernement wallon détermine les modalités suivant lesquelles les données de catégorie 3 peuvent être constitutives d’une présomption de pollution suffisamment fiable pour être, au cas par cas, affectées en catégorie 1.</a:t>
            </a:r>
            <a:r>
              <a:rPr lang="fr-BE" sz="3100" b="1" dirty="0" smtClean="0">
                <a:solidFill>
                  <a:schemeClr val="tx1">
                    <a:lumMod val="85000"/>
                    <a:lumOff val="15000"/>
                  </a:schemeClr>
                </a:solidFill>
              </a:rPr>
              <a:t> »</a:t>
            </a:r>
            <a:endParaRPr lang="fr-BE" dirty="0" smtClean="0">
              <a:solidFill>
                <a:schemeClr val="tx1">
                  <a:lumMod val="85000"/>
                  <a:lumOff val="15000"/>
                </a:schemeClr>
              </a:solidFill>
            </a:endParaRPr>
          </a:p>
          <a:p>
            <a:endParaRPr lang="fr-BE" dirty="0"/>
          </a:p>
          <a:p>
            <a:endParaRPr lang="fr-BE" sz="3100" dirty="0"/>
          </a:p>
        </p:txBody>
      </p:sp>
      <p:sp>
        <p:nvSpPr>
          <p:cNvPr id="8" name="Rectangle 7"/>
          <p:cNvSpPr/>
          <p:nvPr/>
        </p:nvSpPr>
        <p:spPr>
          <a:xfrm>
            <a:off x="434641" y="288678"/>
            <a:ext cx="8282824" cy="415498"/>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 BDES</a:t>
            </a:r>
          </a:p>
        </p:txBody>
      </p:sp>
      <p:sp>
        <p:nvSpPr>
          <p:cNvPr id="5" name="Flèche droite 4"/>
          <p:cNvSpPr/>
          <p:nvPr/>
        </p:nvSpPr>
        <p:spPr>
          <a:xfrm>
            <a:off x="4595751" y="1626920"/>
            <a:ext cx="665018" cy="308758"/>
          </a:xfrm>
          <a:prstGeom prst="right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smtClean="0"/>
              <a:t> </a:t>
            </a:r>
            <a:endParaRPr lang="fr-BE" dirty="0"/>
          </a:p>
        </p:txBody>
      </p:sp>
    </p:spTree>
    <p:extLst>
      <p:ext uri="{BB962C8B-B14F-4D97-AF65-F5344CB8AC3E}">
        <p14:creationId xmlns:p14="http://schemas.microsoft.com/office/powerpoint/2010/main" xmlns="" val="29734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heckerboard(across)">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4641" y="546265"/>
            <a:ext cx="7248695" cy="3957496"/>
          </a:xfrm>
        </p:spPr>
        <p:txBody>
          <a:bodyPr>
            <a:normAutofit fontScale="25000" lnSpcReduction="20000"/>
          </a:bodyPr>
          <a:lstStyle/>
          <a:p>
            <a:pPr>
              <a:buNone/>
            </a:pPr>
            <a:endParaRPr lang="fr-BE" sz="4200" b="1" dirty="0" smtClean="0">
              <a:solidFill>
                <a:schemeClr val="accent6">
                  <a:lumMod val="50000"/>
                </a:schemeClr>
              </a:solidFill>
              <a:latin typeface="Arial" pitchFamily="34" charset="0"/>
              <a:cs typeface="Arial" pitchFamily="34" charset="0"/>
            </a:endParaRPr>
          </a:p>
          <a:p>
            <a:pPr>
              <a:buNone/>
            </a:pPr>
            <a:endParaRPr lang="fr-BE" sz="4200" b="1" dirty="0" smtClean="0">
              <a:solidFill>
                <a:schemeClr val="accent6">
                  <a:lumMod val="50000"/>
                </a:schemeClr>
              </a:solidFill>
              <a:latin typeface="Arial" pitchFamily="34" charset="0"/>
              <a:cs typeface="Arial" pitchFamily="34" charset="0"/>
            </a:endParaRPr>
          </a:p>
          <a:p>
            <a:pPr indent="465138">
              <a:buNone/>
            </a:pPr>
            <a:r>
              <a:rPr lang="fr-BE" sz="9600" b="1" dirty="0" smtClean="0">
                <a:solidFill>
                  <a:schemeClr val="bg2">
                    <a:lumMod val="25000"/>
                  </a:schemeClr>
                </a:solidFill>
                <a:latin typeface="+mn-lt"/>
              </a:rPr>
              <a:t> </a:t>
            </a:r>
            <a:r>
              <a:rPr lang="fr-BE" sz="9600" b="1" u="sng" dirty="0" smtClean="0">
                <a:solidFill>
                  <a:srgbClr val="7030A0"/>
                </a:solidFill>
                <a:latin typeface="+mn-lt"/>
              </a:rPr>
              <a:t>Sources de référence </a:t>
            </a:r>
            <a:r>
              <a:rPr lang="fr-BE" sz="9600" b="1" dirty="0" smtClean="0">
                <a:solidFill>
                  <a:schemeClr val="bg2">
                    <a:lumMod val="25000"/>
                  </a:schemeClr>
                </a:solidFill>
                <a:latin typeface="+mn-lt"/>
              </a:rPr>
              <a:t>:  </a:t>
            </a:r>
            <a:r>
              <a:rPr lang="fr-BE" sz="9600" b="1" dirty="0" smtClean="0">
                <a:solidFill>
                  <a:srgbClr val="0070C0"/>
                </a:solidFill>
                <a:latin typeface="+mn-lt"/>
              </a:rPr>
              <a:t>Protocole avec DPS</a:t>
            </a:r>
          </a:p>
          <a:p>
            <a:pPr>
              <a:buNone/>
            </a:pPr>
            <a:endParaRPr lang="fr-BE" sz="2900" b="1" dirty="0" smtClean="0">
              <a:solidFill>
                <a:schemeClr val="bg2">
                  <a:lumMod val="25000"/>
                </a:schemeClr>
              </a:solidFill>
              <a:latin typeface="+mn-lt"/>
            </a:endParaRPr>
          </a:p>
          <a:p>
            <a:pPr indent="1355725">
              <a:buNone/>
            </a:pPr>
            <a:r>
              <a:rPr lang="fr-BE" sz="6400" b="1" dirty="0" smtClean="0">
                <a:solidFill>
                  <a:schemeClr val="bg2">
                    <a:lumMod val="25000"/>
                  </a:schemeClr>
                </a:solidFill>
                <a:latin typeface="+mn-lt"/>
              </a:rPr>
              <a:t> 1</a:t>
            </a:r>
            <a:r>
              <a:rPr lang="fr-BE" sz="6400" b="1" dirty="0" smtClean="0">
                <a:solidFill>
                  <a:srgbClr val="0070C0"/>
                </a:solidFill>
                <a:latin typeface="+mn-lt"/>
              </a:rPr>
              <a:t>. DAS </a:t>
            </a:r>
            <a:r>
              <a:rPr lang="fr-BE" sz="6400" b="1" dirty="0" smtClean="0">
                <a:solidFill>
                  <a:schemeClr val="bg2">
                    <a:lumMod val="25000"/>
                  </a:schemeClr>
                </a:solidFill>
                <a:latin typeface="+mn-lt"/>
              </a:rPr>
              <a:t>:  </a:t>
            </a:r>
            <a:r>
              <a:rPr lang="fr-BE" sz="6400" b="1" dirty="0" smtClean="0">
                <a:solidFill>
                  <a:schemeClr val="tx1">
                    <a:lumMod val="85000"/>
                    <a:lumOff val="15000"/>
                  </a:schemeClr>
                </a:solidFill>
                <a:latin typeface="+mn-lt"/>
              </a:rPr>
              <a:t>- GESOL</a:t>
            </a:r>
          </a:p>
          <a:p>
            <a:pPr indent="1355725">
              <a:buNone/>
            </a:pPr>
            <a:r>
              <a:rPr lang="fr-BE" sz="6400" b="1" dirty="0" smtClean="0">
                <a:solidFill>
                  <a:schemeClr val="tx1">
                    <a:lumMod val="85000"/>
                    <a:lumOff val="15000"/>
                  </a:schemeClr>
                </a:solidFill>
                <a:latin typeface="+mn-lt"/>
              </a:rPr>
              <a:t>                 -  BEDSS (Stations-service)</a:t>
            </a:r>
          </a:p>
          <a:p>
            <a:pPr indent="1355725">
              <a:buNone/>
            </a:pPr>
            <a:r>
              <a:rPr lang="fr-BE" sz="6400" b="1" dirty="0" smtClean="0">
                <a:solidFill>
                  <a:schemeClr val="tx1">
                    <a:lumMod val="85000"/>
                    <a:lumOff val="15000"/>
                  </a:schemeClr>
                </a:solidFill>
                <a:latin typeface="+mn-lt"/>
              </a:rPr>
              <a:t>                 -  DOREHA (anciennes  réhabilitation )</a:t>
            </a:r>
          </a:p>
          <a:p>
            <a:pPr indent="1355725">
              <a:buNone/>
            </a:pPr>
            <a:r>
              <a:rPr lang="fr-BE" sz="6400" b="1" dirty="0" smtClean="0">
                <a:solidFill>
                  <a:schemeClr val="bg2">
                    <a:lumMod val="25000"/>
                  </a:schemeClr>
                </a:solidFill>
                <a:latin typeface="+mn-lt"/>
              </a:rPr>
              <a:t> 2</a:t>
            </a:r>
            <a:r>
              <a:rPr lang="fr-BE" sz="6400" b="1" dirty="0" smtClean="0">
                <a:solidFill>
                  <a:srgbClr val="0070C0"/>
                </a:solidFill>
                <a:latin typeface="+mn-lt"/>
              </a:rPr>
              <a:t>. DPA </a:t>
            </a:r>
            <a:r>
              <a:rPr lang="fr-BE" sz="6400" b="1" dirty="0" smtClean="0">
                <a:solidFill>
                  <a:schemeClr val="bg2">
                    <a:lumMod val="25000"/>
                  </a:schemeClr>
                </a:solidFill>
                <a:latin typeface="+mn-lt"/>
              </a:rPr>
              <a:t>:  </a:t>
            </a:r>
            <a:r>
              <a:rPr lang="fr-BE" sz="6400" b="1" dirty="0" smtClean="0">
                <a:solidFill>
                  <a:schemeClr val="tx1">
                    <a:lumMod val="85000"/>
                    <a:lumOff val="15000"/>
                  </a:schemeClr>
                </a:solidFill>
                <a:latin typeface="+mn-lt"/>
              </a:rPr>
              <a:t>Permis environnement</a:t>
            </a:r>
          </a:p>
          <a:p>
            <a:pPr indent="1355725">
              <a:buNone/>
            </a:pPr>
            <a:r>
              <a:rPr lang="fr-BE" sz="6400" b="1" dirty="0" smtClean="0">
                <a:solidFill>
                  <a:schemeClr val="bg2">
                    <a:lumMod val="25000"/>
                  </a:schemeClr>
                </a:solidFill>
                <a:latin typeface="+mn-lt"/>
              </a:rPr>
              <a:t> 3. </a:t>
            </a:r>
            <a:r>
              <a:rPr lang="fr-BE" sz="6400" b="1" dirty="0" smtClean="0">
                <a:solidFill>
                  <a:srgbClr val="0070C0"/>
                </a:solidFill>
                <a:latin typeface="+mn-lt"/>
              </a:rPr>
              <a:t>DPC </a:t>
            </a:r>
            <a:r>
              <a:rPr lang="fr-BE" sz="6400" b="1" dirty="0" smtClean="0">
                <a:solidFill>
                  <a:schemeClr val="bg2">
                    <a:lumMod val="25000"/>
                  </a:schemeClr>
                </a:solidFill>
                <a:latin typeface="+mn-lt"/>
              </a:rPr>
              <a:t>:  </a:t>
            </a:r>
            <a:r>
              <a:rPr lang="fr-BE" sz="6400" b="1" dirty="0" smtClean="0">
                <a:solidFill>
                  <a:schemeClr val="tx1">
                    <a:lumMod val="85000"/>
                    <a:lumOff val="15000"/>
                  </a:schemeClr>
                </a:solidFill>
                <a:latin typeface="+mn-lt"/>
              </a:rPr>
              <a:t>-  PV constats, rapport de visite</a:t>
            </a:r>
          </a:p>
          <a:p>
            <a:pPr indent="1355725">
              <a:buNone/>
            </a:pPr>
            <a:r>
              <a:rPr lang="fr-BE" sz="6400" b="1" dirty="0" smtClean="0">
                <a:solidFill>
                  <a:schemeClr val="tx1">
                    <a:lumMod val="85000"/>
                    <a:lumOff val="15000"/>
                  </a:schemeClr>
                </a:solidFill>
                <a:latin typeface="+mn-lt"/>
              </a:rPr>
              <a:t>                 -  déclaration (Art. 6)</a:t>
            </a:r>
          </a:p>
          <a:p>
            <a:pPr indent="1355725">
              <a:buNone/>
            </a:pPr>
            <a:r>
              <a:rPr lang="fr-BE" sz="6400" b="1" dirty="0" smtClean="0">
                <a:solidFill>
                  <a:schemeClr val="tx1">
                    <a:lumMod val="85000"/>
                    <a:lumOff val="15000"/>
                  </a:schemeClr>
                </a:solidFill>
                <a:latin typeface="+mn-lt"/>
              </a:rPr>
              <a:t>                 -  déclaration des communes</a:t>
            </a:r>
          </a:p>
          <a:p>
            <a:pPr indent="1355725">
              <a:buNone/>
            </a:pPr>
            <a:r>
              <a:rPr lang="fr-BE" sz="6400" b="1" dirty="0" smtClean="0">
                <a:solidFill>
                  <a:schemeClr val="tx1">
                    <a:lumMod val="85000"/>
                    <a:lumOff val="15000"/>
                  </a:schemeClr>
                </a:solidFill>
                <a:latin typeface="+mn-lt"/>
              </a:rPr>
              <a:t>                 -  procédure judiciaire et ou contentieuse</a:t>
            </a:r>
          </a:p>
          <a:p>
            <a:pPr indent="1355725">
              <a:buNone/>
            </a:pPr>
            <a:r>
              <a:rPr lang="fr-BE" sz="6400" b="1" dirty="0" smtClean="0">
                <a:solidFill>
                  <a:schemeClr val="bg2">
                    <a:lumMod val="25000"/>
                  </a:schemeClr>
                </a:solidFill>
                <a:latin typeface="+mn-lt"/>
              </a:rPr>
              <a:t> 4. </a:t>
            </a:r>
            <a:r>
              <a:rPr lang="fr-BE" sz="6400" b="1" dirty="0" smtClean="0">
                <a:solidFill>
                  <a:srgbClr val="0070C0"/>
                </a:solidFill>
                <a:latin typeface="+mn-lt"/>
              </a:rPr>
              <a:t>DGO4</a:t>
            </a:r>
            <a:r>
              <a:rPr lang="fr-BE" sz="6400" b="1" dirty="0" smtClean="0">
                <a:solidFill>
                  <a:schemeClr val="bg2">
                    <a:lumMod val="25000"/>
                  </a:schemeClr>
                </a:solidFill>
                <a:latin typeface="+mn-lt"/>
              </a:rPr>
              <a:t> : </a:t>
            </a:r>
            <a:r>
              <a:rPr lang="fr-BE" sz="6400" b="1" dirty="0" smtClean="0">
                <a:solidFill>
                  <a:schemeClr val="tx1">
                    <a:lumMod val="85000"/>
                    <a:lumOff val="15000"/>
                  </a:schemeClr>
                </a:solidFill>
                <a:latin typeface="+mn-lt"/>
              </a:rPr>
              <a:t>SAR</a:t>
            </a:r>
          </a:p>
          <a:p>
            <a:pPr indent="1355725">
              <a:buNone/>
            </a:pPr>
            <a:r>
              <a:rPr lang="fr-BE" sz="6400" b="1" dirty="0" smtClean="0">
                <a:solidFill>
                  <a:schemeClr val="bg2">
                    <a:lumMod val="25000"/>
                  </a:schemeClr>
                </a:solidFill>
                <a:latin typeface="+mn-lt"/>
              </a:rPr>
              <a:t> 5. </a:t>
            </a:r>
            <a:r>
              <a:rPr lang="fr-BE" sz="6400" b="1" dirty="0" err="1" smtClean="0">
                <a:solidFill>
                  <a:srgbClr val="0071B9"/>
                </a:solidFill>
                <a:latin typeface="+mn-lt"/>
              </a:rPr>
              <a:t>SPAQuE</a:t>
            </a:r>
            <a:r>
              <a:rPr lang="fr-BE" sz="6400" b="1" dirty="0" smtClean="0">
                <a:solidFill>
                  <a:schemeClr val="bg2">
                    <a:lumMod val="25000"/>
                  </a:schemeClr>
                </a:solidFill>
                <a:latin typeface="+mn-lt"/>
              </a:rPr>
              <a:t> : </a:t>
            </a:r>
            <a:r>
              <a:rPr lang="fr-BE" sz="6400" b="1" dirty="0" err="1" smtClean="0">
                <a:solidFill>
                  <a:schemeClr val="tx1">
                    <a:lumMod val="85000"/>
                    <a:lumOff val="15000"/>
                  </a:schemeClr>
                </a:solidFill>
                <a:latin typeface="+mn-lt"/>
              </a:rPr>
              <a:t>Walsol</a:t>
            </a:r>
            <a:endParaRPr lang="fr-BE" sz="6400" b="1" dirty="0" smtClean="0">
              <a:solidFill>
                <a:schemeClr val="tx1">
                  <a:lumMod val="85000"/>
                  <a:lumOff val="15000"/>
                </a:schemeClr>
              </a:solidFill>
              <a:latin typeface="+mn-lt"/>
            </a:endParaRPr>
          </a:p>
          <a:p>
            <a:pPr indent="1355725">
              <a:buNone/>
            </a:pPr>
            <a:r>
              <a:rPr lang="fr-BE" sz="6400" b="1" dirty="0" smtClean="0">
                <a:solidFill>
                  <a:schemeClr val="bg2">
                    <a:lumMod val="25000"/>
                  </a:schemeClr>
                </a:solidFill>
                <a:latin typeface="+mn-lt"/>
              </a:rPr>
              <a:t> 6. </a:t>
            </a:r>
            <a:r>
              <a:rPr lang="fr-BE" sz="6400" b="1" dirty="0" smtClean="0">
                <a:solidFill>
                  <a:srgbClr val="0070C0"/>
                </a:solidFill>
                <a:latin typeface="+mn-lt"/>
              </a:rPr>
              <a:t>Concessionnaire</a:t>
            </a:r>
            <a:r>
              <a:rPr lang="fr-BE" sz="6400" b="1" dirty="0" smtClean="0">
                <a:solidFill>
                  <a:schemeClr val="bg2">
                    <a:lumMod val="25000"/>
                  </a:schemeClr>
                </a:solidFill>
                <a:latin typeface="+mn-lt"/>
              </a:rPr>
              <a:t> </a:t>
            </a:r>
            <a:r>
              <a:rPr lang="fr-BE" sz="6400" b="1" dirty="0" smtClean="0">
                <a:solidFill>
                  <a:schemeClr val="tx1">
                    <a:lumMod val="85000"/>
                    <a:lumOff val="15000"/>
                  </a:schemeClr>
                </a:solidFill>
                <a:latin typeface="+mn-lt"/>
              </a:rPr>
              <a:t>gestion des terres (Art. 5)</a:t>
            </a:r>
          </a:p>
          <a:p>
            <a:pPr indent="1355725">
              <a:buNone/>
            </a:pPr>
            <a:r>
              <a:rPr lang="fr-BE" sz="6400" b="1" dirty="0" smtClean="0">
                <a:solidFill>
                  <a:schemeClr val="bg2">
                    <a:lumMod val="25000"/>
                  </a:schemeClr>
                </a:solidFill>
                <a:latin typeface="+mn-lt"/>
              </a:rPr>
              <a:t> 7. </a:t>
            </a:r>
            <a:r>
              <a:rPr lang="fr-BE" sz="6400" b="1" dirty="0" smtClean="0">
                <a:solidFill>
                  <a:schemeClr val="tx1">
                    <a:lumMod val="85000"/>
                    <a:lumOff val="15000"/>
                  </a:schemeClr>
                </a:solidFill>
                <a:latin typeface="+mn-lt"/>
              </a:rPr>
              <a:t>Autorités approuvant les plans de </a:t>
            </a:r>
            <a:r>
              <a:rPr lang="fr-BE" sz="6400" b="1" dirty="0" err="1" smtClean="0">
                <a:solidFill>
                  <a:schemeClr val="tx1">
                    <a:lumMod val="85000"/>
                    <a:lumOff val="15000"/>
                  </a:schemeClr>
                </a:solidFill>
                <a:latin typeface="+mn-lt"/>
              </a:rPr>
              <a:t>remédiation</a:t>
            </a:r>
            <a:endParaRPr lang="fr-BE" sz="6400" b="1" dirty="0" smtClean="0">
              <a:solidFill>
                <a:schemeClr val="tx1">
                  <a:lumMod val="85000"/>
                  <a:lumOff val="15000"/>
                </a:schemeClr>
              </a:solidFill>
              <a:latin typeface="+mn-lt"/>
            </a:endParaRPr>
          </a:p>
          <a:p>
            <a:pPr>
              <a:buNone/>
            </a:pPr>
            <a:endParaRPr lang="fr-BE" sz="1800" b="1" dirty="0" smtClean="0">
              <a:solidFill>
                <a:schemeClr val="accent6">
                  <a:lumMod val="50000"/>
                </a:schemeClr>
              </a:solidFill>
              <a:latin typeface="+mn-lt"/>
              <a:cs typeface="Arial" pitchFamily="34" charset="0"/>
            </a:endParaRPr>
          </a:p>
          <a:p>
            <a:pPr>
              <a:buNone/>
            </a:pPr>
            <a:endParaRPr lang="fr-BE" sz="1800" b="1" dirty="0" smtClean="0">
              <a:solidFill>
                <a:schemeClr val="accent6">
                  <a:lumMod val="50000"/>
                </a:schemeClr>
              </a:solidFill>
              <a:latin typeface="+mn-lt"/>
              <a:cs typeface="Arial" pitchFamily="34" charset="0"/>
            </a:endParaRPr>
          </a:p>
          <a:p>
            <a:pPr>
              <a:buNone/>
            </a:pPr>
            <a:r>
              <a:rPr lang="fr-BE" sz="4800" b="1" dirty="0" smtClean="0">
                <a:solidFill>
                  <a:schemeClr val="accent6">
                    <a:lumMod val="50000"/>
                  </a:schemeClr>
                </a:solidFill>
                <a:latin typeface="Arial" pitchFamily="34" charset="0"/>
                <a:cs typeface="Arial" pitchFamily="34" charset="0"/>
              </a:rPr>
              <a:t>                 </a:t>
            </a:r>
          </a:p>
          <a:p>
            <a:pPr>
              <a:buNone/>
            </a:pPr>
            <a:endParaRPr lang="fr-BE" sz="4800" b="1" dirty="0" smtClean="0">
              <a:solidFill>
                <a:schemeClr val="accent6">
                  <a:lumMod val="50000"/>
                </a:schemeClr>
              </a:solidFill>
              <a:latin typeface="Arial" pitchFamily="34" charset="0"/>
              <a:cs typeface="Arial" pitchFamily="34" charset="0"/>
            </a:endParaRPr>
          </a:p>
          <a:p>
            <a:endParaRPr lang="fr-BE" sz="4800" dirty="0" smtClean="0">
              <a:latin typeface="+mj-lt"/>
            </a:endParaRPr>
          </a:p>
        </p:txBody>
      </p:sp>
      <p:sp>
        <p:nvSpPr>
          <p:cNvPr id="5" name="Rectangle 4"/>
          <p:cNvSpPr/>
          <p:nvPr/>
        </p:nvSpPr>
        <p:spPr>
          <a:xfrm>
            <a:off x="434641" y="288678"/>
            <a:ext cx="8282824" cy="415498"/>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 BDES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linds(horizontal)">
                                      <p:cBhvr>
                                        <p:cTn id="23" dur="500"/>
                                        <p:tgtEl>
                                          <p:spTgt spid="3">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blinds(horizontal)">
                                      <p:cBhvr>
                                        <p:cTn id="26" dur="500"/>
                                        <p:tgtEl>
                                          <p:spTgt spid="3">
                                            <p:txEl>
                                              <p:pRg st="9" end="9"/>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blinds(horizontal)">
                                      <p:cBhvr>
                                        <p:cTn id="29" dur="500"/>
                                        <p:tgtEl>
                                          <p:spTgt spid="3">
                                            <p:txEl>
                                              <p:pRg st="10" end="10"/>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linds(horizont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blinds(horizontal)">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blinds(horizontal)">
                                      <p:cBhvr>
                                        <p:cTn id="47" dur="500"/>
                                        <p:tgtEl>
                                          <p:spTgt spid="3">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blinds(horizontal)">
                                      <p:cBhvr>
                                        <p:cTn id="5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4641" y="704176"/>
            <a:ext cx="7965102" cy="346250"/>
          </a:xfrm>
        </p:spPr>
        <p:txBody>
          <a:bodyPr>
            <a:normAutofit fontScale="90000"/>
          </a:bodyPr>
          <a:lstStyle/>
          <a:p>
            <a:r>
              <a:rPr lang="fr-BE" smtClean="0"/>
              <a:t> </a:t>
            </a:r>
            <a:br>
              <a:rPr lang="fr-BE" smtClean="0"/>
            </a:br>
            <a:r>
              <a:rPr lang="fr-BE" sz="1800" b="0" smtClean="0">
                <a:solidFill>
                  <a:srgbClr val="7030A0"/>
                </a:solidFill>
              </a:rPr>
              <a:t>     </a:t>
            </a:r>
            <a:r>
              <a:rPr lang="fr-BE" smtClean="0">
                <a:solidFill>
                  <a:schemeClr val="accent6">
                    <a:lumMod val="50000"/>
                  </a:schemeClr>
                </a:solidFill>
              </a:rPr>
              <a:t>B D E </a:t>
            </a:r>
            <a:r>
              <a:rPr lang="fr-BE" dirty="0">
                <a:solidFill>
                  <a:schemeClr val="accent6">
                    <a:lumMod val="50000"/>
                  </a:schemeClr>
                </a:solidFill>
              </a:rPr>
              <a:t>S</a:t>
            </a:r>
            <a:r>
              <a:rPr lang="fr-BE" sz="3100" dirty="0">
                <a:solidFill>
                  <a:srgbClr val="7030A0"/>
                </a:solidFill>
              </a:rPr>
              <a:t/>
            </a:r>
            <a:br>
              <a:rPr lang="fr-BE" sz="3100" dirty="0">
                <a:solidFill>
                  <a:srgbClr val="7030A0"/>
                </a:solidFill>
              </a:rPr>
            </a:br>
            <a:endParaRPr lang="fr-BE" sz="3100" dirty="0">
              <a:solidFill>
                <a:srgbClr val="7030A0"/>
              </a:solidFill>
            </a:endParaRPr>
          </a:p>
        </p:txBody>
      </p:sp>
      <p:sp>
        <p:nvSpPr>
          <p:cNvPr id="3" name="Espace réservé du contenu 2"/>
          <p:cNvSpPr>
            <a:spLocks noGrp="1"/>
          </p:cNvSpPr>
          <p:nvPr>
            <p:ph idx="1"/>
          </p:nvPr>
        </p:nvSpPr>
        <p:spPr>
          <a:xfrm>
            <a:off x="839585" y="1105594"/>
            <a:ext cx="8412479" cy="3322406"/>
          </a:xfrm>
        </p:spPr>
        <p:txBody>
          <a:bodyPr>
            <a:normAutofit fontScale="85000" lnSpcReduction="20000"/>
          </a:bodyPr>
          <a:lstStyle/>
          <a:p>
            <a:pPr>
              <a:buFont typeface="Wingdings" panose="05000000000000000000" pitchFamily="2" charset="2"/>
              <a:buChar char="Ø"/>
            </a:pPr>
            <a:r>
              <a:rPr lang="fr-BE" sz="2100" b="1" dirty="0"/>
              <a:t>Outils de sécurisation juridique des transactions </a:t>
            </a:r>
            <a:r>
              <a:rPr lang="fr-BE" sz="2100" b="1" dirty="0" smtClean="0"/>
              <a:t>(cession) </a:t>
            </a:r>
          </a:p>
          <a:p>
            <a:pPr>
              <a:buNone/>
            </a:pPr>
            <a:r>
              <a:rPr lang="fr-BE" sz="2100" b="1" dirty="0" smtClean="0"/>
              <a:t>     et </a:t>
            </a:r>
            <a:r>
              <a:rPr lang="fr-BE" sz="2100" b="1" dirty="0"/>
              <a:t>permis (Certificat </a:t>
            </a:r>
            <a:r>
              <a:rPr lang="fr-BE" sz="2100" b="1" dirty="0" smtClean="0"/>
              <a:t>de contrôle et </a:t>
            </a:r>
            <a:r>
              <a:rPr lang="fr-BE" sz="2100" b="1" dirty="0"/>
              <a:t>extraits conformes) </a:t>
            </a:r>
          </a:p>
          <a:p>
            <a:pPr marL="0" indent="0">
              <a:buNone/>
            </a:pPr>
            <a:endParaRPr lang="fr-BE" b="1" dirty="0">
              <a:solidFill>
                <a:schemeClr val="bg1">
                  <a:lumMod val="50000"/>
                </a:schemeClr>
              </a:solidFill>
            </a:endParaRPr>
          </a:p>
          <a:p>
            <a:pPr>
              <a:buFont typeface="Wingdings" panose="05000000000000000000" pitchFamily="2" charset="2"/>
              <a:buChar char="Ø"/>
            </a:pPr>
            <a:r>
              <a:rPr lang="fr-BE" sz="2200" b="1" dirty="0" smtClean="0">
                <a:solidFill>
                  <a:srgbClr val="00B050"/>
                </a:solidFill>
              </a:rPr>
              <a:t>Légende</a:t>
            </a:r>
            <a:r>
              <a:rPr lang="fr-BE" sz="2200" b="1" dirty="0" smtClean="0"/>
              <a:t> </a:t>
            </a:r>
          </a:p>
          <a:p>
            <a:pPr lvl="1">
              <a:buFont typeface="Wingdings" panose="05000000000000000000" pitchFamily="2" charset="2"/>
              <a:buChar char="q"/>
            </a:pPr>
            <a:r>
              <a:rPr lang="fr-BE" b="1" dirty="0" smtClean="0"/>
              <a:t>  </a:t>
            </a:r>
            <a:r>
              <a:rPr lang="fr-BE" sz="1900" b="1" dirty="0" smtClean="0">
                <a:solidFill>
                  <a:srgbClr val="646464"/>
                </a:solidFill>
              </a:rPr>
              <a:t>- parcelle sur fond gris = pas de données </a:t>
            </a:r>
          </a:p>
          <a:p>
            <a:pPr marL="0" indent="0">
              <a:buNone/>
            </a:pPr>
            <a:r>
              <a:rPr lang="fr-BE" sz="1900" b="1" dirty="0" smtClean="0">
                <a:solidFill>
                  <a:srgbClr val="646464"/>
                </a:solidFill>
              </a:rPr>
              <a:t>                (&gt; 95%   parcellaire)</a:t>
            </a:r>
          </a:p>
          <a:p>
            <a:pPr lvl="1">
              <a:buFont typeface="Wingdings" panose="05000000000000000000" pitchFamily="2" charset="2"/>
              <a:buChar char="q"/>
            </a:pPr>
            <a:r>
              <a:rPr lang="fr-BE" sz="1900" b="1" dirty="0" smtClean="0">
                <a:solidFill>
                  <a:srgbClr val="FF6600"/>
                </a:solidFill>
              </a:rPr>
              <a:t>  - parcelle « pêche »  =  concernées par obligations Art. 19</a:t>
            </a:r>
          </a:p>
          <a:p>
            <a:pPr lvl="1">
              <a:buNone/>
            </a:pPr>
            <a:r>
              <a:rPr lang="fr-BE" sz="1900" b="1" dirty="0" smtClean="0">
                <a:solidFill>
                  <a:srgbClr val="FF6600"/>
                </a:solidFill>
              </a:rPr>
              <a:t>          du Décret   Sol  </a:t>
            </a:r>
          </a:p>
          <a:p>
            <a:pPr marL="0" indent="0">
              <a:buNone/>
            </a:pPr>
            <a:r>
              <a:rPr lang="fr-BE" sz="1900" b="1" dirty="0" smtClean="0">
                <a:solidFill>
                  <a:srgbClr val="FF6600"/>
                </a:solidFill>
              </a:rPr>
              <a:t>                 (1,4 % parcellaire)</a:t>
            </a:r>
          </a:p>
          <a:p>
            <a:pPr lvl="1">
              <a:buFont typeface="Wingdings" panose="05000000000000000000" pitchFamily="2" charset="2"/>
              <a:buChar char="q"/>
            </a:pPr>
            <a:r>
              <a:rPr lang="fr-BE" sz="1900" b="1" dirty="0" smtClean="0">
                <a:solidFill>
                  <a:schemeClr val="tx2">
                    <a:lumMod val="60000"/>
                    <a:lumOff val="40000"/>
                  </a:schemeClr>
                </a:solidFill>
              </a:rPr>
              <a:t>  </a:t>
            </a:r>
            <a:r>
              <a:rPr lang="fr-BE" sz="1900" b="1" dirty="0" smtClean="0">
                <a:solidFill>
                  <a:srgbClr val="003399"/>
                </a:solidFill>
              </a:rPr>
              <a:t>- parcelle «  bleutée »  = </a:t>
            </a:r>
            <a:r>
              <a:rPr lang="fr-BE" sz="1900" b="1" dirty="0">
                <a:solidFill>
                  <a:srgbClr val="003399"/>
                </a:solidFill>
              </a:rPr>
              <a:t>caractère </a:t>
            </a:r>
            <a:r>
              <a:rPr lang="fr-BE" sz="1900" b="1" dirty="0" smtClean="0">
                <a:solidFill>
                  <a:srgbClr val="003399"/>
                </a:solidFill>
              </a:rPr>
              <a:t>informatif =                                     	    	 non concernées par obligations art. 19 Décret Sol </a:t>
            </a:r>
          </a:p>
          <a:p>
            <a:pPr lvl="1">
              <a:buNone/>
            </a:pPr>
            <a:r>
              <a:rPr lang="fr-BE" sz="1900" b="1" dirty="0" smtClean="0">
                <a:solidFill>
                  <a:srgbClr val="003399"/>
                </a:solidFill>
              </a:rPr>
              <a:t>     	 (1,4 % parcellaire)</a:t>
            </a:r>
          </a:p>
          <a:p>
            <a:pPr>
              <a:buFont typeface="Wingdings" panose="05000000000000000000" pitchFamily="2" charset="2"/>
              <a:buChar char="Ø"/>
            </a:pPr>
            <a:endParaRPr lang="fr-BE" sz="5600" b="1" dirty="0">
              <a:solidFill>
                <a:srgbClr val="0070C0"/>
              </a:solidFill>
            </a:endParaRPr>
          </a:p>
          <a:p>
            <a:endParaRPr lang="fr-BE" dirty="0"/>
          </a:p>
          <a:p>
            <a:endParaRPr lang="fr-BE" dirty="0" smtClean="0"/>
          </a:p>
          <a:p>
            <a:endParaRPr lang="fr-BE" dirty="0"/>
          </a:p>
          <a:p>
            <a:endParaRPr lang="fr-BE" sz="3100" dirty="0"/>
          </a:p>
        </p:txBody>
      </p:sp>
      <p:sp>
        <p:nvSpPr>
          <p:cNvPr id="5" name="Rectangle 4"/>
          <p:cNvSpPr/>
          <p:nvPr/>
        </p:nvSpPr>
        <p:spPr>
          <a:xfrm>
            <a:off x="434641" y="288678"/>
            <a:ext cx="8282824" cy="415498"/>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 BDES</a:t>
            </a:r>
          </a:p>
        </p:txBody>
      </p:sp>
    </p:spTree>
    <p:extLst>
      <p:ext uri="{BB962C8B-B14F-4D97-AF65-F5344CB8AC3E}">
        <p14:creationId xmlns:p14="http://schemas.microsoft.com/office/powerpoint/2010/main" xmlns="" val="200333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47737" y="1173629"/>
            <a:ext cx="7153275" cy="1938992"/>
          </a:xfrm>
          <a:prstGeom prst="rect">
            <a:avLst/>
          </a:prstGeom>
          <a:noFill/>
          <a:ln w="12700">
            <a:solidFill>
              <a:srgbClr val="000000"/>
            </a:solidFill>
          </a:ln>
        </p:spPr>
        <p:txBody>
          <a:bodyPr wrap="square" rtlCol="0">
            <a:spAutoFit/>
          </a:bodyPr>
          <a:lstStyle/>
          <a:p>
            <a:pPr algn="ctr"/>
            <a:r>
              <a:rPr lang="fr-BE" sz="2400" dirty="0" smtClean="0"/>
              <a:t>Mise à disposition  le </a:t>
            </a:r>
            <a:r>
              <a:rPr lang="fr-BE" sz="2400" b="1" u="sng" dirty="0" smtClean="0"/>
              <a:t>9</a:t>
            </a:r>
            <a:r>
              <a:rPr lang="fr-BE" sz="2400" u="sng" dirty="0" smtClean="0"/>
              <a:t> </a:t>
            </a:r>
            <a:r>
              <a:rPr lang="fr-BE" sz="2400" b="1" u="sng" dirty="0" smtClean="0"/>
              <a:t>avril 2018</a:t>
            </a:r>
            <a:r>
              <a:rPr lang="fr-BE" sz="2400" dirty="0" smtClean="0"/>
              <a:t> </a:t>
            </a:r>
          </a:p>
          <a:p>
            <a:pPr algn="ctr"/>
            <a:r>
              <a:rPr lang="fr-BE" sz="2400" dirty="0" smtClean="0"/>
              <a:t>Informations fournies </a:t>
            </a:r>
            <a:r>
              <a:rPr lang="fr-BE" sz="2400" b="1" dirty="0" smtClean="0">
                <a:solidFill>
                  <a:srgbClr val="00B050"/>
                </a:solidFill>
              </a:rPr>
              <a:t>à titre  consultatif</a:t>
            </a:r>
          </a:p>
          <a:p>
            <a:pPr algn="ctr"/>
            <a:endParaRPr lang="fr-BE" sz="2400" dirty="0" smtClean="0"/>
          </a:p>
          <a:p>
            <a:pPr algn="ctr"/>
            <a:endParaRPr lang="fr-BE" sz="2400" dirty="0" smtClean="0"/>
          </a:p>
          <a:p>
            <a:pPr algn="ctr"/>
            <a:r>
              <a:rPr lang="fr-BE" sz="2400" dirty="0" smtClean="0"/>
              <a:t>Obligations à partir du 1</a:t>
            </a:r>
            <a:r>
              <a:rPr lang="fr-BE" sz="2400" baseline="30000" dirty="0" smtClean="0"/>
              <a:t>er</a:t>
            </a:r>
            <a:r>
              <a:rPr lang="fr-BE" sz="2400" dirty="0" smtClean="0"/>
              <a:t> janvier 2019</a:t>
            </a:r>
          </a:p>
        </p:txBody>
      </p:sp>
      <p:pic>
        <p:nvPicPr>
          <p:cNvPr id="5" name="Picture 6" descr="Résultat de recherche d'images pour &quot;accès&quot;">
            <a:hlinkClick r:id="rId2"/>
          </p:cNvPr>
          <p:cNvPicPr>
            <a:picLocks noChangeAspect="1" noChangeArrowheads="1"/>
          </p:cNvPicPr>
          <p:nvPr/>
        </p:nvPicPr>
        <p:blipFill>
          <a:blip r:embed="rId3"/>
          <a:srcRect t="-16215"/>
          <a:stretch>
            <a:fillRect/>
          </a:stretch>
        </p:blipFill>
        <p:spPr bwMode="auto">
          <a:xfrm>
            <a:off x="434641" y="872383"/>
            <a:ext cx="1508206" cy="1125271"/>
          </a:xfrm>
          <a:prstGeom prst="rect">
            <a:avLst/>
          </a:prstGeom>
          <a:noFill/>
        </p:spPr>
      </p:pic>
      <p:sp>
        <p:nvSpPr>
          <p:cNvPr id="6" name="Flèche vers le bas 5"/>
          <p:cNvSpPr/>
          <p:nvPr/>
        </p:nvSpPr>
        <p:spPr>
          <a:xfrm>
            <a:off x="4305300" y="2103090"/>
            <a:ext cx="438150" cy="4572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8" name="Rectangle 7"/>
          <p:cNvSpPr/>
          <p:nvPr/>
        </p:nvSpPr>
        <p:spPr>
          <a:xfrm>
            <a:off x="434641" y="288678"/>
            <a:ext cx="8282824" cy="415498"/>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 BDES</a:t>
            </a:r>
          </a:p>
        </p:txBody>
      </p:sp>
      <p:sp>
        <p:nvSpPr>
          <p:cNvPr id="9" name="Rectangle 8"/>
          <p:cNvSpPr/>
          <p:nvPr/>
        </p:nvSpPr>
        <p:spPr>
          <a:xfrm>
            <a:off x="2520411" y="3408217"/>
            <a:ext cx="4446077" cy="523220"/>
          </a:xfrm>
          <a:prstGeom prst="rect">
            <a:avLst/>
          </a:prstGeom>
        </p:spPr>
        <p:txBody>
          <a:bodyPr wrap="square">
            <a:spAutoFit/>
          </a:bodyPr>
          <a:lstStyle/>
          <a:p>
            <a:r>
              <a:rPr lang="fr-BE" sz="2800" b="1" u="sng" dirty="0" smtClean="0">
                <a:hlinkClick r:id="rId4"/>
              </a:rPr>
              <a:t>http://bdes.wallonie.be</a:t>
            </a:r>
            <a:endParaRPr lang="fr-BE"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amond(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357926"/>
            <a:ext cx="7868120" cy="857250"/>
          </a:xfrm>
        </p:spPr>
        <p:txBody>
          <a:bodyPr>
            <a:normAutofit fontScale="90000"/>
          </a:bodyPr>
          <a:lstStyle/>
          <a:p>
            <a:r>
              <a:rPr lang="fr-BE" dirty="0"/>
              <a:t>3</a:t>
            </a:r>
            <a:r>
              <a:rPr lang="fr-BE" dirty="0" smtClean="0"/>
              <a:t>. </a:t>
            </a:r>
            <a:r>
              <a:rPr lang="fr-BE" dirty="0"/>
              <a:t>Points forts de la réforme du décret </a:t>
            </a:r>
            <a:r>
              <a:rPr lang="fr-BE" dirty="0" smtClean="0"/>
              <a:t>sols</a:t>
            </a:r>
            <a:br>
              <a:rPr lang="fr-BE" dirty="0" smtClean="0"/>
            </a:br>
            <a:r>
              <a:rPr lang="fr-BE" sz="1800" b="0" dirty="0">
                <a:solidFill>
                  <a:srgbClr val="000000"/>
                </a:solidFill>
              </a:rPr>
              <a:t>7.  </a:t>
            </a:r>
            <a:r>
              <a:rPr lang="fr-BE" dirty="0">
                <a:solidFill>
                  <a:srgbClr val="7030A0"/>
                </a:solidFill>
              </a:rPr>
              <a:t>B D E S</a:t>
            </a:r>
            <a:r>
              <a:rPr lang="fr-BE" sz="3100" dirty="0">
                <a:solidFill>
                  <a:srgbClr val="7030A0"/>
                </a:solidFill>
              </a:rPr>
              <a:t/>
            </a:r>
            <a:br>
              <a:rPr lang="fr-BE" sz="3100" dirty="0">
                <a:solidFill>
                  <a:srgbClr val="7030A0"/>
                </a:solidFill>
              </a:rPr>
            </a:br>
            <a:endParaRPr lang="fr-BE" sz="3100" dirty="0">
              <a:solidFill>
                <a:srgbClr val="7030A0"/>
              </a:solidFill>
            </a:endParaRPr>
          </a:p>
        </p:txBody>
      </p:sp>
      <p:sp>
        <p:nvSpPr>
          <p:cNvPr id="3" name="Espace réservé du contenu 2"/>
          <p:cNvSpPr>
            <a:spLocks noGrp="1"/>
          </p:cNvSpPr>
          <p:nvPr>
            <p:ph idx="1"/>
          </p:nvPr>
        </p:nvSpPr>
        <p:spPr>
          <a:xfrm>
            <a:off x="1275880" y="2136372"/>
            <a:ext cx="7868120" cy="3322406"/>
          </a:xfrm>
        </p:spPr>
        <p:txBody>
          <a:bodyPr>
            <a:normAutofit/>
          </a:bodyPr>
          <a:lstStyle/>
          <a:p>
            <a:pPr>
              <a:buFont typeface="Wingdings" panose="05000000000000000000" pitchFamily="2" charset="2"/>
              <a:buChar char="Ø"/>
            </a:pPr>
            <a:r>
              <a:rPr lang="fr-BE" b="1" dirty="0" smtClean="0">
                <a:solidFill>
                  <a:srgbClr val="FF0000"/>
                </a:solidFill>
              </a:rPr>
              <a:t>Mettre ici une dia extrait BDES </a:t>
            </a:r>
          </a:p>
          <a:p>
            <a:pPr>
              <a:buFont typeface="Wingdings" panose="05000000000000000000" pitchFamily="2" charset="2"/>
              <a:buChar char="Ø"/>
            </a:pPr>
            <a:endParaRPr lang="fr-BE" b="1" dirty="0">
              <a:solidFill>
                <a:schemeClr val="bg1">
                  <a:lumMod val="50000"/>
                </a:schemeClr>
              </a:solidFill>
            </a:endParaRPr>
          </a:p>
          <a:p>
            <a:pPr>
              <a:buFont typeface="Wingdings" panose="05000000000000000000" pitchFamily="2" charset="2"/>
              <a:buChar char="Ø"/>
            </a:pPr>
            <a:endParaRPr lang="fr-BE" sz="5600" b="1" dirty="0">
              <a:solidFill>
                <a:srgbClr val="0070C0"/>
              </a:solidFill>
            </a:endParaRPr>
          </a:p>
          <a:p>
            <a:endParaRPr lang="fr-BE" dirty="0"/>
          </a:p>
          <a:p>
            <a:endParaRPr lang="fr-BE" dirty="0" smtClean="0"/>
          </a:p>
          <a:p>
            <a:endParaRPr lang="fr-BE" dirty="0"/>
          </a:p>
          <a:p>
            <a:endParaRPr lang="fr-BE" sz="3100" dirty="0"/>
          </a:p>
        </p:txBody>
      </p:sp>
      <p:pic>
        <p:nvPicPr>
          <p:cNvPr id="1026" name="Picture 2" descr="image001"/>
          <p:cNvPicPr>
            <a:picLocks noChangeAspect="1" noChangeArrowheads="1"/>
          </p:cNvPicPr>
          <p:nvPr/>
        </p:nvPicPr>
        <p:blipFill>
          <a:blip r:embed="rId2"/>
          <a:srcRect/>
          <a:stretch>
            <a:fillRect/>
          </a:stretch>
        </p:blipFill>
        <p:spPr bwMode="auto">
          <a:xfrm>
            <a:off x="198552" y="215051"/>
            <a:ext cx="9099011" cy="4175465"/>
          </a:xfrm>
          <a:prstGeom prst="rect">
            <a:avLst/>
          </a:prstGeom>
          <a:noFill/>
          <a:ln w="9525">
            <a:noFill/>
            <a:miter lim="800000"/>
            <a:headEnd/>
            <a:tailEnd/>
          </a:ln>
        </p:spPr>
      </p:pic>
    </p:spTree>
    <p:extLst>
      <p:ext uri="{BB962C8B-B14F-4D97-AF65-F5344CB8AC3E}">
        <p14:creationId xmlns:p14="http://schemas.microsoft.com/office/powerpoint/2010/main" xmlns="" val="1517401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002" y="496427"/>
            <a:ext cx="9048998" cy="3909318"/>
          </a:xfrm>
        </p:spPr>
        <p:txBody>
          <a:bodyPr>
            <a:normAutofit fontScale="25000" lnSpcReduction="20000"/>
          </a:bodyPr>
          <a:lstStyle/>
          <a:p>
            <a:pPr>
              <a:buNone/>
            </a:pPr>
            <a:r>
              <a:rPr lang="fr-BE" sz="8000" b="1" dirty="0" smtClean="0">
                <a:solidFill>
                  <a:schemeClr val="accent6">
                    <a:lumMod val="50000"/>
                  </a:schemeClr>
                </a:solidFill>
                <a:latin typeface="Arial" pitchFamily="34" charset="0"/>
                <a:cs typeface="Arial" pitchFamily="34" charset="0"/>
              </a:rPr>
              <a:t>      Rôle de la  BDES</a:t>
            </a:r>
          </a:p>
          <a:p>
            <a:pPr>
              <a:buNone/>
            </a:pPr>
            <a:endParaRPr lang="fr-BE" sz="3800" b="1" dirty="0" smtClean="0">
              <a:solidFill>
                <a:schemeClr val="accent6">
                  <a:lumMod val="50000"/>
                </a:schemeClr>
              </a:solidFill>
              <a:latin typeface="+mn-lt"/>
              <a:cs typeface="Arial" pitchFamily="34" charset="0"/>
            </a:endParaRPr>
          </a:p>
          <a:p>
            <a:pPr>
              <a:buNone/>
            </a:pPr>
            <a:r>
              <a:rPr lang="fr-BE" sz="3800" b="1" dirty="0" smtClean="0">
                <a:solidFill>
                  <a:schemeClr val="accent6">
                    <a:lumMod val="50000"/>
                  </a:schemeClr>
                </a:solidFill>
                <a:latin typeface="+mn-lt"/>
                <a:cs typeface="Arial" pitchFamily="34" charset="0"/>
              </a:rPr>
              <a:t>	</a:t>
            </a:r>
            <a:r>
              <a:rPr lang="fr-BE" sz="8800" b="1" dirty="0" smtClean="0">
                <a:solidFill>
                  <a:schemeClr val="bg2">
                    <a:lumMod val="25000"/>
                  </a:schemeClr>
                </a:solidFill>
                <a:latin typeface="+mn-lt"/>
              </a:rPr>
              <a:t>1. </a:t>
            </a:r>
            <a:r>
              <a:rPr lang="fr-BE" sz="8800" b="1" u="sng" dirty="0" smtClean="0">
                <a:solidFill>
                  <a:schemeClr val="bg2">
                    <a:lumMod val="25000"/>
                  </a:schemeClr>
                </a:solidFill>
                <a:latin typeface="+mn-lt"/>
              </a:rPr>
              <a:t>Inventaire </a:t>
            </a:r>
            <a:r>
              <a:rPr lang="fr-BE" sz="9600" b="1" dirty="0" smtClean="0">
                <a:solidFill>
                  <a:schemeClr val="tx1">
                    <a:lumMod val="85000"/>
                    <a:lumOff val="15000"/>
                  </a:schemeClr>
                </a:solidFill>
                <a:latin typeface="+mn-lt"/>
              </a:rPr>
              <a:t>: </a:t>
            </a:r>
            <a:r>
              <a:rPr lang="fr-BE" sz="6400" b="1" dirty="0" smtClean="0">
                <a:solidFill>
                  <a:schemeClr val="tx1">
                    <a:lumMod val="85000"/>
                    <a:lumOff val="15000"/>
                  </a:schemeClr>
                </a:solidFill>
                <a:latin typeface="+mn-lt"/>
              </a:rPr>
              <a:t> </a:t>
            </a:r>
            <a:r>
              <a:rPr lang="fr-BE" sz="7200" b="1" dirty="0" smtClean="0">
                <a:solidFill>
                  <a:schemeClr val="tx1">
                    <a:lumMod val="85000"/>
                    <a:lumOff val="15000"/>
                  </a:schemeClr>
                </a:solidFill>
                <a:latin typeface="+mn-lt"/>
              </a:rPr>
              <a:t>Accès à </a:t>
            </a:r>
            <a:r>
              <a:rPr lang="fr-BE" sz="7200" b="1" u="sng" dirty="0" smtClean="0">
                <a:solidFill>
                  <a:schemeClr val="tx1">
                    <a:lumMod val="85000"/>
                    <a:lumOff val="15000"/>
                  </a:schemeClr>
                </a:solidFill>
                <a:latin typeface="+mn-lt"/>
              </a:rPr>
              <a:t>toute personne </a:t>
            </a:r>
            <a:r>
              <a:rPr lang="fr-BE" sz="7200" b="1" dirty="0" smtClean="0">
                <a:solidFill>
                  <a:schemeClr val="tx1">
                    <a:lumMod val="85000"/>
                    <a:lumOff val="15000"/>
                  </a:schemeClr>
                </a:solidFill>
                <a:latin typeface="+mn-lt"/>
              </a:rPr>
              <a:t>et à </a:t>
            </a:r>
            <a:r>
              <a:rPr lang="fr-BE" sz="7200" b="1" u="sng" dirty="0" smtClean="0">
                <a:solidFill>
                  <a:schemeClr val="tx1">
                    <a:lumMod val="85000"/>
                    <a:lumOff val="15000"/>
                  </a:schemeClr>
                </a:solidFill>
                <a:latin typeface="+mn-lt"/>
              </a:rPr>
              <a:t>tout moment </a:t>
            </a:r>
            <a:r>
              <a:rPr lang="fr-BE" sz="7200" b="1" dirty="0" smtClean="0">
                <a:solidFill>
                  <a:schemeClr val="tx1">
                    <a:lumMod val="85000"/>
                    <a:lumOff val="15000"/>
                  </a:schemeClr>
                </a:solidFill>
                <a:latin typeface="+mn-lt"/>
              </a:rPr>
              <a:t>aux données disponibles de 	  	                               l’administration </a:t>
            </a:r>
            <a:endParaRPr lang="fr-BE" sz="6400" b="1" dirty="0" smtClean="0">
              <a:solidFill>
                <a:schemeClr val="bg2">
                  <a:lumMod val="25000"/>
                </a:schemeClr>
              </a:solidFill>
              <a:latin typeface="+mn-lt"/>
            </a:endParaRPr>
          </a:p>
          <a:p>
            <a:pPr>
              <a:buNone/>
            </a:pPr>
            <a:r>
              <a:rPr lang="fr-BE" sz="6400" b="1" dirty="0" smtClean="0">
                <a:solidFill>
                  <a:schemeClr val="bg2">
                    <a:lumMod val="25000"/>
                  </a:schemeClr>
                </a:solidFill>
                <a:latin typeface="+mn-lt"/>
              </a:rPr>
              <a:t>	</a:t>
            </a:r>
            <a:r>
              <a:rPr lang="fr-BE" sz="8800" b="1" dirty="0" smtClean="0">
                <a:solidFill>
                  <a:schemeClr val="bg2">
                    <a:lumMod val="25000"/>
                  </a:schemeClr>
                </a:solidFill>
                <a:latin typeface="+mn-lt"/>
              </a:rPr>
              <a:t>2. </a:t>
            </a:r>
            <a:r>
              <a:rPr lang="fr-BE" sz="8800" b="1" u="sng" dirty="0" smtClean="0">
                <a:solidFill>
                  <a:schemeClr val="bg2">
                    <a:lumMod val="25000"/>
                  </a:schemeClr>
                </a:solidFill>
                <a:latin typeface="+mn-lt"/>
              </a:rPr>
              <a:t>Délivrance d’un extrait conforme</a:t>
            </a:r>
            <a:r>
              <a:rPr lang="fr-BE" sz="8800" b="1" dirty="0" smtClean="0">
                <a:solidFill>
                  <a:schemeClr val="bg2">
                    <a:lumMod val="25000"/>
                  </a:schemeClr>
                </a:solidFill>
                <a:latin typeface="+mn-lt"/>
              </a:rPr>
              <a:t>  </a:t>
            </a:r>
            <a:r>
              <a:rPr lang="fr-BE" sz="7200" b="1" dirty="0" smtClean="0">
                <a:solidFill>
                  <a:srgbClr val="002060"/>
                </a:solidFill>
                <a:latin typeface="+mn-lt"/>
              </a:rPr>
              <a:t>pour répondre à des     	                                                        										obligations réglementaires </a:t>
            </a:r>
          </a:p>
          <a:p>
            <a:pPr>
              <a:buNone/>
            </a:pPr>
            <a:endParaRPr lang="fr-BE" sz="6600" b="1" dirty="0" smtClean="0">
              <a:solidFill>
                <a:schemeClr val="bg2">
                  <a:lumMod val="25000"/>
                </a:schemeClr>
              </a:solidFill>
            </a:endParaRPr>
          </a:p>
          <a:p>
            <a:pPr>
              <a:buNone/>
            </a:pPr>
            <a:r>
              <a:rPr lang="fr-BE" sz="3600" b="1" dirty="0" smtClean="0">
                <a:solidFill>
                  <a:schemeClr val="bg2">
                    <a:lumMod val="25000"/>
                  </a:schemeClr>
                </a:solidFill>
              </a:rPr>
              <a:t>	</a:t>
            </a:r>
            <a:r>
              <a:rPr lang="fr-BE" sz="6800" dirty="0" smtClean="0">
                <a:solidFill>
                  <a:schemeClr val="accent5">
                    <a:lumMod val="75000"/>
                  </a:schemeClr>
                </a:solidFill>
                <a:latin typeface="Arial" pitchFamily="34" charset="0"/>
                <a:cs typeface="Arial" pitchFamily="34" charset="0"/>
              </a:rPr>
              <a:t>	</a:t>
            </a:r>
            <a:r>
              <a:rPr lang="fr-BE" sz="6800" dirty="0" smtClean="0">
                <a:solidFill>
                  <a:schemeClr val="tx1">
                    <a:lumMod val="85000"/>
                    <a:lumOff val="15000"/>
                  </a:schemeClr>
                </a:solidFill>
                <a:latin typeface="Arial" pitchFamily="34" charset="0"/>
                <a:cs typeface="Arial" pitchFamily="34" charset="0"/>
              </a:rPr>
              <a:t>  </a:t>
            </a:r>
            <a:r>
              <a:rPr lang="fr-BE" sz="6800" b="1" dirty="0" smtClean="0">
                <a:solidFill>
                  <a:schemeClr val="tx1">
                    <a:lumMod val="85000"/>
                    <a:lumOff val="15000"/>
                  </a:schemeClr>
                </a:solidFill>
                <a:latin typeface="Arial" pitchFamily="34" charset="0"/>
                <a:cs typeface="Arial" pitchFamily="34" charset="0"/>
              </a:rPr>
              <a:t>- Cession de biens immobiliers ou de tout permis </a:t>
            </a:r>
            <a:r>
              <a:rPr lang="fr-BE" sz="6600" b="1" dirty="0" smtClean="0">
                <a:solidFill>
                  <a:schemeClr val="tx1">
                    <a:lumMod val="85000"/>
                    <a:lumOff val="15000"/>
                  </a:schemeClr>
                </a:solidFill>
                <a:latin typeface="Arial" pitchFamily="34" charset="0"/>
                <a:cs typeface="Arial" pitchFamily="34" charset="0"/>
              </a:rPr>
              <a:t>d’environnement (</a:t>
            </a:r>
            <a:r>
              <a:rPr lang="fr-BE" sz="6600" b="1" i="1" dirty="0" smtClean="0">
                <a:solidFill>
                  <a:schemeClr val="tx1">
                    <a:lumMod val="85000"/>
                    <a:lumOff val="15000"/>
                  </a:schemeClr>
                </a:solidFill>
                <a:latin typeface="Arial" pitchFamily="34" charset="0"/>
                <a:cs typeface="Arial" pitchFamily="34" charset="0"/>
              </a:rPr>
              <a:t>Art. 31 §1</a:t>
            </a:r>
            <a:r>
              <a:rPr lang="fr-BE" sz="6600" b="1" dirty="0" smtClean="0">
                <a:solidFill>
                  <a:schemeClr val="tx1">
                    <a:lumMod val="85000"/>
                    <a:lumOff val="15000"/>
                  </a:schemeClr>
                </a:solidFill>
                <a:latin typeface="Arial" pitchFamily="34" charset="0"/>
                <a:cs typeface="Arial" pitchFamily="34" charset="0"/>
              </a:rPr>
              <a:t>)</a:t>
            </a:r>
          </a:p>
          <a:p>
            <a:pPr>
              <a:buNone/>
            </a:pPr>
            <a:r>
              <a:rPr lang="fr-BE" sz="6600" b="1" dirty="0" smtClean="0">
                <a:solidFill>
                  <a:schemeClr val="tx1">
                    <a:lumMod val="85000"/>
                    <a:lumOff val="15000"/>
                  </a:schemeClr>
                </a:solidFill>
                <a:latin typeface="Arial" pitchFamily="34" charset="0"/>
                <a:cs typeface="Arial" pitchFamily="34" charset="0"/>
              </a:rPr>
              <a:t>            </a:t>
            </a:r>
            <a:r>
              <a:rPr lang="fr-BE" sz="6600" b="1" dirty="0" smtClean="0">
                <a:solidFill>
                  <a:srgbClr val="002060"/>
                </a:solidFill>
                <a:latin typeface="Arial" pitchFamily="34" charset="0"/>
                <a:cs typeface="Arial" pitchFamily="34" charset="0"/>
              </a:rPr>
              <a:t>Cédant : Extrait conforme + information cessionnaire</a:t>
            </a:r>
          </a:p>
          <a:p>
            <a:pPr>
              <a:buNone/>
            </a:pPr>
            <a:endParaRPr lang="fr-BE" sz="6600" b="1" dirty="0" smtClean="0">
              <a:solidFill>
                <a:schemeClr val="tx1">
                  <a:lumMod val="85000"/>
                  <a:lumOff val="15000"/>
                </a:schemeClr>
              </a:solidFill>
              <a:latin typeface="Arial" pitchFamily="34" charset="0"/>
              <a:cs typeface="Arial" pitchFamily="34" charset="0"/>
            </a:endParaRPr>
          </a:p>
          <a:p>
            <a:pPr>
              <a:buNone/>
            </a:pPr>
            <a:r>
              <a:rPr lang="fr-BE" sz="6600" b="1" dirty="0" smtClean="0">
                <a:solidFill>
                  <a:schemeClr val="tx1">
                    <a:lumMod val="85000"/>
                    <a:lumOff val="15000"/>
                  </a:schemeClr>
                </a:solidFill>
                <a:latin typeface="Arial" pitchFamily="34" charset="0"/>
                <a:cs typeface="Arial" pitchFamily="34" charset="0"/>
              </a:rPr>
              <a:t>	</a:t>
            </a:r>
            <a:r>
              <a:rPr lang="fr-BE" sz="6800" b="1" dirty="0" smtClean="0">
                <a:solidFill>
                  <a:schemeClr val="tx1">
                    <a:lumMod val="85000"/>
                    <a:lumOff val="15000"/>
                  </a:schemeClr>
                </a:solidFill>
                <a:latin typeface="Arial" pitchFamily="34" charset="0"/>
                <a:cs typeface="Arial" pitchFamily="34" charset="0"/>
              </a:rPr>
              <a:t>	  - Cession d’un terrain (</a:t>
            </a:r>
            <a:r>
              <a:rPr lang="fr-BE" sz="6800" b="1" i="1" dirty="0" smtClean="0">
                <a:solidFill>
                  <a:schemeClr val="tx1">
                    <a:lumMod val="85000"/>
                    <a:lumOff val="15000"/>
                  </a:schemeClr>
                </a:solidFill>
                <a:latin typeface="Arial" pitchFamily="34" charset="0"/>
                <a:cs typeface="Arial" pitchFamily="34" charset="0"/>
              </a:rPr>
              <a:t>Art. 31 §</a:t>
            </a:r>
            <a:r>
              <a:rPr lang="fr-BE" sz="6400" b="1" i="1" dirty="0" smtClean="0">
                <a:solidFill>
                  <a:schemeClr val="tx1">
                    <a:lumMod val="85000"/>
                    <a:lumOff val="15000"/>
                  </a:schemeClr>
                </a:solidFill>
                <a:latin typeface="Arial" pitchFamily="34" charset="0"/>
                <a:cs typeface="Arial" pitchFamily="34" charset="0"/>
              </a:rPr>
              <a:t>2 </a:t>
            </a:r>
            <a:r>
              <a:rPr lang="fr-BE" sz="6400" b="1" dirty="0" smtClean="0">
                <a:solidFill>
                  <a:schemeClr val="tx1">
                    <a:lumMod val="85000"/>
                    <a:lumOff val="15000"/>
                  </a:schemeClr>
                </a:solidFill>
                <a:latin typeface="Arial" pitchFamily="34" charset="0"/>
                <a:cs typeface="Arial" pitchFamily="34" charset="0"/>
              </a:rPr>
              <a:t> sans préjudice des art. D.IV.97 et D.IV.99 du </a:t>
            </a:r>
            <a:r>
              <a:rPr lang="fr-BE" sz="6400" b="1" dirty="0" err="1" smtClean="0">
                <a:solidFill>
                  <a:schemeClr val="tx1">
                    <a:lumMod val="85000"/>
                    <a:lumOff val="15000"/>
                  </a:schemeClr>
                </a:solidFill>
                <a:latin typeface="Arial" pitchFamily="34" charset="0"/>
                <a:cs typeface="Arial" pitchFamily="34" charset="0"/>
              </a:rPr>
              <a:t>CoDT</a:t>
            </a:r>
            <a:r>
              <a:rPr lang="fr-BE" sz="6400" b="1" dirty="0" smtClean="0">
                <a:solidFill>
                  <a:schemeClr val="tx1">
                    <a:lumMod val="85000"/>
                    <a:lumOff val="15000"/>
                  </a:schemeClr>
                </a:solidFill>
                <a:latin typeface="Arial" pitchFamily="34" charset="0"/>
                <a:cs typeface="Arial" pitchFamily="34" charset="0"/>
              </a:rPr>
              <a:t>)</a:t>
            </a:r>
          </a:p>
          <a:p>
            <a:pPr>
              <a:buNone/>
            </a:pPr>
            <a:r>
              <a:rPr lang="fr-BE" sz="6600" b="1" dirty="0" smtClean="0">
                <a:solidFill>
                  <a:srgbClr val="0071B9"/>
                </a:solidFill>
                <a:latin typeface="Arial" pitchFamily="34" charset="0"/>
                <a:cs typeface="Arial" pitchFamily="34" charset="0"/>
              </a:rPr>
              <a:t>	      </a:t>
            </a:r>
            <a:r>
              <a:rPr lang="fr-BE" sz="4800" b="1" dirty="0" smtClean="0">
                <a:solidFill>
                  <a:schemeClr val="tx1">
                    <a:lumMod val="75000"/>
                    <a:lumOff val="25000"/>
                  </a:schemeClr>
                </a:solidFill>
                <a:latin typeface="Arial" pitchFamily="34" charset="0"/>
                <a:cs typeface="Arial" pitchFamily="34" charset="0"/>
              </a:rPr>
              <a:t> </a:t>
            </a:r>
            <a:r>
              <a:rPr lang="fr-BE" sz="6400" b="1" dirty="0" smtClean="0">
                <a:solidFill>
                  <a:srgbClr val="002060"/>
                </a:solidFill>
                <a:latin typeface="Arial" pitchFamily="34" charset="0"/>
                <a:cs typeface="Arial" pitchFamily="34" charset="0"/>
              </a:rPr>
              <a:t>Tout acte sous seing privé ou acte authentique mentionne :</a:t>
            </a:r>
          </a:p>
          <a:p>
            <a:pPr>
              <a:buNone/>
            </a:pPr>
            <a:r>
              <a:rPr lang="fr-BE" sz="6400" b="1" dirty="0" smtClean="0">
                <a:solidFill>
                  <a:srgbClr val="002060"/>
                </a:solidFill>
                <a:latin typeface="Arial" pitchFamily="34" charset="0"/>
                <a:cs typeface="Arial" pitchFamily="34" charset="0"/>
              </a:rPr>
              <a:t>			         1° Contenu extrait conforme BDES</a:t>
            </a:r>
          </a:p>
          <a:p>
            <a:pPr>
              <a:buNone/>
            </a:pPr>
            <a:r>
              <a:rPr lang="fr-BE" sz="6400" b="1" dirty="0" smtClean="0">
                <a:solidFill>
                  <a:srgbClr val="002060"/>
                </a:solidFill>
                <a:latin typeface="Arial" pitchFamily="34" charset="0"/>
                <a:cs typeface="Arial" pitchFamily="34" charset="0"/>
              </a:rPr>
              <a:t>			         2° Déclaration cédant information cessionnaire préalablement au contrat</a:t>
            </a:r>
          </a:p>
          <a:p>
            <a:pPr>
              <a:buNone/>
            </a:pPr>
            <a:r>
              <a:rPr lang="fr-BE" sz="6400" b="1" dirty="0" smtClean="0">
                <a:solidFill>
                  <a:srgbClr val="002060"/>
                </a:solidFill>
                <a:latin typeface="Arial" pitchFamily="34" charset="0"/>
                <a:cs typeface="Arial" pitchFamily="34" charset="0"/>
              </a:rPr>
              <a:t>			         3° Déclaration cessionnaire qu’il a été informé</a:t>
            </a:r>
          </a:p>
          <a:p>
            <a:pPr>
              <a:buNone/>
            </a:pPr>
            <a:endParaRPr lang="fr-BE" sz="4800" b="1" dirty="0" smtClean="0">
              <a:solidFill>
                <a:schemeClr val="accent6">
                  <a:lumMod val="50000"/>
                </a:schemeClr>
              </a:solidFill>
              <a:latin typeface="Arial" pitchFamily="34" charset="0"/>
              <a:cs typeface="Arial" pitchFamily="34" charset="0"/>
            </a:endParaRPr>
          </a:p>
          <a:p>
            <a:pPr>
              <a:buNone/>
            </a:pPr>
            <a:endParaRPr lang="fr-BE" sz="4800" b="1" dirty="0" smtClean="0">
              <a:solidFill>
                <a:schemeClr val="accent6">
                  <a:lumMod val="50000"/>
                </a:schemeClr>
              </a:solidFill>
              <a:latin typeface="Arial" pitchFamily="34" charset="0"/>
              <a:cs typeface="Arial" pitchFamily="34" charset="0"/>
            </a:endParaRPr>
          </a:p>
          <a:p>
            <a:endParaRPr lang="fr-BE" sz="4800" dirty="0" smtClean="0">
              <a:latin typeface="+mj-lt"/>
            </a:endParaRPr>
          </a:p>
        </p:txBody>
      </p:sp>
      <p:sp>
        <p:nvSpPr>
          <p:cNvPr id="5" name="Rectangle 4"/>
          <p:cNvSpPr/>
          <p:nvPr/>
        </p:nvSpPr>
        <p:spPr>
          <a:xfrm>
            <a:off x="434641" y="80929"/>
            <a:ext cx="8282824" cy="415498"/>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 BDES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checkerboard(across)">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heckerboard(across)">
                                      <p:cBhvr>
                                        <p:cTn id="25" dur="500"/>
                                        <p:tgtEl>
                                          <p:spTgt spid="3">
                                            <p:txEl>
                                              <p:pRg st="8" end="8"/>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checkerboard(across)">
                                      <p:cBhvr>
                                        <p:cTn id="28" dur="500"/>
                                        <p:tgtEl>
                                          <p:spTgt spid="3">
                                            <p:txEl>
                                              <p:pRg st="9" end="9"/>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1" dur="500"/>
                                        <p:tgtEl>
                                          <p:spTgt spid="3">
                                            <p:txEl>
                                              <p:pRg st="10" end="10"/>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4" dur="500"/>
                                        <p:tgtEl>
                                          <p:spTgt spid="3">
                                            <p:txEl>
                                              <p:pRg st="11" end="11"/>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15"/>
          <p:cNvGrpSpPr/>
          <p:nvPr/>
        </p:nvGrpSpPr>
        <p:grpSpPr>
          <a:xfrm>
            <a:off x="287889" y="1287067"/>
            <a:ext cx="2558142" cy="1737117"/>
            <a:chOff x="186289" y="1312468"/>
            <a:chExt cx="2743200" cy="1989534"/>
          </a:xfrm>
        </p:grpSpPr>
        <p:pic>
          <p:nvPicPr>
            <p:cNvPr id="2050" name="Picture 2" descr="Résultat de recherche d'images pour &quot;calendrier janvier 2019&quot;">
              <a:hlinkClick r:id="rId2"/>
            </p:cNvPr>
            <p:cNvPicPr>
              <a:picLocks noChangeAspect="1" noChangeArrowheads="1"/>
            </p:cNvPicPr>
            <p:nvPr/>
          </p:nvPicPr>
          <p:blipFill>
            <a:blip r:embed="rId3"/>
            <a:srcRect b="19486"/>
            <a:stretch>
              <a:fillRect/>
            </a:stretch>
          </p:blipFill>
          <p:spPr bwMode="auto">
            <a:xfrm>
              <a:off x="186289" y="1312468"/>
              <a:ext cx="2743200" cy="1989534"/>
            </a:xfrm>
            <a:prstGeom prst="rect">
              <a:avLst/>
            </a:prstGeom>
            <a:noFill/>
          </p:spPr>
        </p:pic>
        <p:sp>
          <p:nvSpPr>
            <p:cNvPr id="12" name="Ellipse 11"/>
            <p:cNvSpPr/>
            <p:nvPr/>
          </p:nvSpPr>
          <p:spPr>
            <a:xfrm>
              <a:off x="965198" y="1608672"/>
              <a:ext cx="457200" cy="474133"/>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sp>
        <p:nvSpPr>
          <p:cNvPr id="15" name="ZoneTexte 14"/>
          <p:cNvSpPr txBox="1"/>
          <p:nvPr/>
        </p:nvSpPr>
        <p:spPr>
          <a:xfrm>
            <a:off x="287889" y="825402"/>
            <a:ext cx="3022600"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BE"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ENTREE EN VIGUEUR</a:t>
            </a:r>
            <a:endParaRPr lang="fr-BE"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Rectangle 22"/>
          <p:cNvSpPr/>
          <p:nvPr/>
        </p:nvSpPr>
        <p:spPr>
          <a:xfrm>
            <a:off x="313267" y="222191"/>
            <a:ext cx="7978506" cy="400110"/>
          </a:xfrm>
          <a:prstGeom prst="rect">
            <a:avLst/>
          </a:prstGeom>
          <a:solidFill>
            <a:schemeClr val="bg1">
              <a:lumMod val="85000"/>
            </a:schemeClr>
          </a:solidFill>
          <a:ln w="6350">
            <a:solidFill>
              <a:schemeClr val="tx1"/>
            </a:solidFill>
          </a:ln>
        </p:spPr>
        <p:txBody>
          <a:bodyPr wrap="square">
            <a:spAutoFit/>
          </a:bodyPr>
          <a:lstStyle/>
          <a:p>
            <a:r>
              <a:rPr lang="fr-BE" sz="2000" b="1" dirty="0" smtClean="0">
                <a:solidFill>
                  <a:srgbClr val="FF0000"/>
                </a:solidFill>
              </a:rPr>
              <a:t>Décret du 1</a:t>
            </a:r>
            <a:r>
              <a:rPr lang="fr-BE" sz="2000" b="1" baseline="30000" dirty="0" smtClean="0">
                <a:solidFill>
                  <a:srgbClr val="FF0000"/>
                </a:solidFill>
              </a:rPr>
              <a:t>er</a:t>
            </a:r>
            <a:r>
              <a:rPr lang="fr-BE" sz="2000" b="1" dirty="0" smtClean="0">
                <a:solidFill>
                  <a:srgbClr val="FF0000"/>
                </a:solidFill>
              </a:rPr>
              <a:t> mars 2018  relatif à la gestion et à l’assainissement des sols</a:t>
            </a:r>
            <a:endParaRPr lang="fr-BE" sz="2000" b="1" dirty="0">
              <a:solidFill>
                <a:srgbClr val="FF0000"/>
              </a:solidFill>
            </a:endParaRPr>
          </a:p>
        </p:txBody>
      </p:sp>
      <p:graphicFrame>
        <p:nvGraphicFramePr>
          <p:cNvPr id="17" name="Diagramme 16"/>
          <p:cNvGraphicFramePr/>
          <p:nvPr/>
        </p:nvGraphicFramePr>
        <p:xfrm>
          <a:off x="3310489" y="825402"/>
          <a:ext cx="5424437" cy="3740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ZoneTexte 18"/>
          <p:cNvSpPr txBox="1"/>
          <p:nvPr/>
        </p:nvSpPr>
        <p:spPr>
          <a:xfrm>
            <a:off x="4257675" y="2304036"/>
            <a:ext cx="1228725" cy="646331"/>
          </a:xfrm>
          <a:prstGeom prst="rect">
            <a:avLst/>
          </a:prstGeom>
          <a:noFill/>
        </p:spPr>
        <p:txBody>
          <a:bodyPr wrap="square" rtlCol="0">
            <a:spAutoFit/>
          </a:bodyPr>
          <a:lstStyle/>
          <a:p>
            <a:r>
              <a:rPr lang="fr-BE" dirty="0" smtClean="0"/>
              <a:t>Décret 1</a:t>
            </a:r>
            <a:r>
              <a:rPr lang="fr-BE" baseline="30000" dirty="0" smtClean="0"/>
              <a:t>er</a:t>
            </a:r>
            <a:r>
              <a:rPr lang="fr-BE" dirty="0" smtClean="0"/>
              <a:t> mars 2018</a:t>
            </a:r>
            <a:endParaRPr lang="fr-BE" dirty="0"/>
          </a:p>
        </p:txBody>
      </p:sp>
      <p:pic>
        <p:nvPicPr>
          <p:cNvPr id="4098" name="Picture 2" descr="Résultat de recherche d'images pour &quot;novembre 2019&quot;">
            <a:hlinkClick r:id="rId9"/>
          </p:cNvPr>
          <p:cNvPicPr>
            <a:picLocks noChangeAspect="1" noChangeArrowheads="1"/>
          </p:cNvPicPr>
          <p:nvPr/>
        </p:nvPicPr>
        <p:blipFill>
          <a:blip r:embed="rId10"/>
          <a:srcRect/>
          <a:stretch>
            <a:fillRect/>
          </a:stretch>
        </p:blipFill>
        <p:spPr bwMode="auto">
          <a:xfrm>
            <a:off x="2594084" y="3291748"/>
            <a:ext cx="1814209" cy="1359694"/>
          </a:xfrm>
          <a:prstGeom prst="rect">
            <a:avLst/>
          </a:prstGeom>
          <a:noFill/>
        </p:spPr>
      </p:pic>
      <p:sp>
        <p:nvSpPr>
          <p:cNvPr id="20" name="Ellipse 19"/>
          <p:cNvSpPr/>
          <p:nvPr/>
        </p:nvSpPr>
        <p:spPr>
          <a:xfrm>
            <a:off x="3646312" y="3482340"/>
            <a:ext cx="213179" cy="1905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4" name="Flèche droite 23"/>
          <p:cNvSpPr/>
          <p:nvPr/>
        </p:nvSpPr>
        <p:spPr>
          <a:xfrm rot="10800000">
            <a:off x="4408292" y="4042410"/>
            <a:ext cx="712347" cy="2362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7508" y="496427"/>
            <a:ext cx="9048998" cy="5061225"/>
          </a:xfrm>
        </p:spPr>
        <p:txBody>
          <a:bodyPr>
            <a:normAutofit/>
          </a:bodyPr>
          <a:lstStyle/>
          <a:p>
            <a:pPr>
              <a:buFont typeface="Wingdings" pitchFamily="2" charset="2"/>
              <a:buChar char="q"/>
            </a:pPr>
            <a:r>
              <a:rPr lang="fr-BE" sz="1600" b="1" dirty="0" err="1" smtClean="0">
                <a:solidFill>
                  <a:schemeClr val="tx1">
                    <a:lumMod val="85000"/>
                    <a:lumOff val="15000"/>
                  </a:schemeClr>
                </a:solidFill>
                <a:latin typeface="Arial" pitchFamily="34" charset="0"/>
                <a:cs typeface="Arial" pitchFamily="34" charset="0"/>
              </a:rPr>
              <a:t>CoDT</a:t>
            </a:r>
            <a:r>
              <a:rPr lang="fr-BE" sz="1600" b="1" dirty="0" smtClean="0">
                <a:solidFill>
                  <a:schemeClr val="tx1">
                    <a:lumMod val="85000"/>
                    <a:lumOff val="15000"/>
                  </a:schemeClr>
                </a:solidFill>
                <a:latin typeface="Arial" pitchFamily="34" charset="0"/>
                <a:cs typeface="Arial" pitchFamily="34" charset="0"/>
              </a:rPr>
              <a:t> : Art. D.IV.97</a:t>
            </a:r>
            <a:endParaRPr lang="fr-BE" sz="1800" b="1" dirty="0" smtClean="0">
              <a:solidFill>
                <a:schemeClr val="tx1">
                  <a:lumMod val="85000"/>
                  <a:lumOff val="15000"/>
                </a:schemeClr>
              </a:solidFill>
              <a:latin typeface="Arial" pitchFamily="34" charset="0"/>
              <a:cs typeface="Arial" pitchFamily="34" charset="0"/>
            </a:endParaRPr>
          </a:p>
          <a:p>
            <a:pPr>
              <a:buNone/>
            </a:pPr>
            <a:r>
              <a:rPr lang="fr-BE" sz="2200" b="1" dirty="0" smtClean="0">
                <a:solidFill>
                  <a:srgbClr val="0071B9"/>
                </a:solidFill>
                <a:latin typeface="Arial" pitchFamily="34" charset="0"/>
                <a:cs typeface="Arial" pitchFamily="34" charset="0"/>
              </a:rPr>
              <a:t>	 </a:t>
            </a:r>
            <a:r>
              <a:rPr lang="fr-BE" sz="1800" b="1" dirty="0" smtClean="0">
                <a:solidFill>
                  <a:schemeClr val="tx1">
                    <a:lumMod val="85000"/>
                    <a:lumOff val="15000"/>
                  </a:schemeClr>
                </a:solidFill>
                <a:latin typeface="Arial" pitchFamily="34" charset="0"/>
                <a:cs typeface="Arial" pitchFamily="34" charset="0"/>
              </a:rPr>
              <a:t>Demande d’un Certificat d’Urbanisme n°1 (</a:t>
            </a:r>
            <a:r>
              <a:rPr lang="fr-BE" sz="1600" b="1" dirty="0" smtClean="0">
                <a:solidFill>
                  <a:schemeClr val="tx1">
                    <a:lumMod val="85000"/>
                    <a:lumOff val="15000"/>
                  </a:schemeClr>
                </a:solidFill>
                <a:latin typeface="Arial" pitchFamily="34" charset="0"/>
                <a:cs typeface="Arial" pitchFamily="34" charset="0"/>
              </a:rPr>
              <a:t>Art. R.IV.30-2 du </a:t>
            </a:r>
            <a:r>
              <a:rPr lang="fr-BE" sz="1600" b="1" dirty="0" err="1" smtClean="0">
                <a:solidFill>
                  <a:schemeClr val="tx1">
                    <a:lumMod val="85000"/>
                    <a:lumOff val="15000"/>
                  </a:schemeClr>
                </a:solidFill>
                <a:latin typeface="Arial" pitchFamily="34" charset="0"/>
                <a:cs typeface="Arial" pitchFamily="34" charset="0"/>
              </a:rPr>
              <a:t>CoDT</a:t>
            </a:r>
            <a:r>
              <a:rPr lang="fr-BE" sz="1800" b="1" dirty="0" smtClean="0">
                <a:solidFill>
                  <a:schemeClr val="tx1">
                    <a:lumMod val="85000"/>
                    <a:lumOff val="15000"/>
                  </a:schemeClr>
                </a:solidFill>
                <a:latin typeface="Arial" pitchFamily="34" charset="0"/>
                <a:cs typeface="Arial" pitchFamily="34" charset="0"/>
              </a:rPr>
              <a:t>)</a:t>
            </a:r>
          </a:p>
          <a:p>
            <a:pPr>
              <a:buNone/>
            </a:pPr>
            <a:r>
              <a:rPr lang="fr-BE" sz="1600" b="1" dirty="0" smtClean="0">
                <a:solidFill>
                  <a:srgbClr val="00B0F0"/>
                </a:solidFill>
                <a:latin typeface="Arial" pitchFamily="34" charset="0"/>
                <a:cs typeface="Arial" pitchFamily="34" charset="0"/>
              </a:rPr>
              <a:t>	</a:t>
            </a:r>
            <a:r>
              <a:rPr lang="fr-BE" sz="1600" b="1" dirty="0" smtClean="0">
                <a:solidFill>
                  <a:schemeClr val="tx1">
                    <a:lumMod val="75000"/>
                    <a:lumOff val="25000"/>
                  </a:schemeClr>
                </a:solidFill>
                <a:latin typeface="Arial" pitchFamily="34" charset="0"/>
                <a:cs typeface="Arial" pitchFamily="34" charset="0"/>
              </a:rPr>
              <a:t>  - Décision du Collège communal (modèle annexe 16) =&gt; Reprend les données BDES</a:t>
            </a:r>
          </a:p>
          <a:p>
            <a:pPr>
              <a:buNone/>
            </a:pPr>
            <a:endParaRPr lang="fr-BE" sz="1600" b="1" dirty="0" smtClean="0">
              <a:solidFill>
                <a:schemeClr val="tx1">
                  <a:lumMod val="65000"/>
                  <a:lumOff val="35000"/>
                </a:schemeClr>
              </a:solidFill>
              <a:latin typeface="Arial" pitchFamily="34" charset="0"/>
              <a:cs typeface="Arial" pitchFamily="34" charset="0"/>
            </a:endParaRPr>
          </a:p>
          <a:p>
            <a:pPr>
              <a:buFont typeface="Wingdings" pitchFamily="2" charset="2"/>
              <a:buChar char="q"/>
            </a:pPr>
            <a:r>
              <a:rPr lang="fr-BE" sz="1600" b="1" dirty="0" err="1" smtClean="0">
                <a:solidFill>
                  <a:schemeClr val="tx1">
                    <a:lumMod val="85000"/>
                    <a:lumOff val="15000"/>
                  </a:schemeClr>
                </a:solidFill>
                <a:latin typeface="Arial" pitchFamily="34" charset="0"/>
                <a:cs typeface="Arial" pitchFamily="34" charset="0"/>
              </a:rPr>
              <a:t>CoDT</a:t>
            </a:r>
            <a:r>
              <a:rPr lang="fr-BE" sz="1600" b="1" dirty="0" smtClean="0">
                <a:solidFill>
                  <a:schemeClr val="tx1">
                    <a:lumMod val="85000"/>
                    <a:lumOff val="15000"/>
                  </a:schemeClr>
                </a:solidFill>
                <a:latin typeface="Arial" pitchFamily="34" charset="0"/>
                <a:cs typeface="Arial" pitchFamily="34" charset="0"/>
              </a:rPr>
              <a:t> : Art. D.IV.99</a:t>
            </a:r>
          </a:p>
          <a:p>
            <a:pPr>
              <a:buNone/>
            </a:pPr>
            <a:r>
              <a:rPr lang="fr-BE" sz="1600" b="1" dirty="0" smtClean="0">
                <a:solidFill>
                  <a:schemeClr val="tx1">
                    <a:lumMod val="75000"/>
                    <a:lumOff val="25000"/>
                  </a:schemeClr>
                </a:solidFill>
                <a:latin typeface="Arial" pitchFamily="34" charset="0"/>
                <a:cs typeface="Arial" pitchFamily="34" charset="0"/>
              </a:rPr>
              <a:t>	 - Tout acte sous seing privé ou acte authentique mentionne les données de la BDES</a:t>
            </a:r>
          </a:p>
          <a:p>
            <a:pPr>
              <a:buNone/>
            </a:pPr>
            <a:r>
              <a:rPr lang="fr-BE" sz="1600" b="1" dirty="0" smtClean="0">
                <a:solidFill>
                  <a:schemeClr val="tx1">
                    <a:lumMod val="75000"/>
                    <a:lumOff val="25000"/>
                  </a:schemeClr>
                </a:solidFill>
                <a:latin typeface="Arial" pitchFamily="34" charset="0"/>
                <a:cs typeface="Arial" pitchFamily="34" charset="0"/>
              </a:rPr>
              <a:t> </a:t>
            </a:r>
          </a:p>
          <a:p>
            <a:pPr>
              <a:buFont typeface="Wingdings" pitchFamily="2" charset="2"/>
              <a:buChar char="q"/>
            </a:pPr>
            <a:r>
              <a:rPr lang="fr-BE" sz="1600" b="1" dirty="0" smtClean="0">
                <a:solidFill>
                  <a:schemeClr val="tx1">
                    <a:lumMod val="85000"/>
                    <a:lumOff val="15000"/>
                  </a:schemeClr>
                </a:solidFill>
                <a:latin typeface="Arial" pitchFamily="34" charset="0"/>
                <a:cs typeface="Arial" pitchFamily="34" charset="0"/>
              </a:rPr>
              <a:t> </a:t>
            </a:r>
            <a:r>
              <a:rPr lang="fr-BE" sz="1600" b="1" dirty="0" err="1" smtClean="0">
                <a:solidFill>
                  <a:schemeClr val="tx1">
                    <a:lumMod val="85000"/>
                    <a:lumOff val="15000"/>
                  </a:schemeClr>
                </a:solidFill>
                <a:latin typeface="Arial" pitchFamily="34" charset="0"/>
                <a:cs typeface="Arial" pitchFamily="34" charset="0"/>
              </a:rPr>
              <a:t>CoDT</a:t>
            </a:r>
            <a:r>
              <a:rPr lang="fr-BE" sz="1600" b="1" dirty="0" smtClean="0">
                <a:solidFill>
                  <a:schemeClr val="tx1">
                    <a:lumMod val="85000"/>
                    <a:lumOff val="15000"/>
                  </a:schemeClr>
                </a:solidFill>
                <a:latin typeface="Arial" pitchFamily="34" charset="0"/>
                <a:cs typeface="Arial" pitchFamily="34" charset="0"/>
              </a:rPr>
              <a:t> : Art. R.IV.26-1 et 2</a:t>
            </a:r>
            <a:r>
              <a:rPr lang="fr-BE" sz="1500" b="1" dirty="0" smtClean="0">
                <a:solidFill>
                  <a:schemeClr val="tx1">
                    <a:lumMod val="75000"/>
                    <a:lumOff val="25000"/>
                  </a:schemeClr>
                </a:solidFill>
                <a:latin typeface="Arial" pitchFamily="34" charset="0"/>
                <a:cs typeface="Arial" pitchFamily="34" charset="0"/>
              </a:rPr>
              <a:t> et Art. IV.30-1</a:t>
            </a:r>
          </a:p>
          <a:p>
            <a:pPr>
              <a:buFont typeface="Wingdings" pitchFamily="2" charset="2"/>
              <a:buChar char="q"/>
            </a:pPr>
            <a:endParaRPr lang="fr-BE" sz="800" b="1" dirty="0" smtClean="0">
              <a:solidFill>
                <a:srgbClr val="00B0F0"/>
              </a:solidFill>
              <a:latin typeface="Arial" pitchFamily="34" charset="0"/>
              <a:cs typeface="Arial" pitchFamily="34" charset="0"/>
            </a:endParaRPr>
          </a:p>
          <a:p>
            <a:pPr>
              <a:buNone/>
            </a:pPr>
            <a:r>
              <a:rPr lang="fr-BE" sz="1600" b="1" dirty="0" smtClean="0">
                <a:solidFill>
                  <a:schemeClr val="tx1">
                    <a:lumMod val="65000"/>
                    <a:lumOff val="35000"/>
                  </a:schemeClr>
                </a:solidFill>
                <a:latin typeface="Arial" pitchFamily="34" charset="0"/>
                <a:cs typeface="Arial" pitchFamily="34" charset="0"/>
              </a:rPr>
              <a:t>	</a:t>
            </a:r>
            <a:r>
              <a:rPr lang="fr-BE" sz="1600" b="1" dirty="0" smtClean="0">
                <a:solidFill>
                  <a:schemeClr val="tx1">
                    <a:lumMod val="75000"/>
                    <a:lumOff val="25000"/>
                  </a:schemeClr>
                </a:solidFill>
                <a:latin typeface="Arial" pitchFamily="34" charset="0"/>
                <a:cs typeface="Arial" pitchFamily="34" charset="0"/>
              </a:rPr>
              <a:t>- Demande d’un Permis d’Urbanisme, d’un Permis d’Urbanisation ou d’un Certificat 	d’Urbanisme n°2 (Cadre « Sol » des formulaires de demande (Annexes 4 à 15)) </a:t>
            </a:r>
          </a:p>
          <a:p>
            <a:pPr>
              <a:buNone/>
            </a:pPr>
            <a:r>
              <a:rPr lang="fr-BE" sz="1600" b="1" dirty="0" smtClean="0">
                <a:solidFill>
                  <a:schemeClr val="tx1">
                    <a:lumMod val="75000"/>
                    <a:lumOff val="25000"/>
                  </a:schemeClr>
                </a:solidFill>
                <a:latin typeface="Arial" pitchFamily="34" charset="0"/>
                <a:cs typeface="Arial" pitchFamily="34" charset="0"/>
              </a:rPr>
              <a:t>                         =&gt; Vérifier les données BDES</a:t>
            </a:r>
          </a:p>
          <a:p>
            <a:pPr>
              <a:buNone/>
            </a:pPr>
            <a:r>
              <a:rPr lang="fr-BE" sz="1600" b="1" dirty="0" smtClean="0">
                <a:solidFill>
                  <a:schemeClr val="tx1">
                    <a:lumMod val="75000"/>
                    <a:lumOff val="25000"/>
                  </a:schemeClr>
                </a:solidFill>
                <a:latin typeface="Arial" pitchFamily="34" charset="0"/>
                <a:cs typeface="Arial" pitchFamily="34" charset="0"/>
              </a:rPr>
              <a:t>                              Joindre les documents requis par le décret sols</a:t>
            </a:r>
          </a:p>
          <a:p>
            <a:pPr>
              <a:buNone/>
            </a:pPr>
            <a:r>
              <a:rPr lang="fr-BE" sz="800" b="1" dirty="0" smtClean="0">
                <a:solidFill>
                  <a:schemeClr val="tx1">
                    <a:lumMod val="75000"/>
                    <a:lumOff val="25000"/>
                  </a:schemeClr>
                </a:solidFill>
                <a:latin typeface="Arial" pitchFamily="34" charset="0"/>
                <a:cs typeface="Arial" pitchFamily="34" charset="0"/>
              </a:rPr>
              <a:t>  </a:t>
            </a:r>
          </a:p>
          <a:p>
            <a:pPr>
              <a:buNone/>
            </a:pPr>
            <a:r>
              <a:rPr lang="fr-BE" sz="1600" b="1" dirty="0" smtClean="0">
                <a:solidFill>
                  <a:schemeClr val="tx1">
                    <a:lumMod val="85000"/>
                    <a:lumOff val="15000"/>
                  </a:schemeClr>
                </a:solidFill>
                <a:latin typeface="Arial" pitchFamily="34" charset="0"/>
                <a:cs typeface="Arial" pitchFamily="34" charset="0"/>
              </a:rPr>
              <a:t> </a:t>
            </a:r>
            <a:r>
              <a:rPr lang="fr-BE" sz="1800" b="1" dirty="0" smtClean="0">
                <a:solidFill>
                  <a:schemeClr val="tx1">
                    <a:lumMod val="85000"/>
                    <a:lumOff val="15000"/>
                  </a:schemeClr>
                </a:solidFill>
                <a:latin typeface="Arial" pitchFamily="34" charset="0"/>
                <a:cs typeface="Arial" pitchFamily="34" charset="0"/>
              </a:rPr>
              <a:t>+</a:t>
            </a:r>
            <a:endParaRPr lang="fr-BE" sz="1600" b="1" dirty="0" smtClean="0">
              <a:solidFill>
                <a:srgbClr val="00B0F0"/>
              </a:solidFill>
              <a:latin typeface="Arial" pitchFamily="34" charset="0"/>
              <a:cs typeface="Arial" pitchFamily="34" charset="0"/>
            </a:endParaRPr>
          </a:p>
          <a:p>
            <a:pPr>
              <a:buNone/>
            </a:pPr>
            <a:endParaRPr lang="fr-BE" sz="1600" b="1" dirty="0" smtClean="0">
              <a:solidFill>
                <a:srgbClr val="00B0F0"/>
              </a:solidFill>
              <a:latin typeface="Arial" pitchFamily="34" charset="0"/>
              <a:cs typeface="Arial" pitchFamily="34" charset="0"/>
            </a:endParaRPr>
          </a:p>
          <a:p>
            <a:pPr>
              <a:buNone/>
            </a:pPr>
            <a:endParaRPr lang="fr-BE" sz="1600" b="1" dirty="0" smtClean="0">
              <a:solidFill>
                <a:srgbClr val="00B0F0"/>
              </a:solidFill>
              <a:latin typeface="Arial" pitchFamily="34" charset="0"/>
              <a:cs typeface="Arial" pitchFamily="34" charset="0"/>
            </a:endParaRPr>
          </a:p>
          <a:p>
            <a:pPr>
              <a:buNone/>
            </a:pPr>
            <a:endParaRPr lang="fr-BE" sz="1600" b="1" dirty="0" smtClean="0">
              <a:solidFill>
                <a:srgbClr val="00B0F0"/>
              </a:solidFill>
              <a:latin typeface="Arial" pitchFamily="34" charset="0"/>
              <a:cs typeface="Arial" pitchFamily="34" charset="0"/>
            </a:endParaRPr>
          </a:p>
          <a:p>
            <a:pPr>
              <a:buNone/>
            </a:pPr>
            <a:endParaRPr lang="fr-BE" sz="1600" b="1" dirty="0" smtClean="0">
              <a:solidFill>
                <a:srgbClr val="00B0F0"/>
              </a:solidFill>
              <a:latin typeface="Arial" pitchFamily="34" charset="0"/>
              <a:cs typeface="Arial" pitchFamily="34" charset="0"/>
            </a:endParaRPr>
          </a:p>
        </p:txBody>
      </p:sp>
      <p:sp>
        <p:nvSpPr>
          <p:cNvPr id="5" name="Rectangle 4"/>
          <p:cNvSpPr/>
          <p:nvPr/>
        </p:nvSpPr>
        <p:spPr>
          <a:xfrm>
            <a:off x="434641" y="80929"/>
            <a:ext cx="8282824" cy="738664"/>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a:t>
            </a:r>
            <a:r>
              <a:rPr lang="fr-BE" sz="2100" b="1" dirty="0" smtClean="0">
                <a:solidFill>
                  <a:srgbClr val="7AB929"/>
                </a:solidFill>
                <a:latin typeface="Arial"/>
                <a:ea typeface="+mj-ea"/>
                <a:cs typeface="Arial"/>
              </a:rPr>
              <a:t>- BDES</a:t>
            </a:r>
          </a:p>
          <a:p>
            <a:endParaRPr lang="fr-BE" sz="2100" b="1" dirty="0" smtClean="0">
              <a:solidFill>
                <a:srgbClr val="7AB929"/>
              </a:solidFill>
              <a:latin typeface="Arial"/>
              <a:ea typeface="+mj-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heckerboard(across)">
                                      <p:cBhvr>
                                        <p:cTn id="29" dur="500"/>
                                        <p:tgtEl>
                                          <p:spTgt spid="3">
                                            <p:txEl>
                                              <p:pRg st="7" end="7"/>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5" dur="500"/>
                                        <p:tgtEl>
                                          <p:spTgt spid="3">
                                            <p:txEl>
                                              <p:pRg st="10" end="10"/>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08761" y="1627506"/>
            <a:ext cx="8277101" cy="2862322"/>
          </a:xfrm>
          <a:prstGeom prst="rect">
            <a:avLst/>
          </a:prstGeom>
        </p:spPr>
        <p:txBody>
          <a:bodyPr wrap="square">
            <a:spAutoFit/>
          </a:bodyPr>
          <a:lstStyle/>
          <a:p>
            <a:r>
              <a:rPr lang="fr-BE" b="1" u="sng" dirty="0" smtClean="0"/>
              <a:t>Dans toutes les demandes de PU/PE/PI d’une installation/activité à risque pour le sol </a:t>
            </a:r>
          </a:p>
          <a:p>
            <a:r>
              <a:rPr lang="fr-BE" dirty="0" smtClean="0"/>
              <a:t>Notice des incidences - Code Environnement-Livre Ier-  </a:t>
            </a:r>
            <a:r>
              <a:rPr lang="fr-BE" b="1" dirty="0" smtClean="0"/>
              <a:t>Article D.67, §3 alinéa 2:</a:t>
            </a:r>
          </a:p>
          <a:p>
            <a:r>
              <a:rPr lang="fr-BE" dirty="0" smtClean="0"/>
              <a:t>Lorsque le projet concerne une installation ou une activité présentant un risque pour le sol(…) , la description du projet  comporte en tout cas : </a:t>
            </a:r>
          </a:p>
          <a:p>
            <a:endParaRPr lang="fr-BE" dirty="0" smtClean="0"/>
          </a:p>
          <a:p>
            <a:r>
              <a:rPr lang="fr-BE" dirty="0" smtClean="0"/>
              <a:t>1° un </a:t>
            </a:r>
            <a:r>
              <a:rPr lang="fr-BE" b="1" u="sng" dirty="0" smtClean="0"/>
              <a:t>extrait conforme de la banque de données de l’état des sols </a:t>
            </a:r>
            <a:r>
              <a:rPr lang="fr-BE" dirty="0" smtClean="0"/>
              <a:t>(…);</a:t>
            </a:r>
          </a:p>
          <a:p>
            <a:endParaRPr lang="fr-BE" dirty="0" smtClean="0"/>
          </a:p>
          <a:p>
            <a:r>
              <a:rPr lang="fr-BE" dirty="0" smtClean="0"/>
              <a:t>2° un descriptif des </a:t>
            </a:r>
            <a:r>
              <a:rPr lang="fr-BE" b="1" u="sng" dirty="0" smtClean="0"/>
              <a:t>éventuels impacts </a:t>
            </a:r>
            <a:r>
              <a:rPr lang="fr-BE" dirty="0" smtClean="0"/>
              <a:t>des données de la banque de données de l’état des sols sur le projet visé et un </a:t>
            </a:r>
            <a:r>
              <a:rPr lang="fr-BE" b="1" u="sng" dirty="0" smtClean="0"/>
              <a:t>justificatif des mesures prévues </a:t>
            </a:r>
            <a:r>
              <a:rPr lang="fr-BE" dirty="0" smtClean="0"/>
              <a:t>pour prendre en compte lesdites données dans le cadre du projet visé</a:t>
            </a:r>
            <a:endParaRPr lang="fr-BE" dirty="0"/>
          </a:p>
        </p:txBody>
      </p:sp>
      <p:sp>
        <p:nvSpPr>
          <p:cNvPr id="8" name="Rectangle 7"/>
          <p:cNvSpPr/>
          <p:nvPr/>
        </p:nvSpPr>
        <p:spPr>
          <a:xfrm>
            <a:off x="434641" y="288678"/>
            <a:ext cx="8282824" cy="415498"/>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 BDES</a:t>
            </a:r>
          </a:p>
        </p:txBody>
      </p:sp>
      <p:sp>
        <p:nvSpPr>
          <p:cNvPr id="9" name="Rectangle 8"/>
          <p:cNvSpPr/>
          <p:nvPr/>
        </p:nvSpPr>
        <p:spPr>
          <a:xfrm>
            <a:off x="434641" y="704176"/>
            <a:ext cx="8229600" cy="877163"/>
          </a:xfrm>
          <a:prstGeom prst="rect">
            <a:avLst/>
          </a:prstGeom>
        </p:spPr>
        <p:txBody>
          <a:bodyPr wrap="square">
            <a:spAutoFit/>
          </a:bodyPr>
          <a:lstStyle/>
          <a:p>
            <a:pPr marL="712788" indent="-177800"/>
            <a:r>
              <a:rPr lang="fr-BE" sz="1700" b="1" dirty="0" smtClean="0">
                <a:solidFill>
                  <a:schemeClr val="tx1">
                    <a:lumMod val="85000"/>
                    <a:lumOff val="15000"/>
                  </a:schemeClr>
                </a:solidFill>
                <a:latin typeface="Arial" pitchFamily="34" charset="0"/>
                <a:cs typeface="Arial" pitchFamily="34" charset="0"/>
              </a:rPr>
              <a:t> - Demande de Permis pour installation ou activité présentant un risque pour le sol (Art. 91 modifiant l’article D.67,§3 du Livre Ier du Code de l’Environnement)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anim calcmode="lin" valueType="num">
                                      <p:cBhvr additive="base">
                                        <p:cTn id="7"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6" end="6"/>
                                            </p:txEl>
                                          </p:spTgt>
                                        </p:tgtEl>
                                        <p:attrNameLst>
                                          <p:attrName>style.visibility</p:attrName>
                                        </p:attrNameLst>
                                      </p:cBhvr>
                                      <p:to>
                                        <p:strVal val="visible"/>
                                      </p:to>
                                    </p:set>
                                    <p:anim calcmode="lin" valueType="num">
                                      <p:cBhvr additive="base">
                                        <p:cTn id="1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0752"/>
            <a:ext cx="9310256" cy="3909318"/>
          </a:xfrm>
        </p:spPr>
        <p:txBody>
          <a:bodyPr>
            <a:normAutofit fontScale="25000" lnSpcReduction="20000"/>
          </a:bodyPr>
          <a:lstStyle/>
          <a:p>
            <a:pPr>
              <a:buNone/>
            </a:pPr>
            <a:r>
              <a:rPr lang="fr-BE" sz="8000" b="1" dirty="0" smtClean="0">
                <a:solidFill>
                  <a:schemeClr val="accent6">
                    <a:lumMod val="50000"/>
                  </a:schemeClr>
                </a:solidFill>
                <a:latin typeface="Arial" pitchFamily="34" charset="0"/>
                <a:cs typeface="Arial" pitchFamily="34" charset="0"/>
              </a:rPr>
              <a:t>      Rôle de la  BDES dans le décret sol</a:t>
            </a:r>
          </a:p>
          <a:p>
            <a:pPr>
              <a:buNone/>
            </a:pPr>
            <a:endParaRPr lang="fr-BE" sz="3800" b="1" dirty="0" smtClean="0">
              <a:solidFill>
                <a:schemeClr val="tx1">
                  <a:lumMod val="85000"/>
                  <a:lumOff val="15000"/>
                </a:schemeClr>
              </a:solidFill>
              <a:latin typeface="+mn-lt"/>
              <a:cs typeface="Arial" pitchFamily="34" charset="0"/>
            </a:endParaRPr>
          </a:p>
          <a:p>
            <a:pPr>
              <a:buNone/>
            </a:pPr>
            <a:r>
              <a:rPr lang="fr-BE" sz="5600" b="1" dirty="0" smtClean="0">
                <a:solidFill>
                  <a:schemeClr val="tx1">
                    <a:lumMod val="85000"/>
                    <a:lumOff val="15000"/>
                  </a:schemeClr>
                </a:solidFill>
                <a:latin typeface="Arial" pitchFamily="34" charset="0"/>
                <a:cs typeface="Arial" pitchFamily="34" charset="0"/>
              </a:rPr>
              <a:t>	</a:t>
            </a:r>
            <a:r>
              <a:rPr lang="fr-BE" sz="8800" b="1" dirty="0" smtClean="0">
                <a:solidFill>
                  <a:schemeClr val="tx1">
                    <a:lumMod val="85000"/>
                    <a:lumOff val="15000"/>
                  </a:schemeClr>
                </a:solidFill>
                <a:latin typeface="+mn-lt"/>
              </a:rPr>
              <a:t>4. </a:t>
            </a:r>
            <a:r>
              <a:rPr lang="fr-BE" sz="8800" b="1" u="sng" dirty="0" smtClean="0">
                <a:solidFill>
                  <a:schemeClr val="tx1">
                    <a:lumMod val="85000"/>
                    <a:lumOff val="15000"/>
                  </a:schemeClr>
                </a:solidFill>
                <a:latin typeface="+mn-lt"/>
              </a:rPr>
              <a:t>Obligations spécifiques</a:t>
            </a:r>
            <a:r>
              <a:rPr lang="fr-BE" sz="8800" b="1" dirty="0" smtClean="0">
                <a:solidFill>
                  <a:schemeClr val="tx1">
                    <a:lumMod val="85000"/>
                    <a:lumOff val="15000"/>
                  </a:schemeClr>
                </a:solidFill>
                <a:latin typeface="+mn-lt"/>
              </a:rPr>
              <a:t> </a:t>
            </a:r>
            <a:r>
              <a:rPr lang="fr-BE" sz="6400" b="1" dirty="0" smtClean="0">
                <a:solidFill>
                  <a:schemeClr val="tx1">
                    <a:lumMod val="85000"/>
                    <a:lumOff val="15000"/>
                  </a:schemeClr>
                </a:solidFill>
                <a:latin typeface="+mn-lt"/>
              </a:rPr>
              <a:t> :   </a:t>
            </a:r>
            <a:r>
              <a:rPr lang="fr-BE" sz="8000" b="1" dirty="0" smtClean="0">
                <a:solidFill>
                  <a:schemeClr val="tx1">
                    <a:lumMod val="85000"/>
                    <a:lumOff val="15000"/>
                  </a:schemeClr>
                </a:solidFill>
                <a:latin typeface="+mn-lt"/>
              </a:rPr>
              <a:t>si  le terrain est dans BDES </a:t>
            </a:r>
            <a:endParaRPr lang="fr-BE" sz="6400" b="1" dirty="0" smtClean="0">
              <a:solidFill>
                <a:schemeClr val="tx1">
                  <a:lumMod val="85000"/>
                  <a:lumOff val="15000"/>
                </a:schemeClr>
              </a:solidFill>
              <a:latin typeface="+mn-lt"/>
            </a:endParaRPr>
          </a:p>
          <a:p>
            <a:pPr marL="712788" indent="-357188">
              <a:buNone/>
            </a:pPr>
            <a:endParaRPr lang="fr-BE" sz="3200" b="1" dirty="0" smtClean="0">
              <a:solidFill>
                <a:schemeClr val="bg2">
                  <a:lumMod val="25000"/>
                </a:schemeClr>
              </a:solidFill>
              <a:latin typeface="+mn-lt"/>
            </a:endParaRPr>
          </a:p>
          <a:p>
            <a:pPr marL="712788" indent="-357188">
              <a:buNone/>
            </a:pPr>
            <a:endParaRPr lang="fr-BE" sz="3200" b="1" dirty="0" smtClean="0">
              <a:solidFill>
                <a:schemeClr val="bg2">
                  <a:lumMod val="25000"/>
                </a:schemeClr>
              </a:solidFill>
              <a:latin typeface="+mn-lt"/>
            </a:endParaRPr>
          </a:p>
          <a:p>
            <a:pPr marL="712788" indent="-177800">
              <a:buNone/>
            </a:pPr>
            <a:r>
              <a:rPr lang="fr-BE" sz="5600" b="1" dirty="0" smtClean="0">
                <a:solidFill>
                  <a:schemeClr val="accent6">
                    <a:lumMod val="50000"/>
                  </a:schemeClr>
                </a:solidFill>
                <a:latin typeface="Arial" pitchFamily="34" charset="0"/>
                <a:cs typeface="Arial" pitchFamily="34" charset="0"/>
              </a:rPr>
              <a:t>  </a:t>
            </a:r>
            <a:r>
              <a:rPr lang="fr-BE" sz="6600" b="1" dirty="0" smtClean="0">
                <a:solidFill>
                  <a:schemeClr val="accent6">
                    <a:lumMod val="50000"/>
                  </a:schemeClr>
                </a:solidFill>
                <a:latin typeface="Arial" pitchFamily="34" charset="0"/>
                <a:cs typeface="Arial" pitchFamily="34" charset="0"/>
              </a:rPr>
              <a:t> </a:t>
            </a:r>
            <a:r>
              <a:rPr lang="fr-BE" sz="6600" b="1" dirty="0" smtClean="0">
                <a:solidFill>
                  <a:schemeClr val="tx1">
                    <a:lumMod val="75000"/>
                    <a:lumOff val="25000"/>
                  </a:schemeClr>
                </a:solidFill>
                <a:latin typeface="Arial" pitchFamily="34" charset="0"/>
                <a:cs typeface="Arial" pitchFamily="34" charset="0"/>
              </a:rPr>
              <a:t>- Fait générateur EO pour demandeur de Permis Urbanisme, Unique, Intégré </a:t>
            </a:r>
          </a:p>
          <a:p>
            <a:pPr marL="712788" indent="-177800">
              <a:buNone/>
            </a:pPr>
            <a:r>
              <a:rPr lang="fr-BE" sz="6600" b="1" dirty="0" smtClean="0">
                <a:solidFill>
                  <a:schemeClr val="accent6">
                    <a:lumMod val="50000"/>
                  </a:schemeClr>
                </a:solidFill>
                <a:latin typeface="Arial" pitchFamily="34" charset="0"/>
                <a:cs typeface="Arial" pitchFamily="34" charset="0"/>
              </a:rPr>
              <a:t>		</a:t>
            </a:r>
            <a:r>
              <a:rPr lang="fr-BE" sz="6600" b="1" dirty="0" smtClean="0">
                <a:solidFill>
                  <a:schemeClr val="tx1">
                    <a:lumMod val="75000"/>
                    <a:lumOff val="25000"/>
                  </a:schemeClr>
                </a:solidFill>
                <a:latin typeface="Arial" pitchFamily="34" charset="0"/>
                <a:cs typeface="Arial" pitchFamily="34" charset="0"/>
              </a:rPr>
              <a:t>=&gt; si </a:t>
            </a:r>
            <a:r>
              <a:rPr lang="fr-BE" sz="6600" b="1" dirty="0" smtClean="0">
                <a:solidFill>
                  <a:schemeClr val="accent6">
                    <a:lumMod val="75000"/>
                  </a:schemeClr>
                </a:solidFill>
                <a:latin typeface="Arial" pitchFamily="34" charset="0"/>
                <a:cs typeface="Arial" pitchFamily="34" charset="0"/>
              </a:rPr>
              <a:t>catégorie 1 ou 2</a:t>
            </a:r>
            <a:r>
              <a:rPr lang="fr-BE" sz="6600" b="1" dirty="0" smtClean="0">
                <a:solidFill>
                  <a:schemeClr val="accent6">
                    <a:lumMod val="50000"/>
                  </a:schemeClr>
                </a:solidFill>
                <a:latin typeface="Arial" pitchFamily="34" charset="0"/>
                <a:cs typeface="Arial" pitchFamily="34" charset="0"/>
              </a:rPr>
              <a:t>	</a:t>
            </a:r>
            <a:r>
              <a:rPr lang="fr-BE" sz="6600" b="1" u="sng" dirty="0" smtClean="0">
                <a:solidFill>
                  <a:schemeClr val="accent6">
                    <a:lumMod val="50000"/>
                  </a:schemeClr>
                </a:solidFill>
                <a:latin typeface="Arial" pitchFamily="34" charset="0"/>
                <a:cs typeface="Arial" pitchFamily="34" charset="0"/>
              </a:rPr>
              <a:t>et</a:t>
            </a:r>
          </a:p>
          <a:p>
            <a:pPr marL="712788" indent="-177800">
              <a:buNone/>
            </a:pPr>
            <a:r>
              <a:rPr lang="fr-BE" sz="6600" b="1" dirty="0" smtClean="0">
                <a:solidFill>
                  <a:schemeClr val="accent6">
                    <a:lumMod val="50000"/>
                  </a:schemeClr>
                </a:solidFill>
                <a:latin typeface="Arial" pitchFamily="34" charset="0"/>
                <a:cs typeface="Arial" pitchFamily="34" charset="0"/>
              </a:rPr>
              <a:t>	</a:t>
            </a:r>
            <a:r>
              <a:rPr lang="fr-BE" sz="6600" b="1" dirty="0" smtClean="0">
                <a:solidFill>
                  <a:schemeClr val="tx1">
                    <a:lumMod val="85000"/>
                    <a:lumOff val="15000"/>
                  </a:schemeClr>
                </a:solidFill>
                <a:latin typeface="Arial" pitchFamily="34" charset="0"/>
                <a:cs typeface="Arial" pitchFamily="34" charset="0"/>
              </a:rPr>
              <a:t>	=&gt; si </a:t>
            </a:r>
            <a:r>
              <a:rPr lang="fr-BE" sz="6600" b="1" i="1" dirty="0" smtClean="0">
                <a:latin typeface="Arial" pitchFamily="34" charset="0"/>
                <a:cs typeface="Arial" pitchFamily="34" charset="0"/>
              </a:rPr>
              <a:t>modification emprise au sol </a:t>
            </a:r>
            <a:r>
              <a:rPr lang="fr-BE" sz="6600" b="1" dirty="0" smtClean="0">
                <a:solidFill>
                  <a:schemeClr val="tx1">
                    <a:lumMod val="75000"/>
                    <a:lumOff val="25000"/>
                  </a:schemeClr>
                </a:solidFill>
                <a:latin typeface="Arial" pitchFamily="34" charset="0"/>
                <a:cs typeface="Arial" pitchFamily="34" charset="0"/>
              </a:rPr>
              <a:t>impactant gestion des sols </a:t>
            </a:r>
          </a:p>
          <a:p>
            <a:pPr marL="712788" indent="-177800">
              <a:buNone/>
            </a:pPr>
            <a:r>
              <a:rPr lang="fr-BE" sz="6600" b="1" dirty="0" smtClean="0">
                <a:solidFill>
                  <a:schemeClr val="tx1">
                    <a:lumMod val="75000"/>
                    <a:lumOff val="25000"/>
                  </a:schemeClr>
                </a:solidFill>
                <a:latin typeface="Arial" pitchFamily="34" charset="0"/>
                <a:cs typeface="Arial" pitchFamily="34" charset="0"/>
              </a:rPr>
              <a:t>		    ou </a:t>
            </a:r>
            <a:r>
              <a:rPr lang="fr-BE" sz="6600" b="1" dirty="0" smtClean="0">
                <a:latin typeface="Arial" pitchFamily="34" charset="0"/>
                <a:cs typeface="Arial" pitchFamily="34" charset="0"/>
              </a:rPr>
              <a:t>si </a:t>
            </a:r>
            <a:r>
              <a:rPr lang="fr-BE" sz="6600" b="1" i="1" dirty="0" smtClean="0">
                <a:latin typeface="Arial" pitchFamily="34" charset="0"/>
                <a:cs typeface="Arial" pitchFamily="34" charset="0"/>
              </a:rPr>
              <a:t>changement d’usage </a:t>
            </a:r>
            <a:r>
              <a:rPr lang="fr-BE" sz="6600" b="1" dirty="0" smtClean="0">
                <a:solidFill>
                  <a:schemeClr val="tx1">
                    <a:lumMod val="75000"/>
                    <a:lumOff val="25000"/>
                  </a:schemeClr>
                </a:solidFill>
                <a:latin typeface="Arial" pitchFamily="34" charset="0"/>
                <a:cs typeface="Arial" pitchFamily="34" charset="0"/>
              </a:rPr>
              <a:t>vers un usage sensible</a:t>
            </a:r>
          </a:p>
          <a:p>
            <a:pPr marL="712788" indent="-177800">
              <a:buNone/>
            </a:pPr>
            <a:endParaRPr lang="fr-BE" sz="3600" b="1" dirty="0" smtClean="0">
              <a:solidFill>
                <a:schemeClr val="tx1">
                  <a:lumMod val="75000"/>
                  <a:lumOff val="25000"/>
                </a:schemeClr>
              </a:solidFill>
              <a:latin typeface="Arial" pitchFamily="34" charset="0"/>
              <a:cs typeface="Arial" pitchFamily="34" charset="0"/>
            </a:endParaRPr>
          </a:p>
          <a:p>
            <a:pPr marL="712788" indent="-177800">
              <a:buNone/>
            </a:pPr>
            <a:endParaRPr lang="fr-BE" sz="3200" b="1" dirty="0" smtClean="0">
              <a:solidFill>
                <a:schemeClr val="accent6">
                  <a:lumMod val="50000"/>
                </a:schemeClr>
              </a:solidFill>
              <a:latin typeface="Arial" pitchFamily="34" charset="0"/>
              <a:cs typeface="Arial" pitchFamily="34" charset="0"/>
            </a:endParaRPr>
          </a:p>
          <a:p>
            <a:pPr marL="712788" indent="-177800">
              <a:buNone/>
            </a:pPr>
            <a:r>
              <a:rPr lang="fr-BE" sz="6600" b="1" dirty="0" smtClean="0">
                <a:solidFill>
                  <a:schemeClr val="accent6">
                    <a:lumMod val="50000"/>
                  </a:schemeClr>
                </a:solidFill>
                <a:latin typeface="Arial" pitchFamily="34" charset="0"/>
                <a:cs typeface="Arial" pitchFamily="34" charset="0"/>
              </a:rPr>
              <a:t>  - </a:t>
            </a:r>
            <a:r>
              <a:rPr lang="fr-BE" sz="6600" b="1" dirty="0" smtClean="0">
                <a:solidFill>
                  <a:srgbClr val="0071B9"/>
                </a:solidFill>
                <a:latin typeface="Arial" pitchFamily="34" charset="0"/>
                <a:cs typeface="Arial" pitchFamily="34" charset="0"/>
              </a:rPr>
              <a:t>Terrain suspect </a:t>
            </a:r>
            <a:r>
              <a:rPr lang="fr-BE" sz="6600" b="1" dirty="0" smtClean="0">
                <a:solidFill>
                  <a:schemeClr val="tx1">
                    <a:lumMod val="85000"/>
                    <a:lumOff val="15000"/>
                  </a:schemeClr>
                </a:solidFill>
                <a:latin typeface="Arial" pitchFamily="34" charset="0"/>
                <a:cs typeface="Arial" pitchFamily="34" charset="0"/>
              </a:rPr>
              <a:t>au sens AGW gestion et traçabilité des terres : caractérisation</a:t>
            </a:r>
            <a:endParaRPr lang="fr-BE" sz="6000" b="1" dirty="0" smtClean="0">
              <a:solidFill>
                <a:schemeClr val="tx1">
                  <a:lumMod val="85000"/>
                  <a:lumOff val="15000"/>
                </a:schemeClr>
              </a:solidFill>
              <a:latin typeface="Arial" pitchFamily="34" charset="0"/>
              <a:cs typeface="Arial" pitchFamily="34" charset="0"/>
            </a:endParaRPr>
          </a:p>
          <a:p>
            <a:pPr>
              <a:buNone/>
            </a:pPr>
            <a:r>
              <a:rPr lang="fr-BE" sz="4800" b="1" dirty="0" smtClean="0">
                <a:solidFill>
                  <a:schemeClr val="accent6">
                    <a:lumMod val="50000"/>
                  </a:schemeClr>
                </a:solidFill>
                <a:latin typeface="Arial" pitchFamily="34" charset="0"/>
                <a:cs typeface="Arial" pitchFamily="34" charset="0"/>
              </a:rPr>
              <a:t>                 </a:t>
            </a:r>
          </a:p>
          <a:p>
            <a:pPr marL="712788" indent="-357188">
              <a:buNone/>
            </a:pPr>
            <a:r>
              <a:rPr lang="fr-BE" sz="8800" b="1" dirty="0" smtClean="0">
                <a:solidFill>
                  <a:schemeClr val="tx1">
                    <a:lumMod val="85000"/>
                    <a:lumOff val="15000"/>
                  </a:schemeClr>
                </a:solidFill>
                <a:latin typeface="+mn-lt"/>
              </a:rPr>
              <a:t> </a:t>
            </a:r>
            <a:endParaRPr lang="fr-BE" sz="4800" dirty="0" smtClean="0">
              <a:latin typeface="+mj-lt"/>
            </a:endParaRPr>
          </a:p>
        </p:txBody>
      </p:sp>
      <p:sp>
        <p:nvSpPr>
          <p:cNvPr id="5" name="Rectangle 4"/>
          <p:cNvSpPr/>
          <p:nvPr/>
        </p:nvSpPr>
        <p:spPr>
          <a:xfrm>
            <a:off x="232012" y="80929"/>
            <a:ext cx="8485453" cy="415498"/>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 BDES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1915" y="1403300"/>
            <a:ext cx="8709680" cy="2031325"/>
          </a:xfrm>
          <a:prstGeom prst="rect">
            <a:avLst/>
          </a:prstGeom>
          <a:noFill/>
          <a:ln>
            <a:solidFill>
              <a:srgbClr val="0071B9"/>
            </a:solidFill>
          </a:ln>
        </p:spPr>
        <p:txBody>
          <a:bodyPr wrap="square" rtlCol="0">
            <a:spAutoFit/>
          </a:bodyPr>
          <a:lstStyle/>
          <a:p>
            <a:endParaRPr lang="fr-BE" dirty="0" smtClean="0"/>
          </a:p>
          <a:p>
            <a:r>
              <a:rPr lang="fr-BE" b="1" dirty="0" smtClean="0">
                <a:solidFill>
                  <a:schemeClr val="bg1">
                    <a:lumMod val="50000"/>
                  </a:schemeClr>
                </a:solidFill>
              </a:rPr>
              <a:t>1. Un champ d’application : sols/déchets mieux défini  </a:t>
            </a:r>
          </a:p>
          <a:p>
            <a:r>
              <a:rPr lang="fr-BE" b="1" dirty="0" smtClean="0">
                <a:solidFill>
                  <a:schemeClr val="bg1">
                    <a:lumMod val="50000"/>
                  </a:schemeClr>
                </a:solidFill>
              </a:rPr>
              <a:t>2. Une banque de données de l’état des sols – BDES</a:t>
            </a:r>
          </a:p>
          <a:p>
            <a:r>
              <a:rPr lang="fr-BE" b="1" dirty="0" smtClean="0"/>
              <a:t>3. Plus de clarté dans les obligations –éléments générateurs- </a:t>
            </a:r>
          </a:p>
          <a:p>
            <a:pPr marL="266700"/>
            <a:r>
              <a:rPr lang="fr-BE" b="1" dirty="0" smtClean="0"/>
              <a:t>et les dérogations possibles </a:t>
            </a:r>
          </a:p>
          <a:p>
            <a:r>
              <a:rPr lang="fr-BE" b="1" dirty="0" smtClean="0">
                <a:solidFill>
                  <a:schemeClr val="bg1">
                    <a:lumMod val="50000"/>
                  </a:schemeClr>
                </a:solidFill>
              </a:rPr>
              <a:t>4. La révision de quelques concepts</a:t>
            </a:r>
          </a:p>
          <a:p>
            <a:r>
              <a:rPr lang="fr-BE" b="1" dirty="0" smtClean="0">
                <a:solidFill>
                  <a:schemeClr val="bg1">
                    <a:lumMod val="50000"/>
                  </a:schemeClr>
                </a:solidFill>
              </a:rPr>
              <a:t>5. De nouvelles procédures  plus rapides et simplifiées</a:t>
            </a:r>
          </a:p>
        </p:txBody>
      </p:sp>
      <p:pic>
        <p:nvPicPr>
          <p:cNvPr id="5" name="Image 4" descr="chat geluck comprendre.jpg"/>
          <p:cNvPicPr>
            <a:picLocks noChangeAspect="1"/>
          </p:cNvPicPr>
          <p:nvPr/>
        </p:nvPicPr>
        <p:blipFill>
          <a:blip r:embed="rId2"/>
          <a:stretch>
            <a:fillRect/>
          </a:stretch>
        </p:blipFill>
        <p:spPr>
          <a:xfrm>
            <a:off x="6641363" y="1904532"/>
            <a:ext cx="2276270" cy="2038663"/>
          </a:xfrm>
          <a:prstGeom prst="rect">
            <a:avLst/>
          </a:prstGeom>
        </p:spPr>
      </p:pic>
      <p:sp>
        <p:nvSpPr>
          <p:cNvPr id="7" name="Rectangle 6"/>
          <p:cNvSpPr/>
          <p:nvPr/>
        </p:nvSpPr>
        <p:spPr>
          <a:xfrm>
            <a:off x="800100" y="857684"/>
            <a:ext cx="7429500" cy="369332"/>
          </a:xfrm>
          <a:prstGeom prst="rect">
            <a:avLst/>
          </a:prstGeom>
          <a:ln w="6350">
            <a:solidFill>
              <a:schemeClr val="tx1"/>
            </a:solidFill>
          </a:ln>
        </p:spPr>
        <p:txBody>
          <a:bodyPr wrap="square">
            <a:spAutoFit/>
          </a:bodyPr>
          <a:lstStyle/>
          <a:p>
            <a:r>
              <a:rPr lang="fr-BE" b="1" dirty="0" smtClean="0">
                <a:solidFill>
                  <a:srgbClr val="7030A0"/>
                </a:solidFill>
              </a:rPr>
              <a:t>Décret du 1</a:t>
            </a:r>
            <a:r>
              <a:rPr lang="fr-BE" b="1" baseline="30000" dirty="0" smtClean="0">
                <a:solidFill>
                  <a:srgbClr val="7030A0"/>
                </a:solidFill>
              </a:rPr>
              <a:t>er</a:t>
            </a:r>
            <a:r>
              <a:rPr lang="fr-BE" b="1" dirty="0" smtClean="0">
                <a:solidFill>
                  <a:srgbClr val="7030A0"/>
                </a:solidFill>
              </a:rPr>
              <a:t> mars 2018  relatif à la gestion et à l’assainissement des sols</a:t>
            </a:r>
            <a:endParaRPr lang="fr-BE" b="1" dirty="0">
              <a:solidFill>
                <a:srgbClr val="7030A0"/>
              </a:solidFill>
            </a:endParaRPr>
          </a:p>
        </p:txBody>
      </p:sp>
      <p:sp>
        <p:nvSpPr>
          <p:cNvPr id="10" name="Titre 1"/>
          <p:cNvSpPr>
            <a:spLocks noGrp="1"/>
          </p:cNvSpPr>
          <p:nvPr>
            <p:ph type="title"/>
          </p:nvPr>
        </p:nvSpPr>
        <p:spPr>
          <a:xfrm>
            <a:off x="800099" y="352425"/>
            <a:ext cx="8043111" cy="857250"/>
          </a:xfrm>
        </p:spPr>
        <p:txBody>
          <a:bodyPr>
            <a:normAutofit fontScale="90000"/>
          </a:bodyPr>
          <a:lstStyle/>
          <a:p>
            <a:r>
              <a:rPr lang="fr-BE" dirty="0" smtClean="0">
                <a:solidFill>
                  <a:srgbClr val="92D050"/>
                </a:solidFill>
              </a:rPr>
              <a:t>« DECRET SOLS » </a:t>
            </a:r>
            <a:br>
              <a:rPr lang="fr-BE" dirty="0" smtClean="0">
                <a:solidFill>
                  <a:srgbClr val="92D050"/>
                </a:solidFill>
              </a:rPr>
            </a:b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827658" y="117455"/>
            <a:ext cx="7319495" cy="461665"/>
          </a:xfrm>
          <a:prstGeom prst="rect">
            <a:avLst/>
          </a:prstGeom>
          <a:noFill/>
        </p:spPr>
        <p:txBody>
          <a:bodyPr wrap="square" rtlCol="0">
            <a:spAutoFit/>
          </a:bodyPr>
          <a:lstStyle/>
          <a:p>
            <a:pPr marL="457200" indent="-457200"/>
            <a:r>
              <a:rPr lang="fr-BE" sz="2400" dirty="0" smtClean="0"/>
              <a:t>3. LES ÉLÉMENTS GÉNÉRATEURS ET LES DEROGATIONS</a:t>
            </a:r>
            <a:endParaRPr lang="fr-BE" sz="2400" dirty="0"/>
          </a:p>
        </p:txBody>
      </p:sp>
      <p:graphicFrame>
        <p:nvGraphicFramePr>
          <p:cNvPr id="10" name="Diagramme 9"/>
          <p:cNvGraphicFramePr/>
          <p:nvPr/>
        </p:nvGraphicFramePr>
        <p:xfrm>
          <a:off x="0" y="760298"/>
          <a:ext cx="7109460" cy="3562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rot="21030169">
            <a:off x="6577130" y="981856"/>
            <a:ext cx="2133919" cy="1077218"/>
          </a:xfrm>
          <a:prstGeom prst="rect">
            <a:avLst/>
          </a:prstGeom>
          <a:noFill/>
          <a:ln w="9525">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Cas de non </a:t>
            </a:r>
          </a:p>
          <a:p>
            <a:pPr algn="ctr"/>
            <a:r>
              <a:rPr lang="fr-F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application</a:t>
            </a:r>
            <a:endParaRPr lang="fr-F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rot="516746">
            <a:off x="6694558" y="2464807"/>
            <a:ext cx="220631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Motifs de </a:t>
            </a:r>
          </a:p>
          <a:p>
            <a:pPr algn="ctr"/>
            <a:r>
              <a:rPr lang="fr-F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
            </a:r>
            <a:r>
              <a:rPr lang="fr-F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érogations</a:t>
            </a:r>
            <a:endParaRPr lang="fr-F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rot="20812857">
            <a:off x="6982987" y="3874303"/>
            <a:ext cx="172354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Dispense</a:t>
            </a:r>
            <a:endParaRPr lang="fr-F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à coins arrondis 17"/>
          <p:cNvSpPr/>
          <p:nvPr/>
        </p:nvSpPr>
        <p:spPr>
          <a:xfrm>
            <a:off x="3087942" y="3056021"/>
            <a:ext cx="4772379" cy="61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dirty="0"/>
              <a:t>EO/ECO jointe à la demande de permis et introduite concomitamment à l’administration</a:t>
            </a:r>
          </a:p>
        </p:txBody>
      </p:sp>
      <p:sp>
        <p:nvSpPr>
          <p:cNvPr id="19" name="Flèche à angle droit 18"/>
          <p:cNvSpPr/>
          <p:nvPr/>
        </p:nvSpPr>
        <p:spPr>
          <a:xfrm rot="5400000">
            <a:off x="2076075" y="2898108"/>
            <a:ext cx="409884" cy="72571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grpSp>
        <p:nvGrpSpPr>
          <p:cNvPr id="2" name="Groupe 21"/>
          <p:cNvGrpSpPr/>
          <p:nvPr/>
        </p:nvGrpSpPr>
        <p:grpSpPr>
          <a:xfrm>
            <a:off x="1497008" y="806046"/>
            <a:ext cx="6953572" cy="903890"/>
            <a:chOff x="646311" y="-114072"/>
            <a:chExt cx="6069586" cy="739154"/>
          </a:xfrm>
        </p:grpSpPr>
        <p:sp>
          <p:nvSpPr>
            <p:cNvPr id="24" name="Pentagone 23"/>
            <p:cNvSpPr/>
            <p:nvPr/>
          </p:nvSpPr>
          <p:spPr>
            <a:xfrm rot="10800000">
              <a:off x="646311" y="-114072"/>
              <a:ext cx="6069586" cy="72682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Pentagone 4"/>
            <p:cNvSpPr/>
            <p:nvPr/>
          </p:nvSpPr>
          <p:spPr>
            <a:xfrm>
              <a:off x="694994" y="-101745"/>
              <a:ext cx="5887877" cy="726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511" tIns="80010" rIns="149352" bIns="80010" numCol="1" spcCol="1270" anchor="ctr" anchorCtr="0">
              <a:noAutofit/>
            </a:bodyPr>
            <a:lstStyle/>
            <a:p>
              <a:pPr indent="358775" algn="ctr" defTabSz="1273175">
                <a:lnSpc>
                  <a:spcPct val="90000"/>
                </a:lnSpc>
                <a:spcBef>
                  <a:spcPct val="0"/>
                </a:spcBef>
                <a:spcAft>
                  <a:spcPct val="35000"/>
                </a:spcAft>
                <a:tabLst>
                  <a:tab pos="1165225" algn="l"/>
                  <a:tab pos="5562600" algn="l"/>
                </a:tabLst>
              </a:pPr>
              <a:r>
                <a:rPr lang="fr-BE" kern="1200" dirty="0" smtClean="0"/>
                <a:t>Demandeur permis </a:t>
              </a:r>
              <a:r>
                <a:rPr lang="fr-BE" dirty="0" smtClean="0"/>
                <a:t>urbanisme, unique, intégré </a:t>
              </a:r>
              <a:r>
                <a:rPr lang="fr-BE" kern="1200" dirty="0" smtClean="0"/>
                <a:t>- art 23</a:t>
              </a:r>
              <a:endParaRPr lang="fr-BE" kern="1200" dirty="0"/>
            </a:p>
          </p:txBody>
        </p:sp>
      </p:grpSp>
      <p:sp>
        <p:nvSpPr>
          <p:cNvPr id="23" name="Ellipse 22"/>
          <p:cNvSpPr/>
          <p:nvPr/>
        </p:nvSpPr>
        <p:spPr>
          <a:xfrm>
            <a:off x="1918162" y="908159"/>
            <a:ext cx="726827" cy="726827"/>
          </a:xfrm>
          <a:prstGeom prst="ellipse">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Arrondir un rectangle avec un coin du même côté 29"/>
          <p:cNvSpPr/>
          <p:nvPr/>
        </p:nvSpPr>
        <p:spPr>
          <a:xfrm rot="5400000">
            <a:off x="5511685" y="-944020"/>
            <a:ext cx="734481" cy="622535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Arrondir un rectangle avec un coin du même côté 4"/>
          <p:cNvSpPr/>
          <p:nvPr/>
        </p:nvSpPr>
        <p:spPr>
          <a:xfrm>
            <a:off x="2766249" y="1837268"/>
            <a:ext cx="6225353" cy="6627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fr-BE" sz="1800" kern="1200" dirty="0" smtClean="0"/>
              <a:t>Terrain BDES </a:t>
            </a:r>
            <a:r>
              <a:rPr lang="fr-BE" sz="1800" kern="1200" dirty="0" smtClean="0">
                <a:solidFill>
                  <a:schemeClr val="accent6">
                    <a:lumMod val="75000"/>
                  </a:schemeClr>
                </a:solidFill>
              </a:rPr>
              <a:t>pollué ou potentiellement pollué</a:t>
            </a:r>
            <a:endParaRPr lang="fr-BE" sz="1800" kern="1200" dirty="0">
              <a:solidFill>
                <a:schemeClr val="accent6">
                  <a:lumMod val="75000"/>
                </a:schemeClr>
              </a:solidFill>
            </a:endParaRPr>
          </a:p>
          <a:p>
            <a:pPr marL="171450" lvl="1" indent="-171450" algn="l" defTabSz="800100">
              <a:lnSpc>
                <a:spcPct val="90000"/>
              </a:lnSpc>
              <a:spcBef>
                <a:spcPct val="0"/>
              </a:spcBef>
              <a:spcAft>
                <a:spcPct val="15000"/>
              </a:spcAft>
              <a:buChar char="••"/>
            </a:pPr>
            <a:r>
              <a:rPr lang="fr-BE" sz="1800" b="1" kern="1200" dirty="0" smtClean="0"/>
              <a:t>Et</a:t>
            </a:r>
            <a:r>
              <a:rPr lang="fr-BE" sz="1800" kern="1200" dirty="0" smtClean="0"/>
              <a:t> si modification emprise au sol impactant la gestion des sols </a:t>
            </a:r>
          </a:p>
          <a:p>
            <a:pPr marL="171450" lvl="1" indent="-171450" algn="l" defTabSz="800100">
              <a:lnSpc>
                <a:spcPct val="90000"/>
              </a:lnSpc>
              <a:spcBef>
                <a:spcPct val="0"/>
              </a:spcBef>
              <a:spcAft>
                <a:spcPct val="15000"/>
              </a:spcAft>
            </a:pPr>
            <a:r>
              <a:rPr lang="fr-BE" sz="1800" kern="1200" dirty="0" smtClean="0"/>
              <a:t>		ou changement affectation</a:t>
            </a:r>
            <a:endParaRPr lang="fr-BE" sz="1800" kern="1200" dirty="0"/>
          </a:p>
        </p:txBody>
      </p:sp>
      <p:pic>
        <p:nvPicPr>
          <p:cNvPr id="17" name="Image 16" descr="warning-146916_960_720.png"/>
          <p:cNvPicPr>
            <a:picLocks noChangeAspect="1"/>
          </p:cNvPicPr>
          <p:nvPr/>
        </p:nvPicPr>
        <p:blipFill>
          <a:blip r:embed="rId4" cstate="print"/>
          <a:stretch>
            <a:fillRect/>
          </a:stretch>
        </p:blipFill>
        <p:spPr>
          <a:xfrm>
            <a:off x="7860321" y="3912904"/>
            <a:ext cx="875718" cy="642784"/>
          </a:xfrm>
          <a:prstGeom prst="rect">
            <a:avLst/>
          </a:prstGeom>
        </p:spPr>
      </p:pic>
      <p:sp>
        <p:nvSpPr>
          <p:cNvPr id="27" name="Rectangle à coins arrondis 26"/>
          <p:cNvSpPr/>
          <p:nvPr/>
        </p:nvSpPr>
        <p:spPr>
          <a:xfrm>
            <a:off x="3087942" y="3056021"/>
            <a:ext cx="4772379" cy="61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dirty="0"/>
              <a:t>EO/ECO </a:t>
            </a:r>
            <a:r>
              <a:rPr lang="fr-BE" dirty="0" smtClean="0"/>
              <a:t>approuvée préalablement à  </a:t>
            </a:r>
            <a:r>
              <a:rPr lang="fr-BE" dirty="0"/>
              <a:t>la demande de </a:t>
            </a:r>
            <a:r>
              <a:rPr lang="fr-BE" dirty="0" smtClean="0"/>
              <a:t>permis</a:t>
            </a:r>
            <a:endParaRPr lang="fr-BE" dirty="0"/>
          </a:p>
        </p:txBody>
      </p:sp>
      <p:pic>
        <p:nvPicPr>
          <p:cNvPr id="25602" name="Picture 2" descr="Résultat de recherche d'images pour &quot;genial&quot;">
            <a:hlinkClick r:id="rId5"/>
          </p:cNvPr>
          <p:cNvPicPr>
            <a:picLocks noChangeAspect="1" noChangeArrowheads="1"/>
          </p:cNvPicPr>
          <p:nvPr/>
        </p:nvPicPr>
        <p:blipFill>
          <a:blip r:embed="rId6"/>
          <a:srcRect/>
          <a:stretch>
            <a:fillRect/>
          </a:stretch>
        </p:blipFill>
        <p:spPr bwMode="auto">
          <a:xfrm>
            <a:off x="8115158" y="3027683"/>
            <a:ext cx="876444" cy="876444"/>
          </a:xfrm>
          <a:prstGeom prst="rect">
            <a:avLst/>
          </a:prstGeom>
          <a:noFill/>
        </p:spPr>
      </p:pic>
      <p:sp>
        <p:nvSpPr>
          <p:cNvPr id="22" name="ZoneTexte 21"/>
          <p:cNvSpPr txBox="1"/>
          <p:nvPr/>
        </p:nvSpPr>
        <p:spPr>
          <a:xfrm>
            <a:off x="827658" y="117455"/>
            <a:ext cx="7319495" cy="461665"/>
          </a:xfrm>
          <a:prstGeom prst="rect">
            <a:avLst/>
          </a:prstGeom>
          <a:noFill/>
        </p:spPr>
        <p:txBody>
          <a:bodyPr wrap="square" rtlCol="0">
            <a:spAutoFit/>
          </a:bodyPr>
          <a:lstStyle/>
          <a:p>
            <a:pPr marL="457200" indent="-457200"/>
            <a:r>
              <a:rPr lang="fr-BE" sz="2400" dirty="0" smtClean="0"/>
              <a:t>3. LES ÉLÉMENTS GÉNÉRATEURS ET LES DEROGATIONS</a:t>
            </a:r>
            <a:endParaRPr lang="fr-B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602"/>
                                        </p:tgtEl>
                                        <p:attrNameLst>
                                          <p:attrName>style.visibility</p:attrName>
                                        </p:attrNameLst>
                                      </p:cBhvr>
                                      <p:to>
                                        <p:strVal val="visible"/>
                                      </p:to>
                                    </p:set>
                                    <p:anim calcmode="lin" valueType="num">
                                      <p:cBhvr additive="base">
                                        <p:cTn id="25" dur="500" fill="hold"/>
                                        <p:tgtEl>
                                          <p:spTgt spid="25602"/>
                                        </p:tgtEl>
                                        <p:attrNameLst>
                                          <p:attrName>ppt_x</p:attrName>
                                        </p:attrNameLst>
                                      </p:cBhvr>
                                      <p:tavLst>
                                        <p:tav tm="0">
                                          <p:val>
                                            <p:strVal val="#ppt_x"/>
                                          </p:val>
                                        </p:tav>
                                        <p:tav tm="100000">
                                          <p:val>
                                            <p:strVal val="#ppt_x"/>
                                          </p:val>
                                        </p:tav>
                                      </p:tavLst>
                                    </p:anim>
                                    <p:anim calcmode="lin" valueType="num">
                                      <p:cBhvr additive="base">
                                        <p:cTn id="26"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1"/>
          <p:cNvGrpSpPr/>
          <p:nvPr/>
        </p:nvGrpSpPr>
        <p:grpSpPr>
          <a:xfrm>
            <a:off x="1497008" y="806046"/>
            <a:ext cx="6953572" cy="903890"/>
            <a:chOff x="646311" y="-114072"/>
            <a:chExt cx="6069586" cy="739154"/>
          </a:xfrm>
        </p:grpSpPr>
        <p:sp>
          <p:nvSpPr>
            <p:cNvPr id="24" name="Pentagone 23"/>
            <p:cNvSpPr/>
            <p:nvPr/>
          </p:nvSpPr>
          <p:spPr>
            <a:xfrm rot="10800000">
              <a:off x="646311" y="-114072"/>
              <a:ext cx="6069586" cy="72682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Pentagone 4"/>
            <p:cNvSpPr/>
            <p:nvPr/>
          </p:nvSpPr>
          <p:spPr>
            <a:xfrm>
              <a:off x="694994" y="-101745"/>
              <a:ext cx="5887877" cy="726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511" tIns="80010" rIns="149352" bIns="80010" numCol="1" spcCol="1270" anchor="ctr" anchorCtr="0">
              <a:noAutofit/>
            </a:bodyPr>
            <a:lstStyle/>
            <a:p>
              <a:pPr indent="358775" algn="ctr" defTabSz="1273175">
                <a:lnSpc>
                  <a:spcPct val="90000"/>
                </a:lnSpc>
                <a:spcBef>
                  <a:spcPct val="0"/>
                </a:spcBef>
                <a:spcAft>
                  <a:spcPct val="35000"/>
                </a:spcAft>
                <a:tabLst>
                  <a:tab pos="1165225" algn="l"/>
                  <a:tab pos="5562600" algn="l"/>
                </a:tabLst>
              </a:pPr>
              <a:r>
                <a:rPr lang="fr-BE" kern="1200" dirty="0" smtClean="0"/>
                <a:t>Demandeur permis </a:t>
              </a:r>
              <a:r>
                <a:rPr lang="fr-BE" dirty="0" smtClean="0"/>
                <a:t>urbanisme, unique, intégré </a:t>
              </a:r>
              <a:r>
                <a:rPr lang="fr-BE" kern="1200" dirty="0" smtClean="0"/>
                <a:t>- art 23</a:t>
              </a:r>
              <a:endParaRPr lang="fr-BE" kern="1200" dirty="0"/>
            </a:p>
          </p:txBody>
        </p:sp>
      </p:grpSp>
      <p:sp>
        <p:nvSpPr>
          <p:cNvPr id="23" name="Ellipse 22"/>
          <p:cNvSpPr/>
          <p:nvPr/>
        </p:nvSpPr>
        <p:spPr>
          <a:xfrm>
            <a:off x="1918162" y="908159"/>
            <a:ext cx="726827" cy="726827"/>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Arrondir un rectangle avec un coin du même côté 29"/>
          <p:cNvSpPr/>
          <p:nvPr/>
        </p:nvSpPr>
        <p:spPr>
          <a:xfrm rot="5400000">
            <a:off x="5511685" y="-944020"/>
            <a:ext cx="734481" cy="622535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Arrondir un rectangle avec un coin du même côté 4"/>
          <p:cNvSpPr/>
          <p:nvPr/>
        </p:nvSpPr>
        <p:spPr>
          <a:xfrm>
            <a:off x="2766249" y="1837268"/>
            <a:ext cx="6225353" cy="6627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fr-BE" sz="1800" kern="1200" dirty="0" smtClean="0"/>
              <a:t>Terrain BDES </a:t>
            </a:r>
            <a:r>
              <a:rPr lang="fr-BE" sz="1800" kern="1200" dirty="0" smtClean="0">
                <a:solidFill>
                  <a:schemeClr val="accent6">
                    <a:lumMod val="75000"/>
                  </a:schemeClr>
                </a:solidFill>
              </a:rPr>
              <a:t>pollué ou potentiellement pollué</a:t>
            </a:r>
            <a:endParaRPr lang="fr-BE" sz="1800" kern="1200" dirty="0">
              <a:solidFill>
                <a:schemeClr val="accent6">
                  <a:lumMod val="75000"/>
                </a:schemeClr>
              </a:solidFill>
            </a:endParaRPr>
          </a:p>
          <a:p>
            <a:pPr marL="171450" lvl="1" indent="-171450" algn="l" defTabSz="800100">
              <a:lnSpc>
                <a:spcPct val="90000"/>
              </a:lnSpc>
              <a:spcBef>
                <a:spcPct val="0"/>
              </a:spcBef>
              <a:spcAft>
                <a:spcPct val="15000"/>
              </a:spcAft>
              <a:buChar char="••"/>
            </a:pPr>
            <a:r>
              <a:rPr lang="fr-BE" sz="1800" b="1" kern="1200" dirty="0" smtClean="0"/>
              <a:t>Et</a:t>
            </a:r>
            <a:r>
              <a:rPr lang="fr-BE" sz="1800" kern="1200" dirty="0" smtClean="0"/>
              <a:t> si modification emprise au sol impactant la gestion des sols </a:t>
            </a:r>
          </a:p>
          <a:p>
            <a:pPr marL="171450" lvl="1" indent="-171450" algn="l" defTabSz="800100">
              <a:lnSpc>
                <a:spcPct val="90000"/>
              </a:lnSpc>
              <a:spcBef>
                <a:spcPct val="0"/>
              </a:spcBef>
              <a:spcAft>
                <a:spcPct val="15000"/>
              </a:spcAft>
            </a:pPr>
            <a:r>
              <a:rPr lang="fr-BE" sz="1800" kern="1200" dirty="0" smtClean="0"/>
              <a:t>		ou changement affectation</a:t>
            </a:r>
            <a:endParaRPr lang="fr-BE" sz="1800" kern="1200" dirty="0"/>
          </a:p>
        </p:txBody>
      </p:sp>
      <p:sp>
        <p:nvSpPr>
          <p:cNvPr id="22" name="ZoneTexte 21"/>
          <p:cNvSpPr txBox="1"/>
          <p:nvPr/>
        </p:nvSpPr>
        <p:spPr>
          <a:xfrm>
            <a:off x="827658" y="117455"/>
            <a:ext cx="7319495" cy="461665"/>
          </a:xfrm>
          <a:prstGeom prst="rect">
            <a:avLst/>
          </a:prstGeom>
          <a:noFill/>
        </p:spPr>
        <p:txBody>
          <a:bodyPr wrap="square" rtlCol="0">
            <a:spAutoFit/>
          </a:bodyPr>
          <a:lstStyle/>
          <a:p>
            <a:pPr marL="457200" indent="-457200"/>
            <a:r>
              <a:rPr lang="fr-BE" sz="2400" dirty="0" smtClean="0"/>
              <a:t>3. LES ÉLÉMENTS GÉNÉRATEURS ET LES DEROGATIONS</a:t>
            </a:r>
            <a:endParaRPr lang="fr-BE" sz="2400" dirty="0"/>
          </a:p>
        </p:txBody>
      </p:sp>
      <p:sp>
        <p:nvSpPr>
          <p:cNvPr id="28" name="Rectangle à coins arrondis 27"/>
          <p:cNvSpPr/>
          <p:nvPr/>
        </p:nvSpPr>
        <p:spPr>
          <a:xfrm>
            <a:off x="2644990" y="2724544"/>
            <a:ext cx="2865474" cy="614825"/>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dirty="0" smtClean="0"/>
              <a:t>Cas de non application</a:t>
            </a:r>
            <a:endParaRPr lang="fr-BE" dirty="0"/>
          </a:p>
        </p:txBody>
      </p:sp>
      <p:sp>
        <p:nvSpPr>
          <p:cNvPr id="29" name="Rectangle à coins arrondis 28"/>
          <p:cNvSpPr/>
          <p:nvPr/>
        </p:nvSpPr>
        <p:spPr>
          <a:xfrm>
            <a:off x="2644989" y="3399529"/>
            <a:ext cx="2865475" cy="614825"/>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dirty="0" smtClean="0"/>
              <a:t>Motifs de dérogation</a:t>
            </a:r>
            <a:endParaRPr lang="fr-BE" dirty="0"/>
          </a:p>
        </p:txBody>
      </p:sp>
      <p:sp>
        <p:nvSpPr>
          <p:cNvPr id="32" name="Rectangle à coins arrondis 31"/>
          <p:cNvSpPr/>
          <p:nvPr/>
        </p:nvSpPr>
        <p:spPr>
          <a:xfrm>
            <a:off x="2689101" y="4069305"/>
            <a:ext cx="2821363" cy="614825"/>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dirty="0" smtClean="0"/>
              <a:t>Motifs de dispenses</a:t>
            </a:r>
            <a:endParaRPr lang="fr-BE" dirty="0"/>
          </a:p>
        </p:txBody>
      </p:sp>
      <p:sp>
        <p:nvSpPr>
          <p:cNvPr id="33" name="Flèche à angle droit 32"/>
          <p:cNvSpPr/>
          <p:nvPr/>
        </p:nvSpPr>
        <p:spPr>
          <a:xfrm rot="5400000">
            <a:off x="2076075" y="2566631"/>
            <a:ext cx="409884" cy="72571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34" name="Flèche à angle droit 33"/>
          <p:cNvSpPr/>
          <p:nvPr/>
        </p:nvSpPr>
        <p:spPr>
          <a:xfrm rot="5400000">
            <a:off x="2076075" y="3241616"/>
            <a:ext cx="409884" cy="72571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35" name="Flèche à angle droit 34"/>
          <p:cNvSpPr/>
          <p:nvPr/>
        </p:nvSpPr>
        <p:spPr>
          <a:xfrm rot="5400000">
            <a:off x="2121304" y="3856441"/>
            <a:ext cx="409884" cy="72571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33" grpId="0" animBg="1"/>
      <p:bldP spid="34"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p:cNvGrpSpPr/>
          <p:nvPr/>
        </p:nvGrpSpPr>
        <p:grpSpPr>
          <a:xfrm>
            <a:off x="1497008" y="533896"/>
            <a:ext cx="6953572" cy="796282"/>
            <a:chOff x="1497008" y="533896"/>
            <a:chExt cx="6953572" cy="796282"/>
          </a:xfrm>
        </p:grpSpPr>
        <p:grpSp>
          <p:nvGrpSpPr>
            <p:cNvPr id="2" name="Groupe 21"/>
            <p:cNvGrpSpPr/>
            <p:nvPr/>
          </p:nvGrpSpPr>
          <p:grpSpPr>
            <a:xfrm>
              <a:off x="1497008" y="533896"/>
              <a:ext cx="6953572" cy="796282"/>
              <a:chOff x="646311" y="-114072"/>
              <a:chExt cx="6069586" cy="739154"/>
            </a:xfrm>
          </p:grpSpPr>
          <p:sp>
            <p:nvSpPr>
              <p:cNvPr id="24" name="Pentagone 23"/>
              <p:cNvSpPr/>
              <p:nvPr/>
            </p:nvSpPr>
            <p:spPr>
              <a:xfrm rot="10800000">
                <a:off x="646311" y="-114072"/>
                <a:ext cx="6069586" cy="72682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Pentagone 4"/>
              <p:cNvSpPr/>
              <p:nvPr/>
            </p:nvSpPr>
            <p:spPr>
              <a:xfrm>
                <a:off x="694994" y="-101745"/>
                <a:ext cx="5887877" cy="726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511" tIns="80010" rIns="149352" bIns="80010" numCol="1" spcCol="1270" anchor="ctr" anchorCtr="0">
                <a:noAutofit/>
              </a:bodyPr>
              <a:lstStyle/>
              <a:p>
                <a:pPr indent="358775" algn="ctr" defTabSz="1273175">
                  <a:lnSpc>
                    <a:spcPct val="90000"/>
                  </a:lnSpc>
                  <a:spcBef>
                    <a:spcPct val="0"/>
                  </a:spcBef>
                  <a:spcAft>
                    <a:spcPct val="35000"/>
                  </a:spcAft>
                  <a:tabLst>
                    <a:tab pos="1165225" algn="l"/>
                    <a:tab pos="5562600" algn="l"/>
                  </a:tabLst>
                </a:pPr>
                <a:r>
                  <a:rPr lang="fr-BE" kern="1200" dirty="0" smtClean="0"/>
                  <a:t>Demandeur permis </a:t>
                </a:r>
                <a:r>
                  <a:rPr lang="fr-BE" dirty="0" smtClean="0"/>
                  <a:t>urbanisme, unique, intégré </a:t>
                </a:r>
                <a:r>
                  <a:rPr lang="fr-BE" kern="1200" dirty="0" smtClean="0"/>
                  <a:t>- art 23</a:t>
                </a:r>
                <a:endParaRPr lang="fr-BE" kern="1200" dirty="0"/>
              </a:p>
            </p:txBody>
          </p:sp>
        </p:grpSp>
        <p:sp>
          <p:nvSpPr>
            <p:cNvPr id="23" name="Ellipse 22"/>
            <p:cNvSpPr/>
            <p:nvPr/>
          </p:nvSpPr>
          <p:spPr>
            <a:xfrm>
              <a:off x="1863732" y="570693"/>
              <a:ext cx="726827" cy="726827"/>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3" name="Groupe 12"/>
          <p:cNvGrpSpPr/>
          <p:nvPr/>
        </p:nvGrpSpPr>
        <p:grpSpPr>
          <a:xfrm>
            <a:off x="2531209" y="1341064"/>
            <a:ext cx="6225353" cy="734481"/>
            <a:chOff x="2766249" y="1801416"/>
            <a:chExt cx="6225353" cy="734481"/>
          </a:xfrm>
        </p:grpSpPr>
        <p:sp>
          <p:nvSpPr>
            <p:cNvPr id="30" name="Arrondir un rectangle avec un coin du même côté 29"/>
            <p:cNvSpPr/>
            <p:nvPr/>
          </p:nvSpPr>
          <p:spPr>
            <a:xfrm rot="5400000">
              <a:off x="5511685" y="-944020"/>
              <a:ext cx="734481" cy="622535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Arrondir un rectangle avec un coin du même côté 4"/>
            <p:cNvSpPr/>
            <p:nvPr/>
          </p:nvSpPr>
          <p:spPr>
            <a:xfrm>
              <a:off x="2766249" y="1837268"/>
              <a:ext cx="6225353" cy="6627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fr-BE" sz="1800" kern="1200" dirty="0" smtClean="0"/>
                <a:t>Terrain BDES </a:t>
              </a:r>
              <a:r>
                <a:rPr lang="fr-BE" sz="1800" kern="1200" dirty="0" smtClean="0">
                  <a:solidFill>
                    <a:schemeClr val="accent6">
                      <a:lumMod val="75000"/>
                    </a:schemeClr>
                  </a:solidFill>
                </a:rPr>
                <a:t>pollué ou potentiellement pollué</a:t>
              </a:r>
              <a:endParaRPr lang="fr-BE" sz="1800" kern="1200" dirty="0">
                <a:solidFill>
                  <a:schemeClr val="accent6">
                    <a:lumMod val="75000"/>
                  </a:schemeClr>
                </a:solidFill>
              </a:endParaRPr>
            </a:p>
            <a:p>
              <a:pPr marL="171450" lvl="1" indent="-171450" algn="l" defTabSz="800100">
                <a:lnSpc>
                  <a:spcPct val="90000"/>
                </a:lnSpc>
                <a:spcBef>
                  <a:spcPct val="0"/>
                </a:spcBef>
                <a:spcAft>
                  <a:spcPct val="15000"/>
                </a:spcAft>
                <a:buChar char="••"/>
              </a:pPr>
              <a:r>
                <a:rPr lang="fr-BE" sz="1800" b="1" kern="1200" dirty="0" smtClean="0"/>
                <a:t>Et</a:t>
              </a:r>
              <a:r>
                <a:rPr lang="fr-BE" sz="1800" kern="1200" dirty="0" smtClean="0"/>
                <a:t> si modification emprise au sol impactant la gestion des sols </a:t>
              </a:r>
            </a:p>
            <a:p>
              <a:pPr marL="171450" lvl="1" indent="-171450" algn="l" defTabSz="800100">
                <a:lnSpc>
                  <a:spcPct val="90000"/>
                </a:lnSpc>
                <a:spcBef>
                  <a:spcPct val="0"/>
                </a:spcBef>
                <a:spcAft>
                  <a:spcPct val="15000"/>
                </a:spcAft>
              </a:pPr>
              <a:r>
                <a:rPr lang="fr-BE" sz="1800" kern="1200" dirty="0" smtClean="0"/>
                <a:t>		ou changement affectation</a:t>
              </a:r>
              <a:endParaRPr lang="fr-BE" sz="1800" kern="1200" dirty="0"/>
            </a:p>
          </p:txBody>
        </p:sp>
      </p:grpSp>
      <p:sp>
        <p:nvSpPr>
          <p:cNvPr id="22" name="ZoneTexte 21"/>
          <p:cNvSpPr txBox="1"/>
          <p:nvPr/>
        </p:nvSpPr>
        <p:spPr>
          <a:xfrm>
            <a:off x="827658" y="117455"/>
            <a:ext cx="7319495" cy="461665"/>
          </a:xfrm>
          <a:prstGeom prst="rect">
            <a:avLst/>
          </a:prstGeom>
          <a:noFill/>
        </p:spPr>
        <p:txBody>
          <a:bodyPr wrap="square" rtlCol="0">
            <a:spAutoFit/>
          </a:bodyPr>
          <a:lstStyle/>
          <a:p>
            <a:pPr marL="457200" indent="-457200"/>
            <a:r>
              <a:rPr lang="fr-BE" sz="2400" dirty="0" smtClean="0"/>
              <a:t>3. LES ÉLÉMENTS GÉNÉRATEURS ET LES DEROGATIONS</a:t>
            </a:r>
            <a:endParaRPr lang="fr-BE" sz="2400" dirty="0"/>
          </a:p>
        </p:txBody>
      </p:sp>
      <p:sp>
        <p:nvSpPr>
          <p:cNvPr id="28" name="Rectangle à coins arrondis 27"/>
          <p:cNvSpPr/>
          <p:nvPr/>
        </p:nvSpPr>
        <p:spPr>
          <a:xfrm>
            <a:off x="408443" y="2427856"/>
            <a:ext cx="2454500" cy="38651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dirty="0" smtClean="0"/>
              <a:t>Cas de non application</a:t>
            </a:r>
            <a:endParaRPr lang="fr-BE" dirty="0"/>
          </a:p>
        </p:txBody>
      </p:sp>
      <p:sp>
        <p:nvSpPr>
          <p:cNvPr id="33" name="Flèche à angle droit 32"/>
          <p:cNvSpPr/>
          <p:nvPr/>
        </p:nvSpPr>
        <p:spPr>
          <a:xfrm rot="10800000">
            <a:off x="1497007" y="1875825"/>
            <a:ext cx="767222" cy="46997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graphicFrame>
        <p:nvGraphicFramePr>
          <p:cNvPr id="14" name="Diagramme 13"/>
          <p:cNvGraphicFramePr/>
          <p:nvPr/>
        </p:nvGraphicFramePr>
        <p:xfrm>
          <a:off x="1970155" y="2345803"/>
          <a:ext cx="6927925" cy="2149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408443" y="3222173"/>
            <a:ext cx="2345350" cy="923330"/>
          </a:xfrm>
          <a:prstGeom prst="rect">
            <a:avLst/>
          </a:prstGeom>
          <a:solidFill>
            <a:schemeClr val="bg1">
              <a:lumMod val="75000"/>
            </a:schemeClr>
          </a:solidFill>
          <a:ln w="9525">
            <a:solidFill>
              <a:schemeClr val="tx1"/>
            </a:solidFill>
          </a:ln>
        </p:spPr>
        <p:txBody>
          <a:bodyPr wrap="square">
            <a:spAutoFit/>
          </a:bodyPr>
          <a:lstStyle/>
          <a:p>
            <a:pPr algn="ctr"/>
            <a:r>
              <a:rPr lang="fr-BE" dirty="0" smtClean="0">
                <a:solidFill>
                  <a:srgbClr val="FF0000"/>
                </a:solidFill>
              </a:rPr>
              <a:t>Mention dans le  formulaire </a:t>
            </a:r>
            <a:r>
              <a:rPr lang="fr-BE" dirty="0" err="1" smtClean="0">
                <a:solidFill>
                  <a:srgbClr val="FF0000"/>
                </a:solidFill>
              </a:rPr>
              <a:t>CoDT</a:t>
            </a:r>
            <a:r>
              <a:rPr lang="fr-BE" dirty="0" smtClean="0">
                <a:solidFill>
                  <a:srgbClr val="FF0000"/>
                </a:solidFill>
              </a:rPr>
              <a:t>    </a:t>
            </a:r>
          </a:p>
          <a:p>
            <a:pPr algn="ctr"/>
            <a:r>
              <a:rPr lang="fr-BE" dirty="0" smtClean="0">
                <a:solidFill>
                  <a:srgbClr val="FF0000"/>
                </a:solidFill>
              </a:rPr>
              <a:t> (annexes 4 à 15 )</a:t>
            </a:r>
            <a:endParaRPr lang="fr-BE" dirty="0">
              <a:solidFill>
                <a:srgbClr val="FF0000"/>
              </a:solidFill>
            </a:endParaRPr>
          </a:p>
        </p:txBody>
      </p:sp>
      <p:sp>
        <p:nvSpPr>
          <p:cNvPr id="16" name="Flèche vers le bas 15"/>
          <p:cNvSpPr/>
          <p:nvPr/>
        </p:nvSpPr>
        <p:spPr>
          <a:xfrm>
            <a:off x="1400377" y="2825254"/>
            <a:ext cx="310951" cy="342489"/>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Graphic spid="14" grpId="0">
        <p:bldAsOne/>
      </p:bldGraphic>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228599" y="1158248"/>
          <a:ext cx="8567057" cy="3291840"/>
        </p:xfrm>
        <a:graphic>
          <a:graphicData uri="http://schemas.openxmlformats.org/drawingml/2006/table">
            <a:tbl>
              <a:tblPr firstRow="1" bandRow="1">
                <a:tableStyleId>{5C22544A-7EE6-4342-B048-85BDC9FD1C3A}</a:tableStyleId>
              </a:tblPr>
              <a:tblGrid>
                <a:gridCol w="8567057"/>
              </a:tblGrid>
              <a:tr h="357852">
                <a:tc>
                  <a:txBody>
                    <a:bodyPr/>
                    <a:lstStyle/>
                    <a:p>
                      <a:r>
                        <a:rPr lang="fr-BE" dirty="0" smtClean="0"/>
                        <a:t>Pas d’éléments générateurs d’une </a:t>
                      </a:r>
                      <a:r>
                        <a:rPr lang="fr-BE" dirty="0" smtClean="0">
                          <a:solidFill>
                            <a:srgbClr val="FF0000"/>
                          </a:solidFill>
                        </a:rPr>
                        <a:t>EO</a:t>
                      </a:r>
                      <a:r>
                        <a:rPr lang="fr-BE" dirty="0" smtClean="0"/>
                        <a:t> dans les cas suivants – art 29</a:t>
                      </a:r>
                      <a:endParaRPr lang="fr-BE" dirty="0"/>
                    </a:p>
                  </a:txBody>
                  <a:tcPr/>
                </a:tc>
              </a:tr>
              <a:tr h="349748">
                <a:tc>
                  <a:txBody>
                    <a:bodyPr/>
                    <a:lstStyle/>
                    <a:p>
                      <a:r>
                        <a:rPr lang="fr-BE" sz="1800" dirty="0" smtClean="0"/>
                        <a:t>1° soumission volontaire et respect des délais</a:t>
                      </a:r>
                      <a:endParaRPr lang="fr-BE" sz="1800" dirty="0"/>
                    </a:p>
                  </a:txBody>
                  <a:tcPr/>
                </a:tc>
              </a:tr>
              <a:tr h="349748">
                <a:tc>
                  <a:txBody>
                    <a:bodyPr/>
                    <a:lstStyle/>
                    <a:p>
                      <a:r>
                        <a:rPr lang="fr-BE" sz="1800" dirty="0" smtClean="0"/>
                        <a:t>2° procédure en cours ( décret sols</a:t>
                      </a:r>
                      <a:r>
                        <a:rPr lang="fr-BE" sz="1800" baseline="0" dirty="0" smtClean="0"/>
                        <a:t> ou autres</a:t>
                      </a:r>
                      <a:r>
                        <a:rPr lang="fr-BE" sz="1800" dirty="0" smtClean="0"/>
                        <a:t>) et respect des délais</a:t>
                      </a:r>
                      <a:endParaRPr lang="fr-BE" sz="1800" dirty="0"/>
                    </a:p>
                  </a:txBody>
                  <a:tcPr/>
                </a:tc>
              </a:tr>
              <a:tr h="1080752">
                <a:tc>
                  <a:txBody>
                    <a:bodyPr/>
                    <a:lstStyle/>
                    <a:p>
                      <a:pPr algn="just">
                        <a:spcAft>
                          <a:spcPts val="0"/>
                        </a:spcAft>
                      </a:pPr>
                      <a:r>
                        <a:rPr lang="fr-BE" sz="1800" dirty="0" smtClean="0"/>
                        <a:t>3° procédure clôturée (</a:t>
                      </a:r>
                      <a:r>
                        <a:rPr lang="fr-BE" sz="1800" baseline="0" dirty="0" smtClean="0"/>
                        <a:t>décret sols / autres) – CCS ou attestation aux conditions suivantes : </a:t>
                      </a:r>
                    </a:p>
                    <a:p>
                      <a:pPr algn="just">
                        <a:spcAft>
                          <a:spcPts val="0"/>
                        </a:spcAft>
                      </a:pPr>
                      <a:r>
                        <a:rPr lang="fr-BE" sz="1600" kern="1200" dirty="0" smtClean="0">
                          <a:solidFill>
                            <a:schemeClr val="dk1"/>
                          </a:solidFill>
                          <a:latin typeface="+mn-lt"/>
                          <a:ea typeface="+mn-ea"/>
                          <a:cs typeface="+mn-cs"/>
                          <a:sym typeface="Symbol"/>
                        </a:rPr>
                        <a:t> </a:t>
                      </a:r>
                      <a:r>
                        <a:rPr lang="fr-BE" sz="1600" kern="1200" dirty="0" smtClean="0">
                          <a:solidFill>
                            <a:schemeClr val="dk1"/>
                          </a:solidFill>
                          <a:latin typeface="+mn-lt"/>
                          <a:ea typeface="+mn-ea"/>
                          <a:cs typeface="+mn-cs"/>
                        </a:rPr>
                        <a:t>prescriptions fixées dans ce document sont respectées  </a:t>
                      </a:r>
                    </a:p>
                    <a:p>
                      <a:pPr algn="just">
                        <a:spcAft>
                          <a:spcPts val="0"/>
                        </a:spcAft>
                        <a:buFont typeface="Symbol"/>
                        <a:buChar char=""/>
                      </a:pPr>
                      <a:r>
                        <a:rPr lang="fr-BE" sz="1600" kern="1200" dirty="0" smtClean="0">
                          <a:solidFill>
                            <a:schemeClr val="dk1"/>
                          </a:solidFill>
                          <a:latin typeface="+mn-lt"/>
                          <a:ea typeface="+mn-ea"/>
                          <a:cs typeface="+mn-cs"/>
                        </a:rPr>
                        <a:t>pas de pollution ou de suspicion de pollution, postérieure ou non investiguée, </a:t>
                      </a:r>
                    </a:p>
                    <a:p>
                      <a:pPr algn="just">
                        <a:spcAft>
                          <a:spcPts val="0"/>
                        </a:spcAft>
                        <a:buFont typeface="Symbol"/>
                        <a:buChar char=""/>
                      </a:pPr>
                      <a:r>
                        <a:rPr lang="fr-BE" sz="1600" kern="1200" dirty="0" smtClean="0">
                          <a:solidFill>
                            <a:schemeClr val="dk1"/>
                          </a:solidFill>
                          <a:latin typeface="+mn-lt"/>
                          <a:ea typeface="+mn-ea"/>
                          <a:cs typeface="+mn-cs"/>
                          <a:sym typeface="Symbol"/>
                        </a:rPr>
                        <a:t> pas </a:t>
                      </a:r>
                      <a:r>
                        <a:rPr lang="fr-BE" sz="1600" kern="1200" dirty="0" smtClean="0">
                          <a:solidFill>
                            <a:schemeClr val="dk1"/>
                          </a:solidFill>
                          <a:latin typeface="+mn-lt"/>
                          <a:ea typeface="+mn-ea"/>
                          <a:cs typeface="+mn-cs"/>
                        </a:rPr>
                        <a:t> d’éléments significatifs intervenus qui n’ont pas été ou n’ont pas pu être pris en considération. </a:t>
                      </a:r>
                    </a:p>
                  </a:txBody>
                  <a:tcPr/>
                </a:tc>
              </a:tr>
              <a:tr h="1049243">
                <a:tc>
                  <a:txBody>
                    <a:bodyPr/>
                    <a:lstStyle/>
                    <a:p>
                      <a:r>
                        <a:rPr lang="fr-BE" sz="1800" dirty="0" smtClean="0"/>
                        <a:t>3°dispense octroyée et conditions suivantes : </a:t>
                      </a:r>
                    </a:p>
                    <a:p>
                      <a:pPr algn="just">
                        <a:spcAft>
                          <a:spcPts val="0"/>
                        </a:spcAft>
                        <a:buFont typeface="Symbol"/>
                        <a:buChar char=""/>
                      </a:pPr>
                      <a:r>
                        <a:rPr lang="fr-BE" sz="1600" kern="1200" dirty="0" smtClean="0">
                          <a:solidFill>
                            <a:schemeClr val="dk1"/>
                          </a:solidFill>
                          <a:latin typeface="+mn-lt"/>
                          <a:ea typeface="+mn-ea"/>
                          <a:cs typeface="+mn-cs"/>
                        </a:rPr>
                        <a:t>pas de pollution ou de suspicion de pollution, postérieure ou non investiguée, </a:t>
                      </a:r>
                    </a:p>
                    <a:p>
                      <a:pPr algn="just">
                        <a:spcAft>
                          <a:spcPts val="0"/>
                        </a:spcAft>
                        <a:buFont typeface="Symbol"/>
                        <a:buChar char=""/>
                      </a:pPr>
                      <a:r>
                        <a:rPr lang="fr-BE" sz="1600" kern="1200" dirty="0" smtClean="0">
                          <a:solidFill>
                            <a:schemeClr val="dk1"/>
                          </a:solidFill>
                          <a:latin typeface="+mn-lt"/>
                          <a:ea typeface="+mn-ea"/>
                          <a:cs typeface="+mn-cs"/>
                          <a:sym typeface="Symbol"/>
                        </a:rPr>
                        <a:t> pas </a:t>
                      </a:r>
                      <a:r>
                        <a:rPr lang="fr-BE" sz="1600" kern="1200" dirty="0" smtClean="0">
                          <a:solidFill>
                            <a:schemeClr val="dk1"/>
                          </a:solidFill>
                          <a:latin typeface="+mn-lt"/>
                          <a:ea typeface="+mn-ea"/>
                          <a:cs typeface="+mn-cs"/>
                        </a:rPr>
                        <a:t> d’éléments significatifs intervenus qui n’ont pas été ou n’ont pas pu être pris en considération. </a:t>
                      </a:r>
                    </a:p>
                    <a:p>
                      <a:pPr marL="0" marR="0" indent="0" algn="l" defTabSz="457200" rtl="0" eaLnBrk="1" fontAlgn="auto" latinLnBrk="0" hangingPunct="1">
                        <a:lnSpc>
                          <a:spcPct val="100000"/>
                        </a:lnSpc>
                        <a:spcBef>
                          <a:spcPts val="0"/>
                        </a:spcBef>
                        <a:spcAft>
                          <a:spcPts val="0"/>
                        </a:spcAft>
                        <a:buClrTx/>
                        <a:buSzTx/>
                        <a:buFontTx/>
                        <a:buNone/>
                        <a:tabLst/>
                        <a:defRPr/>
                      </a:pPr>
                      <a:r>
                        <a:rPr lang="fr-BE" sz="1600" baseline="0" dirty="0" smtClean="0"/>
                        <a:t>Motifs de dispense : AGW</a:t>
                      </a:r>
                      <a:endParaRPr lang="fr-BE" sz="1600" dirty="0" smtClean="0"/>
                    </a:p>
                  </a:txBody>
                  <a:tcPr/>
                </a:tc>
              </a:tr>
            </a:tbl>
          </a:graphicData>
        </a:graphic>
      </p:graphicFrame>
      <p:sp>
        <p:nvSpPr>
          <p:cNvPr id="5" name="ZoneTexte 4"/>
          <p:cNvSpPr txBox="1"/>
          <p:nvPr/>
        </p:nvSpPr>
        <p:spPr>
          <a:xfrm>
            <a:off x="827658" y="73912"/>
            <a:ext cx="7319495" cy="459984"/>
          </a:xfrm>
          <a:prstGeom prst="rect">
            <a:avLst/>
          </a:prstGeom>
          <a:noFill/>
        </p:spPr>
        <p:txBody>
          <a:bodyPr wrap="square" rtlCol="0">
            <a:spAutoFit/>
          </a:bodyPr>
          <a:lstStyle/>
          <a:p>
            <a:pPr marL="457200" indent="-457200"/>
            <a:r>
              <a:rPr lang="fr-BE" sz="2400" dirty="0" smtClean="0"/>
              <a:t>3. LES ÉLÉMENTS GÉNÉRATEURS ET LES DEROGATIONS</a:t>
            </a:r>
            <a:endParaRPr lang="fr-BE" sz="2400" dirty="0"/>
          </a:p>
        </p:txBody>
      </p:sp>
      <p:grpSp>
        <p:nvGrpSpPr>
          <p:cNvPr id="8" name="Groupe 7"/>
          <p:cNvGrpSpPr/>
          <p:nvPr/>
        </p:nvGrpSpPr>
        <p:grpSpPr>
          <a:xfrm>
            <a:off x="1801816" y="533896"/>
            <a:ext cx="6953572" cy="598218"/>
            <a:chOff x="1497008" y="533896"/>
            <a:chExt cx="6953572" cy="796282"/>
          </a:xfrm>
        </p:grpSpPr>
        <p:grpSp>
          <p:nvGrpSpPr>
            <p:cNvPr id="9" name="Groupe 21"/>
            <p:cNvGrpSpPr/>
            <p:nvPr/>
          </p:nvGrpSpPr>
          <p:grpSpPr>
            <a:xfrm>
              <a:off x="1497008" y="533896"/>
              <a:ext cx="6953572" cy="796282"/>
              <a:chOff x="646311" y="-114072"/>
              <a:chExt cx="6069586" cy="739154"/>
            </a:xfrm>
          </p:grpSpPr>
          <p:sp>
            <p:nvSpPr>
              <p:cNvPr id="11" name="Pentagone 10"/>
              <p:cNvSpPr/>
              <p:nvPr/>
            </p:nvSpPr>
            <p:spPr>
              <a:xfrm rot="10800000">
                <a:off x="646311" y="-114072"/>
                <a:ext cx="6069586" cy="72682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entagone 4"/>
              <p:cNvSpPr/>
              <p:nvPr/>
            </p:nvSpPr>
            <p:spPr>
              <a:xfrm>
                <a:off x="694994" y="-101745"/>
                <a:ext cx="5887877" cy="726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511" tIns="80010" rIns="149352" bIns="80010" numCol="1" spcCol="1270" anchor="ctr" anchorCtr="0">
                <a:noAutofit/>
              </a:bodyPr>
              <a:lstStyle/>
              <a:p>
                <a:pPr indent="358775" algn="ctr" defTabSz="1273175">
                  <a:lnSpc>
                    <a:spcPct val="90000"/>
                  </a:lnSpc>
                  <a:spcBef>
                    <a:spcPct val="0"/>
                  </a:spcBef>
                  <a:spcAft>
                    <a:spcPct val="35000"/>
                  </a:spcAft>
                  <a:tabLst>
                    <a:tab pos="1165225" algn="l"/>
                    <a:tab pos="5562600" algn="l"/>
                  </a:tabLst>
                </a:pPr>
                <a:r>
                  <a:rPr lang="fr-BE" kern="1200" dirty="0" smtClean="0"/>
                  <a:t>Demandeur permis </a:t>
                </a:r>
                <a:r>
                  <a:rPr lang="fr-BE" dirty="0" smtClean="0"/>
                  <a:t>urbanisme, unique, intégré </a:t>
                </a:r>
                <a:r>
                  <a:rPr lang="fr-BE" kern="1200" dirty="0" smtClean="0"/>
                  <a:t>- art 23</a:t>
                </a:r>
                <a:endParaRPr lang="fr-BE" kern="1200" dirty="0"/>
              </a:p>
            </p:txBody>
          </p:sp>
        </p:grpSp>
        <p:sp>
          <p:nvSpPr>
            <p:cNvPr id="10" name="Ellipse 9"/>
            <p:cNvSpPr/>
            <p:nvPr/>
          </p:nvSpPr>
          <p:spPr>
            <a:xfrm>
              <a:off x="1863732" y="570693"/>
              <a:ext cx="726827" cy="726827"/>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4" name="Rectangle 3"/>
          <p:cNvSpPr/>
          <p:nvPr/>
        </p:nvSpPr>
        <p:spPr>
          <a:xfrm rot="516746">
            <a:off x="6986426" y="1003034"/>
            <a:ext cx="1953355"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Motifs de </a:t>
            </a:r>
          </a:p>
          <a:p>
            <a:pPr algn="ctr"/>
            <a:r>
              <a:rPr lang="fr-F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
            </a:r>
            <a:r>
              <a:rPr lang="fr-F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érogations</a:t>
            </a:r>
            <a:endParaRPr lang="fr-F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4351019" y="1564154"/>
            <a:ext cx="3219013" cy="841143"/>
            <a:chOff x="198477" y="-1074984"/>
            <a:chExt cx="3070860" cy="543395"/>
          </a:xfrm>
        </p:grpSpPr>
        <p:sp>
          <p:nvSpPr>
            <p:cNvPr id="18" name="Ellipse 17"/>
            <p:cNvSpPr/>
            <p:nvPr/>
          </p:nvSpPr>
          <p:spPr>
            <a:xfrm>
              <a:off x="792480" y="-1074984"/>
              <a:ext cx="1925082" cy="543395"/>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61249"/>
                <a:satOff val="-878"/>
                <a:lumOff val="5123"/>
                <a:alphaOff val="0"/>
              </a:schemeClr>
            </a:effectRef>
            <a:fontRef idx="minor">
              <a:schemeClr val="lt1"/>
            </a:fontRef>
          </p:style>
        </p:sp>
        <p:sp>
          <p:nvSpPr>
            <p:cNvPr id="19" name="Ellipse 4"/>
            <p:cNvSpPr/>
            <p:nvPr/>
          </p:nvSpPr>
          <p:spPr>
            <a:xfrm>
              <a:off x="198477" y="-1010646"/>
              <a:ext cx="3070860" cy="3842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2. Terme  du permis </a:t>
              </a:r>
              <a:endParaRPr lang="fr-BE" sz="1600" b="1" kern="1200" dirty="0"/>
            </a:p>
          </p:txBody>
        </p:sp>
      </p:grpSp>
      <p:grpSp>
        <p:nvGrpSpPr>
          <p:cNvPr id="3" name="Groupe 19"/>
          <p:cNvGrpSpPr/>
          <p:nvPr/>
        </p:nvGrpSpPr>
        <p:grpSpPr>
          <a:xfrm>
            <a:off x="1546799" y="1564154"/>
            <a:ext cx="3749648" cy="841143"/>
            <a:chOff x="853491" y="576240"/>
            <a:chExt cx="3670331" cy="841143"/>
          </a:xfrm>
        </p:grpSpPr>
        <p:sp>
          <p:nvSpPr>
            <p:cNvPr id="21" name="Ellipse 20"/>
            <p:cNvSpPr/>
            <p:nvPr/>
          </p:nvSpPr>
          <p:spPr>
            <a:xfrm>
              <a:off x="853491" y="576240"/>
              <a:ext cx="2178568" cy="783865"/>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122498"/>
                <a:satOff val="-1757"/>
                <a:lumOff val="10246"/>
                <a:alphaOff val="0"/>
              </a:schemeClr>
            </a:effectRef>
            <a:fontRef idx="minor">
              <a:schemeClr val="lt1"/>
            </a:fontRef>
          </p:style>
        </p:sp>
        <p:sp>
          <p:nvSpPr>
            <p:cNvPr id="22" name="Ellipse 4"/>
            <p:cNvSpPr/>
            <p:nvPr/>
          </p:nvSpPr>
          <p:spPr>
            <a:xfrm>
              <a:off x="1056114" y="576240"/>
              <a:ext cx="3467708" cy="8411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800100" lvl="1" indent="-342900" defTabSz="622300">
                <a:lnSpc>
                  <a:spcPct val="90000"/>
                </a:lnSpc>
                <a:spcBef>
                  <a:spcPct val="0"/>
                </a:spcBef>
                <a:buAutoNum type="arabicPeriod"/>
              </a:pPr>
              <a:r>
                <a:rPr lang="fr-BE" sz="1600" b="1" kern="1200" dirty="0" smtClean="0"/>
                <a:t>Cessation</a:t>
              </a:r>
              <a:endParaRPr lang="fr-BE" sz="1400" b="1" kern="1200" dirty="0"/>
            </a:p>
          </p:txBody>
        </p:sp>
      </p:grpSp>
      <p:grpSp>
        <p:nvGrpSpPr>
          <p:cNvPr id="4" name="Groupe 22"/>
          <p:cNvGrpSpPr/>
          <p:nvPr/>
        </p:nvGrpSpPr>
        <p:grpSpPr>
          <a:xfrm>
            <a:off x="1546799" y="2763516"/>
            <a:ext cx="2080321" cy="602213"/>
            <a:chOff x="1023388" y="1332836"/>
            <a:chExt cx="2080321" cy="602213"/>
          </a:xfrm>
        </p:grpSpPr>
        <p:sp>
          <p:nvSpPr>
            <p:cNvPr id="24" name="Ellipse 23"/>
            <p:cNvSpPr/>
            <p:nvPr/>
          </p:nvSpPr>
          <p:spPr>
            <a:xfrm>
              <a:off x="1067091" y="1332836"/>
              <a:ext cx="2036618" cy="602213"/>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183747"/>
                <a:satOff val="-2635"/>
                <a:lumOff val="15369"/>
                <a:alphaOff val="0"/>
              </a:schemeClr>
            </a:effectRef>
            <a:fontRef idx="minor">
              <a:schemeClr val="lt1"/>
            </a:fontRef>
          </p:style>
        </p:sp>
        <p:sp>
          <p:nvSpPr>
            <p:cNvPr id="25" name="Ellipse 4"/>
            <p:cNvSpPr/>
            <p:nvPr/>
          </p:nvSpPr>
          <p:spPr>
            <a:xfrm>
              <a:off x="1023388" y="1414368"/>
              <a:ext cx="2079985" cy="4856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3. Retrait définitif permis</a:t>
              </a:r>
              <a:endParaRPr lang="fr-BE" sz="1600" b="1" kern="1200" dirty="0"/>
            </a:p>
          </p:txBody>
        </p:sp>
      </p:grpSp>
      <p:grpSp>
        <p:nvGrpSpPr>
          <p:cNvPr id="5" name="Groupe 25"/>
          <p:cNvGrpSpPr/>
          <p:nvPr/>
        </p:nvGrpSpPr>
        <p:grpSpPr>
          <a:xfrm>
            <a:off x="3783863" y="2735580"/>
            <a:ext cx="2150336" cy="603901"/>
            <a:chOff x="929410" y="1615847"/>
            <a:chExt cx="2150336" cy="603901"/>
          </a:xfrm>
        </p:grpSpPr>
        <p:sp>
          <p:nvSpPr>
            <p:cNvPr id="27" name="Ellipse 26"/>
            <p:cNvSpPr/>
            <p:nvPr/>
          </p:nvSpPr>
          <p:spPr>
            <a:xfrm>
              <a:off x="929410" y="1615847"/>
              <a:ext cx="2150336" cy="603901"/>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229684"/>
                <a:satOff val="-3294"/>
                <a:lumOff val="19211"/>
                <a:alphaOff val="0"/>
              </a:schemeClr>
            </a:effectRef>
            <a:fontRef idx="minor">
              <a:schemeClr val="lt1"/>
            </a:fontRef>
          </p:style>
        </p:sp>
        <p:sp>
          <p:nvSpPr>
            <p:cNvPr id="28" name="Ellipse 4"/>
            <p:cNvSpPr/>
            <p:nvPr/>
          </p:nvSpPr>
          <p:spPr>
            <a:xfrm>
              <a:off x="1290040" y="1704286"/>
              <a:ext cx="1520516" cy="427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4. Interdiction d’exploiter</a:t>
              </a:r>
              <a:endParaRPr lang="fr-BE" sz="1600" b="1" kern="1200" dirty="0"/>
            </a:p>
          </p:txBody>
        </p:sp>
      </p:grpSp>
      <p:grpSp>
        <p:nvGrpSpPr>
          <p:cNvPr id="6" name="Groupe 28"/>
          <p:cNvGrpSpPr/>
          <p:nvPr/>
        </p:nvGrpSpPr>
        <p:grpSpPr>
          <a:xfrm>
            <a:off x="6200602" y="2712720"/>
            <a:ext cx="2002970" cy="653010"/>
            <a:chOff x="596105" y="2340061"/>
            <a:chExt cx="2002970" cy="653010"/>
          </a:xfrm>
        </p:grpSpPr>
        <p:sp>
          <p:nvSpPr>
            <p:cNvPr id="30" name="Ellipse 29"/>
            <p:cNvSpPr/>
            <p:nvPr/>
          </p:nvSpPr>
          <p:spPr>
            <a:xfrm>
              <a:off x="596105" y="2377139"/>
              <a:ext cx="2002970" cy="442981"/>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306246"/>
                <a:satOff val="-4392"/>
                <a:lumOff val="25615"/>
                <a:alphaOff val="0"/>
              </a:schemeClr>
            </a:effectRef>
            <a:fontRef idx="minor">
              <a:schemeClr val="lt1"/>
            </a:fontRef>
          </p:style>
        </p:sp>
        <p:sp>
          <p:nvSpPr>
            <p:cNvPr id="31" name="Ellipse 4"/>
            <p:cNvSpPr/>
            <p:nvPr/>
          </p:nvSpPr>
          <p:spPr>
            <a:xfrm>
              <a:off x="889433" y="2340061"/>
              <a:ext cx="1416314" cy="653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5. Faillite</a:t>
              </a:r>
              <a:endParaRPr lang="fr-BE" sz="1600" b="1" kern="1200" dirty="0"/>
            </a:p>
          </p:txBody>
        </p:sp>
      </p:grpSp>
      <p:grpSp>
        <p:nvGrpSpPr>
          <p:cNvPr id="8" name="Groupe 14"/>
          <p:cNvGrpSpPr/>
          <p:nvPr/>
        </p:nvGrpSpPr>
        <p:grpSpPr>
          <a:xfrm>
            <a:off x="827658" y="689549"/>
            <a:ext cx="7520940" cy="726830"/>
            <a:chOff x="1527807" y="1104898"/>
            <a:chExt cx="6822109" cy="726830"/>
          </a:xfrm>
        </p:grpSpPr>
        <p:grpSp>
          <p:nvGrpSpPr>
            <p:cNvPr id="9" name="Groupe 9"/>
            <p:cNvGrpSpPr/>
            <p:nvPr/>
          </p:nvGrpSpPr>
          <p:grpSpPr>
            <a:xfrm>
              <a:off x="1527807" y="1104898"/>
              <a:ext cx="6822109" cy="726829"/>
              <a:chOff x="632456" y="946171"/>
              <a:chExt cx="6822109" cy="726829"/>
            </a:xfrm>
          </p:grpSpPr>
          <p:sp>
            <p:nvSpPr>
              <p:cNvPr id="40" name="Pentagone 39"/>
              <p:cNvSpPr/>
              <p:nvPr/>
            </p:nvSpPr>
            <p:spPr>
              <a:xfrm rot="10800000">
                <a:off x="632456" y="946171"/>
                <a:ext cx="6822108" cy="72682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Pentagone 4"/>
              <p:cNvSpPr/>
              <p:nvPr/>
            </p:nvSpPr>
            <p:spPr>
              <a:xfrm>
                <a:off x="814167" y="946173"/>
                <a:ext cx="6640398" cy="726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511" tIns="80010" rIns="149352" bIns="80010" numCol="1" spcCol="1270" anchor="ctr" anchorCtr="0">
                <a:noAutofit/>
              </a:bodyPr>
              <a:lstStyle/>
              <a:p>
                <a:pPr lvl="0" algn="ctr" defTabSz="933450">
                  <a:lnSpc>
                    <a:spcPct val="90000"/>
                  </a:lnSpc>
                  <a:spcBef>
                    <a:spcPct val="0"/>
                  </a:spcBef>
                  <a:spcAft>
                    <a:spcPct val="35000"/>
                  </a:spcAft>
                </a:pPr>
                <a:r>
                  <a:rPr lang="fr-BE" sz="2100" kern="1200" dirty="0" smtClean="0"/>
                  <a:t>    Exploitant  d’une </a:t>
                </a:r>
                <a:r>
                  <a:rPr lang="fr-BE" sz="2100" kern="1200" dirty="0" smtClean="0">
                    <a:solidFill>
                      <a:srgbClr val="FF0000"/>
                    </a:solidFill>
                  </a:rPr>
                  <a:t>installation /activité à risque pour le sol </a:t>
                </a:r>
              </a:p>
              <a:p>
                <a:pPr lvl="0" algn="ctr" defTabSz="933450">
                  <a:lnSpc>
                    <a:spcPct val="90000"/>
                  </a:lnSpc>
                  <a:spcBef>
                    <a:spcPct val="0"/>
                  </a:spcBef>
                  <a:spcAft>
                    <a:spcPct val="35000"/>
                  </a:spcAft>
                </a:pPr>
                <a:r>
                  <a:rPr lang="fr-BE" sz="2100" kern="1200" dirty="0" smtClean="0"/>
                  <a:t>– art 24 -</a:t>
                </a:r>
                <a:endParaRPr lang="fr-BE" sz="2100" kern="1200" dirty="0"/>
              </a:p>
            </p:txBody>
          </p:sp>
        </p:grpSp>
        <p:sp>
          <p:nvSpPr>
            <p:cNvPr id="39" name="Ellipse 38"/>
            <p:cNvSpPr/>
            <p:nvPr/>
          </p:nvSpPr>
          <p:spPr>
            <a:xfrm>
              <a:off x="1709518" y="1104901"/>
              <a:ext cx="726827" cy="726827"/>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32" name="Rectangle 31"/>
          <p:cNvSpPr/>
          <p:nvPr/>
        </p:nvSpPr>
        <p:spPr>
          <a:xfrm rot="21015564">
            <a:off x="6516134" y="1906404"/>
            <a:ext cx="2337385"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r>
              <a:rPr lang="fr-FR"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enouvellement</a:t>
            </a:r>
            <a:endParaRPr lang="fr-FR"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 name="ZoneTexte 28"/>
          <p:cNvSpPr txBox="1"/>
          <p:nvPr/>
        </p:nvSpPr>
        <p:spPr>
          <a:xfrm>
            <a:off x="827658" y="117455"/>
            <a:ext cx="7319495" cy="461665"/>
          </a:xfrm>
          <a:prstGeom prst="rect">
            <a:avLst/>
          </a:prstGeom>
          <a:noFill/>
        </p:spPr>
        <p:txBody>
          <a:bodyPr wrap="square" rtlCol="0">
            <a:spAutoFit/>
          </a:bodyPr>
          <a:lstStyle/>
          <a:p>
            <a:pPr marL="457200" indent="-457200"/>
            <a:r>
              <a:rPr lang="fr-BE" sz="2400" dirty="0" smtClean="0"/>
              <a:t>3. LES ÉLÉMENTS GÉNÉRATEURS ET LES DEROGATIONS</a:t>
            </a:r>
            <a:endParaRPr lang="fr-BE" sz="2400" dirty="0"/>
          </a:p>
        </p:txBody>
      </p:sp>
      <p:grpSp>
        <p:nvGrpSpPr>
          <p:cNvPr id="26" name="Groupe 34"/>
          <p:cNvGrpSpPr/>
          <p:nvPr/>
        </p:nvGrpSpPr>
        <p:grpSpPr>
          <a:xfrm>
            <a:off x="1889469" y="3520404"/>
            <a:ext cx="6408711" cy="1092434"/>
            <a:chOff x="1889469" y="3520404"/>
            <a:chExt cx="6408711" cy="1092434"/>
          </a:xfrm>
        </p:grpSpPr>
        <p:sp>
          <p:nvSpPr>
            <p:cNvPr id="33" name="Flèche à angle droit 32"/>
            <p:cNvSpPr/>
            <p:nvPr/>
          </p:nvSpPr>
          <p:spPr>
            <a:xfrm rot="5400000">
              <a:off x="2046717" y="3363156"/>
              <a:ext cx="409884" cy="72437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34" name="Rectangle à coins arrondis 33"/>
            <p:cNvSpPr/>
            <p:nvPr/>
          </p:nvSpPr>
          <p:spPr>
            <a:xfrm>
              <a:off x="2834640" y="3520404"/>
              <a:ext cx="5463540" cy="1092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BE" dirty="0" smtClean="0"/>
            </a:p>
            <a:p>
              <a:pPr>
                <a:defRPr/>
              </a:pPr>
              <a:endParaRPr lang="fr-BE" sz="1600" dirty="0" smtClean="0"/>
            </a:p>
            <a:p>
              <a:pPr>
                <a:defRPr/>
              </a:pPr>
              <a:r>
                <a:rPr lang="fr-BE" sz="1600" dirty="0" smtClean="0"/>
                <a:t>Sauf </a:t>
              </a:r>
              <a:r>
                <a:rPr lang="fr-BE" sz="1600" dirty="0"/>
                <a:t>si </a:t>
              </a:r>
              <a:endParaRPr lang="fr-BE" sz="1600" dirty="0" smtClean="0"/>
            </a:p>
            <a:p>
              <a:pPr>
                <a:defRPr/>
              </a:pPr>
              <a:r>
                <a:rPr lang="fr-BE" sz="1600" dirty="0" smtClean="0"/>
                <a:t>- permis temporaire &lt; 1 an</a:t>
              </a:r>
            </a:p>
            <a:p>
              <a:pPr>
                <a:defRPr/>
              </a:pPr>
              <a:r>
                <a:rPr lang="fr-BE" sz="1600" dirty="0" smtClean="0"/>
                <a:t>- Autres cas définis par GW </a:t>
              </a:r>
            </a:p>
            <a:p>
              <a:pPr>
                <a:defRPr/>
              </a:pPr>
              <a:endParaRPr lang="fr-BE" dirty="0" smtClean="0"/>
            </a:p>
            <a:p>
              <a:pPr>
                <a:defRPr/>
              </a:pPr>
              <a:r>
                <a:rPr lang="fr-BE" dirty="0" smtClean="0"/>
                <a:t>,…</a:t>
              </a:r>
              <a:endParaRPr lang="fr-BE" dirty="0"/>
            </a:p>
          </p:txBody>
        </p:sp>
      </p:grpSp>
      <p:sp>
        <p:nvSpPr>
          <p:cNvPr id="35" name="Rectangle 34"/>
          <p:cNvSpPr/>
          <p:nvPr/>
        </p:nvSpPr>
        <p:spPr>
          <a:xfrm>
            <a:off x="342860" y="3377998"/>
            <a:ext cx="1663908" cy="646331"/>
          </a:xfrm>
          <a:prstGeom prst="rect">
            <a:avLst/>
          </a:prstGeom>
        </p:spPr>
        <p:txBody>
          <a:bodyPr wrap="square">
            <a:spAutoFit/>
          </a:bodyPr>
          <a:lstStyle/>
          <a:p>
            <a:pPr algn="ct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Cas  de non </a:t>
            </a:r>
          </a:p>
          <a:p>
            <a:pPr algn="ct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application</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69004" y="1357872"/>
            <a:ext cx="8709680" cy="2585323"/>
          </a:xfrm>
          <a:prstGeom prst="rect">
            <a:avLst/>
          </a:prstGeom>
          <a:noFill/>
          <a:ln>
            <a:solidFill>
              <a:srgbClr val="0071B9"/>
            </a:solidFill>
          </a:ln>
        </p:spPr>
        <p:txBody>
          <a:bodyPr wrap="square" rtlCol="0">
            <a:spAutoFit/>
          </a:bodyPr>
          <a:lstStyle/>
          <a:p>
            <a:endParaRPr lang="fr-BE" dirty="0" smtClean="0"/>
          </a:p>
          <a:p>
            <a:r>
              <a:rPr lang="fr-BE" b="1" dirty="0" smtClean="0"/>
              <a:t>1. Un champ d’application : sols/déchets mieux défini </a:t>
            </a:r>
          </a:p>
          <a:p>
            <a:r>
              <a:rPr lang="fr-BE" b="1" dirty="0" smtClean="0"/>
              <a:t>2. </a:t>
            </a:r>
            <a:r>
              <a:rPr lang="fr-BE" b="1" dirty="0" smtClean="0"/>
              <a:t>Une banque de données de l’état des sols – BDES</a:t>
            </a:r>
          </a:p>
          <a:p>
            <a:r>
              <a:rPr lang="fr-BE" b="1" dirty="0" smtClean="0"/>
              <a:t>3. Plus de clarté dans les obligations –éléments générateurs- </a:t>
            </a:r>
          </a:p>
          <a:p>
            <a:pPr marL="266700"/>
            <a:r>
              <a:rPr lang="fr-BE" b="1" dirty="0" smtClean="0"/>
              <a:t>et les dérogations possibles </a:t>
            </a:r>
          </a:p>
          <a:p>
            <a:r>
              <a:rPr lang="fr-BE" b="1" dirty="0" smtClean="0"/>
              <a:t>4. La révision de quelques concepts</a:t>
            </a:r>
          </a:p>
          <a:p>
            <a:r>
              <a:rPr lang="fr-BE" b="1" dirty="0" smtClean="0"/>
              <a:t>5. De nouvelles procédures  plus rapides et simplifiées</a:t>
            </a:r>
          </a:p>
          <a:p>
            <a:endParaRPr lang="fr-BE" b="1" dirty="0" smtClean="0"/>
          </a:p>
          <a:p>
            <a:endParaRPr lang="fr-BE" b="1" dirty="0" smtClean="0"/>
          </a:p>
        </p:txBody>
      </p:sp>
      <p:pic>
        <p:nvPicPr>
          <p:cNvPr id="5" name="Image 4" descr="chat geluck comprendre.jpg"/>
          <p:cNvPicPr>
            <a:picLocks noChangeAspect="1"/>
          </p:cNvPicPr>
          <p:nvPr/>
        </p:nvPicPr>
        <p:blipFill>
          <a:blip r:embed="rId2"/>
          <a:stretch>
            <a:fillRect/>
          </a:stretch>
        </p:blipFill>
        <p:spPr>
          <a:xfrm>
            <a:off x="6867730" y="1567543"/>
            <a:ext cx="2276270" cy="2038663"/>
          </a:xfrm>
          <a:prstGeom prst="rect">
            <a:avLst/>
          </a:prstGeom>
        </p:spPr>
      </p:pic>
      <p:sp>
        <p:nvSpPr>
          <p:cNvPr id="7" name="Rectangle 6"/>
          <p:cNvSpPr/>
          <p:nvPr/>
        </p:nvSpPr>
        <p:spPr>
          <a:xfrm>
            <a:off x="800100" y="857684"/>
            <a:ext cx="7429500" cy="369332"/>
          </a:xfrm>
          <a:prstGeom prst="rect">
            <a:avLst/>
          </a:prstGeom>
          <a:ln w="6350">
            <a:solidFill>
              <a:schemeClr val="tx1"/>
            </a:solidFill>
          </a:ln>
        </p:spPr>
        <p:txBody>
          <a:bodyPr wrap="square">
            <a:spAutoFit/>
          </a:bodyPr>
          <a:lstStyle/>
          <a:p>
            <a:r>
              <a:rPr lang="fr-BE" b="1" dirty="0" smtClean="0">
                <a:solidFill>
                  <a:srgbClr val="7030A0"/>
                </a:solidFill>
              </a:rPr>
              <a:t>Décret du 1</a:t>
            </a:r>
            <a:r>
              <a:rPr lang="fr-BE" b="1" baseline="30000" dirty="0" smtClean="0">
                <a:solidFill>
                  <a:srgbClr val="7030A0"/>
                </a:solidFill>
              </a:rPr>
              <a:t>er</a:t>
            </a:r>
            <a:r>
              <a:rPr lang="fr-BE" b="1" dirty="0" smtClean="0">
                <a:solidFill>
                  <a:srgbClr val="7030A0"/>
                </a:solidFill>
              </a:rPr>
              <a:t> mars 2018  relatif à la gestion et à l’assainissement des sols</a:t>
            </a:r>
            <a:endParaRPr lang="fr-BE" b="1" dirty="0">
              <a:solidFill>
                <a:srgbClr val="7030A0"/>
              </a:solidFill>
            </a:endParaRPr>
          </a:p>
        </p:txBody>
      </p:sp>
      <p:sp>
        <p:nvSpPr>
          <p:cNvPr id="10" name="Titre 1"/>
          <p:cNvSpPr>
            <a:spLocks noGrp="1"/>
          </p:cNvSpPr>
          <p:nvPr>
            <p:ph type="title"/>
          </p:nvPr>
        </p:nvSpPr>
        <p:spPr>
          <a:xfrm>
            <a:off x="800099" y="352425"/>
            <a:ext cx="8043111" cy="857250"/>
          </a:xfrm>
        </p:spPr>
        <p:txBody>
          <a:bodyPr>
            <a:normAutofit fontScale="90000"/>
          </a:bodyPr>
          <a:lstStyle/>
          <a:p>
            <a:r>
              <a:rPr lang="fr-BE" dirty="0" smtClean="0">
                <a:solidFill>
                  <a:srgbClr val="92D050"/>
                </a:solidFill>
              </a:rPr>
              <a:t>« DECRET SOLS » </a:t>
            </a:r>
            <a:br>
              <a:rPr lang="fr-BE" dirty="0" smtClean="0">
                <a:solidFill>
                  <a:srgbClr val="92D050"/>
                </a:solidFill>
              </a:rPr>
            </a:b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228599" y="1190906"/>
          <a:ext cx="8567057" cy="3535680"/>
        </p:xfrm>
        <a:graphic>
          <a:graphicData uri="http://schemas.openxmlformats.org/drawingml/2006/table">
            <a:tbl>
              <a:tblPr firstRow="1" bandRow="1">
                <a:tableStyleId>{5C22544A-7EE6-4342-B048-85BDC9FD1C3A}</a:tableStyleId>
              </a:tblPr>
              <a:tblGrid>
                <a:gridCol w="8567057"/>
              </a:tblGrid>
              <a:tr h="357852">
                <a:tc>
                  <a:txBody>
                    <a:bodyPr/>
                    <a:lstStyle/>
                    <a:p>
                      <a:r>
                        <a:rPr lang="fr-BE" dirty="0" smtClean="0"/>
                        <a:t>Pas d’éléments générateurs d’une </a:t>
                      </a:r>
                      <a:r>
                        <a:rPr lang="fr-BE" dirty="0" smtClean="0">
                          <a:solidFill>
                            <a:srgbClr val="FF0000"/>
                          </a:solidFill>
                        </a:rPr>
                        <a:t>EO</a:t>
                      </a:r>
                      <a:r>
                        <a:rPr lang="fr-BE" dirty="0" smtClean="0"/>
                        <a:t> dans les cas suivants – art 29</a:t>
                      </a:r>
                      <a:endParaRPr lang="fr-BE" dirty="0"/>
                    </a:p>
                  </a:txBody>
                  <a:tcPr/>
                </a:tc>
              </a:tr>
              <a:tr h="349748">
                <a:tc>
                  <a:txBody>
                    <a:bodyPr/>
                    <a:lstStyle/>
                    <a:p>
                      <a:r>
                        <a:rPr lang="fr-BE" sz="1800" dirty="0" smtClean="0"/>
                        <a:t>1° soumission volontaire et respect des délais</a:t>
                      </a:r>
                      <a:endParaRPr lang="fr-BE" sz="1800" dirty="0"/>
                    </a:p>
                  </a:txBody>
                  <a:tcPr/>
                </a:tc>
              </a:tr>
              <a:tr h="349748">
                <a:tc>
                  <a:txBody>
                    <a:bodyPr/>
                    <a:lstStyle/>
                    <a:p>
                      <a:r>
                        <a:rPr lang="fr-BE" sz="1800" dirty="0" smtClean="0"/>
                        <a:t>2° procédure en cours ( décret sols</a:t>
                      </a:r>
                      <a:r>
                        <a:rPr lang="fr-BE" sz="1800" baseline="0" dirty="0" smtClean="0"/>
                        <a:t> ou autres</a:t>
                      </a:r>
                      <a:r>
                        <a:rPr lang="fr-BE" sz="1800" dirty="0" smtClean="0"/>
                        <a:t>) et respect des délais</a:t>
                      </a:r>
                      <a:endParaRPr lang="fr-BE" sz="1800" dirty="0"/>
                    </a:p>
                  </a:txBody>
                  <a:tcPr/>
                </a:tc>
              </a:tr>
              <a:tr h="1080752">
                <a:tc>
                  <a:txBody>
                    <a:bodyPr/>
                    <a:lstStyle/>
                    <a:p>
                      <a:pPr algn="just">
                        <a:spcAft>
                          <a:spcPts val="0"/>
                        </a:spcAft>
                      </a:pPr>
                      <a:r>
                        <a:rPr lang="fr-BE" sz="1800" dirty="0" smtClean="0"/>
                        <a:t>3° procédure clôturée (</a:t>
                      </a:r>
                      <a:r>
                        <a:rPr lang="fr-BE" sz="1800" baseline="0" dirty="0" smtClean="0"/>
                        <a:t>décret sols / autres) – CCS ou attestation aux conditions suivantes : </a:t>
                      </a:r>
                    </a:p>
                    <a:p>
                      <a:pPr marL="0" marR="0" indent="0" algn="just" defTabSz="457200" rtl="0" eaLnBrk="1" fontAlgn="auto" latinLnBrk="0" hangingPunct="1">
                        <a:lnSpc>
                          <a:spcPct val="100000"/>
                        </a:lnSpc>
                        <a:spcBef>
                          <a:spcPts val="0"/>
                        </a:spcBef>
                        <a:spcAft>
                          <a:spcPts val="0"/>
                        </a:spcAft>
                        <a:buClrTx/>
                        <a:buSzTx/>
                        <a:buFontTx/>
                        <a:buNone/>
                        <a:tabLst/>
                        <a:defRPr/>
                      </a:pPr>
                      <a:r>
                        <a:rPr lang="fr-BE" sz="1600" kern="1200" dirty="0" smtClean="0">
                          <a:solidFill>
                            <a:schemeClr val="dk1"/>
                          </a:solidFill>
                          <a:latin typeface="+mn-lt"/>
                          <a:ea typeface="+mn-ea"/>
                          <a:cs typeface="+mn-cs"/>
                          <a:sym typeface="Symbol"/>
                        </a:rPr>
                        <a:t></a:t>
                      </a:r>
                      <a:endParaRPr lang="fr-BE" sz="1600" kern="1200" dirty="0" smtClean="0">
                        <a:solidFill>
                          <a:srgbClr val="FF0000"/>
                        </a:solidFill>
                        <a:latin typeface="+mn-lt"/>
                        <a:ea typeface="+mn-ea"/>
                        <a:cs typeface="+mn-cs"/>
                        <a:sym typeface="Symbol"/>
                      </a:endParaRPr>
                    </a:p>
                    <a:p>
                      <a:pPr algn="just">
                        <a:spcAft>
                          <a:spcPts val="0"/>
                        </a:spcAft>
                      </a:pPr>
                      <a:r>
                        <a:rPr lang="fr-BE" sz="1600" kern="1200" dirty="0" smtClean="0">
                          <a:solidFill>
                            <a:schemeClr val="dk1"/>
                          </a:solidFill>
                          <a:latin typeface="+mn-lt"/>
                          <a:ea typeface="+mn-ea"/>
                          <a:cs typeface="+mn-cs"/>
                          <a:sym typeface="Symbol"/>
                        </a:rPr>
                        <a:t> </a:t>
                      </a:r>
                      <a:r>
                        <a:rPr lang="fr-BE" sz="1600" kern="1200" dirty="0" smtClean="0">
                          <a:solidFill>
                            <a:schemeClr val="dk1"/>
                          </a:solidFill>
                          <a:latin typeface="+mn-lt"/>
                          <a:ea typeface="+mn-ea"/>
                          <a:cs typeface="+mn-cs"/>
                        </a:rPr>
                        <a:t>prescriptions fixées dans ce document sont respectées  </a:t>
                      </a:r>
                    </a:p>
                    <a:p>
                      <a:pPr algn="just">
                        <a:spcAft>
                          <a:spcPts val="0"/>
                        </a:spcAft>
                        <a:buFont typeface="Symbol"/>
                        <a:buChar char=""/>
                      </a:pPr>
                      <a:r>
                        <a:rPr lang="fr-BE" sz="1600" kern="1200" dirty="0" smtClean="0">
                          <a:solidFill>
                            <a:schemeClr val="dk1"/>
                          </a:solidFill>
                          <a:latin typeface="+mn-lt"/>
                          <a:ea typeface="+mn-ea"/>
                          <a:cs typeface="+mn-cs"/>
                        </a:rPr>
                        <a:t>pas de pollution ou de suspicion de pollution, postérieure ou non investiguée, </a:t>
                      </a:r>
                    </a:p>
                    <a:p>
                      <a:pPr algn="just">
                        <a:spcAft>
                          <a:spcPts val="0"/>
                        </a:spcAft>
                        <a:buFont typeface="Symbol"/>
                        <a:buChar char=""/>
                      </a:pPr>
                      <a:r>
                        <a:rPr lang="fr-BE" sz="1600" kern="1200" dirty="0" smtClean="0">
                          <a:solidFill>
                            <a:schemeClr val="dk1"/>
                          </a:solidFill>
                          <a:latin typeface="+mn-lt"/>
                          <a:ea typeface="+mn-ea"/>
                          <a:cs typeface="+mn-cs"/>
                          <a:sym typeface="Symbol"/>
                        </a:rPr>
                        <a:t> pas </a:t>
                      </a:r>
                      <a:r>
                        <a:rPr lang="fr-BE" sz="1600" kern="1200" dirty="0" smtClean="0">
                          <a:solidFill>
                            <a:schemeClr val="dk1"/>
                          </a:solidFill>
                          <a:latin typeface="+mn-lt"/>
                          <a:ea typeface="+mn-ea"/>
                          <a:cs typeface="+mn-cs"/>
                        </a:rPr>
                        <a:t> d’éléments significatifs intervenus qui n’ont pas été ou n’ont pas pu être pris en considération. </a:t>
                      </a:r>
                    </a:p>
                  </a:txBody>
                  <a:tcPr/>
                </a:tc>
              </a:tr>
              <a:tr h="1049243">
                <a:tc>
                  <a:txBody>
                    <a:bodyPr/>
                    <a:lstStyle/>
                    <a:p>
                      <a:r>
                        <a:rPr lang="fr-BE" sz="1800" dirty="0" smtClean="0"/>
                        <a:t>3°dispense octroyée et conditions suivantes : </a:t>
                      </a:r>
                    </a:p>
                    <a:p>
                      <a:pPr algn="just">
                        <a:spcAft>
                          <a:spcPts val="0"/>
                        </a:spcAft>
                        <a:buFont typeface="Symbol"/>
                        <a:buChar char=""/>
                      </a:pPr>
                      <a:r>
                        <a:rPr lang="fr-BE" sz="1600" kern="1200" dirty="0" smtClean="0">
                          <a:solidFill>
                            <a:schemeClr val="dk1"/>
                          </a:solidFill>
                          <a:latin typeface="+mn-lt"/>
                          <a:ea typeface="+mn-ea"/>
                          <a:cs typeface="+mn-cs"/>
                        </a:rPr>
                        <a:t>pas de pollution ou de suspicion de pollution, postérieure ou non investiguée, </a:t>
                      </a:r>
                    </a:p>
                    <a:p>
                      <a:pPr algn="just">
                        <a:spcAft>
                          <a:spcPts val="0"/>
                        </a:spcAft>
                        <a:buFont typeface="Symbol"/>
                        <a:buChar char=""/>
                      </a:pPr>
                      <a:r>
                        <a:rPr lang="fr-BE" sz="1600" kern="1200" dirty="0" smtClean="0">
                          <a:solidFill>
                            <a:schemeClr val="dk1"/>
                          </a:solidFill>
                          <a:latin typeface="+mn-lt"/>
                          <a:ea typeface="+mn-ea"/>
                          <a:cs typeface="+mn-cs"/>
                          <a:sym typeface="Symbol"/>
                        </a:rPr>
                        <a:t> pas </a:t>
                      </a:r>
                      <a:r>
                        <a:rPr lang="fr-BE" sz="1600" kern="1200" dirty="0" smtClean="0">
                          <a:solidFill>
                            <a:schemeClr val="dk1"/>
                          </a:solidFill>
                          <a:latin typeface="+mn-lt"/>
                          <a:ea typeface="+mn-ea"/>
                          <a:cs typeface="+mn-cs"/>
                        </a:rPr>
                        <a:t> d’éléments significatifs intervenus qui n’ont pas été ou n’ont pas pu être pris en considération. </a:t>
                      </a:r>
                    </a:p>
                    <a:p>
                      <a:pPr marL="0" marR="0" indent="0" algn="l" defTabSz="457200" rtl="0" eaLnBrk="1" fontAlgn="auto" latinLnBrk="0" hangingPunct="1">
                        <a:lnSpc>
                          <a:spcPct val="100000"/>
                        </a:lnSpc>
                        <a:spcBef>
                          <a:spcPts val="0"/>
                        </a:spcBef>
                        <a:spcAft>
                          <a:spcPts val="0"/>
                        </a:spcAft>
                        <a:buClrTx/>
                        <a:buSzTx/>
                        <a:buFontTx/>
                        <a:buNone/>
                        <a:tabLst/>
                        <a:defRPr/>
                      </a:pPr>
                      <a:r>
                        <a:rPr lang="fr-BE" sz="1600" baseline="0" dirty="0" smtClean="0"/>
                        <a:t>Motifs de dispense : AGW</a:t>
                      </a:r>
                      <a:endParaRPr lang="fr-BE" sz="1600" dirty="0" smtClean="0"/>
                    </a:p>
                  </a:txBody>
                  <a:tcPr/>
                </a:tc>
              </a:tr>
            </a:tbl>
          </a:graphicData>
        </a:graphic>
      </p:graphicFrame>
      <p:sp>
        <p:nvSpPr>
          <p:cNvPr id="5" name="ZoneTexte 4"/>
          <p:cNvSpPr txBox="1"/>
          <p:nvPr/>
        </p:nvSpPr>
        <p:spPr>
          <a:xfrm>
            <a:off x="827658" y="30368"/>
            <a:ext cx="7319495" cy="459984"/>
          </a:xfrm>
          <a:prstGeom prst="rect">
            <a:avLst/>
          </a:prstGeom>
          <a:noFill/>
        </p:spPr>
        <p:txBody>
          <a:bodyPr wrap="square" rtlCol="0">
            <a:spAutoFit/>
          </a:bodyPr>
          <a:lstStyle/>
          <a:p>
            <a:pPr marL="457200" indent="-457200"/>
            <a:r>
              <a:rPr lang="fr-BE" sz="2400" dirty="0" smtClean="0"/>
              <a:t>3. LES ÉLÉMENTS GÉNÉRATEURS ET LES DEROGATIONS</a:t>
            </a:r>
            <a:endParaRPr lang="fr-BE" sz="2400" dirty="0"/>
          </a:p>
        </p:txBody>
      </p:sp>
      <p:grpSp>
        <p:nvGrpSpPr>
          <p:cNvPr id="13" name="Groupe 14"/>
          <p:cNvGrpSpPr/>
          <p:nvPr/>
        </p:nvGrpSpPr>
        <p:grpSpPr>
          <a:xfrm>
            <a:off x="391887" y="395630"/>
            <a:ext cx="8608320" cy="762619"/>
            <a:chOff x="1527807" y="997760"/>
            <a:chExt cx="6822109" cy="833968"/>
          </a:xfrm>
        </p:grpSpPr>
        <p:grpSp>
          <p:nvGrpSpPr>
            <p:cNvPr id="14" name="Groupe 9"/>
            <p:cNvGrpSpPr/>
            <p:nvPr/>
          </p:nvGrpSpPr>
          <p:grpSpPr>
            <a:xfrm>
              <a:off x="1527807" y="997760"/>
              <a:ext cx="6822109" cy="798251"/>
              <a:chOff x="632456" y="839033"/>
              <a:chExt cx="6822109" cy="798251"/>
            </a:xfrm>
          </p:grpSpPr>
          <p:sp>
            <p:nvSpPr>
              <p:cNvPr id="16" name="Pentagone 15"/>
              <p:cNvSpPr/>
              <p:nvPr/>
            </p:nvSpPr>
            <p:spPr>
              <a:xfrm rot="10800000">
                <a:off x="632456" y="910457"/>
                <a:ext cx="6822108" cy="72682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entagone 4"/>
              <p:cNvSpPr/>
              <p:nvPr/>
            </p:nvSpPr>
            <p:spPr>
              <a:xfrm>
                <a:off x="814167" y="839033"/>
                <a:ext cx="6640398" cy="726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511" tIns="80010" rIns="149352" bIns="80010" numCol="1" spcCol="1270" anchor="ctr" anchorCtr="0">
                <a:noAutofit/>
              </a:bodyPr>
              <a:lstStyle/>
              <a:p>
                <a:pPr lvl="0" algn="ctr" defTabSz="933450">
                  <a:lnSpc>
                    <a:spcPct val="90000"/>
                  </a:lnSpc>
                  <a:spcBef>
                    <a:spcPct val="0"/>
                  </a:spcBef>
                  <a:spcAft>
                    <a:spcPct val="35000"/>
                  </a:spcAft>
                </a:pPr>
                <a:r>
                  <a:rPr lang="fr-BE" sz="2100" kern="1200" dirty="0" smtClean="0"/>
                  <a:t>    Exploitant  d’une </a:t>
                </a:r>
                <a:r>
                  <a:rPr lang="fr-BE" sz="2100" kern="1200" dirty="0" smtClean="0">
                    <a:solidFill>
                      <a:srgbClr val="FF0000"/>
                    </a:solidFill>
                  </a:rPr>
                  <a:t>installation /activité à risque pour le sol -</a:t>
                </a:r>
                <a:r>
                  <a:rPr lang="fr-BE" sz="2100" kern="1200" dirty="0" smtClean="0"/>
                  <a:t> art 24 -</a:t>
                </a:r>
                <a:endParaRPr lang="fr-BE" sz="2100" kern="1200" dirty="0"/>
              </a:p>
            </p:txBody>
          </p:sp>
        </p:grpSp>
        <p:sp>
          <p:nvSpPr>
            <p:cNvPr id="15" name="Ellipse 14"/>
            <p:cNvSpPr/>
            <p:nvPr/>
          </p:nvSpPr>
          <p:spPr>
            <a:xfrm>
              <a:off x="1709518" y="1104901"/>
              <a:ext cx="726827" cy="726827"/>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4" name="Rectangle 3"/>
          <p:cNvSpPr/>
          <p:nvPr/>
        </p:nvSpPr>
        <p:spPr>
          <a:xfrm rot="516746">
            <a:off x="6986426" y="1003034"/>
            <a:ext cx="1953355"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Motifs de </a:t>
            </a:r>
          </a:p>
          <a:p>
            <a:pPr algn="ctr"/>
            <a:r>
              <a:rPr lang="fr-F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
            </a:r>
            <a:r>
              <a:rPr lang="fr-F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érogations</a:t>
            </a:r>
            <a:endParaRPr lang="fr-F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ZoneTexte 17"/>
          <p:cNvSpPr txBox="1"/>
          <p:nvPr/>
        </p:nvSpPr>
        <p:spPr>
          <a:xfrm>
            <a:off x="391887" y="2536367"/>
            <a:ext cx="2525484" cy="369332"/>
          </a:xfrm>
          <a:prstGeom prst="rect">
            <a:avLst/>
          </a:prstGeom>
          <a:noFill/>
        </p:spPr>
        <p:txBody>
          <a:bodyPr wrap="square" rtlCol="0">
            <a:spAutoFit/>
          </a:bodyPr>
          <a:lstStyle/>
          <a:p>
            <a:r>
              <a:rPr lang="fr-BE" dirty="0" smtClean="0">
                <a:solidFill>
                  <a:srgbClr val="FF0000"/>
                </a:solidFill>
              </a:rPr>
              <a:t>Document &lt; 5 ans</a:t>
            </a:r>
            <a:endParaRPr lang="fr-B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4"/>
          <p:cNvGrpSpPr/>
          <p:nvPr/>
        </p:nvGrpSpPr>
        <p:grpSpPr>
          <a:xfrm>
            <a:off x="446931" y="689547"/>
            <a:ext cx="8477993" cy="726832"/>
            <a:chOff x="1485714" y="1104896"/>
            <a:chExt cx="7377910" cy="726832"/>
          </a:xfrm>
        </p:grpSpPr>
        <p:grpSp>
          <p:nvGrpSpPr>
            <p:cNvPr id="3" name="Groupe 9"/>
            <p:cNvGrpSpPr/>
            <p:nvPr/>
          </p:nvGrpSpPr>
          <p:grpSpPr>
            <a:xfrm>
              <a:off x="1527805" y="1104896"/>
              <a:ext cx="7335819" cy="726831"/>
              <a:chOff x="632454" y="946169"/>
              <a:chExt cx="7335819" cy="726831"/>
            </a:xfrm>
          </p:grpSpPr>
          <p:sp>
            <p:nvSpPr>
              <p:cNvPr id="40" name="Pentagone 39"/>
              <p:cNvSpPr/>
              <p:nvPr/>
            </p:nvSpPr>
            <p:spPr>
              <a:xfrm rot="10800000">
                <a:off x="632454" y="946169"/>
                <a:ext cx="7335818" cy="72682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Pentagone 4"/>
              <p:cNvSpPr/>
              <p:nvPr/>
            </p:nvSpPr>
            <p:spPr>
              <a:xfrm>
                <a:off x="814167" y="946173"/>
                <a:ext cx="7154106" cy="726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511" tIns="80010" rIns="149352" bIns="80010" numCol="1" spcCol="1270" anchor="ctr" anchorCtr="0">
                <a:noAutofit/>
              </a:bodyPr>
              <a:lstStyle/>
              <a:p>
                <a:pPr lvl="0" algn="ctr" defTabSz="933450">
                  <a:lnSpc>
                    <a:spcPct val="90000"/>
                  </a:lnSpc>
                  <a:spcBef>
                    <a:spcPct val="0"/>
                  </a:spcBef>
                  <a:spcAft>
                    <a:spcPct val="35000"/>
                  </a:spcAft>
                </a:pPr>
                <a:r>
                  <a:rPr lang="fr-BE" sz="2100" kern="1200" dirty="0" smtClean="0"/>
                  <a:t>    Exploitant  d’une </a:t>
                </a:r>
                <a:r>
                  <a:rPr lang="fr-BE" sz="2100" kern="1200" dirty="0" smtClean="0">
                    <a:solidFill>
                      <a:srgbClr val="FF0000"/>
                    </a:solidFill>
                  </a:rPr>
                  <a:t>installation /activité à risque pour le sol </a:t>
                </a:r>
                <a:r>
                  <a:rPr lang="fr-BE" sz="2100" kern="1200" dirty="0" smtClean="0"/>
                  <a:t>– art 24 -</a:t>
                </a:r>
                <a:endParaRPr lang="fr-BE" sz="2100" kern="1200" dirty="0"/>
              </a:p>
            </p:txBody>
          </p:sp>
        </p:grpSp>
        <p:sp>
          <p:nvSpPr>
            <p:cNvPr id="39" name="Ellipse 38"/>
            <p:cNvSpPr/>
            <p:nvPr/>
          </p:nvSpPr>
          <p:spPr>
            <a:xfrm>
              <a:off x="1485714" y="1104901"/>
              <a:ext cx="726827" cy="726827"/>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9" name="Flèche vers le bas 28"/>
          <p:cNvSpPr/>
          <p:nvPr/>
        </p:nvSpPr>
        <p:spPr>
          <a:xfrm rot="16200000" flipH="1">
            <a:off x="4496807" y="2164438"/>
            <a:ext cx="395172" cy="143978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35" name="ZoneTexte 34"/>
          <p:cNvSpPr txBox="1"/>
          <p:nvPr/>
        </p:nvSpPr>
        <p:spPr>
          <a:xfrm>
            <a:off x="1651288" y="1802174"/>
            <a:ext cx="2188714" cy="1477328"/>
          </a:xfrm>
          <a:prstGeom prst="rect">
            <a:avLst/>
          </a:prstGeom>
          <a:noFill/>
          <a:ln w="6350">
            <a:solidFill>
              <a:schemeClr val="tx1"/>
            </a:solidFill>
          </a:ln>
        </p:spPr>
        <p:txBody>
          <a:bodyPr wrap="square" rtlCol="0">
            <a:spAutoFit/>
          </a:bodyPr>
          <a:lstStyle/>
          <a:p>
            <a:r>
              <a:rPr lang="fr-BE" dirty="0" smtClean="0"/>
              <a:t>Annexe VI </a:t>
            </a:r>
          </a:p>
          <a:p>
            <a:r>
              <a:rPr lang="fr-BE" dirty="0" smtClean="0">
                <a:ea typeface="ＭＳ Ｐゴシック" charset="-128"/>
              </a:rPr>
              <a:t>Liste des activités et installations potentiellement polluantes</a:t>
            </a:r>
            <a:endParaRPr lang="fr-BE" dirty="0"/>
          </a:p>
        </p:txBody>
      </p:sp>
      <p:sp>
        <p:nvSpPr>
          <p:cNvPr id="37" name="ZoneTexte 36"/>
          <p:cNvSpPr txBox="1"/>
          <p:nvPr/>
        </p:nvSpPr>
        <p:spPr>
          <a:xfrm>
            <a:off x="5611229" y="2235530"/>
            <a:ext cx="2967287" cy="1723549"/>
          </a:xfrm>
          <a:prstGeom prst="rect">
            <a:avLst/>
          </a:prstGeom>
          <a:noFill/>
          <a:ln w="6350">
            <a:solidFill>
              <a:schemeClr val="tx1"/>
            </a:solidFill>
          </a:ln>
        </p:spPr>
        <p:txBody>
          <a:bodyPr wrap="square" rtlCol="0">
            <a:spAutoFit/>
          </a:bodyPr>
          <a:lstStyle/>
          <a:p>
            <a:r>
              <a:rPr lang="fr-BE" sz="1600" b="1" dirty="0" smtClean="0"/>
              <a:t>AGW  « rubrique du PE » </a:t>
            </a:r>
            <a:r>
              <a:rPr lang="fr-BE" dirty="0" smtClean="0"/>
              <a:t>détermine la liste des installations ou activités présentant un risque pour le sol.</a:t>
            </a:r>
          </a:p>
          <a:p>
            <a:r>
              <a:rPr lang="fr-BE" dirty="0" smtClean="0">
                <a:solidFill>
                  <a:srgbClr val="FF0000"/>
                </a:solidFill>
              </a:rPr>
              <a:t>Adopté 27 septembre 2018</a:t>
            </a:r>
            <a:endParaRPr lang="fr-BE" dirty="0" smtClean="0"/>
          </a:p>
        </p:txBody>
      </p:sp>
      <p:sp>
        <p:nvSpPr>
          <p:cNvPr id="38" name="Flèche à angle droit 37"/>
          <p:cNvSpPr/>
          <p:nvPr/>
        </p:nvSpPr>
        <p:spPr>
          <a:xfrm rot="15894738" flipH="1">
            <a:off x="3864493" y="1220375"/>
            <a:ext cx="805409" cy="786063"/>
          </a:xfrm>
          <a:prstGeom prst="bentUpArrow">
            <a:avLst>
              <a:gd name="adj1" fmla="val 22018"/>
              <a:gd name="adj2" fmla="val 25000"/>
              <a:gd name="adj3" fmla="val 2500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2" name="Multiplier 41"/>
          <p:cNvSpPr/>
          <p:nvPr/>
        </p:nvSpPr>
        <p:spPr>
          <a:xfrm>
            <a:off x="1651288" y="1802174"/>
            <a:ext cx="1459831" cy="1336959"/>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3" name="ZoneTexte 12"/>
          <p:cNvSpPr txBox="1"/>
          <p:nvPr/>
        </p:nvSpPr>
        <p:spPr>
          <a:xfrm>
            <a:off x="827658" y="117455"/>
            <a:ext cx="7319495" cy="461665"/>
          </a:xfrm>
          <a:prstGeom prst="rect">
            <a:avLst/>
          </a:prstGeom>
          <a:noFill/>
        </p:spPr>
        <p:txBody>
          <a:bodyPr wrap="square" rtlCol="0">
            <a:spAutoFit/>
          </a:bodyPr>
          <a:lstStyle/>
          <a:p>
            <a:pPr marL="457200" indent="-457200"/>
            <a:r>
              <a:rPr lang="fr-BE" sz="2400" dirty="0" smtClean="0"/>
              <a:t>3. LES ÉLÉMENTS GÉNÉRATEURS ET LES DEROGATIONS</a:t>
            </a:r>
            <a:endParaRPr lang="fr-BE"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7" grpId="0" animBg="1"/>
      <p:bldP spid="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4"/>
          <p:cNvGrpSpPr/>
          <p:nvPr/>
        </p:nvGrpSpPr>
        <p:grpSpPr>
          <a:xfrm>
            <a:off x="446931" y="689547"/>
            <a:ext cx="8477993" cy="726832"/>
            <a:chOff x="1485714" y="1104896"/>
            <a:chExt cx="7377910" cy="726832"/>
          </a:xfrm>
        </p:grpSpPr>
        <p:grpSp>
          <p:nvGrpSpPr>
            <p:cNvPr id="3" name="Groupe 9"/>
            <p:cNvGrpSpPr/>
            <p:nvPr/>
          </p:nvGrpSpPr>
          <p:grpSpPr>
            <a:xfrm>
              <a:off x="1527805" y="1104896"/>
              <a:ext cx="7335819" cy="726831"/>
              <a:chOff x="632454" y="946169"/>
              <a:chExt cx="7335819" cy="726831"/>
            </a:xfrm>
          </p:grpSpPr>
          <p:sp>
            <p:nvSpPr>
              <p:cNvPr id="40" name="Pentagone 39"/>
              <p:cNvSpPr/>
              <p:nvPr/>
            </p:nvSpPr>
            <p:spPr>
              <a:xfrm rot="10800000">
                <a:off x="632454" y="946169"/>
                <a:ext cx="7335818" cy="72682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Pentagone 4"/>
              <p:cNvSpPr/>
              <p:nvPr/>
            </p:nvSpPr>
            <p:spPr>
              <a:xfrm>
                <a:off x="814167" y="946173"/>
                <a:ext cx="7154106" cy="726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511" tIns="80010" rIns="149352" bIns="80010" numCol="1" spcCol="1270" anchor="ctr" anchorCtr="0">
                <a:noAutofit/>
              </a:bodyPr>
              <a:lstStyle/>
              <a:p>
                <a:pPr lvl="0" algn="ctr" defTabSz="933450">
                  <a:lnSpc>
                    <a:spcPct val="90000"/>
                  </a:lnSpc>
                  <a:spcBef>
                    <a:spcPct val="0"/>
                  </a:spcBef>
                  <a:spcAft>
                    <a:spcPct val="35000"/>
                  </a:spcAft>
                </a:pPr>
                <a:r>
                  <a:rPr lang="fr-BE" sz="2100" kern="1200" dirty="0" smtClean="0"/>
                  <a:t>    Exploitant  d’une </a:t>
                </a:r>
                <a:r>
                  <a:rPr lang="fr-BE" sz="2100" kern="1200" dirty="0" smtClean="0">
                    <a:solidFill>
                      <a:srgbClr val="FF0000"/>
                    </a:solidFill>
                  </a:rPr>
                  <a:t>installation /activité à risque </a:t>
                </a:r>
                <a:r>
                  <a:rPr lang="fr-BE" sz="2100" b="1" u="sng" dirty="0" smtClean="0">
                    <a:solidFill>
                      <a:srgbClr val="FF0000"/>
                    </a:solidFill>
                  </a:rPr>
                  <a:t>IED/IPPC</a:t>
                </a:r>
                <a:r>
                  <a:rPr lang="fr-BE" sz="2100" dirty="0" smtClean="0"/>
                  <a:t>– </a:t>
                </a:r>
                <a:r>
                  <a:rPr lang="fr-BE" sz="2100" kern="1200" dirty="0" smtClean="0"/>
                  <a:t>art 24 -</a:t>
                </a:r>
                <a:endParaRPr lang="fr-BE" sz="2100" kern="1200" dirty="0"/>
              </a:p>
            </p:txBody>
          </p:sp>
        </p:grpSp>
        <p:sp>
          <p:nvSpPr>
            <p:cNvPr id="39" name="Ellipse 38"/>
            <p:cNvSpPr/>
            <p:nvPr/>
          </p:nvSpPr>
          <p:spPr>
            <a:xfrm>
              <a:off x="1485714" y="1104901"/>
              <a:ext cx="726827" cy="726827"/>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43" name="ZoneTexte 42"/>
          <p:cNvSpPr txBox="1"/>
          <p:nvPr/>
        </p:nvSpPr>
        <p:spPr>
          <a:xfrm>
            <a:off x="827658" y="117455"/>
            <a:ext cx="7319495" cy="461665"/>
          </a:xfrm>
          <a:prstGeom prst="rect">
            <a:avLst/>
          </a:prstGeom>
          <a:noFill/>
        </p:spPr>
        <p:txBody>
          <a:bodyPr wrap="square" rtlCol="0">
            <a:spAutoFit/>
          </a:bodyPr>
          <a:lstStyle/>
          <a:p>
            <a:pPr marL="457200" indent="-457200">
              <a:buFont typeface="+mj-lt"/>
              <a:buAutoNum type="arabicPeriod" startAt="4"/>
            </a:pPr>
            <a:r>
              <a:rPr lang="fr-BE" sz="2400" dirty="0" smtClean="0"/>
              <a:t>LES ÉLÉMENTS GÉNÉRATEURS ET LES DEROGATIONS</a:t>
            </a:r>
            <a:endParaRPr lang="fr-BE" sz="2400" dirty="0"/>
          </a:p>
        </p:txBody>
      </p:sp>
      <p:grpSp>
        <p:nvGrpSpPr>
          <p:cNvPr id="13" name="Groupe 56"/>
          <p:cNvGrpSpPr/>
          <p:nvPr/>
        </p:nvGrpSpPr>
        <p:grpSpPr>
          <a:xfrm>
            <a:off x="5855002" y="1675281"/>
            <a:ext cx="3022298" cy="3002407"/>
            <a:chOff x="5855002" y="1675281"/>
            <a:chExt cx="3022298" cy="3002407"/>
          </a:xfrm>
        </p:grpSpPr>
        <p:sp>
          <p:nvSpPr>
            <p:cNvPr id="14" name="Ellipse 13"/>
            <p:cNvSpPr/>
            <p:nvPr/>
          </p:nvSpPr>
          <p:spPr>
            <a:xfrm>
              <a:off x="6635524" y="1675281"/>
              <a:ext cx="2241776" cy="2147977"/>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5" name="Flèche vers le bas 14"/>
            <p:cNvSpPr/>
            <p:nvPr/>
          </p:nvSpPr>
          <p:spPr>
            <a:xfrm rot="2994203">
              <a:off x="7138238" y="3645256"/>
              <a:ext cx="342256" cy="4931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nvGrpSpPr>
            <p:cNvPr id="16" name="Groupe 55"/>
            <p:cNvGrpSpPr/>
            <p:nvPr/>
          </p:nvGrpSpPr>
          <p:grpSpPr>
            <a:xfrm>
              <a:off x="5855002" y="3937558"/>
              <a:ext cx="1641012" cy="740130"/>
              <a:chOff x="5855002" y="4036618"/>
              <a:chExt cx="1641012" cy="740130"/>
            </a:xfrm>
          </p:grpSpPr>
          <p:sp>
            <p:nvSpPr>
              <p:cNvPr id="17" name="Ellipse 16"/>
              <p:cNvSpPr/>
              <p:nvPr/>
            </p:nvSpPr>
            <p:spPr>
              <a:xfrm>
                <a:off x="5961682" y="4036618"/>
                <a:ext cx="1347684" cy="74013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8" name="ZoneTexte 17"/>
              <p:cNvSpPr txBox="1"/>
              <p:nvPr/>
            </p:nvSpPr>
            <p:spPr>
              <a:xfrm>
                <a:off x="5855002" y="4074718"/>
                <a:ext cx="1641012" cy="646331"/>
              </a:xfrm>
              <a:prstGeom prst="rect">
                <a:avLst/>
              </a:prstGeom>
              <a:noFill/>
            </p:spPr>
            <p:txBody>
              <a:bodyPr wrap="square" rtlCol="0">
                <a:spAutoFit/>
              </a:bodyPr>
              <a:lstStyle/>
              <a:p>
                <a:pPr algn="ctr"/>
                <a:r>
                  <a:rPr lang="fr-BE" dirty="0" smtClean="0"/>
                  <a:t>Rapport de base</a:t>
                </a:r>
                <a:endParaRPr lang="fr-BE" dirty="0"/>
              </a:p>
            </p:txBody>
          </p:sp>
        </p:grpSp>
      </p:grpSp>
      <p:grpSp>
        <p:nvGrpSpPr>
          <p:cNvPr id="19" name="Groupe 43"/>
          <p:cNvGrpSpPr/>
          <p:nvPr/>
        </p:nvGrpSpPr>
        <p:grpSpPr>
          <a:xfrm>
            <a:off x="1200238" y="1935136"/>
            <a:ext cx="5298591" cy="2595413"/>
            <a:chOff x="1200238" y="1935136"/>
            <a:chExt cx="5298591" cy="2595413"/>
          </a:xfrm>
        </p:grpSpPr>
        <p:sp>
          <p:nvSpPr>
            <p:cNvPr id="20" name="Ellipse 19"/>
            <p:cNvSpPr/>
            <p:nvPr/>
          </p:nvSpPr>
          <p:spPr>
            <a:xfrm>
              <a:off x="1200238" y="1935136"/>
              <a:ext cx="5298591" cy="18552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1" name="Flèche vers le bas 20"/>
            <p:cNvSpPr/>
            <p:nvPr/>
          </p:nvSpPr>
          <p:spPr>
            <a:xfrm rot="2994203">
              <a:off x="2435959" y="3603002"/>
              <a:ext cx="342256" cy="4931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nvGrpSpPr>
            <p:cNvPr id="22" name="Groupe 41"/>
            <p:cNvGrpSpPr/>
            <p:nvPr/>
          </p:nvGrpSpPr>
          <p:grpSpPr>
            <a:xfrm>
              <a:off x="1200238" y="3790419"/>
              <a:ext cx="1705694" cy="740130"/>
              <a:chOff x="1200238" y="3732810"/>
              <a:chExt cx="1705694" cy="740130"/>
            </a:xfrm>
          </p:grpSpPr>
          <p:sp>
            <p:nvSpPr>
              <p:cNvPr id="23" name="Ellipse 22"/>
              <p:cNvSpPr/>
              <p:nvPr/>
            </p:nvSpPr>
            <p:spPr>
              <a:xfrm>
                <a:off x="1200238" y="3732810"/>
                <a:ext cx="1347684" cy="74013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4" name="ZoneTexte 23"/>
              <p:cNvSpPr txBox="1"/>
              <p:nvPr/>
            </p:nvSpPr>
            <p:spPr>
              <a:xfrm>
                <a:off x="1264920" y="3765649"/>
                <a:ext cx="1641012" cy="646331"/>
              </a:xfrm>
              <a:prstGeom prst="rect">
                <a:avLst/>
              </a:prstGeom>
              <a:noFill/>
            </p:spPr>
            <p:txBody>
              <a:bodyPr wrap="square" rtlCol="0">
                <a:spAutoFit/>
              </a:bodyPr>
              <a:lstStyle/>
              <a:p>
                <a:r>
                  <a:rPr lang="fr-BE" dirty="0" smtClean="0"/>
                  <a:t>Etude orientation</a:t>
                </a:r>
                <a:endParaRPr lang="fr-BE" dirty="0"/>
              </a:p>
            </p:txBody>
          </p:sp>
        </p:grpSp>
      </p:grpSp>
      <p:grpSp>
        <p:nvGrpSpPr>
          <p:cNvPr id="25" name="Groupe 34"/>
          <p:cNvGrpSpPr/>
          <p:nvPr/>
        </p:nvGrpSpPr>
        <p:grpSpPr>
          <a:xfrm>
            <a:off x="1485256" y="2136819"/>
            <a:ext cx="4823460" cy="1595991"/>
            <a:chOff x="1377142" y="1675281"/>
            <a:chExt cx="4823460" cy="1595991"/>
          </a:xfrm>
        </p:grpSpPr>
        <p:grpSp>
          <p:nvGrpSpPr>
            <p:cNvPr id="26" name="Groupe 16"/>
            <p:cNvGrpSpPr/>
            <p:nvPr/>
          </p:nvGrpSpPr>
          <p:grpSpPr>
            <a:xfrm>
              <a:off x="3129742" y="1675281"/>
              <a:ext cx="3070860" cy="543395"/>
              <a:chOff x="198477" y="-1074984"/>
              <a:chExt cx="3070860" cy="543395"/>
            </a:xfrm>
          </p:grpSpPr>
          <p:sp>
            <p:nvSpPr>
              <p:cNvPr id="48" name="Ellipse 17"/>
              <p:cNvSpPr/>
              <p:nvPr/>
            </p:nvSpPr>
            <p:spPr>
              <a:xfrm>
                <a:off x="792480" y="-1074984"/>
                <a:ext cx="1925082" cy="543395"/>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61249"/>
                  <a:satOff val="-878"/>
                  <a:lumOff val="5123"/>
                  <a:alphaOff val="0"/>
                </a:schemeClr>
              </a:effectRef>
              <a:fontRef idx="minor">
                <a:schemeClr val="lt1"/>
              </a:fontRef>
            </p:style>
          </p:sp>
          <p:sp>
            <p:nvSpPr>
              <p:cNvPr id="49" name="Ellipse 4"/>
              <p:cNvSpPr/>
              <p:nvPr/>
            </p:nvSpPr>
            <p:spPr>
              <a:xfrm>
                <a:off x="198477" y="-1010646"/>
                <a:ext cx="3070860" cy="3842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2. Terme  du permis </a:t>
                </a:r>
                <a:endParaRPr lang="fr-BE" sz="1600" b="1" kern="1200" dirty="0"/>
              </a:p>
            </p:txBody>
          </p:sp>
        </p:grpSp>
        <p:grpSp>
          <p:nvGrpSpPr>
            <p:cNvPr id="27" name="Groupe 19"/>
            <p:cNvGrpSpPr/>
            <p:nvPr/>
          </p:nvGrpSpPr>
          <p:grpSpPr>
            <a:xfrm>
              <a:off x="1377142" y="1675281"/>
              <a:ext cx="3749648" cy="918355"/>
              <a:chOff x="853491" y="441750"/>
              <a:chExt cx="3670331" cy="918355"/>
            </a:xfrm>
          </p:grpSpPr>
          <p:sp>
            <p:nvSpPr>
              <p:cNvPr id="46" name="Ellipse 45"/>
              <p:cNvSpPr/>
              <p:nvPr/>
            </p:nvSpPr>
            <p:spPr>
              <a:xfrm>
                <a:off x="853491" y="441750"/>
                <a:ext cx="2424376" cy="918355"/>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122498"/>
                  <a:satOff val="-1757"/>
                  <a:lumOff val="10246"/>
                  <a:alphaOff val="0"/>
                </a:schemeClr>
              </a:effectRef>
              <a:fontRef idx="minor">
                <a:schemeClr val="lt1"/>
              </a:fontRef>
            </p:style>
          </p:sp>
          <p:sp>
            <p:nvSpPr>
              <p:cNvPr id="47" name="Ellipse 4"/>
              <p:cNvSpPr/>
              <p:nvPr/>
            </p:nvSpPr>
            <p:spPr>
              <a:xfrm>
                <a:off x="1056114" y="576240"/>
                <a:ext cx="3467708" cy="649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342900" lvl="0" indent="-342900" defTabSz="622300" rtl="0">
                  <a:lnSpc>
                    <a:spcPct val="90000"/>
                  </a:lnSpc>
                  <a:spcBef>
                    <a:spcPct val="0"/>
                  </a:spcBef>
                  <a:spcAft>
                    <a:spcPts val="0"/>
                  </a:spcAft>
                </a:pPr>
                <a:r>
                  <a:rPr lang="fr-BE" sz="1400" b="1" kern="1200" dirty="0" smtClean="0"/>
                  <a:t>1. Cessation</a:t>
                </a:r>
                <a:r>
                  <a:rPr lang="fr-BE" sz="1400" b="1" dirty="0" smtClean="0"/>
                  <a:t> </a:t>
                </a:r>
                <a:r>
                  <a:rPr lang="fr-BE" sz="1400" b="1" kern="1200" dirty="0" smtClean="0"/>
                  <a:t>activité à risque</a:t>
                </a:r>
                <a:endParaRPr lang="fr-BE" sz="1400" b="1" kern="1200" dirty="0"/>
              </a:p>
            </p:txBody>
          </p:sp>
        </p:grpSp>
        <p:grpSp>
          <p:nvGrpSpPr>
            <p:cNvPr id="28" name="Groupe 22"/>
            <p:cNvGrpSpPr/>
            <p:nvPr/>
          </p:nvGrpSpPr>
          <p:grpSpPr>
            <a:xfrm>
              <a:off x="1396184" y="2332899"/>
              <a:ext cx="2080321" cy="570726"/>
              <a:chOff x="1023388" y="1332837"/>
              <a:chExt cx="2080321" cy="570726"/>
            </a:xfrm>
          </p:grpSpPr>
          <p:sp>
            <p:nvSpPr>
              <p:cNvPr id="44" name="Ellipse 43"/>
              <p:cNvSpPr/>
              <p:nvPr/>
            </p:nvSpPr>
            <p:spPr>
              <a:xfrm>
                <a:off x="1067091" y="1332837"/>
                <a:ext cx="2036618" cy="570726"/>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183747"/>
                  <a:satOff val="-2635"/>
                  <a:lumOff val="15369"/>
                  <a:alphaOff val="0"/>
                </a:schemeClr>
              </a:effectRef>
              <a:fontRef idx="minor">
                <a:schemeClr val="lt1"/>
              </a:fontRef>
            </p:style>
          </p:sp>
          <p:sp>
            <p:nvSpPr>
              <p:cNvPr id="45" name="Ellipse 4"/>
              <p:cNvSpPr/>
              <p:nvPr/>
            </p:nvSpPr>
            <p:spPr>
              <a:xfrm>
                <a:off x="1023388" y="1401178"/>
                <a:ext cx="2079985" cy="403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3. Retrait permis</a:t>
                </a:r>
                <a:endParaRPr lang="fr-BE" sz="1600" b="1" kern="1200" dirty="0"/>
              </a:p>
            </p:txBody>
          </p:sp>
        </p:grpSp>
        <p:grpSp>
          <p:nvGrpSpPr>
            <p:cNvPr id="30" name="Groupe 25"/>
            <p:cNvGrpSpPr/>
            <p:nvPr/>
          </p:nvGrpSpPr>
          <p:grpSpPr>
            <a:xfrm>
              <a:off x="3380790" y="2145897"/>
              <a:ext cx="2150336" cy="603901"/>
              <a:chOff x="929410" y="1615847"/>
              <a:chExt cx="2150336" cy="603901"/>
            </a:xfrm>
          </p:grpSpPr>
          <p:sp>
            <p:nvSpPr>
              <p:cNvPr id="34" name="Ellipse 33"/>
              <p:cNvSpPr/>
              <p:nvPr/>
            </p:nvSpPr>
            <p:spPr>
              <a:xfrm>
                <a:off x="929410" y="1615847"/>
                <a:ext cx="2150336" cy="603901"/>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229684"/>
                  <a:satOff val="-3294"/>
                  <a:lumOff val="19211"/>
                  <a:alphaOff val="0"/>
                </a:schemeClr>
              </a:effectRef>
              <a:fontRef idx="minor">
                <a:schemeClr val="lt1"/>
              </a:fontRef>
            </p:style>
          </p:sp>
          <p:sp>
            <p:nvSpPr>
              <p:cNvPr id="36" name="Ellipse 4"/>
              <p:cNvSpPr/>
              <p:nvPr/>
            </p:nvSpPr>
            <p:spPr>
              <a:xfrm>
                <a:off x="1290040" y="1704286"/>
                <a:ext cx="1520516" cy="427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4. Interdiction d’exploiter</a:t>
                </a:r>
                <a:endParaRPr lang="fr-BE" sz="1600" b="1" kern="1200" dirty="0"/>
              </a:p>
            </p:txBody>
          </p:sp>
        </p:grpSp>
        <p:grpSp>
          <p:nvGrpSpPr>
            <p:cNvPr id="31" name="Groupe 28"/>
            <p:cNvGrpSpPr/>
            <p:nvPr/>
          </p:nvGrpSpPr>
          <p:grpSpPr>
            <a:xfrm>
              <a:off x="3028992" y="2618262"/>
              <a:ext cx="2002970" cy="653010"/>
              <a:chOff x="596105" y="2340061"/>
              <a:chExt cx="2002970" cy="653010"/>
            </a:xfrm>
          </p:grpSpPr>
          <p:sp>
            <p:nvSpPr>
              <p:cNvPr id="32" name="Ellipse 31"/>
              <p:cNvSpPr/>
              <p:nvPr/>
            </p:nvSpPr>
            <p:spPr>
              <a:xfrm>
                <a:off x="596105" y="2377139"/>
                <a:ext cx="2002970" cy="442981"/>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306246"/>
                  <a:satOff val="-4392"/>
                  <a:lumOff val="25615"/>
                  <a:alphaOff val="0"/>
                </a:schemeClr>
              </a:effectRef>
              <a:fontRef idx="minor">
                <a:schemeClr val="lt1"/>
              </a:fontRef>
            </p:style>
          </p:sp>
          <p:sp>
            <p:nvSpPr>
              <p:cNvPr id="33" name="Ellipse 4"/>
              <p:cNvSpPr/>
              <p:nvPr/>
            </p:nvSpPr>
            <p:spPr>
              <a:xfrm>
                <a:off x="889433" y="2340061"/>
                <a:ext cx="1416314" cy="653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5. Faillite</a:t>
                </a:r>
                <a:endParaRPr lang="fr-BE" sz="1600" b="1" kern="1200" dirty="0"/>
              </a:p>
            </p:txBody>
          </p:sp>
        </p:grpSp>
      </p:grpSp>
      <p:grpSp>
        <p:nvGrpSpPr>
          <p:cNvPr id="50" name="Groupe 57"/>
          <p:cNvGrpSpPr/>
          <p:nvPr/>
        </p:nvGrpSpPr>
        <p:grpSpPr>
          <a:xfrm>
            <a:off x="6859458" y="2003534"/>
            <a:ext cx="1766383" cy="1353590"/>
            <a:chOff x="6859458" y="2003534"/>
            <a:chExt cx="1766383" cy="1353590"/>
          </a:xfrm>
        </p:grpSpPr>
        <p:sp>
          <p:nvSpPr>
            <p:cNvPr id="51" name="Ellipse 50"/>
            <p:cNvSpPr/>
            <p:nvPr/>
          </p:nvSpPr>
          <p:spPr>
            <a:xfrm>
              <a:off x="6859459" y="2003534"/>
              <a:ext cx="1766382" cy="603901"/>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229684"/>
                <a:satOff val="-3294"/>
                <a:lumOff val="19211"/>
                <a:alphaOff val="0"/>
              </a:schemeClr>
            </a:effectRef>
            <a:fontRef idx="minor">
              <a:schemeClr val="lt1"/>
            </a:fontRef>
          </p:style>
        </p:sp>
        <p:sp>
          <p:nvSpPr>
            <p:cNvPr id="52" name="Ellipse 4"/>
            <p:cNvSpPr/>
            <p:nvPr/>
          </p:nvSpPr>
          <p:spPr>
            <a:xfrm>
              <a:off x="6859459" y="2091973"/>
              <a:ext cx="1520516" cy="427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 Actualisation permis</a:t>
              </a:r>
              <a:endParaRPr lang="fr-BE" sz="1600" b="1" kern="1200" dirty="0"/>
            </a:p>
          </p:txBody>
        </p:sp>
        <p:sp>
          <p:nvSpPr>
            <p:cNvPr id="53" name="Ellipse 52"/>
            <p:cNvSpPr/>
            <p:nvPr/>
          </p:nvSpPr>
          <p:spPr>
            <a:xfrm>
              <a:off x="6859458" y="2753223"/>
              <a:ext cx="1766383" cy="603901"/>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229684"/>
                <a:satOff val="-3294"/>
                <a:lumOff val="19211"/>
                <a:alphaOff val="0"/>
              </a:schemeClr>
            </a:effectRef>
            <a:fontRef idx="minor">
              <a:schemeClr val="lt1"/>
            </a:fontRef>
          </p:style>
        </p:sp>
        <p:sp>
          <p:nvSpPr>
            <p:cNvPr id="54" name="Ellipse 4"/>
            <p:cNvSpPr/>
            <p:nvPr/>
          </p:nvSpPr>
          <p:spPr>
            <a:xfrm>
              <a:off x="6859459" y="2862778"/>
              <a:ext cx="1520516" cy="427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 Demande de permis</a:t>
              </a:r>
              <a:endParaRPr lang="fr-BE" sz="1600" b="1"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4"/>
          <p:cNvGrpSpPr/>
          <p:nvPr/>
        </p:nvGrpSpPr>
        <p:grpSpPr>
          <a:xfrm>
            <a:off x="446931" y="689547"/>
            <a:ext cx="8477993" cy="726832"/>
            <a:chOff x="1485714" y="1104896"/>
            <a:chExt cx="7377910" cy="726832"/>
          </a:xfrm>
        </p:grpSpPr>
        <p:grpSp>
          <p:nvGrpSpPr>
            <p:cNvPr id="3" name="Groupe 9"/>
            <p:cNvGrpSpPr/>
            <p:nvPr/>
          </p:nvGrpSpPr>
          <p:grpSpPr>
            <a:xfrm>
              <a:off x="1527805" y="1104896"/>
              <a:ext cx="7335819" cy="726831"/>
              <a:chOff x="632454" y="946169"/>
              <a:chExt cx="7335819" cy="726831"/>
            </a:xfrm>
          </p:grpSpPr>
          <p:sp>
            <p:nvSpPr>
              <p:cNvPr id="40" name="Pentagone 39"/>
              <p:cNvSpPr/>
              <p:nvPr/>
            </p:nvSpPr>
            <p:spPr>
              <a:xfrm rot="10800000">
                <a:off x="632454" y="946169"/>
                <a:ext cx="7335818" cy="72682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Pentagone 4"/>
              <p:cNvSpPr/>
              <p:nvPr/>
            </p:nvSpPr>
            <p:spPr>
              <a:xfrm>
                <a:off x="814167" y="946173"/>
                <a:ext cx="7154106" cy="726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511" tIns="80010" rIns="149352" bIns="80010" numCol="1" spcCol="1270" anchor="ctr" anchorCtr="0">
                <a:noAutofit/>
              </a:bodyPr>
              <a:lstStyle/>
              <a:p>
                <a:pPr lvl="0" algn="ctr" defTabSz="933450">
                  <a:lnSpc>
                    <a:spcPct val="90000"/>
                  </a:lnSpc>
                  <a:spcBef>
                    <a:spcPct val="0"/>
                  </a:spcBef>
                  <a:spcAft>
                    <a:spcPct val="35000"/>
                  </a:spcAft>
                </a:pPr>
                <a:r>
                  <a:rPr lang="fr-BE" sz="2100" kern="1200" dirty="0" smtClean="0"/>
                  <a:t>    Exploitant  d’une </a:t>
                </a:r>
                <a:r>
                  <a:rPr lang="fr-BE" sz="2100" kern="1200" dirty="0" smtClean="0">
                    <a:solidFill>
                      <a:srgbClr val="FF0000"/>
                    </a:solidFill>
                  </a:rPr>
                  <a:t>station-service </a:t>
                </a:r>
                <a:r>
                  <a:rPr lang="fr-BE" sz="2100" dirty="0" smtClean="0"/>
                  <a:t>– </a:t>
                </a:r>
                <a:r>
                  <a:rPr lang="fr-BE" sz="2100" kern="1200" dirty="0" smtClean="0"/>
                  <a:t>art 24 -</a:t>
                </a:r>
                <a:endParaRPr lang="fr-BE" sz="2100" kern="1200" dirty="0"/>
              </a:p>
            </p:txBody>
          </p:sp>
        </p:grpSp>
        <p:sp>
          <p:nvSpPr>
            <p:cNvPr id="39" name="Ellipse 38"/>
            <p:cNvSpPr/>
            <p:nvPr/>
          </p:nvSpPr>
          <p:spPr>
            <a:xfrm>
              <a:off x="1485714" y="1104901"/>
              <a:ext cx="726827" cy="726827"/>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43" name="ZoneTexte 42"/>
          <p:cNvSpPr txBox="1"/>
          <p:nvPr/>
        </p:nvSpPr>
        <p:spPr>
          <a:xfrm>
            <a:off x="827658" y="117455"/>
            <a:ext cx="7319495" cy="461665"/>
          </a:xfrm>
          <a:prstGeom prst="rect">
            <a:avLst/>
          </a:prstGeom>
          <a:noFill/>
        </p:spPr>
        <p:txBody>
          <a:bodyPr wrap="square" rtlCol="0">
            <a:spAutoFit/>
          </a:bodyPr>
          <a:lstStyle/>
          <a:p>
            <a:pPr marL="457200" indent="-457200">
              <a:buFont typeface="+mj-lt"/>
              <a:buAutoNum type="arabicPeriod" startAt="4"/>
            </a:pPr>
            <a:r>
              <a:rPr lang="fr-BE" sz="2400" dirty="0" smtClean="0"/>
              <a:t>LES ÉLÉMENTS GÉNÉRATEURS ET LES DEROGATIONS</a:t>
            </a:r>
            <a:endParaRPr lang="fr-BE" sz="2400" dirty="0"/>
          </a:p>
        </p:txBody>
      </p:sp>
      <p:grpSp>
        <p:nvGrpSpPr>
          <p:cNvPr id="50" name="Groupe 49"/>
          <p:cNvGrpSpPr/>
          <p:nvPr/>
        </p:nvGrpSpPr>
        <p:grpSpPr>
          <a:xfrm>
            <a:off x="3652630" y="2106056"/>
            <a:ext cx="5298591" cy="1855283"/>
            <a:chOff x="3652630" y="1935136"/>
            <a:chExt cx="5298591" cy="1855283"/>
          </a:xfrm>
        </p:grpSpPr>
        <p:sp>
          <p:nvSpPr>
            <p:cNvPr id="20" name="Ellipse 19"/>
            <p:cNvSpPr/>
            <p:nvPr/>
          </p:nvSpPr>
          <p:spPr>
            <a:xfrm>
              <a:off x="3652630" y="1935136"/>
              <a:ext cx="5298591" cy="18552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nvGrpSpPr>
            <p:cNvPr id="8" name="Groupe 34"/>
            <p:cNvGrpSpPr/>
            <p:nvPr/>
          </p:nvGrpSpPr>
          <p:grpSpPr>
            <a:xfrm>
              <a:off x="4090713" y="2192972"/>
              <a:ext cx="4823460" cy="1595991"/>
              <a:chOff x="1377142" y="1675281"/>
              <a:chExt cx="4823460" cy="1595991"/>
            </a:xfrm>
          </p:grpSpPr>
          <p:grpSp>
            <p:nvGrpSpPr>
              <p:cNvPr id="9" name="Groupe 16"/>
              <p:cNvGrpSpPr/>
              <p:nvPr/>
            </p:nvGrpSpPr>
            <p:grpSpPr>
              <a:xfrm>
                <a:off x="3129742" y="1675281"/>
                <a:ext cx="3070860" cy="543395"/>
                <a:chOff x="198477" y="-1074984"/>
                <a:chExt cx="3070860" cy="543395"/>
              </a:xfrm>
            </p:grpSpPr>
            <p:sp>
              <p:nvSpPr>
                <p:cNvPr id="48" name="Ellipse 17"/>
                <p:cNvSpPr/>
                <p:nvPr/>
              </p:nvSpPr>
              <p:spPr>
                <a:xfrm>
                  <a:off x="792480" y="-1074984"/>
                  <a:ext cx="1925082" cy="543395"/>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61249"/>
                    <a:satOff val="-878"/>
                    <a:lumOff val="5123"/>
                    <a:alphaOff val="0"/>
                  </a:schemeClr>
                </a:effectRef>
                <a:fontRef idx="minor">
                  <a:schemeClr val="lt1"/>
                </a:fontRef>
              </p:style>
            </p:sp>
            <p:sp>
              <p:nvSpPr>
                <p:cNvPr id="49" name="Ellipse 4"/>
                <p:cNvSpPr/>
                <p:nvPr/>
              </p:nvSpPr>
              <p:spPr>
                <a:xfrm>
                  <a:off x="198477" y="-1010646"/>
                  <a:ext cx="3070860" cy="3842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2. Terme  du permis </a:t>
                  </a:r>
                  <a:endParaRPr lang="fr-BE" sz="1600" b="1" kern="1200" dirty="0"/>
                </a:p>
              </p:txBody>
            </p:sp>
          </p:grpSp>
          <p:grpSp>
            <p:nvGrpSpPr>
              <p:cNvPr id="10" name="Groupe 19"/>
              <p:cNvGrpSpPr/>
              <p:nvPr/>
            </p:nvGrpSpPr>
            <p:grpSpPr>
              <a:xfrm>
                <a:off x="1377142" y="1675281"/>
                <a:ext cx="3749648" cy="918355"/>
                <a:chOff x="853491" y="441750"/>
                <a:chExt cx="3670331" cy="918355"/>
              </a:xfrm>
            </p:grpSpPr>
            <p:sp>
              <p:nvSpPr>
                <p:cNvPr id="46" name="Ellipse 45"/>
                <p:cNvSpPr/>
                <p:nvPr/>
              </p:nvSpPr>
              <p:spPr>
                <a:xfrm>
                  <a:off x="853491" y="441750"/>
                  <a:ext cx="2424376" cy="918355"/>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122498"/>
                    <a:satOff val="-1757"/>
                    <a:lumOff val="10246"/>
                    <a:alphaOff val="0"/>
                  </a:schemeClr>
                </a:effectRef>
                <a:fontRef idx="minor">
                  <a:schemeClr val="lt1"/>
                </a:fontRef>
              </p:style>
            </p:sp>
            <p:sp>
              <p:nvSpPr>
                <p:cNvPr id="47" name="Ellipse 4"/>
                <p:cNvSpPr/>
                <p:nvPr/>
              </p:nvSpPr>
              <p:spPr>
                <a:xfrm>
                  <a:off x="1056114" y="576240"/>
                  <a:ext cx="3467708" cy="649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342900" lvl="0" indent="-342900" defTabSz="622300" rtl="0">
                    <a:lnSpc>
                      <a:spcPct val="90000"/>
                    </a:lnSpc>
                    <a:spcBef>
                      <a:spcPct val="0"/>
                    </a:spcBef>
                    <a:spcAft>
                      <a:spcPts val="0"/>
                    </a:spcAft>
                  </a:pPr>
                  <a:r>
                    <a:rPr lang="fr-BE" sz="1400" b="1" kern="1200" dirty="0" smtClean="0"/>
                    <a:t>1. Cessation</a:t>
                  </a:r>
                  <a:r>
                    <a:rPr lang="fr-BE" sz="1400" b="1" dirty="0" smtClean="0"/>
                    <a:t> </a:t>
                  </a:r>
                  <a:r>
                    <a:rPr lang="fr-BE" sz="1400" b="1" kern="1200" dirty="0" smtClean="0"/>
                    <a:t>activité à risque</a:t>
                  </a:r>
                  <a:endParaRPr lang="fr-BE" sz="1400" b="1" kern="1200" dirty="0"/>
                </a:p>
              </p:txBody>
            </p:sp>
          </p:grpSp>
          <p:grpSp>
            <p:nvGrpSpPr>
              <p:cNvPr id="11" name="Groupe 22"/>
              <p:cNvGrpSpPr/>
              <p:nvPr/>
            </p:nvGrpSpPr>
            <p:grpSpPr>
              <a:xfrm>
                <a:off x="1396184" y="2332899"/>
                <a:ext cx="2080321" cy="570726"/>
                <a:chOff x="1023388" y="1332837"/>
                <a:chExt cx="2080321" cy="570726"/>
              </a:xfrm>
            </p:grpSpPr>
            <p:sp>
              <p:nvSpPr>
                <p:cNvPr id="44" name="Ellipse 43"/>
                <p:cNvSpPr/>
                <p:nvPr/>
              </p:nvSpPr>
              <p:spPr>
                <a:xfrm>
                  <a:off x="1067091" y="1332837"/>
                  <a:ext cx="2036618" cy="570726"/>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183747"/>
                    <a:satOff val="-2635"/>
                    <a:lumOff val="15369"/>
                    <a:alphaOff val="0"/>
                  </a:schemeClr>
                </a:effectRef>
                <a:fontRef idx="minor">
                  <a:schemeClr val="lt1"/>
                </a:fontRef>
              </p:style>
            </p:sp>
            <p:sp>
              <p:nvSpPr>
                <p:cNvPr id="45" name="Ellipse 4"/>
                <p:cNvSpPr/>
                <p:nvPr/>
              </p:nvSpPr>
              <p:spPr>
                <a:xfrm>
                  <a:off x="1023388" y="1401178"/>
                  <a:ext cx="2079985" cy="403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3. Retrait permis</a:t>
                  </a:r>
                  <a:endParaRPr lang="fr-BE" sz="1600" b="1" kern="1200" dirty="0"/>
                </a:p>
              </p:txBody>
            </p:sp>
          </p:grpSp>
          <p:grpSp>
            <p:nvGrpSpPr>
              <p:cNvPr id="12" name="Groupe 25"/>
              <p:cNvGrpSpPr/>
              <p:nvPr/>
            </p:nvGrpSpPr>
            <p:grpSpPr>
              <a:xfrm>
                <a:off x="3380790" y="2145897"/>
                <a:ext cx="2150336" cy="603901"/>
                <a:chOff x="929410" y="1615847"/>
                <a:chExt cx="2150336" cy="603901"/>
              </a:xfrm>
            </p:grpSpPr>
            <p:sp>
              <p:nvSpPr>
                <p:cNvPr id="34" name="Ellipse 33"/>
                <p:cNvSpPr/>
                <p:nvPr/>
              </p:nvSpPr>
              <p:spPr>
                <a:xfrm>
                  <a:off x="929410" y="1615847"/>
                  <a:ext cx="2150336" cy="603901"/>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229684"/>
                    <a:satOff val="-3294"/>
                    <a:lumOff val="19211"/>
                    <a:alphaOff val="0"/>
                  </a:schemeClr>
                </a:effectRef>
                <a:fontRef idx="minor">
                  <a:schemeClr val="lt1"/>
                </a:fontRef>
              </p:style>
            </p:sp>
            <p:sp>
              <p:nvSpPr>
                <p:cNvPr id="36" name="Ellipse 4"/>
                <p:cNvSpPr/>
                <p:nvPr/>
              </p:nvSpPr>
              <p:spPr>
                <a:xfrm>
                  <a:off x="1290040" y="1704286"/>
                  <a:ext cx="1520516" cy="427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4. Interdiction d’exploiter</a:t>
                  </a:r>
                  <a:endParaRPr lang="fr-BE" sz="1600" b="1" kern="1200" dirty="0"/>
                </a:p>
              </p:txBody>
            </p:sp>
          </p:grpSp>
          <p:grpSp>
            <p:nvGrpSpPr>
              <p:cNvPr id="13" name="Groupe 28"/>
              <p:cNvGrpSpPr/>
              <p:nvPr/>
            </p:nvGrpSpPr>
            <p:grpSpPr>
              <a:xfrm>
                <a:off x="3028992" y="2618262"/>
                <a:ext cx="2002970" cy="653010"/>
                <a:chOff x="596105" y="2340061"/>
                <a:chExt cx="2002970" cy="653010"/>
              </a:xfrm>
            </p:grpSpPr>
            <p:sp>
              <p:nvSpPr>
                <p:cNvPr id="32" name="Ellipse 31"/>
                <p:cNvSpPr/>
                <p:nvPr/>
              </p:nvSpPr>
              <p:spPr>
                <a:xfrm>
                  <a:off x="596105" y="2377139"/>
                  <a:ext cx="2002970" cy="442981"/>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shade val="80000"/>
                    <a:hueOff val="306246"/>
                    <a:satOff val="-4392"/>
                    <a:lumOff val="25615"/>
                    <a:alphaOff val="0"/>
                  </a:schemeClr>
                </a:effectRef>
                <a:fontRef idx="minor">
                  <a:schemeClr val="lt1"/>
                </a:fontRef>
              </p:style>
            </p:sp>
            <p:sp>
              <p:nvSpPr>
                <p:cNvPr id="33" name="Ellipse 4"/>
                <p:cNvSpPr/>
                <p:nvPr/>
              </p:nvSpPr>
              <p:spPr>
                <a:xfrm>
                  <a:off x="889433" y="2340061"/>
                  <a:ext cx="1416314" cy="653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b="1" kern="1200" dirty="0" smtClean="0"/>
                    <a:t>5. Faillite</a:t>
                  </a:r>
                  <a:endParaRPr lang="fr-BE" sz="1600" b="1" kern="1200" dirty="0"/>
                </a:p>
              </p:txBody>
            </p:sp>
          </p:grpSp>
        </p:grpSp>
      </p:grpSp>
      <p:sp>
        <p:nvSpPr>
          <p:cNvPr id="55" name="ZoneTexte 54"/>
          <p:cNvSpPr txBox="1"/>
          <p:nvPr/>
        </p:nvSpPr>
        <p:spPr>
          <a:xfrm>
            <a:off x="4346624" y="1601045"/>
            <a:ext cx="3686903" cy="369332"/>
          </a:xfrm>
          <a:prstGeom prst="rect">
            <a:avLst/>
          </a:prstGeom>
          <a:noFill/>
        </p:spPr>
        <p:txBody>
          <a:bodyPr wrap="square" rtlCol="0">
            <a:spAutoFit/>
          </a:bodyPr>
          <a:lstStyle/>
          <a:p>
            <a:r>
              <a:rPr lang="fr-BE" dirty="0" smtClean="0"/>
              <a:t>À partir du 1</a:t>
            </a:r>
            <a:r>
              <a:rPr lang="fr-BE" baseline="30000" dirty="0" smtClean="0"/>
              <a:t>er</a:t>
            </a:r>
            <a:r>
              <a:rPr lang="fr-BE" dirty="0" smtClean="0"/>
              <a:t> janvier 2019 </a:t>
            </a:r>
            <a:endParaRPr lang="fr-BE" dirty="0"/>
          </a:p>
        </p:txBody>
      </p:sp>
      <p:graphicFrame>
        <p:nvGraphicFramePr>
          <p:cNvPr id="56" name="Diagramme 55"/>
          <p:cNvGraphicFramePr/>
          <p:nvPr/>
        </p:nvGraphicFramePr>
        <p:xfrm>
          <a:off x="373049" y="1440757"/>
          <a:ext cx="5834583" cy="3161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 name="ZoneTexte 56"/>
          <p:cNvSpPr txBox="1"/>
          <p:nvPr/>
        </p:nvSpPr>
        <p:spPr>
          <a:xfrm>
            <a:off x="6207632" y="1459725"/>
            <a:ext cx="2820111" cy="646331"/>
          </a:xfrm>
          <a:prstGeom prst="rect">
            <a:avLst/>
          </a:prstGeom>
          <a:noFill/>
        </p:spPr>
        <p:txBody>
          <a:bodyPr wrap="square" rtlCol="0">
            <a:spAutoFit/>
          </a:bodyPr>
          <a:lstStyle/>
          <a:p>
            <a:pPr algn="ctr"/>
            <a:r>
              <a:rPr lang="fr-BE" dirty="0" smtClean="0"/>
              <a:t>Jusqu’au 1</a:t>
            </a:r>
            <a:r>
              <a:rPr lang="fr-BE" baseline="30000" dirty="0" smtClean="0"/>
              <a:t>er</a:t>
            </a:r>
            <a:r>
              <a:rPr lang="fr-BE" dirty="0" smtClean="0"/>
              <a:t> janvier 2019 </a:t>
            </a:r>
          </a:p>
          <a:p>
            <a:pPr algn="ctr"/>
            <a:r>
              <a:rPr lang="fr-BE" dirty="0" smtClean="0"/>
              <a:t>–AGW 4 mars 1999</a:t>
            </a:r>
            <a:endParaRPr lang="fr-B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ppt_x"/>
                                          </p:val>
                                        </p:tav>
                                        <p:tav tm="100000">
                                          <p:val>
                                            <p:strVal val="#ppt_x"/>
                                          </p:val>
                                        </p:tav>
                                      </p:tavLst>
                                    </p:anim>
                                    <p:anim calcmode="lin" valueType="num">
                                      <p:cBhvr additive="base">
                                        <p:cTn id="1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 presetClass="exit" presetSubtype="4" fill="hold" grpId="1" nodeType="withEffect">
                                  <p:stCondLst>
                                    <p:cond delay="0"/>
                                  </p:stCondLst>
                                  <p:childTnLst>
                                    <p:anim calcmode="lin" valueType="num">
                                      <p:cBhvr additive="base">
                                        <p:cTn id="26" dur="500"/>
                                        <p:tgtEl>
                                          <p:spTgt spid="56"/>
                                        </p:tgtEl>
                                        <p:attrNameLst>
                                          <p:attrName>ppt_x</p:attrName>
                                        </p:attrNameLst>
                                      </p:cBhvr>
                                      <p:tavLst>
                                        <p:tav tm="0">
                                          <p:val>
                                            <p:strVal val="ppt_x"/>
                                          </p:val>
                                        </p:tav>
                                        <p:tav tm="100000">
                                          <p:val>
                                            <p:strVal val="ppt_x"/>
                                          </p:val>
                                        </p:tav>
                                      </p:tavLst>
                                    </p:anim>
                                    <p:anim calcmode="lin" valueType="num">
                                      <p:cBhvr additive="base">
                                        <p:cTn id="27" dur="500"/>
                                        <p:tgtEl>
                                          <p:spTgt spid="56"/>
                                        </p:tgtEl>
                                        <p:attrNameLst>
                                          <p:attrName>ppt_y</p:attrName>
                                        </p:attrNameLst>
                                      </p:cBhvr>
                                      <p:tavLst>
                                        <p:tav tm="0">
                                          <p:val>
                                            <p:strVal val="ppt_y"/>
                                          </p:val>
                                        </p:tav>
                                        <p:tav tm="100000">
                                          <p:val>
                                            <p:strVal val="1+ppt_h/2"/>
                                          </p:val>
                                        </p:tav>
                                      </p:tavLst>
                                    </p:anim>
                                    <p:set>
                                      <p:cBhvr>
                                        <p:cTn id="28" dur="1" fill="hold">
                                          <p:stCondLst>
                                            <p:cond delay="499"/>
                                          </p:stCondLst>
                                        </p:cTn>
                                        <p:tgtEl>
                                          <p:spTgt spid="56"/>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57"/>
                                        </p:tgtEl>
                                        <p:attrNameLst>
                                          <p:attrName>ppt_x</p:attrName>
                                        </p:attrNameLst>
                                      </p:cBhvr>
                                      <p:tavLst>
                                        <p:tav tm="0">
                                          <p:val>
                                            <p:strVal val="ppt_x"/>
                                          </p:val>
                                        </p:tav>
                                        <p:tav tm="100000">
                                          <p:val>
                                            <p:strVal val="ppt_x"/>
                                          </p:val>
                                        </p:tav>
                                      </p:tavLst>
                                    </p:anim>
                                    <p:anim calcmode="lin" valueType="num">
                                      <p:cBhvr additive="base">
                                        <p:cTn id="31" dur="500"/>
                                        <p:tgtEl>
                                          <p:spTgt spid="57"/>
                                        </p:tgtEl>
                                        <p:attrNameLst>
                                          <p:attrName>ppt_y</p:attrName>
                                        </p:attrNameLst>
                                      </p:cBhvr>
                                      <p:tavLst>
                                        <p:tav tm="0">
                                          <p:val>
                                            <p:strVal val="ppt_y"/>
                                          </p:val>
                                        </p:tav>
                                        <p:tav tm="100000">
                                          <p:val>
                                            <p:strVal val="1+ppt_h/2"/>
                                          </p:val>
                                        </p:tav>
                                      </p:tavLst>
                                    </p:anim>
                                    <p:set>
                                      <p:cBhvr>
                                        <p:cTn id="32"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56" grpId="0">
        <p:bldAsOne/>
      </p:bldGraphic>
      <p:bldGraphic spid="56" grpId="1">
        <p:bldAsOne/>
      </p:bldGraphic>
      <p:bldP spid="57" grpId="0"/>
      <p:bldP spid="5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1915" y="1403300"/>
            <a:ext cx="8709680" cy="2308324"/>
          </a:xfrm>
          <a:prstGeom prst="rect">
            <a:avLst/>
          </a:prstGeom>
          <a:noFill/>
          <a:ln>
            <a:solidFill>
              <a:srgbClr val="0071B9"/>
            </a:solidFill>
          </a:ln>
        </p:spPr>
        <p:txBody>
          <a:bodyPr wrap="square" rtlCol="0">
            <a:spAutoFit/>
          </a:bodyPr>
          <a:lstStyle/>
          <a:p>
            <a:endParaRPr lang="fr-BE" dirty="0" smtClean="0"/>
          </a:p>
          <a:p>
            <a:r>
              <a:rPr lang="fr-BE" b="1" dirty="0" smtClean="0">
                <a:solidFill>
                  <a:schemeClr val="bg1">
                    <a:lumMod val="50000"/>
                  </a:schemeClr>
                </a:solidFill>
              </a:rPr>
              <a:t>1. Un champ d’application : sols/déchets mieux défini  </a:t>
            </a:r>
          </a:p>
          <a:p>
            <a:r>
              <a:rPr lang="fr-BE" b="1" dirty="0" smtClean="0">
                <a:solidFill>
                  <a:schemeClr val="bg1">
                    <a:lumMod val="50000"/>
                  </a:schemeClr>
                </a:solidFill>
              </a:rPr>
              <a:t>2. Une banque de données de l’état des sols – BDES</a:t>
            </a:r>
          </a:p>
          <a:p>
            <a:r>
              <a:rPr lang="fr-BE" b="1" dirty="0" smtClean="0">
                <a:solidFill>
                  <a:schemeClr val="bg1">
                    <a:lumMod val="50000"/>
                  </a:schemeClr>
                </a:solidFill>
              </a:rPr>
              <a:t>3. Plus de clarté dans les obligations –éléments générateurs- </a:t>
            </a:r>
          </a:p>
          <a:p>
            <a:pPr marL="266700"/>
            <a:r>
              <a:rPr lang="fr-BE" b="1" dirty="0" smtClean="0">
                <a:solidFill>
                  <a:schemeClr val="bg1">
                    <a:lumMod val="50000"/>
                  </a:schemeClr>
                </a:solidFill>
              </a:rPr>
              <a:t>et les dérogations possibles </a:t>
            </a:r>
          </a:p>
          <a:p>
            <a:r>
              <a:rPr lang="fr-BE" b="1" dirty="0" smtClean="0">
                <a:solidFill>
                  <a:schemeClr val="bg1">
                    <a:lumMod val="50000"/>
                  </a:schemeClr>
                </a:solidFill>
              </a:rPr>
              <a:t>4. La révision de quelques concepts</a:t>
            </a:r>
          </a:p>
          <a:p>
            <a:r>
              <a:rPr lang="fr-BE" b="1" dirty="0" smtClean="0"/>
              <a:t>5. De nouvelles procédures  plus rapides et simplifiées</a:t>
            </a:r>
          </a:p>
          <a:p>
            <a:endParaRPr lang="fr-BE" b="1" dirty="0" smtClean="0">
              <a:solidFill>
                <a:schemeClr val="bg1">
                  <a:lumMod val="50000"/>
                </a:schemeClr>
              </a:solidFill>
            </a:endParaRPr>
          </a:p>
        </p:txBody>
      </p:sp>
      <p:pic>
        <p:nvPicPr>
          <p:cNvPr id="5" name="Image 4" descr="chat geluck comprendre.jpg"/>
          <p:cNvPicPr>
            <a:picLocks noChangeAspect="1"/>
          </p:cNvPicPr>
          <p:nvPr/>
        </p:nvPicPr>
        <p:blipFill>
          <a:blip r:embed="rId2"/>
          <a:stretch>
            <a:fillRect/>
          </a:stretch>
        </p:blipFill>
        <p:spPr>
          <a:xfrm>
            <a:off x="6641363" y="1904532"/>
            <a:ext cx="2276270" cy="2038663"/>
          </a:xfrm>
          <a:prstGeom prst="rect">
            <a:avLst/>
          </a:prstGeom>
        </p:spPr>
      </p:pic>
      <p:sp>
        <p:nvSpPr>
          <p:cNvPr id="7" name="Rectangle 6"/>
          <p:cNvSpPr/>
          <p:nvPr/>
        </p:nvSpPr>
        <p:spPr>
          <a:xfrm>
            <a:off x="800100" y="857684"/>
            <a:ext cx="7429500" cy="369332"/>
          </a:xfrm>
          <a:prstGeom prst="rect">
            <a:avLst/>
          </a:prstGeom>
          <a:ln w="6350">
            <a:solidFill>
              <a:schemeClr val="tx1"/>
            </a:solidFill>
          </a:ln>
        </p:spPr>
        <p:txBody>
          <a:bodyPr wrap="square">
            <a:spAutoFit/>
          </a:bodyPr>
          <a:lstStyle/>
          <a:p>
            <a:r>
              <a:rPr lang="fr-BE" b="1" dirty="0" smtClean="0">
                <a:solidFill>
                  <a:srgbClr val="7030A0"/>
                </a:solidFill>
              </a:rPr>
              <a:t>Décret du 1</a:t>
            </a:r>
            <a:r>
              <a:rPr lang="fr-BE" b="1" baseline="30000" dirty="0" smtClean="0">
                <a:solidFill>
                  <a:srgbClr val="7030A0"/>
                </a:solidFill>
              </a:rPr>
              <a:t>er</a:t>
            </a:r>
            <a:r>
              <a:rPr lang="fr-BE" b="1" dirty="0" smtClean="0">
                <a:solidFill>
                  <a:srgbClr val="7030A0"/>
                </a:solidFill>
              </a:rPr>
              <a:t> mars 2018  relatif à la gestion et à l’assainissement des sols</a:t>
            </a:r>
            <a:endParaRPr lang="fr-BE" b="1" dirty="0">
              <a:solidFill>
                <a:srgbClr val="7030A0"/>
              </a:solidFill>
            </a:endParaRPr>
          </a:p>
        </p:txBody>
      </p:sp>
      <p:sp>
        <p:nvSpPr>
          <p:cNvPr id="10" name="Titre 1"/>
          <p:cNvSpPr>
            <a:spLocks noGrp="1"/>
          </p:cNvSpPr>
          <p:nvPr>
            <p:ph type="title"/>
          </p:nvPr>
        </p:nvSpPr>
        <p:spPr>
          <a:xfrm>
            <a:off x="800099" y="352425"/>
            <a:ext cx="8043111" cy="857250"/>
          </a:xfrm>
        </p:spPr>
        <p:txBody>
          <a:bodyPr>
            <a:normAutofit fontScale="90000"/>
          </a:bodyPr>
          <a:lstStyle/>
          <a:p>
            <a:r>
              <a:rPr lang="fr-BE" dirty="0" smtClean="0">
                <a:solidFill>
                  <a:srgbClr val="92D050"/>
                </a:solidFill>
              </a:rPr>
              <a:t>« DECRET SOLS » </a:t>
            </a:r>
            <a:br>
              <a:rPr lang="fr-BE" dirty="0" smtClean="0">
                <a:solidFill>
                  <a:srgbClr val="92D050"/>
                </a:solidFill>
              </a:rPr>
            </a:b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 calcmode="lin" valueType="num">
                                      <p:cBhvr additive="base">
                                        <p:cTn id="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7"/>
          <p:cNvGrpSpPr/>
          <p:nvPr/>
        </p:nvGrpSpPr>
        <p:grpSpPr>
          <a:xfrm>
            <a:off x="2447647" y="918550"/>
            <a:ext cx="3697088" cy="3253822"/>
            <a:chOff x="4203869" y="878304"/>
            <a:chExt cx="3697088" cy="3253822"/>
          </a:xfrm>
        </p:grpSpPr>
        <p:grpSp>
          <p:nvGrpSpPr>
            <p:cNvPr id="3" name="Groupe 54"/>
            <p:cNvGrpSpPr/>
            <p:nvPr/>
          </p:nvGrpSpPr>
          <p:grpSpPr>
            <a:xfrm>
              <a:off x="4203869" y="878304"/>
              <a:ext cx="3697088" cy="3253822"/>
              <a:chOff x="226539" y="2345414"/>
              <a:chExt cx="3278658" cy="3485885"/>
            </a:xfrm>
          </p:grpSpPr>
          <p:cxnSp>
            <p:nvCxnSpPr>
              <p:cNvPr id="29" name="Connecteur droit avec flèche 28"/>
              <p:cNvCxnSpPr/>
              <p:nvPr/>
            </p:nvCxnSpPr>
            <p:spPr bwMode="auto">
              <a:xfrm>
                <a:off x="2035114" y="4827038"/>
                <a:ext cx="0" cy="535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Rectangle 23"/>
              <p:cNvSpPr/>
              <p:nvPr/>
            </p:nvSpPr>
            <p:spPr>
              <a:xfrm>
                <a:off x="685786" y="4307240"/>
                <a:ext cx="2700000" cy="428646"/>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Projet d’assainissement</a:t>
                </a:r>
                <a:endParaRPr lang="fr-FR" sz="2000" b="1" i="1" dirty="0" smtClean="0">
                  <a:latin typeface="Calibri Light" pitchFamily="34" charset="0"/>
                  <a:cs typeface="Times New Roman" pitchFamily="18" charset="0"/>
                </a:endParaRPr>
              </a:p>
            </p:txBody>
          </p:sp>
          <p:sp>
            <p:nvSpPr>
              <p:cNvPr id="25" name="Rectangle 24"/>
              <p:cNvSpPr/>
              <p:nvPr/>
            </p:nvSpPr>
            <p:spPr>
              <a:xfrm>
                <a:off x="685786" y="5402653"/>
                <a:ext cx="2699098" cy="428646"/>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Evaluation finale</a:t>
                </a:r>
                <a:endParaRPr lang="fr-FR" sz="2000" b="1" i="1" dirty="0" smtClean="0">
                  <a:latin typeface="Calibri Light" pitchFamily="34" charset="0"/>
                  <a:cs typeface="Times New Roman" pitchFamily="18" charset="0"/>
                </a:endParaRPr>
              </a:p>
            </p:txBody>
          </p:sp>
          <p:sp>
            <p:nvSpPr>
              <p:cNvPr id="26" name="Rectangle 25"/>
              <p:cNvSpPr/>
              <p:nvPr/>
            </p:nvSpPr>
            <p:spPr>
              <a:xfrm>
                <a:off x="226539" y="4815171"/>
                <a:ext cx="3278658" cy="429786"/>
              </a:xfrm>
              <a:prstGeom prst="rect">
                <a:avLst/>
              </a:prstGeom>
              <a:solidFill>
                <a:schemeClr val="bg1"/>
              </a:solidFill>
              <a:ln>
                <a:noFill/>
              </a:ln>
              <a:effectLst>
                <a:softEdge rad="127000"/>
              </a:effectLst>
            </p:spPr>
            <p:txBody>
              <a:bodyPr wrap="square">
                <a:spAutoFit/>
              </a:bodyPr>
              <a:lstStyle/>
              <a:p>
                <a:pPr marL="342000" indent="-342900" algn="ctr"/>
                <a:r>
                  <a:rPr lang="fr-FR" sz="1600" i="1" dirty="0" smtClean="0">
                    <a:latin typeface="Calibri Light" pitchFamily="34" charset="0"/>
                    <a:cs typeface="Times New Roman" pitchFamily="18" charset="0"/>
                  </a:rPr>
                  <a:t>Exécution des travaux et surveillance</a:t>
                </a:r>
              </a:p>
            </p:txBody>
          </p:sp>
          <p:grpSp>
            <p:nvGrpSpPr>
              <p:cNvPr id="4" name="Groupe 44"/>
              <p:cNvGrpSpPr/>
              <p:nvPr/>
            </p:nvGrpSpPr>
            <p:grpSpPr>
              <a:xfrm>
                <a:off x="673769" y="2345414"/>
                <a:ext cx="2712015" cy="1480686"/>
                <a:chOff x="513349" y="628909"/>
                <a:chExt cx="2712015" cy="1480686"/>
              </a:xfrm>
            </p:grpSpPr>
            <p:sp>
              <p:nvSpPr>
                <p:cNvPr id="30" name="Rectangle 29"/>
                <p:cNvSpPr/>
                <p:nvPr/>
              </p:nvSpPr>
              <p:spPr>
                <a:xfrm>
                  <a:off x="525365" y="1351222"/>
                  <a:ext cx="2699999" cy="758373"/>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Etude de caractérisation</a:t>
                  </a:r>
                </a:p>
                <a:p>
                  <a:pPr marL="342000" indent="-342900" algn="ctr"/>
                  <a:r>
                    <a:rPr lang="fr-FR" sz="2000" b="1" i="1" dirty="0" smtClean="0">
                      <a:latin typeface="Calibri Light" pitchFamily="34" charset="0"/>
                      <a:cs typeface="Times New Roman" pitchFamily="18" charset="0"/>
                    </a:rPr>
                    <a:t>( étude de risques)</a:t>
                  </a:r>
                </a:p>
              </p:txBody>
            </p:sp>
            <p:sp>
              <p:nvSpPr>
                <p:cNvPr id="31" name="ZoneTexte 30"/>
                <p:cNvSpPr txBox="1"/>
                <p:nvPr/>
              </p:nvSpPr>
              <p:spPr>
                <a:xfrm>
                  <a:off x="513349" y="628909"/>
                  <a:ext cx="2711114" cy="398817"/>
                </a:xfrm>
                <a:prstGeom prst="rect">
                  <a:avLst/>
                </a:prstGeom>
                <a:solidFill>
                  <a:srgbClr val="C7C7C7"/>
                </a:solidFill>
                <a:ln>
                  <a:solidFill>
                    <a:schemeClr val="tx1"/>
                  </a:solidFill>
                </a:ln>
              </p:spPr>
              <p:txBody>
                <a:bodyPr wrap="square" rtlCol="0">
                  <a:spAutoFit/>
                </a:bodyPr>
                <a:lstStyle/>
                <a:p>
                  <a:r>
                    <a:rPr lang="fr-BE" sz="2000" b="1" dirty="0" smtClean="0">
                      <a:latin typeface="Calibri Light" pitchFamily="34" charset="0"/>
                    </a:rPr>
                    <a:t>Etude d’orientation</a:t>
                  </a:r>
                  <a:endParaRPr lang="fr-BE" sz="2000" b="1" dirty="0">
                    <a:latin typeface="Calibri Light" pitchFamily="34" charset="0"/>
                  </a:endParaRPr>
                </a:p>
              </p:txBody>
            </p:sp>
          </p:grpSp>
          <p:cxnSp>
            <p:nvCxnSpPr>
              <p:cNvPr id="28" name="Connecteur droit avec flèche 27"/>
              <p:cNvCxnSpPr/>
              <p:nvPr/>
            </p:nvCxnSpPr>
            <p:spPr bwMode="auto">
              <a:xfrm>
                <a:off x="2023527" y="2790825"/>
                <a:ext cx="0" cy="2190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34" name="Connecteur droit avec flèche 33"/>
            <p:cNvCxnSpPr/>
            <p:nvPr/>
          </p:nvCxnSpPr>
          <p:spPr bwMode="auto">
            <a:xfrm>
              <a:off x="6243259" y="2260416"/>
              <a:ext cx="0" cy="44911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35" name="Rectangle 34"/>
          <p:cNvSpPr/>
          <p:nvPr/>
        </p:nvSpPr>
        <p:spPr>
          <a:xfrm>
            <a:off x="577516" y="252209"/>
            <a:ext cx="8121315" cy="461665"/>
          </a:xfrm>
          <a:prstGeom prst="rect">
            <a:avLst/>
          </a:prstGeom>
        </p:spPr>
        <p:txBody>
          <a:bodyPr wrap="square">
            <a:spAutoFit/>
          </a:bodyPr>
          <a:lstStyle/>
          <a:p>
            <a:r>
              <a:rPr lang="fr-BE" sz="2400" b="1" dirty="0" smtClean="0"/>
              <a:t>5. Nouvelles procédures plus rapides et simplifiées </a:t>
            </a:r>
            <a:endParaRPr lang="fr-BE" sz="2400" dirty="0" smtClean="0"/>
          </a:p>
        </p:txBody>
      </p:sp>
      <p:pic>
        <p:nvPicPr>
          <p:cNvPr id="1027" name="Picture 3"/>
          <p:cNvPicPr>
            <a:picLocks noChangeAspect="1" noChangeArrowheads="1"/>
          </p:cNvPicPr>
          <p:nvPr/>
        </p:nvPicPr>
        <p:blipFill>
          <a:blip r:embed="rId2"/>
          <a:srcRect b="14121"/>
          <a:stretch>
            <a:fillRect/>
          </a:stretch>
        </p:blipFill>
        <p:spPr bwMode="auto">
          <a:xfrm>
            <a:off x="521479" y="1538799"/>
            <a:ext cx="1926168" cy="1768475"/>
          </a:xfrm>
          <a:prstGeom prst="rect">
            <a:avLst/>
          </a:prstGeom>
          <a:noFill/>
          <a:ln w="9525">
            <a:noFill/>
            <a:miter lim="800000"/>
            <a:headEnd/>
            <a:tailEnd/>
          </a:ln>
        </p:spPr>
      </p:pic>
      <p:pic>
        <p:nvPicPr>
          <p:cNvPr id="1029" name="Picture 5" descr="Résultat de recherche d'images pour &quot;picto rapide&quot;">
            <a:hlinkClick r:id="rId3"/>
          </p:cNvPr>
          <p:cNvPicPr>
            <a:picLocks noChangeAspect="1" noChangeArrowheads="1"/>
          </p:cNvPicPr>
          <p:nvPr/>
        </p:nvPicPr>
        <p:blipFill>
          <a:blip r:embed="rId4"/>
          <a:srcRect/>
          <a:stretch>
            <a:fillRect/>
          </a:stretch>
        </p:blipFill>
        <p:spPr bwMode="auto">
          <a:xfrm>
            <a:off x="6513646" y="1592775"/>
            <a:ext cx="1714500" cy="17145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ésultat de recherche d'images pour &quot;postier&quot;">
            <a:hlinkClick r:id="rId2"/>
          </p:cNvPr>
          <p:cNvPicPr>
            <a:picLocks noChangeAspect="1" noChangeArrowheads="1"/>
          </p:cNvPicPr>
          <p:nvPr/>
        </p:nvPicPr>
        <p:blipFill>
          <a:blip r:embed="rId3"/>
          <a:srcRect/>
          <a:stretch>
            <a:fillRect/>
          </a:stretch>
        </p:blipFill>
        <p:spPr bwMode="auto">
          <a:xfrm>
            <a:off x="7132682" y="1221109"/>
            <a:ext cx="1312484" cy="1286234"/>
          </a:xfrm>
          <a:prstGeom prst="rect">
            <a:avLst/>
          </a:prstGeom>
          <a:noFill/>
        </p:spPr>
      </p:pic>
      <p:grpSp>
        <p:nvGrpSpPr>
          <p:cNvPr id="2" name="Groupe 37"/>
          <p:cNvGrpSpPr/>
          <p:nvPr/>
        </p:nvGrpSpPr>
        <p:grpSpPr>
          <a:xfrm>
            <a:off x="2706331" y="1021102"/>
            <a:ext cx="3697088" cy="3253822"/>
            <a:chOff x="4203869" y="878304"/>
            <a:chExt cx="3697088" cy="3253822"/>
          </a:xfrm>
        </p:grpSpPr>
        <p:grpSp>
          <p:nvGrpSpPr>
            <p:cNvPr id="3" name="Groupe 54"/>
            <p:cNvGrpSpPr/>
            <p:nvPr/>
          </p:nvGrpSpPr>
          <p:grpSpPr>
            <a:xfrm>
              <a:off x="4203869" y="878304"/>
              <a:ext cx="3697088" cy="3253822"/>
              <a:chOff x="226539" y="2345414"/>
              <a:chExt cx="3278658" cy="3485885"/>
            </a:xfrm>
          </p:grpSpPr>
          <p:cxnSp>
            <p:nvCxnSpPr>
              <p:cNvPr id="29" name="Connecteur droit avec flèche 28"/>
              <p:cNvCxnSpPr/>
              <p:nvPr/>
            </p:nvCxnSpPr>
            <p:spPr bwMode="auto">
              <a:xfrm>
                <a:off x="2035114" y="4827038"/>
                <a:ext cx="0" cy="535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Rectangle 23"/>
              <p:cNvSpPr/>
              <p:nvPr/>
            </p:nvSpPr>
            <p:spPr>
              <a:xfrm>
                <a:off x="685786" y="4307240"/>
                <a:ext cx="2700000" cy="428646"/>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Projet d’assainissement</a:t>
                </a:r>
                <a:endParaRPr lang="fr-FR" sz="2000" b="1" i="1" dirty="0" smtClean="0">
                  <a:latin typeface="Calibri Light" pitchFamily="34" charset="0"/>
                  <a:cs typeface="Times New Roman" pitchFamily="18" charset="0"/>
                </a:endParaRPr>
              </a:p>
            </p:txBody>
          </p:sp>
          <p:sp>
            <p:nvSpPr>
              <p:cNvPr id="25" name="Rectangle 24"/>
              <p:cNvSpPr/>
              <p:nvPr/>
            </p:nvSpPr>
            <p:spPr>
              <a:xfrm>
                <a:off x="685786" y="5402653"/>
                <a:ext cx="2699098" cy="428646"/>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Evaluation finale</a:t>
                </a:r>
                <a:endParaRPr lang="fr-FR" sz="2000" b="1" i="1" dirty="0" smtClean="0">
                  <a:latin typeface="Calibri Light" pitchFamily="34" charset="0"/>
                  <a:cs typeface="Times New Roman" pitchFamily="18" charset="0"/>
                </a:endParaRPr>
              </a:p>
            </p:txBody>
          </p:sp>
          <p:sp>
            <p:nvSpPr>
              <p:cNvPr id="26" name="Rectangle 25"/>
              <p:cNvSpPr/>
              <p:nvPr/>
            </p:nvSpPr>
            <p:spPr>
              <a:xfrm>
                <a:off x="226539" y="4815171"/>
                <a:ext cx="3278658" cy="429786"/>
              </a:xfrm>
              <a:prstGeom prst="rect">
                <a:avLst/>
              </a:prstGeom>
              <a:solidFill>
                <a:schemeClr val="bg1"/>
              </a:solidFill>
              <a:ln>
                <a:noFill/>
              </a:ln>
              <a:effectLst>
                <a:softEdge rad="127000"/>
              </a:effectLst>
            </p:spPr>
            <p:txBody>
              <a:bodyPr wrap="square">
                <a:spAutoFit/>
              </a:bodyPr>
              <a:lstStyle/>
              <a:p>
                <a:pPr marL="342000" indent="-342900" algn="ctr"/>
                <a:r>
                  <a:rPr lang="fr-FR" sz="1600" i="1" dirty="0" smtClean="0">
                    <a:latin typeface="Calibri Light" pitchFamily="34" charset="0"/>
                    <a:cs typeface="Times New Roman" pitchFamily="18" charset="0"/>
                  </a:rPr>
                  <a:t>Exécution des travaux et surveillance</a:t>
                </a:r>
              </a:p>
            </p:txBody>
          </p:sp>
          <p:grpSp>
            <p:nvGrpSpPr>
              <p:cNvPr id="4" name="Groupe 44"/>
              <p:cNvGrpSpPr/>
              <p:nvPr/>
            </p:nvGrpSpPr>
            <p:grpSpPr>
              <a:xfrm>
                <a:off x="673769" y="2345414"/>
                <a:ext cx="2712015" cy="1480686"/>
                <a:chOff x="513349" y="628909"/>
                <a:chExt cx="2712015" cy="1480686"/>
              </a:xfrm>
            </p:grpSpPr>
            <p:sp>
              <p:nvSpPr>
                <p:cNvPr id="30" name="Rectangle 29"/>
                <p:cNvSpPr/>
                <p:nvPr/>
              </p:nvSpPr>
              <p:spPr>
                <a:xfrm>
                  <a:off x="525365" y="1351222"/>
                  <a:ext cx="2699999" cy="758373"/>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Etude de caractérisation</a:t>
                  </a:r>
                </a:p>
                <a:p>
                  <a:pPr marL="342000" indent="-342900" algn="ctr"/>
                  <a:r>
                    <a:rPr lang="fr-FR" sz="2000" b="1" i="1" dirty="0" smtClean="0">
                      <a:latin typeface="Calibri Light" pitchFamily="34" charset="0"/>
                      <a:cs typeface="Times New Roman" pitchFamily="18" charset="0"/>
                    </a:rPr>
                    <a:t>( étude de risques)</a:t>
                  </a:r>
                </a:p>
              </p:txBody>
            </p:sp>
            <p:sp>
              <p:nvSpPr>
                <p:cNvPr id="31" name="ZoneTexte 30"/>
                <p:cNvSpPr txBox="1"/>
                <p:nvPr/>
              </p:nvSpPr>
              <p:spPr>
                <a:xfrm>
                  <a:off x="513349" y="628909"/>
                  <a:ext cx="2711114" cy="398817"/>
                </a:xfrm>
                <a:prstGeom prst="rect">
                  <a:avLst/>
                </a:prstGeom>
                <a:solidFill>
                  <a:srgbClr val="C7C7C7"/>
                </a:solidFill>
                <a:ln>
                  <a:solidFill>
                    <a:schemeClr val="tx1"/>
                  </a:solidFill>
                </a:ln>
              </p:spPr>
              <p:txBody>
                <a:bodyPr wrap="square" rtlCol="0">
                  <a:spAutoFit/>
                </a:bodyPr>
                <a:lstStyle/>
                <a:p>
                  <a:r>
                    <a:rPr lang="fr-BE" sz="2000" b="1" dirty="0" smtClean="0">
                      <a:latin typeface="Calibri Light" pitchFamily="34" charset="0"/>
                    </a:rPr>
                    <a:t>Etude d’orientation</a:t>
                  </a:r>
                  <a:endParaRPr lang="fr-BE" sz="2000" b="1" dirty="0">
                    <a:latin typeface="Calibri Light" pitchFamily="34" charset="0"/>
                  </a:endParaRPr>
                </a:p>
              </p:txBody>
            </p:sp>
          </p:grpSp>
          <p:cxnSp>
            <p:nvCxnSpPr>
              <p:cNvPr id="28" name="Connecteur droit avec flèche 27"/>
              <p:cNvCxnSpPr/>
              <p:nvPr/>
            </p:nvCxnSpPr>
            <p:spPr bwMode="auto">
              <a:xfrm>
                <a:off x="2023527" y="2790825"/>
                <a:ext cx="0" cy="2190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34" name="Connecteur droit avec flèche 33"/>
            <p:cNvCxnSpPr/>
            <p:nvPr/>
          </p:nvCxnSpPr>
          <p:spPr bwMode="auto">
            <a:xfrm>
              <a:off x="6243259" y="2260416"/>
              <a:ext cx="0" cy="44911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5" name="Groupe 16"/>
          <p:cNvGrpSpPr/>
          <p:nvPr/>
        </p:nvGrpSpPr>
        <p:grpSpPr>
          <a:xfrm>
            <a:off x="38671" y="156373"/>
            <a:ext cx="8728528" cy="557501"/>
            <a:chOff x="38671" y="156373"/>
            <a:chExt cx="8728528" cy="557501"/>
          </a:xfrm>
        </p:grpSpPr>
        <p:sp>
          <p:nvSpPr>
            <p:cNvPr id="35" name="Rectangle 34"/>
            <p:cNvSpPr/>
            <p:nvPr/>
          </p:nvSpPr>
          <p:spPr>
            <a:xfrm>
              <a:off x="645884" y="252209"/>
              <a:ext cx="8121315" cy="461665"/>
            </a:xfrm>
            <a:prstGeom prst="rect">
              <a:avLst/>
            </a:prstGeom>
          </p:spPr>
          <p:txBody>
            <a:bodyPr wrap="square">
              <a:spAutoFit/>
            </a:bodyPr>
            <a:lstStyle/>
            <a:p>
              <a:r>
                <a:rPr lang="fr-BE" sz="2400" b="1" dirty="0" smtClean="0"/>
                <a:t>5. Nouvelles procédures plus rapides et simplifiées </a:t>
              </a:r>
              <a:endParaRPr lang="fr-BE" sz="2400" dirty="0" smtClean="0"/>
            </a:p>
          </p:txBody>
        </p:sp>
        <p:pic>
          <p:nvPicPr>
            <p:cNvPr id="1027" name="Picture 3"/>
            <p:cNvPicPr>
              <a:picLocks noChangeAspect="1" noChangeArrowheads="1"/>
            </p:cNvPicPr>
            <p:nvPr/>
          </p:nvPicPr>
          <p:blipFill>
            <a:blip r:embed="rId4"/>
            <a:srcRect b="14121"/>
            <a:stretch>
              <a:fillRect/>
            </a:stretch>
          </p:blipFill>
          <p:spPr bwMode="auto">
            <a:xfrm>
              <a:off x="38671" y="156373"/>
              <a:ext cx="607213" cy="557501"/>
            </a:xfrm>
            <a:prstGeom prst="rect">
              <a:avLst/>
            </a:prstGeom>
            <a:noFill/>
            <a:ln w="9525">
              <a:noFill/>
              <a:miter lim="800000"/>
              <a:headEnd/>
              <a:tailEnd/>
            </a:ln>
          </p:spPr>
        </p:pic>
        <p:pic>
          <p:nvPicPr>
            <p:cNvPr id="1029" name="Picture 5" descr="Résultat de recherche d'images pour &quot;picto rapide&quot;">
              <a:hlinkClick r:id="rId5"/>
            </p:cNvPr>
            <p:cNvPicPr>
              <a:picLocks noChangeAspect="1" noChangeArrowheads="1"/>
            </p:cNvPicPr>
            <p:nvPr/>
          </p:nvPicPr>
          <p:blipFill>
            <a:blip r:embed="rId6"/>
            <a:srcRect/>
            <a:stretch>
              <a:fillRect/>
            </a:stretch>
          </p:blipFill>
          <p:spPr bwMode="auto">
            <a:xfrm>
              <a:off x="7222947" y="168694"/>
              <a:ext cx="545180" cy="545180"/>
            </a:xfrm>
            <a:prstGeom prst="rect">
              <a:avLst/>
            </a:prstGeom>
            <a:noFill/>
          </p:spPr>
        </p:pic>
      </p:grpSp>
      <p:sp>
        <p:nvSpPr>
          <p:cNvPr id="18" name="Rectangle 17"/>
          <p:cNvSpPr/>
          <p:nvPr/>
        </p:nvSpPr>
        <p:spPr>
          <a:xfrm>
            <a:off x="2935492" y="905854"/>
            <a:ext cx="3606326" cy="176043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9" name="ZoneTexte 18"/>
          <p:cNvSpPr txBox="1"/>
          <p:nvPr/>
        </p:nvSpPr>
        <p:spPr>
          <a:xfrm>
            <a:off x="38671" y="1695329"/>
            <a:ext cx="2298526" cy="707886"/>
          </a:xfrm>
          <a:prstGeom prst="rect">
            <a:avLst/>
          </a:prstGeom>
          <a:noFill/>
        </p:spPr>
        <p:txBody>
          <a:bodyPr wrap="square" rtlCol="0">
            <a:spAutoFit/>
          </a:bodyPr>
          <a:lstStyle/>
          <a:p>
            <a:r>
              <a:rPr lang="fr-BE" sz="2000" b="1" dirty="0" smtClean="0">
                <a:solidFill>
                  <a:srgbClr val="FF0000"/>
                </a:solidFill>
              </a:rPr>
              <a:t>ÉTUDE COMBINÉE- art 52</a:t>
            </a:r>
            <a:endParaRPr lang="fr-BE" sz="2000" b="1" dirty="0">
              <a:solidFill>
                <a:srgbClr val="FF0000"/>
              </a:solidFill>
            </a:endParaRPr>
          </a:p>
        </p:txBody>
      </p:sp>
      <p:pic>
        <p:nvPicPr>
          <p:cNvPr id="44034" name="Picture 2" descr="Résultat de recherche d'images pour &quot;2 en 1&quot;">
            <a:hlinkClick r:id="rId7"/>
          </p:cNvPr>
          <p:cNvPicPr>
            <a:picLocks noChangeAspect="1" noChangeArrowheads="1"/>
          </p:cNvPicPr>
          <p:nvPr/>
        </p:nvPicPr>
        <p:blipFill>
          <a:blip r:embed="rId8"/>
          <a:srcRect/>
          <a:stretch>
            <a:fillRect/>
          </a:stretch>
        </p:blipFill>
        <p:spPr bwMode="auto">
          <a:xfrm>
            <a:off x="645884" y="915534"/>
            <a:ext cx="1385708" cy="779795"/>
          </a:xfrm>
          <a:prstGeom prst="rect">
            <a:avLst/>
          </a:prstGeom>
          <a:noFill/>
        </p:spPr>
      </p:pic>
      <p:grpSp>
        <p:nvGrpSpPr>
          <p:cNvPr id="27" name="Groupe 26"/>
          <p:cNvGrpSpPr/>
          <p:nvPr/>
        </p:nvGrpSpPr>
        <p:grpSpPr>
          <a:xfrm>
            <a:off x="1156188" y="2236772"/>
            <a:ext cx="1378693" cy="2031325"/>
            <a:chOff x="393819" y="1092890"/>
            <a:chExt cx="1378693" cy="2031325"/>
          </a:xfrm>
        </p:grpSpPr>
        <p:pic>
          <p:nvPicPr>
            <p:cNvPr id="44036" name="Picture 4" descr="Résultat de recherche d'images pour &quot;annonce&quot;">
              <a:hlinkClick r:id="rId9"/>
            </p:cNvPr>
            <p:cNvPicPr>
              <a:picLocks noChangeAspect="1" noChangeArrowheads="1"/>
            </p:cNvPicPr>
            <p:nvPr/>
          </p:nvPicPr>
          <p:blipFill>
            <a:blip r:embed="rId10"/>
            <a:srcRect/>
            <a:stretch>
              <a:fillRect/>
            </a:stretch>
          </p:blipFill>
          <p:spPr bwMode="auto">
            <a:xfrm>
              <a:off x="393819" y="1143606"/>
              <a:ext cx="1103446" cy="1103446"/>
            </a:xfrm>
            <a:prstGeom prst="rect">
              <a:avLst/>
            </a:prstGeom>
            <a:noFill/>
          </p:spPr>
        </p:pic>
        <p:sp>
          <p:nvSpPr>
            <p:cNvPr id="22" name="ZoneTexte 21"/>
            <p:cNvSpPr txBox="1"/>
            <p:nvPr/>
          </p:nvSpPr>
          <p:spPr>
            <a:xfrm>
              <a:off x="393819" y="1092890"/>
              <a:ext cx="1378693" cy="2031325"/>
            </a:xfrm>
            <a:prstGeom prst="rect">
              <a:avLst/>
            </a:prstGeom>
            <a:noFill/>
            <a:ln w="9525">
              <a:solidFill>
                <a:schemeClr val="tx1"/>
              </a:solidFill>
            </a:ln>
          </p:spPr>
          <p:txBody>
            <a:bodyPr wrap="square" rtlCol="0">
              <a:spAutoFit/>
            </a:bodyPr>
            <a:lstStyle/>
            <a:p>
              <a:endParaRPr lang="fr-BE" dirty="0" smtClean="0"/>
            </a:p>
            <a:p>
              <a:endParaRPr lang="fr-BE" dirty="0" smtClean="0"/>
            </a:p>
            <a:p>
              <a:endParaRPr lang="fr-BE" dirty="0" smtClean="0"/>
            </a:p>
            <a:p>
              <a:endParaRPr lang="fr-BE" dirty="0" smtClean="0"/>
            </a:p>
            <a:p>
              <a:r>
                <a:rPr lang="fr-BE" dirty="0" smtClean="0"/>
                <a:t>Dans les </a:t>
              </a:r>
              <a:r>
                <a:rPr lang="fr-BE" dirty="0" smtClean="0">
                  <a:solidFill>
                    <a:srgbClr val="FF0000"/>
                  </a:solidFill>
                </a:rPr>
                <a:t>30 j</a:t>
              </a:r>
              <a:r>
                <a:rPr lang="fr-BE" dirty="0" smtClean="0"/>
                <a:t> de l’élément générateur</a:t>
              </a:r>
              <a:endParaRPr lang="fr-BE" dirty="0"/>
            </a:p>
          </p:txBody>
        </p:sp>
      </p:grpSp>
      <p:sp>
        <p:nvSpPr>
          <p:cNvPr id="23" name="ZoneTexte 22"/>
          <p:cNvSpPr txBox="1"/>
          <p:nvPr/>
        </p:nvSpPr>
        <p:spPr>
          <a:xfrm>
            <a:off x="6970757" y="1221109"/>
            <a:ext cx="1573168" cy="2031325"/>
          </a:xfrm>
          <a:prstGeom prst="rect">
            <a:avLst/>
          </a:prstGeom>
          <a:noFill/>
          <a:ln w="9525">
            <a:solidFill>
              <a:schemeClr val="tx1"/>
            </a:solidFill>
          </a:ln>
        </p:spPr>
        <p:txBody>
          <a:bodyPr wrap="square" rtlCol="0">
            <a:spAutoFit/>
          </a:bodyPr>
          <a:lstStyle/>
          <a:p>
            <a:endParaRPr lang="fr-BE" dirty="0" smtClean="0"/>
          </a:p>
          <a:p>
            <a:endParaRPr lang="fr-BE" dirty="0" smtClean="0"/>
          </a:p>
          <a:p>
            <a:endParaRPr lang="fr-BE" dirty="0" smtClean="0"/>
          </a:p>
          <a:p>
            <a:endParaRPr lang="fr-BE" dirty="0" smtClean="0"/>
          </a:p>
          <a:p>
            <a:r>
              <a:rPr lang="fr-BE" dirty="0" smtClean="0"/>
              <a:t>Dans les </a:t>
            </a:r>
            <a:r>
              <a:rPr lang="fr-BE" dirty="0" smtClean="0">
                <a:solidFill>
                  <a:srgbClr val="FF0000"/>
                </a:solidFill>
              </a:rPr>
              <a:t>180 j</a:t>
            </a:r>
            <a:r>
              <a:rPr lang="fr-BE" dirty="0" smtClean="0"/>
              <a:t> de l’élément générateur</a:t>
            </a: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034"/>
                                        </p:tgtEl>
                                        <p:attrNameLst>
                                          <p:attrName>style.visibility</p:attrName>
                                        </p:attrNameLst>
                                      </p:cBhvr>
                                      <p:to>
                                        <p:strVal val="visible"/>
                                      </p:to>
                                    </p:set>
                                    <p:anim calcmode="lin" valueType="num">
                                      <p:cBhvr additive="base">
                                        <p:cTn id="11" dur="500" fill="hold"/>
                                        <p:tgtEl>
                                          <p:spTgt spid="44034"/>
                                        </p:tgtEl>
                                        <p:attrNameLst>
                                          <p:attrName>ppt_x</p:attrName>
                                        </p:attrNameLst>
                                      </p:cBhvr>
                                      <p:tavLst>
                                        <p:tav tm="0">
                                          <p:val>
                                            <p:strVal val="#ppt_x"/>
                                          </p:val>
                                        </p:tav>
                                        <p:tav tm="100000">
                                          <p:val>
                                            <p:strVal val="#ppt_x"/>
                                          </p:val>
                                        </p:tav>
                                      </p:tavLst>
                                    </p:anim>
                                    <p:anim calcmode="lin" valueType="num">
                                      <p:cBhvr additive="base">
                                        <p:cTn id="12" dur="500" fill="hold"/>
                                        <p:tgtEl>
                                          <p:spTgt spid="440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362"/>
                                        </p:tgtEl>
                                        <p:attrNameLst>
                                          <p:attrName>style.visibility</p:attrName>
                                        </p:attrNameLst>
                                      </p:cBhvr>
                                      <p:to>
                                        <p:strVal val="visible"/>
                                      </p:to>
                                    </p:set>
                                    <p:anim calcmode="lin" valueType="num">
                                      <p:cBhvr additive="base">
                                        <p:cTn id="31" dur="500" fill="hold"/>
                                        <p:tgtEl>
                                          <p:spTgt spid="15362"/>
                                        </p:tgtEl>
                                        <p:attrNameLst>
                                          <p:attrName>ppt_x</p:attrName>
                                        </p:attrNameLst>
                                      </p:cBhvr>
                                      <p:tavLst>
                                        <p:tav tm="0">
                                          <p:val>
                                            <p:strVal val="#ppt_x"/>
                                          </p:val>
                                        </p:tav>
                                        <p:tav tm="100000">
                                          <p:val>
                                            <p:strVal val="#ppt_x"/>
                                          </p:val>
                                        </p:tav>
                                      </p:tavLst>
                                    </p:anim>
                                    <p:anim calcmode="lin" valueType="num">
                                      <p:cBhvr additive="base">
                                        <p:cTn id="32"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lèche droite 35"/>
          <p:cNvSpPr/>
          <p:nvPr/>
        </p:nvSpPr>
        <p:spPr>
          <a:xfrm rot="20381014">
            <a:off x="5097575" y="2197479"/>
            <a:ext cx="1051473" cy="604727"/>
          </a:xfrm>
          <a:prstGeom prst="rightArrow">
            <a:avLst/>
          </a:prstGeom>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nvGrpSpPr>
          <p:cNvPr id="2" name="Groupe 50"/>
          <p:cNvGrpSpPr/>
          <p:nvPr/>
        </p:nvGrpSpPr>
        <p:grpSpPr>
          <a:xfrm>
            <a:off x="1477498" y="2421495"/>
            <a:ext cx="3752316" cy="1921089"/>
            <a:chOff x="1323474" y="998621"/>
            <a:chExt cx="3752316" cy="1921089"/>
          </a:xfrm>
        </p:grpSpPr>
        <p:sp>
          <p:nvSpPr>
            <p:cNvPr id="35" name="Rectangle 34"/>
            <p:cNvSpPr/>
            <p:nvPr/>
          </p:nvSpPr>
          <p:spPr>
            <a:xfrm>
              <a:off x="1323474" y="998621"/>
              <a:ext cx="3752316" cy="1921089"/>
            </a:xfrm>
            <a:prstGeom prst="rect">
              <a:avLst/>
            </a:prstGeom>
            <a:solidFill>
              <a:schemeClr val="accent1"/>
            </a:solidFill>
            <a:ln w="2857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nvGrpSpPr>
            <p:cNvPr id="3" name="Groupe 55"/>
            <p:cNvGrpSpPr/>
            <p:nvPr/>
          </p:nvGrpSpPr>
          <p:grpSpPr>
            <a:xfrm>
              <a:off x="1593768" y="1156305"/>
              <a:ext cx="3198988" cy="1535483"/>
              <a:chOff x="547951" y="2616104"/>
              <a:chExt cx="2836932" cy="1644988"/>
            </a:xfrm>
          </p:grpSpPr>
          <p:sp>
            <p:nvSpPr>
              <p:cNvPr id="32" name="Rectangle 31"/>
              <p:cNvSpPr/>
              <p:nvPr/>
            </p:nvSpPr>
            <p:spPr>
              <a:xfrm>
                <a:off x="547951" y="3722153"/>
                <a:ext cx="2700000" cy="428648"/>
              </a:xfrm>
              <a:prstGeom prst="rect">
                <a:avLst/>
              </a:prstGeom>
              <a:noFill/>
              <a:ln>
                <a:noFill/>
              </a:ln>
            </p:spPr>
            <p:txBody>
              <a:bodyPr wrap="square">
                <a:spAutoFit/>
              </a:bodyPr>
              <a:lstStyle/>
              <a:p>
                <a:pPr marL="342000" indent="-342900" algn="ctr"/>
                <a:endParaRPr lang="fr-FR" sz="2000" b="1" dirty="0" smtClean="0">
                  <a:latin typeface="Calibri Light" pitchFamily="34" charset="0"/>
                  <a:cs typeface="Times New Roman" pitchFamily="18" charset="0"/>
                </a:endParaRPr>
              </a:p>
            </p:txBody>
          </p:sp>
          <p:grpSp>
            <p:nvGrpSpPr>
              <p:cNvPr id="4" name="Groupe 54"/>
              <p:cNvGrpSpPr/>
              <p:nvPr/>
            </p:nvGrpSpPr>
            <p:grpSpPr>
              <a:xfrm>
                <a:off x="673769" y="2616104"/>
                <a:ext cx="2711114" cy="1644988"/>
                <a:chOff x="673769" y="2616104"/>
                <a:chExt cx="2711114" cy="1644988"/>
              </a:xfrm>
            </p:grpSpPr>
            <p:sp>
              <p:nvSpPr>
                <p:cNvPr id="23" name="Rectangle 22"/>
                <p:cNvSpPr/>
                <p:nvPr/>
              </p:nvSpPr>
              <p:spPr>
                <a:xfrm>
                  <a:off x="683080" y="3832448"/>
                  <a:ext cx="2677955" cy="428644"/>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Projet d’assainissement</a:t>
                  </a:r>
                  <a:endParaRPr lang="fr-FR" sz="2000" b="1" i="1" dirty="0" smtClean="0">
                    <a:latin typeface="Calibri Light" pitchFamily="34" charset="0"/>
                    <a:cs typeface="Times New Roman" pitchFamily="18" charset="0"/>
                  </a:endParaRPr>
                </a:p>
              </p:txBody>
            </p:sp>
            <p:grpSp>
              <p:nvGrpSpPr>
                <p:cNvPr id="5" name="Groupe 44"/>
                <p:cNvGrpSpPr/>
                <p:nvPr/>
              </p:nvGrpSpPr>
              <p:grpSpPr>
                <a:xfrm>
                  <a:off x="673769" y="2616104"/>
                  <a:ext cx="2711114" cy="1164922"/>
                  <a:chOff x="513349" y="899599"/>
                  <a:chExt cx="2711114" cy="1164922"/>
                </a:xfrm>
              </p:grpSpPr>
              <p:sp>
                <p:nvSpPr>
                  <p:cNvPr id="29" name="Rectangle 28"/>
                  <p:cNvSpPr/>
                  <p:nvPr/>
                </p:nvSpPr>
                <p:spPr>
                  <a:xfrm>
                    <a:off x="515867" y="1358928"/>
                    <a:ext cx="2700000" cy="705593"/>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Etude de caractérisation</a:t>
                    </a:r>
                    <a:endParaRPr lang="fr-FR" sz="2000" b="1" i="1" dirty="0" smtClean="0">
                      <a:latin typeface="Calibri Light" pitchFamily="34" charset="0"/>
                      <a:cs typeface="Times New Roman" pitchFamily="18" charset="0"/>
                    </a:endParaRPr>
                  </a:p>
                  <a:p>
                    <a:pPr marL="342000" indent="-342900" algn="ctr"/>
                    <a:endParaRPr lang="fr-FR" sz="2000" b="1" dirty="0" smtClean="0">
                      <a:latin typeface="Calibri Light" pitchFamily="34" charset="0"/>
                      <a:cs typeface="Times New Roman" pitchFamily="18" charset="0"/>
                    </a:endParaRPr>
                  </a:p>
                </p:txBody>
              </p:sp>
              <p:sp>
                <p:nvSpPr>
                  <p:cNvPr id="30" name="ZoneTexte 29"/>
                  <p:cNvSpPr txBox="1"/>
                  <p:nvPr/>
                </p:nvSpPr>
                <p:spPr>
                  <a:xfrm>
                    <a:off x="513349" y="899599"/>
                    <a:ext cx="2711114" cy="398818"/>
                  </a:xfrm>
                  <a:prstGeom prst="rect">
                    <a:avLst/>
                  </a:prstGeom>
                  <a:solidFill>
                    <a:srgbClr val="C7C7C7"/>
                  </a:solidFill>
                  <a:ln>
                    <a:solidFill>
                      <a:schemeClr val="tx1"/>
                    </a:solidFill>
                  </a:ln>
                </p:spPr>
                <p:txBody>
                  <a:bodyPr wrap="square" rtlCol="0">
                    <a:spAutoFit/>
                  </a:bodyPr>
                  <a:lstStyle/>
                  <a:p>
                    <a:r>
                      <a:rPr lang="fr-BE" sz="2000" b="1" dirty="0" smtClean="0">
                        <a:latin typeface="Calibri Light" pitchFamily="34" charset="0"/>
                      </a:rPr>
                      <a:t>Etude d’orientation</a:t>
                    </a:r>
                    <a:endParaRPr lang="fr-BE" sz="2000" b="1" dirty="0">
                      <a:latin typeface="Calibri Light" pitchFamily="34" charset="0"/>
                    </a:endParaRPr>
                  </a:p>
                </p:txBody>
              </p:sp>
            </p:grpSp>
          </p:grpSp>
        </p:grpSp>
      </p:grpSp>
      <p:sp>
        <p:nvSpPr>
          <p:cNvPr id="37" name="ZoneTexte 36"/>
          <p:cNvSpPr txBox="1"/>
          <p:nvPr/>
        </p:nvSpPr>
        <p:spPr>
          <a:xfrm>
            <a:off x="505174" y="814316"/>
            <a:ext cx="6854787" cy="400110"/>
          </a:xfrm>
          <a:prstGeom prst="rect">
            <a:avLst/>
          </a:prstGeom>
          <a:solidFill>
            <a:schemeClr val="bg1">
              <a:lumMod val="85000"/>
            </a:schemeClr>
          </a:solidFill>
          <a:ln w="28575">
            <a:solidFill>
              <a:srgbClr val="FF0000"/>
            </a:solidFill>
          </a:ln>
        </p:spPr>
        <p:txBody>
          <a:bodyPr wrap="square" rtlCol="0">
            <a:spAutoFit/>
          </a:bodyPr>
          <a:lstStyle/>
          <a:p>
            <a:pPr algn="ctr"/>
            <a:r>
              <a:rPr lang="fr-BE" sz="2000" b="1" dirty="0" smtClean="0"/>
              <a:t>PROCEDURE ACCELEREE D’ASSAINISSEMENT –art 69</a:t>
            </a:r>
            <a:endParaRPr lang="fr-BE" sz="2000" b="1" dirty="0"/>
          </a:p>
        </p:txBody>
      </p:sp>
      <p:sp>
        <p:nvSpPr>
          <p:cNvPr id="38" name="Flèche vers le bas 37"/>
          <p:cNvSpPr/>
          <p:nvPr/>
        </p:nvSpPr>
        <p:spPr>
          <a:xfrm>
            <a:off x="3007896" y="2022083"/>
            <a:ext cx="577515" cy="3396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nvGrpSpPr>
          <p:cNvPr id="6" name="Groupe 51"/>
          <p:cNvGrpSpPr/>
          <p:nvPr/>
        </p:nvGrpSpPr>
        <p:grpSpPr>
          <a:xfrm>
            <a:off x="1900166" y="1366268"/>
            <a:ext cx="3195289" cy="613085"/>
            <a:chOff x="2555655" y="1252874"/>
            <a:chExt cx="2757685" cy="613085"/>
          </a:xfrm>
        </p:grpSpPr>
        <p:sp>
          <p:nvSpPr>
            <p:cNvPr id="46" name="Organigramme : Bande perforée 45"/>
            <p:cNvSpPr/>
            <p:nvPr/>
          </p:nvSpPr>
          <p:spPr>
            <a:xfrm>
              <a:off x="2555655" y="1252874"/>
              <a:ext cx="2091177" cy="613085"/>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7" name="ZoneTexte 46"/>
            <p:cNvSpPr txBox="1"/>
            <p:nvPr/>
          </p:nvSpPr>
          <p:spPr>
            <a:xfrm>
              <a:off x="2794975" y="1374751"/>
              <a:ext cx="2518365" cy="369332"/>
            </a:xfrm>
            <a:prstGeom prst="rect">
              <a:avLst/>
            </a:prstGeom>
            <a:noFill/>
          </p:spPr>
          <p:txBody>
            <a:bodyPr wrap="square" rtlCol="0">
              <a:spAutoFit/>
            </a:bodyPr>
            <a:lstStyle/>
            <a:p>
              <a:r>
                <a:rPr lang="fr-BE" b="1" dirty="0" smtClean="0"/>
                <a:t>Avis d’intention</a:t>
              </a:r>
              <a:endParaRPr lang="fr-BE" b="1" dirty="0"/>
            </a:p>
          </p:txBody>
        </p:sp>
      </p:grpSp>
      <p:grpSp>
        <p:nvGrpSpPr>
          <p:cNvPr id="7" name="Groupe 44"/>
          <p:cNvGrpSpPr/>
          <p:nvPr/>
        </p:nvGrpSpPr>
        <p:grpSpPr>
          <a:xfrm>
            <a:off x="5626726" y="1417507"/>
            <a:ext cx="2489051" cy="3115169"/>
            <a:chOff x="5626726" y="1709812"/>
            <a:chExt cx="2489051" cy="3115169"/>
          </a:xfrm>
        </p:grpSpPr>
        <p:grpSp>
          <p:nvGrpSpPr>
            <p:cNvPr id="8" name="Groupe 53"/>
            <p:cNvGrpSpPr/>
            <p:nvPr/>
          </p:nvGrpSpPr>
          <p:grpSpPr>
            <a:xfrm>
              <a:off x="5824772" y="1709812"/>
              <a:ext cx="2141620" cy="788770"/>
              <a:chOff x="5710987" y="1950723"/>
              <a:chExt cx="2141620" cy="788770"/>
            </a:xfrm>
          </p:grpSpPr>
          <p:sp>
            <p:nvSpPr>
              <p:cNvPr id="39" name="Losange 38"/>
              <p:cNvSpPr/>
              <p:nvPr/>
            </p:nvSpPr>
            <p:spPr>
              <a:xfrm>
                <a:off x="5710987" y="1950723"/>
                <a:ext cx="2141620" cy="788770"/>
              </a:xfrm>
              <a:prstGeom prst="diamond">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0" name="ZoneTexte 39"/>
              <p:cNvSpPr txBox="1"/>
              <p:nvPr/>
            </p:nvSpPr>
            <p:spPr>
              <a:xfrm>
                <a:off x="6124076" y="2064186"/>
                <a:ext cx="1383628" cy="646331"/>
              </a:xfrm>
              <a:prstGeom prst="rect">
                <a:avLst/>
              </a:prstGeom>
              <a:noFill/>
            </p:spPr>
            <p:txBody>
              <a:bodyPr wrap="square" rtlCol="0">
                <a:spAutoFit/>
              </a:bodyPr>
              <a:lstStyle/>
              <a:p>
                <a:pPr algn="ctr"/>
                <a:r>
                  <a:rPr lang="fr-BE" dirty="0" smtClean="0"/>
                  <a:t>Recevabilité 30J</a:t>
                </a:r>
                <a:endParaRPr lang="fr-BE" dirty="0"/>
              </a:p>
            </p:txBody>
          </p:sp>
        </p:grpSp>
        <p:sp>
          <p:nvSpPr>
            <p:cNvPr id="41" name="Flèche vers le bas 40"/>
            <p:cNvSpPr/>
            <p:nvPr/>
          </p:nvSpPr>
          <p:spPr>
            <a:xfrm>
              <a:off x="6609345" y="2605743"/>
              <a:ext cx="577515" cy="3396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nvGrpSpPr>
            <p:cNvPr id="9" name="Groupe 52"/>
            <p:cNvGrpSpPr/>
            <p:nvPr/>
          </p:nvGrpSpPr>
          <p:grpSpPr>
            <a:xfrm>
              <a:off x="5626726" y="2984521"/>
              <a:ext cx="2489051" cy="878960"/>
              <a:chOff x="5752578" y="2980030"/>
              <a:chExt cx="2489051" cy="878960"/>
            </a:xfrm>
          </p:grpSpPr>
          <p:sp>
            <p:nvSpPr>
              <p:cNvPr id="42" name="Losange 41"/>
              <p:cNvSpPr/>
              <p:nvPr/>
            </p:nvSpPr>
            <p:spPr>
              <a:xfrm>
                <a:off x="5752578" y="2980030"/>
                <a:ext cx="2489051" cy="878960"/>
              </a:xfrm>
              <a:prstGeom prst="diamond">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3" name="ZoneTexte 42"/>
              <p:cNvSpPr txBox="1"/>
              <p:nvPr/>
            </p:nvSpPr>
            <p:spPr>
              <a:xfrm>
                <a:off x="5824772" y="3198010"/>
                <a:ext cx="2404826" cy="646331"/>
              </a:xfrm>
              <a:prstGeom prst="rect">
                <a:avLst/>
              </a:prstGeom>
              <a:noFill/>
            </p:spPr>
            <p:txBody>
              <a:bodyPr wrap="square" rtlCol="0">
                <a:spAutoFit/>
              </a:bodyPr>
              <a:lstStyle/>
              <a:p>
                <a:pPr algn="ctr"/>
                <a:r>
                  <a:rPr lang="fr-BE" dirty="0" smtClean="0"/>
                  <a:t>Approbation/refus</a:t>
                </a:r>
              </a:p>
              <a:p>
                <a:pPr algn="ctr"/>
                <a:r>
                  <a:rPr lang="fr-BE" dirty="0" smtClean="0"/>
                  <a:t>120j</a:t>
                </a:r>
                <a:endParaRPr lang="fr-BE" dirty="0"/>
              </a:p>
            </p:txBody>
          </p:sp>
        </p:grpSp>
        <p:sp>
          <p:nvSpPr>
            <p:cNvPr id="55" name="Rectangle 54"/>
            <p:cNvSpPr/>
            <p:nvPr/>
          </p:nvSpPr>
          <p:spPr>
            <a:xfrm>
              <a:off x="5800707" y="4424871"/>
              <a:ext cx="2315070" cy="400110"/>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Evaluation finale</a:t>
              </a:r>
              <a:endParaRPr lang="fr-FR" sz="2000" b="1" i="1" dirty="0" smtClean="0">
                <a:latin typeface="Calibri Light" pitchFamily="34" charset="0"/>
                <a:cs typeface="Times New Roman" pitchFamily="18" charset="0"/>
              </a:endParaRPr>
            </a:p>
          </p:txBody>
        </p:sp>
        <p:sp>
          <p:nvSpPr>
            <p:cNvPr id="56" name="Flèche vers le bas 55"/>
            <p:cNvSpPr/>
            <p:nvPr/>
          </p:nvSpPr>
          <p:spPr>
            <a:xfrm>
              <a:off x="6609345" y="3836732"/>
              <a:ext cx="577515" cy="3396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pic>
        <p:nvPicPr>
          <p:cNvPr id="57" name="Picture 2"/>
          <p:cNvPicPr>
            <a:picLocks noChangeAspect="1" noChangeArrowheads="1"/>
          </p:cNvPicPr>
          <p:nvPr/>
        </p:nvPicPr>
        <p:blipFill>
          <a:blip r:embed="rId2" cstate="print"/>
          <a:srcRect/>
          <a:stretch>
            <a:fillRect/>
          </a:stretch>
        </p:blipFill>
        <p:spPr bwMode="auto">
          <a:xfrm>
            <a:off x="8103746" y="4120388"/>
            <a:ext cx="798256" cy="866358"/>
          </a:xfrm>
          <a:prstGeom prst="rect">
            <a:avLst/>
          </a:prstGeom>
          <a:noFill/>
          <a:ln w="9525">
            <a:noFill/>
            <a:miter lim="800000"/>
            <a:headEnd/>
            <a:tailEnd/>
          </a:ln>
        </p:spPr>
      </p:pic>
      <p:sp>
        <p:nvSpPr>
          <p:cNvPr id="44" name="Rectangle 43"/>
          <p:cNvSpPr/>
          <p:nvPr/>
        </p:nvSpPr>
        <p:spPr>
          <a:xfrm>
            <a:off x="5037181" y="3751056"/>
            <a:ext cx="3727467" cy="369332"/>
          </a:xfrm>
          <a:prstGeom prst="rect">
            <a:avLst/>
          </a:prstGeom>
        </p:spPr>
        <p:txBody>
          <a:bodyPr wrap="square">
            <a:spAutoFit/>
          </a:bodyPr>
          <a:lstStyle/>
          <a:p>
            <a:pPr lvl="0" algn="ctr"/>
            <a:r>
              <a:rPr lang="fr-BE" cap="small" dirty="0" smtClean="0">
                <a:solidFill>
                  <a:srgbClr val="FF0000"/>
                </a:solidFill>
              </a:rPr>
              <a:t>=&gt; obligation d’exécuter les travaux </a:t>
            </a:r>
          </a:p>
        </p:txBody>
      </p:sp>
      <p:grpSp>
        <p:nvGrpSpPr>
          <p:cNvPr id="10" name="Groupe 48"/>
          <p:cNvGrpSpPr/>
          <p:nvPr/>
        </p:nvGrpSpPr>
        <p:grpSpPr>
          <a:xfrm>
            <a:off x="38671" y="156373"/>
            <a:ext cx="8728528" cy="557501"/>
            <a:chOff x="38671" y="156373"/>
            <a:chExt cx="8728528" cy="557501"/>
          </a:xfrm>
        </p:grpSpPr>
        <p:sp>
          <p:nvSpPr>
            <p:cNvPr id="50" name="Rectangle 49"/>
            <p:cNvSpPr/>
            <p:nvPr/>
          </p:nvSpPr>
          <p:spPr>
            <a:xfrm>
              <a:off x="645884" y="252209"/>
              <a:ext cx="8121315" cy="461665"/>
            </a:xfrm>
            <a:prstGeom prst="rect">
              <a:avLst/>
            </a:prstGeom>
          </p:spPr>
          <p:txBody>
            <a:bodyPr wrap="square">
              <a:spAutoFit/>
            </a:bodyPr>
            <a:lstStyle/>
            <a:p>
              <a:r>
                <a:rPr lang="fr-BE" sz="2400" b="1" dirty="0" smtClean="0"/>
                <a:t>5. Nouvelles procédures plus rapides et simplifiées </a:t>
              </a:r>
              <a:endParaRPr lang="fr-BE" sz="2400" dirty="0" smtClean="0"/>
            </a:p>
          </p:txBody>
        </p:sp>
        <p:pic>
          <p:nvPicPr>
            <p:cNvPr id="58" name="Picture 3"/>
            <p:cNvPicPr>
              <a:picLocks noChangeAspect="1" noChangeArrowheads="1"/>
            </p:cNvPicPr>
            <p:nvPr/>
          </p:nvPicPr>
          <p:blipFill>
            <a:blip r:embed="rId3"/>
            <a:srcRect b="14121"/>
            <a:stretch>
              <a:fillRect/>
            </a:stretch>
          </p:blipFill>
          <p:spPr bwMode="auto">
            <a:xfrm>
              <a:off x="38671" y="156373"/>
              <a:ext cx="607213" cy="557501"/>
            </a:xfrm>
            <a:prstGeom prst="rect">
              <a:avLst/>
            </a:prstGeom>
            <a:noFill/>
            <a:ln w="9525">
              <a:noFill/>
              <a:miter lim="800000"/>
              <a:headEnd/>
              <a:tailEnd/>
            </a:ln>
          </p:spPr>
        </p:pic>
        <p:pic>
          <p:nvPicPr>
            <p:cNvPr id="59" name="Picture 5" descr="Résultat de recherche d'images pour &quot;picto rapide&quot;">
              <a:hlinkClick r:id="rId4"/>
            </p:cNvPr>
            <p:cNvPicPr>
              <a:picLocks noChangeAspect="1" noChangeArrowheads="1"/>
            </p:cNvPicPr>
            <p:nvPr/>
          </p:nvPicPr>
          <p:blipFill>
            <a:blip r:embed="rId5"/>
            <a:srcRect/>
            <a:stretch>
              <a:fillRect/>
            </a:stretch>
          </p:blipFill>
          <p:spPr bwMode="auto">
            <a:xfrm>
              <a:off x="7222947" y="168694"/>
              <a:ext cx="545180" cy="545180"/>
            </a:xfrm>
            <a:prstGeom prst="rect">
              <a:avLst/>
            </a:prstGeom>
            <a:noFill/>
          </p:spPr>
        </p:pic>
      </p:grpSp>
      <p:pic>
        <p:nvPicPr>
          <p:cNvPr id="14338" name="Picture 2" descr="Résultat de recherche d'images pour &quot;3 en 1&quot;">
            <a:hlinkClick r:id="rId6"/>
          </p:cNvPr>
          <p:cNvPicPr>
            <a:picLocks noChangeAspect="1" noChangeArrowheads="1"/>
          </p:cNvPicPr>
          <p:nvPr/>
        </p:nvPicPr>
        <p:blipFill>
          <a:blip r:embed="rId7"/>
          <a:srcRect l="16183" r="10808"/>
          <a:stretch>
            <a:fillRect/>
          </a:stretch>
        </p:blipFill>
        <p:spPr bwMode="auto">
          <a:xfrm>
            <a:off x="0" y="2653129"/>
            <a:ext cx="1438827" cy="12273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500" fill="hold"/>
                                        <p:tgtEl>
                                          <p:spTgt spid="14338"/>
                                        </p:tgtEl>
                                        <p:attrNameLst>
                                          <p:attrName>ppt_x</p:attrName>
                                        </p:attrNameLst>
                                      </p:cBhvr>
                                      <p:tavLst>
                                        <p:tav tm="0">
                                          <p:val>
                                            <p:strVal val="#ppt_x"/>
                                          </p:val>
                                        </p:tav>
                                        <p:tav tm="100000">
                                          <p:val>
                                            <p:strVal val="#ppt_x"/>
                                          </p:val>
                                        </p:tav>
                                      </p:tavLst>
                                    </p:anim>
                                    <p:anim calcmode="lin" valueType="num">
                                      <p:cBhvr additive="base">
                                        <p:cTn id="12" dur="500" fill="hold"/>
                                        <p:tgtEl>
                                          <p:spTgt spid="143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additive="base">
                                        <p:cTn id="41" dur="500" fill="hold"/>
                                        <p:tgtEl>
                                          <p:spTgt spid="57"/>
                                        </p:tgtEl>
                                        <p:attrNameLst>
                                          <p:attrName>ppt_x</p:attrName>
                                        </p:attrNameLst>
                                      </p:cBhvr>
                                      <p:tavLst>
                                        <p:tav tm="0">
                                          <p:val>
                                            <p:strVal val="#ppt_x"/>
                                          </p:val>
                                        </p:tav>
                                        <p:tav tm="100000">
                                          <p:val>
                                            <p:strVal val="#ppt_x"/>
                                          </p:val>
                                        </p:tav>
                                      </p:tavLst>
                                    </p:anim>
                                    <p:anim calcmode="lin" valueType="num">
                                      <p:cBhvr additive="base">
                                        <p:cTn id="4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Résultat de recherche d'images pour &quot;3 en 1&quot;">
            <a:hlinkClick r:id="rId2"/>
          </p:cNvPr>
          <p:cNvPicPr>
            <a:picLocks noChangeAspect="1" noChangeArrowheads="1"/>
          </p:cNvPicPr>
          <p:nvPr/>
        </p:nvPicPr>
        <p:blipFill>
          <a:blip r:embed="rId3"/>
          <a:srcRect l="16183" r="10808"/>
          <a:stretch>
            <a:fillRect/>
          </a:stretch>
        </p:blipFill>
        <p:spPr bwMode="auto">
          <a:xfrm>
            <a:off x="7883063" y="823348"/>
            <a:ext cx="1050449" cy="896051"/>
          </a:xfrm>
          <a:prstGeom prst="rect">
            <a:avLst/>
          </a:prstGeom>
          <a:noFill/>
        </p:spPr>
      </p:pic>
      <p:sp>
        <p:nvSpPr>
          <p:cNvPr id="47" name="ZoneTexte 46"/>
          <p:cNvSpPr txBox="1"/>
          <p:nvPr/>
        </p:nvSpPr>
        <p:spPr>
          <a:xfrm>
            <a:off x="352425" y="2141221"/>
            <a:ext cx="4919523" cy="1754326"/>
          </a:xfrm>
          <a:prstGeom prst="rect">
            <a:avLst/>
          </a:prstGeom>
          <a:noFill/>
        </p:spPr>
        <p:txBody>
          <a:bodyPr wrap="square" rtlCol="0">
            <a:spAutoFit/>
          </a:bodyPr>
          <a:lstStyle/>
          <a:p>
            <a:pPr defTabSz="269875"/>
            <a:r>
              <a:rPr lang="fr-BE" dirty="0" smtClean="0"/>
              <a:t>1° pollution circonscrite / ne migre pas hors du 	terrain </a:t>
            </a:r>
          </a:p>
          <a:p>
            <a:r>
              <a:rPr lang="fr-BE" dirty="0" smtClean="0"/>
              <a:t>2° le délai travaux &lt; 180j (sol) ou &lt; 360j (</a:t>
            </a:r>
            <a:r>
              <a:rPr lang="fr-BE" dirty="0" err="1" smtClean="0"/>
              <a:t>eso</a:t>
            </a:r>
            <a:r>
              <a:rPr lang="fr-BE" dirty="0" smtClean="0"/>
              <a:t>)</a:t>
            </a:r>
          </a:p>
          <a:p>
            <a:pPr defTabSz="269875"/>
            <a:r>
              <a:rPr lang="fr-BE" dirty="0" smtClean="0"/>
              <a:t>3° pas de MS sauf non-remaniement /maintien 	confinement</a:t>
            </a:r>
          </a:p>
          <a:p>
            <a:r>
              <a:rPr lang="fr-BE" dirty="0" smtClean="0"/>
              <a:t>4° accord des propriétaires</a:t>
            </a:r>
          </a:p>
        </p:txBody>
      </p:sp>
      <p:sp>
        <p:nvSpPr>
          <p:cNvPr id="33" name="ZoneTexte 32"/>
          <p:cNvSpPr txBox="1"/>
          <p:nvPr/>
        </p:nvSpPr>
        <p:spPr>
          <a:xfrm>
            <a:off x="238394" y="788800"/>
            <a:ext cx="6854787" cy="400110"/>
          </a:xfrm>
          <a:prstGeom prst="rect">
            <a:avLst/>
          </a:prstGeom>
          <a:solidFill>
            <a:schemeClr val="bg1">
              <a:lumMod val="85000"/>
            </a:schemeClr>
          </a:solidFill>
          <a:ln w="28575">
            <a:solidFill>
              <a:srgbClr val="FF0000"/>
            </a:solidFill>
          </a:ln>
        </p:spPr>
        <p:txBody>
          <a:bodyPr wrap="square" rtlCol="0">
            <a:spAutoFit/>
          </a:bodyPr>
          <a:lstStyle/>
          <a:p>
            <a:pPr algn="ctr"/>
            <a:r>
              <a:rPr lang="fr-BE" sz="2000" b="1" dirty="0" smtClean="0"/>
              <a:t>PROCEDURE ACCELEREE D’ASSAINISSEMENT –art 69</a:t>
            </a:r>
            <a:endParaRPr lang="fr-BE" sz="2000" b="1" dirty="0"/>
          </a:p>
        </p:txBody>
      </p:sp>
      <p:sp>
        <p:nvSpPr>
          <p:cNvPr id="34" name="ZoneTexte 33"/>
          <p:cNvSpPr txBox="1"/>
          <p:nvPr/>
        </p:nvSpPr>
        <p:spPr>
          <a:xfrm>
            <a:off x="352425" y="1514174"/>
            <a:ext cx="2870419" cy="307777"/>
          </a:xfrm>
          <a:prstGeom prst="rect">
            <a:avLst/>
          </a:prstGeom>
          <a:noFill/>
        </p:spPr>
        <p:txBody>
          <a:bodyPr wrap="square" rtlCol="0">
            <a:spAutoFit/>
          </a:bodyPr>
          <a:lstStyle/>
          <a:p>
            <a:r>
              <a:rPr lang="fr-BE" sz="1400" cap="small" dirty="0" smtClean="0">
                <a:solidFill>
                  <a:srgbClr val="FF0000"/>
                </a:solidFill>
              </a:rPr>
              <a:t>CONDITIONS </a:t>
            </a:r>
            <a:r>
              <a:rPr lang="fr-BE" sz="1400" cap="all" dirty="0" smtClean="0">
                <a:solidFill>
                  <a:srgbClr val="FF0000"/>
                </a:solidFill>
              </a:rPr>
              <a:t>cumulatives</a:t>
            </a:r>
          </a:p>
        </p:txBody>
      </p:sp>
      <p:grpSp>
        <p:nvGrpSpPr>
          <p:cNvPr id="2" name="Groupe 45"/>
          <p:cNvGrpSpPr/>
          <p:nvPr/>
        </p:nvGrpSpPr>
        <p:grpSpPr>
          <a:xfrm>
            <a:off x="5697618" y="1642364"/>
            <a:ext cx="2846307" cy="2871847"/>
            <a:chOff x="1231336" y="713874"/>
            <a:chExt cx="3882085" cy="3149419"/>
          </a:xfrm>
        </p:grpSpPr>
        <p:sp>
          <p:nvSpPr>
            <p:cNvPr id="35" name="Rectangle 34"/>
            <p:cNvSpPr/>
            <p:nvPr/>
          </p:nvSpPr>
          <p:spPr>
            <a:xfrm>
              <a:off x="1231336" y="713874"/>
              <a:ext cx="3882085" cy="2331853"/>
            </a:xfrm>
            <a:prstGeom prst="rect">
              <a:avLst/>
            </a:prstGeom>
            <a:solidFill>
              <a:schemeClr val="accent1"/>
            </a:solidFill>
            <a:ln w="2857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nvGrpSpPr>
            <p:cNvPr id="3" name="Groupe 54"/>
            <p:cNvGrpSpPr/>
            <p:nvPr/>
          </p:nvGrpSpPr>
          <p:grpSpPr>
            <a:xfrm>
              <a:off x="1231336" y="916796"/>
              <a:ext cx="3697089" cy="2946497"/>
              <a:chOff x="226538" y="2359545"/>
              <a:chExt cx="3278658" cy="3156644"/>
            </a:xfrm>
          </p:grpSpPr>
          <p:sp>
            <p:nvSpPr>
              <p:cNvPr id="23" name="Rectangle 22"/>
              <p:cNvSpPr/>
              <p:nvPr/>
            </p:nvSpPr>
            <p:spPr>
              <a:xfrm>
                <a:off x="468689" y="3957582"/>
                <a:ext cx="2916195" cy="433916"/>
              </a:xfrm>
              <a:prstGeom prst="rect">
                <a:avLst/>
              </a:prstGeom>
              <a:solidFill>
                <a:srgbClr val="C7C7C7"/>
              </a:solidFill>
              <a:ln>
                <a:solidFill>
                  <a:schemeClr val="tx1"/>
                </a:solidFill>
              </a:ln>
            </p:spPr>
            <p:txBody>
              <a:bodyPr wrap="square">
                <a:spAutoFit/>
              </a:bodyPr>
              <a:lstStyle/>
              <a:p>
                <a:pPr marL="342000" indent="-342900" algn="ctr"/>
                <a:r>
                  <a:rPr lang="fr-FR" b="1" dirty="0" smtClean="0">
                    <a:latin typeface="Calibri Light" pitchFamily="34" charset="0"/>
                    <a:cs typeface="Times New Roman" pitchFamily="18" charset="0"/>
                  </a:rPr>
                  <a:t>Projet d’assainissement</a:t>
                </a:r>
                <a:endParaRPr lang="fr-FR" b="1" i="1" dirty="0" smtClean="0">
                  <a:latin typeface="Calibri Light" pitchFamily="34" charset="0"/>
                  <a:cs typeface="Times New Roman" pitchFamily="18" charset="0"/>
                </a:endParaRPr>
              </a:p>
            </p:txBody>
          </p:sp>
          <p:sp>
            <p:nvSpPr>
              <p:cNvPr id="24" name="Rectangle 23"/>
              <p:cNvSpPr/>
              <p:nvPr/>
            </p:nvSpPr>
            <p:spPr>
              <a:xfrm>
                <a:off x="468690" y="5046113"/>
                <a:ext cx="2800165" cy="470076"/>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Evaluation finale</a:t>
                </a:r>
                <a:endParaRPr lang="fr-FR" sz="2000" b="1" i="1" dirty="0" smtClean="0">
                  <a:latin typeface="Calibri Light" pitchFamily="34" charset="0"/>
                  <a:cs typeface="Times New Roman" pitchFamily="18" charset="0"/>
                </a:endParaRPr>
              </a:p>
            </p:txBody>
          </p:sp>
          <p:sp>
            <p:nvSpPr>
              <p:cNvPr id="25" name="Rectangle 24"/>
              <p:cNvSpPr/>
              <p:nvPr/>
            </p:nvSpPr>
            <p:spPr>
              <a:xfrm>
                <a:off x="226538" y="4946021"/>
                <a:ext cx="3278658" cy="397756"/>
              </a:xfrm>
              <a:prstGeom prst="rect">
                <a:avLst/>
              </a:prstGeom>
              <a:solidFill>
                <a:schemeClr val="bg1"/>
              </a:solidFill>
              <a:ln>
                <a:noFill/>
              </a:ln>
              <a:effectLst>
                <a:softEdge rad="127000"/>
              </a:effectLst>
            </p:spPr>
            <p:txBody>
              <a:bodyPr wrap="square">
                <a:spAutoFit/>
              </a:bodyPr>
              <a:lstStyle/>
              <a:p>
                <a:pPr marL="342000" indent="-342900" algn="ctr"/>
                <a:endParaRPr lang="fr-FR" sz="1600" i="1" dirty="0" smtClean="0">
                  <a:latin typeface="Calibri Light" pitchFamily="34" charset="0"/>
                  <a:cs typeface="Times New Roman" pitchFamily="18" charset="0"/>
                </a:endParaRPr>
              </a:p>
            </p:txBody>
          </p:sp>
          <p:grpSp>
            <p:nvGrpSpPr>
              <p:cNvPr id="4" name="Groupe 44"/>
              <p:cNvGrpSpPr/>
              <p:nvPr/>
            </p:nvGrpSpPr>
            <p:grpSpPr>
              <a:xfrm>
                <a:off x="468690" y="2359545"/>
                <a:ext cx="2907598" cy="1469922"/>
                <a:chOff x="308270" y="643040"/>
                <a:chExt cx="2907598" cy="1469922"/>
              </a:xfrm>
            </p:grpSpPr>
            <p:sp>
              <p:nvSpPr>
                <p:cNvPr id="29" name="Rectangle 28"/>
                <p:cNvSpPr/>
                <p:nvPr/>
              </p:nvSpPr>
              <p:spPr>
                <a:xfrm>
                  <a:off x="308270" y="1281290"/>
                  <a:ext cx="2907598" cy="831672"/>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Etude de caractérisation</a:t>
                  </a:r>
                  <a:endParaRPr lang="fr-FR" sz="2000" b="1" i="1" dirty="0" smtClean="0">
                    <a:latin typeface="Calibri Light" pitchFamily="34" charset="0"/>
                    <a:cs typeface="Times New Roman" pitchFamily="18" charset="0"/>
                  </a:endParaRPr>
                </a:p>
              </p:txBody>
            </p:sp>
            <p:sp>
              <p:nvSpPr>
                <p:cNvPr id="30" name="ZoneTexte 29"/>
                <p:cNvSpPr txBox="1"/>
                <p:nvPr/>
              </p:nvSpPr>
              <p:spPr>
                <a:xfrm>
                  <a:off x="308270" y="643040"/>
                  <a:ext cx="2907598" cy="470076"/>
                </a:xfrm>
                <a:prstGeom prst="rect">
                  <a:avLst/>
                </a:prstGeom>
                <a:solidFill>
                  <a:srgbClr val="C7C7C7"/>
                </a:solidFill>
                <a:ln>
                  <a:solidFill>
                    <a:schemeClr val="tx1"/>
                  </a:solidFill>
                </a:ln>
              </p:spPr>
              <p:txBody>
                <a:bodyPr wrap="square" rtlCol="0">
                  <a:spAutoFit/>
                </a:bodyPr>
                <a:lstStyle/>
                <a:p>
                  <a:r>
                    <a:rPr lang="fr-BE" sz="2000" b="1" dirty="0" smtClean="0">
                      <a:latin typeface="Calibri Light" pitchFamily="34" charset="0"/>
                    </a:rPr>
                    <a:t>Etude d’orientation</a:t>
                  </a:r>
                  <a:endParaRPr lang="fr-BE" sz="2000" b="1" dirty="0">
                    <a:latin typeface="Calibri Light" pitchFamily="34" charset="0"/>
                  </a:endParaRPr>
                </a:p>
              </p:txBody>
            </p:sp>
          </p:grpSp>
          <p:cxnSp>
            <p:nvCxnSpPr>
              <p:cNvPr id="28" name="Connecteur droit avec flèche 27"/>
              <p:cNvCxnSpPr/>
              <p:nvPr/>
            </p:nvCxnSpPr>
            <p:spPr bwMode="auto">
              <a:xfrm>
                <a:off x="1914524" y="4640314"/>
                <a:ext cx="0" cy="40579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grpSp>
        <p:nvGrpSpPr>
          <p:cNvPr id="5" name="Groupe 42"/>
          <p:cNvGrpSpPr/>
          <p:nvPr/>
        </p:nvGrpSpPr>
        <p:grpSpPr>
          <a:xfrm>
            <a:off x="38671" y="53821"/>
            <a:ext cx="8728528" cy="557501"/>
            <a:chOff x="38671" y="156373"/>
            <a:chExt cx="8728528" cy="557501"/>
          </a:xfrm>
        </p:grpSpPr>
        <p:sp>
          <p:nvSpPr>
            <p:cNvPr id="44" name="Rectangle 43"/>
            <p:cNvSpPr/>
            <p:nvPr/>
          </p:nvSpPr>
          <p:spPr>
            <a:xfrm>
              <a:off x="645884" y="252209"/>
              <a:ext cx="8121315" cy="461665"/>
            </a:xfrm>
            <a:prstGeom prst="rect">
              <a:avLst/>
            </a:prstGeom>
          </p:spPr>
          <p:txBody>
            <a:bodyPr wrap="square">
              <a:spAutoFit/>
            </a:bodyPr>
            <a:lstStyle/>
            <a:p>
              <a:r>
                <a:rPr lang="fr-BE" sz="2400" b="1" dirty="0" smtClean="0"/>
                <a:t>5. Nouvelles procédures plus rapides et simplifiées </a:t>
              </a:r>
              <a:endParaRPr lang="fr-BE" sz="2400" dirty="0" smtClean="0"/>
            </a:p>
          </p:txBody>
        </p:sp>
        <p:pic>
          <p:nvPicPr>
            <p:cNvPr id="45" name="Picture 3"/>
            <p:cNvPicPr>
              <a:picLocks noChangeAspect="1" noChangeArrowheads="1"/>
            </p:cNvPicPr>
            <p:nvPr/>
          </p:nvPicPr>
          <p:blipFill>
            <a:blip r:embed="rId4"/>
            <a:srcRect b="14121"/>
            <a:stretch>
              <a:fillRect/>
            </a:stretch>
          </p:blipFill>
          <p:spPr bwMode="auto">
            <a:xfrm>
              <a:off x="38671" y="156373"/>
              <a:ext cx="607213" cy="557501"/>
            </a:xfrm>
            <a:prstGeom prst="rect">
              <a:avLst/>
            </a:prstGeom>
            <a:noFill/>
            <a:ln w="9525">
              <a:noFill/>
              <a:miter lim="800000"/>
              <a:headEnd/>
              <a:tailEnd/>
            </a:ln>
          </p:spPr>
        </p:pic>
        <p:pic>
          <p:nvPicPr>
            <p:cNvPr id="48" name="Picture 5" descr="Résultat de recherche d'images pour &quot;picto rapide&quot;">
              <a:hlinkClick r:id="rId5"/>
            </p:cNvPr>
            <p:cNvPicPr>
              <a:picLocks noChangeAspect="1" noChangeArrowheads="1"/>
            </p:cNvPicPr>
            <p:nvPr/>
          </p:nvPicPr>
          <p:blipFill>
            <a:blip r:embed="rId6"/>
            <a:srcRect/>
            <a:stretch>
              <a:fillRect/>
            </a:stretch>
          </p:blipFill>
          <p:spPr bwMode="auto">
            <a:xfrm>
              <a:off x="7222947" y="168694"/>
              <a:ext cx="545180" cy="545180"/>
            </a:xfrm>
            <a:prstGeom prst="rect">
              <a:avLst/>
            </a:prstGeom>
            <a:noFill/>
          </p:spPr>
        </p:pic>
      </p:grpSp>
      <p:sp>
        <p:nvSpPr>
          <p:cNvPr id="49" name="Rectangle 48"/>
          <p:cNvSpPr/>
          <p:nvPr/>
        </p:nvSpPr>
        <p:spPr>
          <a:xfrm>
            <a:off x="5173917" y="3751056"/>
            <a:ext cx="3727467" cy="369332"/>
          </a:xfrm>
          <a:prstGeom prst="rect">
            <a:avLst/>
          </a:prstGeom>
        </p:spPr>
        <p:txBody>
          <a:bodyPr wrap="square">
            <a:spAutoFit/>
          </a:bodyPr>
          <a:lstStyle/>
          <a:p>
            <a:pPr lvl="0" algn="ctr"/>
            <a:r>
              <a:rPr lang="fr-BE" cap="small" dirty="0" smtClean="0">
                <a:solidFill>
                  <a:srgbClr val="FF0000"/>
                </a:solidFill>
              </a:rPr>
              <a:t> obligation d’exécuter les travaux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
                                            <p:txEl>
                                              <p:pRg st="0" end="0"/>
                                            </p:txEl>
                                          </p:spTgt>
                                        </p:tgtEl>
                                        <p:attrNameLst>
                                          <p:attrName>style.visibility</p:attrName>
                                        </p:attrNameLst>
                                      </p:cBhvr>
                                      <p:to>
                                        <p:strVal val="visible"/>
                                      </p:to>
                                    </p:set>
                                    <p:anim calcmode="lin" valueType="num">
                                      <p:cBhvr additive="base">
                                        <p:cTn id="13"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
                                            <p:txEl>
                                              <p:pRg st="1" end="1"/>
                                            </p:txEl>
                                          </p:spTgt>
                                        </p:tgtEl>
                                        <p:attrNameLst>
                                          <p:attrName>style.visibility</p:attrName>
                                        </p:attrNameLst>
                                      </p:cBhvr>
                                      <p:to>
                                        <p:strVal val="visible"/>
                                      </p:to>
                                    </p:set>
                                    <p:anim calcmode="lin" valueType="num">
                                      <p:cBhvr additive="base">
                                        <p:cTn id="19" dur="500" fill="hold"/>
                                        <p:tgtEl>
                                          <p:spTgt spid="4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
                                            <p:txEl>
                                              <p:pRg st="2" end="2"/>
                                            </p:txEl>
                                          </p:spTgt>
                                        </p:tgtEl>
                                        <p:attrNameLst>
                                          <p:attrName>style.visibility</p:attrName>
                                        </p:attrNameLst>
                                      </p:cBhvr>
                                      <p:to>
                                        <p:strVal val="visible"/>
                                      </p:to>
                                    </p:set>
                                    <p:anim calcmode="lin" valueType="num">
                                      <p:cBhvr additive="base">
                                        <p:cTn id="25" dur="500" fill="hold"/>
                                        <p:tgtEl>
                                          <p:spTgt spid="4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
                                            <p:txEl>
                                              <p:pRg st="3" end="3"/>
                                            </p:txEl>
                                          </p:spTgt>
                                        </p:tgtEl>
                                        <p:attrNameLst>
                                          <p:attrName>style.visibility</p:attrName>
                                        </p:attrNameLst>
                                      </p:cBhvr>
                                      <p:to>
                                        <p:strVal val="visible"/>
                                      </p:to>
                                    </p:set>
                                    <p:anim calcmode="lin" valueType="num">
                                      <p:cBhvr additive="base">
                                        <p:cTn id="31" dur="500" fill="hold"/>
                                        <p:tgtEl>
                                          <p:spTgt spid="4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1"/>
          <p:cNvGrpSpPr/>
          <p:nvPr/>
        </p:nvGrpSpPr>
        <p:grpSpPr>
          <a:xfrm>
            <a:off x="1859962" y="1306446"/>
            <a:ext cx="2917993" cy="1330249"/>
            <a:chOff x="2520956" y="1252874"/>
            <a:chExt cx="2518365" cy="1099475"/>
          </a:xfrm>
        </p:grpSpPr>
        <p:sp>
          <p:nvSpPr>
            <p:cNvPr id="46" name="Organigramme : Bande perforée 45"/>
            <p:cNvSpPr/>
            <p:nvPr/>
          </p:nvSpPr>
          <p:spPr>
            <a:xfrm>
              <a:off x="2555655" y="1252874"/>
              <a:ext cx="2483666" cy="1099475"/>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7" name="ZoneTexte 46"/>
            <p:cNvSpPr txBox="1"/>
            <p:nvPr/>
          </p:nvSpPr>
          <p:spPr>
            <a:xfrm>
              <a:off x="2520956" y="1374751"/>
              <a:ext cx="2518365" cy="686834"/>
            </a:xfrm>
            <a:prstGeom prst="rect">
              <a:avLst/>
            </a:prstGeom>
            <a:noFill/>
          </p:spPr>
          <p:txBody>
            <a:bodyPr wrap="square" rtlCol="0">
              <a:spAutoFit/>
            </a:bodyPr>
            <a:lstStyle/>
            <a:p>
              <a:endParaRPr lang="fr-BE" sz="1600" b="1" dirty="0" smtClean="0"/>
            </a:p>
            <a:p>
              <a:r>
                <a:rPr lang="fr-BE" sz="1600" b="1" dirty="0" smtClean="0"/>
                <a:t>pollution+expert+situation rencontrée ( chantier /accident)</a:t>
              </a:r>
              <a:endParaRPr lang="fr-BE" sz="1600" b="1" dirty="0"/>
            </a:p>
          </p:txBody>
        </p:sp>
      </p:grpSp>
      <p:sp>
        <p:nvSpPr>
          <p:cNvPr id="36" name="Flèche droite 35"/>
          <p:cNvSpPr/>
          <p:nvPr/>
        </p:nvSpPr>
        <p:spPr>
          <a:xfrm>
            <a:off x="4850230" y="1564800"/>
            <a:ext cx="1051473" cy="604727"/>
          </a:xfrm>
          <a:prstGeom prst="rightArrow">
            <a:avLst/>
          </a:prstGeom>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35" name="Rectangle 34"/>
          <p:cNvSpPr/>
          <p:nvPr/>
        </p:nvSpPr>
        <p:spPr>
          <a:xfrm>
            <a:off x="1802420" y="2789329"/>
            <a:ext cx="2749728" cy="1752537"/>
          </a:xfrm>
          <a:prstGeom prst="rect">
            <a:avLst/>
          </a:prstGeom>
          <a:solidFill>
            <a:schemeClr val="accent1"/>
          </a:solidFill>
          <a:ln w="2857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37" name="ZoneTexte 36"/>
          <p:cNvSpPr txBox="1"/>
          <p:nvPr/>
        </p:nvSpPr>
        <p:spPr>
          <a:xfrm>
            <a:off x="645884" y="654052"/>
            <a:ext cx="6854787" cy="400110"/>
          </a:xfrm>
          <a:prstGeom prst="rect">
            <a:avLst/>
          </a:prstGeom>
          <a:solidFill>
            <a:schemeClr val="bg1">
              <a:lumMod val="85000"/>
            </a:schemeClr>
          </a:solidFill>
          <a:ln w="28575">
            <a:solidFill>
              <a:srgbClr val="FF0000"/>
            </a:solidFill>
          </a:ln>
        </p:spPr>
        <p:txBody>
          <a:bodyPr wrap="square" rtlCol="0">
            <a:spAutoFit/>
          </a:bodyPr>
          <a:lstStyle/>
          <a:p>
            <a:pPr algn="ctr"/>
            <a:r>
              <a:rPr lang="fr-BE" sz="2000" b="1" dirty="0" smtClean="0"/>
              <a:t>MESURES DE GESTION </a:t>
            </a:r>
            <a:r>
              <a:rPr lang="fr-BE" sz="2000" b="1" dirty="0" err="1" smtClean="0"/>
              <a:t>IMMEDIATE–art</a:t>
            </a:r>
            <a:r>
              <a:rPr lang="fr-BE" sz="2000" b="1" dirty="0" smtClean="0"/>
              <a:t> 80</a:t>
            </a:r>
            <a:endParaRPr lang="fr-BE" sz="2000" b="1" dirty="0"/>
          </a:p>
        </p:txBody>
      </p:sp>
      <p:grpSp>
        <p:nvGrpSpPr>
          <p:cNvPr id="3" name="Groupe 53"/>
          <p:cNvGrpSpPr/>
          <p:nvPr/>
        </p:nvGrpSpPr>
        <p:grpSpPr>
          <a:xfrm>
            <a:off x="5901703" y="1453904"/>
            <a:ext cx="2151559" cy="828536"/>
            <a:chOff x="5710987" y="1950723"/>
            <a:chExt cx="2151559" cy="828536"/>
          </a:xfrm>
        </p:grpSpPr>
        <p:sp>
          <p:nvSpPr>
            <p:cNvPr id="39" name="Losange 38"/>
            <p:cNvSpPr/>
            <p:nvPr/>
          </p:nvSpPr>
          <p:spPr>
            <a:xfrm>
              <a:off x="5710987" y="1950723"/>
              <a:ext cx="2141620" cy="788770"/>
            </a:xfrm>
            <a:prstGeom prst="diamond">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0" name="ZoneTexte 39"/>
            <p:cNvSpPr txBox="1"/>
            <p:nvPr/>
          </p:nvSpPr>
          <p:spPr>
            <a:xfrm>
              <a:off x="5801788" y="2132928"/>
              <a:ext cx="2060758" cy="646331"/>
            </a:xfrm>
            <a:prstGeom prst="rect">
              <a:avLst/>
            </a:prstGeom>
            <a:noFill/>
          </p:spPr>
          <p:txBody>
            <a:bodyPr wrap="square" rtlCol="0">
              <a:spAutoFit/>
            </a:bodyPr>
            <a:lstStyle/>
            <a:p>
              <a:pPr algn="ctr"/>
              <a:r>
                <a:rPr lang="fr-BE" dirty="0" smtClean="0"/>
                <a:t>Ok pour procédure?  </a:t>
              </a:r>
            </a:p>
            <a:p>
              <a:pPr algn="ctr"/>
              <a:r>
                <a:rPr lang="fr-BE" dirty="0" smtClean="0"/>
                <a:t>10j</a:t>
              </a:r>
              <a:endParaRPr lang="fr-BE" dirty="0"/>
            </a:p>
          </p:txBody>
        </p:sp>
      </p:grpSp>
      <p:sp>
        <p:nvSpPr>
          <p:cNvPr id="41" name="Flèche vers le bas 40"/>
          <p:cNvSpPr/>
          <p:nvPr/>
        </p:nvSpPr>
        <p:spPr>
          <a:xfrm rot="1249308">
            <a:off x="6002536" y="2028819"/>
            <a:ext cx="577515" cy="4984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nvGrpSpPr>
          <p:cNvPr id="4" name="Groupe 52"/>
          <p:cNvGrpSpPr/>
          <p:nvPr/>
        </p:nvGrpSpPr>
        <p:grpSpPr>
          <a:xfrm>
            <a:off x="5564211" y="3424684"/>
            <a:ext cx="2489051" cy="878960"/>
            <a:chOff x="5752578" y="2980030"/>
            <a:chExt cx="2489051" cy="878960"/>
          </a:xfrm>
        </p:grpSpPr>
        <p:sp>
          <p:nvSpPr>
            <p:cNvPr id="42" name="Losange 41"/>
            <p:cNvSpPr/>
            <p:nvPr/>
          </p:nvSpPr>
          <p:spPr>
            <a:xfrm>
              <a:off x="5752578" y="2980030"/>
              <a:ext cx="2489051" cy="878960"/>
            </a:xfrm>
            <a:prstGeom prst="diamond">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3" name="ZoneTexte 42"/>
            <p:cNvSpPr txBox="1"/>
            <p:nvPr/>
          </p:nvSpPr>
          <p:spPr>
            <a:xfrm>
              <a:off x="5824772" y="3198010"/>
              <a:ext cx="2404826" cy="646331"/>
            </a:xfrm>
            <a:prstGeom prst="rect">
              <a:avLst/>
            </a:prstGeom>
            <a:noFill/>
          </p:spPr>
          <p:txBody>
            <a:bodyPr wrap="square" rtlCol="0">
              <a:spAutoFit/>
            </a:bodyPr>
            <a:lstStyle/>
            <a:p>
              <a:pPr algn="ctr"/>
              <a:r>
                <a:rPr lang="fr-BE" dirty="0" smtClean="0"/>
                <a:t>Approbation/refus/…</a:t>
              </a:r>
            </a:p>
            <a:p>
              <a:pPr algn="ctr"/>
              <a:r>
                <a:rPr lang="fr-BE" dirty="0" smtClean="0"/>
                <a:t>30j</a:t>
              </a:r>
              <a:endParaRPr lang="fr-BE" dirty="0"/>
            </a:p>
          </p:txBody>
        </p:sp>
      </p:grpSp>
      <p:sp>
        <p:nvSpPr>
          <p:cNvPr id="55" name="Rectangle 54"/>
          <p:cNvSpPr/>
          <p:nvPr/>
        </p:nvSpPr>
        <p:spPr>
          <a:xfrm>
            <a:off x="2050064" y="2909249"/>
            <a:ext cx="2315070" cy="400110"/>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Evaluation finale</a:t>
            </a:r>
          </a:p>
        </p:txBody>
      </p:sp>
      <p:sp>
        <p:nvSpPr>
          <p:cNvPr id="56" name="Flèche vers le bas 55"/>
          <p:cNvSpPr/>
          <p:nvPr/>
        </p:nvSpPr>
        <p:spPr>
          <a:xfrm rot="2983262">
            <a:off x="4524472" y="2692821"/>
            <a:ext cx="577515" cy="61364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57" name="Picture 2"/>
          <p:cNvPicPr>
            <a:picLocks noChangeAspect="1" noChangeArrowheads="1"/>
          </p:cNvPicPr>
          <p:nvPr/>
        </p:nvPicPr>
        <p:blipFill>
          <a:blip r:embed="rId2" cstate="print"/>
          <a:srcRect/>
          <a:stretch>
            <a:fillRect/>
          </a:stretch>
        </p:blipFill>
        <p:spPr bwMode="auto">
          <a:xfrm>
            <a:off x="8103746" y="4120388"/>
            <a:ext cx="798256" cy="866358"/>
          </a:xfrm>
          <a:prstGeom prst="rect">
            <a:avLst/>
          </a:prstGeom>
          <a:noFill/>
          <a:ln w="9525">
            <a:noFill/>
            <a:miter lim="800000"/>
            <a:headEnd/>
            <a:tailEnd/>
          </a:ln>
        </p:spPr>
      </p:pic>
      <p:sp>
        <p:nvSpPr>
          <p:cNvPr id="45" name="ZoneTexte 44"/>
          <p:cNvSpPr txBox="1"/>
          <p:nvPr/>
        </p:nvSpPr>
        <p:spPr>
          <a:xfrm>
            <a:off x="1952629" y="3359638"/>
            <a:ext cx="2409510" cy="1169551"/>
          </a:xfrm>
          <a:prstGeom prst="rect">
            <a:avLst/>
          </a:prstGeom>
          <a:noFill/>
        </p:spPr>
        <p:txBody>
          <a:bodyPr wrap="square" rtlCol="0">
            <a:spAutoFit/>
          </a:bodyPr>
          <a:lstStyle/>
          <a:p>
            <a:pPr marL="456300" indent="-457200">
              <a:buFont typeface="+mj-lt"/>
              <a:buAutoNum type="arabicPeriod"/>
            </a:pPr>
            <a:r>
              <a:rPr lang="fr-FR" sz="1400" b="1" i="1" dirty="0" smtClean="0">
                <a:latin typeface="Calibri Light" pitchFamily="34" charset="0"/>
                <a:cs typeface="Times New Roman" pitchFamily="18" charset="0"/>
              </a:rPr>
              <a:t>Pollution –volume</a:t>
            </a:r>
          </a:p>
          <a:p>
            <a:pPr marL="456300" indent="-457200">
              <a:buFont typeface="+mj-lt"/>
              <a:buAutoNum type="arabicPeriod"/>
            </a:pPr>
            <a:r>
              <a:rPr lang="fr-FR" sz="1400" b="1" i="1" dirty="0" smtClean="0">
                <a:latin typeface="Calibri Light" pitchFamily="34" charset="0"/>
                <a:cs typeface="Times New Roman" pitchFamily="18" charset="0"/>
              </a:rPr>
              <a:t>OA- risques résiduels</a:t>
            </a:r>
          </a:p>
          <a:p>
            <a:pPr marL="456300" indent="-457200">
              <a:buFont typeface="+mj-lt"/>
              <a:buAutoNum type="arabicPeriod"/>
            </a:pPr>
            <a:r>
              <a:rPr lang="fr-FR" sz="1400" b="1" i="1" dirty="0" smtClean="0">
                <a:latin typeface="Calibri Light" pitchFamily="34" charset="0"/>
                <a:cs typeface="Times New Roman" pitchFamily="18" charset="0"/>
              </a:rPr>
              <a:t>Travaux</a:t>
            </a:r>
          </a:p>
          <a:p>
            <a:pPr marL="456300" indent="-457200">
              <a:buFont typeface="+mj-lt"/>
              <a:buAutoNum type="arabicPeriod"/>
            </a:pPr>
            <a:r>
              <a:rPr lang="fr-FR" sz="1400" b="1" i="1" dirty="0" smtClean="0">
                <a:latin typeface="Calibri Light" pitchFamily="34" charset="0"/>
                <a:cs typeface="Times New Roman" pitchFamily="18" charset="0"/>
              </a:rPr>
              <a:t>MS</a:t>
            </a:r>
          </a:p>
          <a:p>
            <a:pPr marL="456300" indent="-457200">
              <a:buFont typeface="+mj-lt"/>
              <a:buAutoNum type="arabicPeriod"/>
            </a:pPr>
            <a:r>
              <a:rPr lang="fr-FR" sz="1400" b="1" i="1" dirty="0" smtClean="0">
                <a:latin typeface="Calibri Light" pitchFamily="34" charset="0"/>
                <a:cs typeface="Times New Roman" pitchFamily="18" charset="0"/>
              </a:rPr>
              <a:t>Proposition CCS</a:t>
            </a:r>
          </a:p>
        </p:txBody>
      </p:sp>
      <p:sp>
        <p:nvSpPr>
          <p:cNvPr id="48" name="ZoneTexte 47"/>
          <p:cNvSpPr txBox="1"/>
          <p:nvPr/>
        </p:nvSpPr>
        <p:spPr>
          <a:xfrm>
            <a:off x="3302743" y="1261476"/>
            <a:ext cx="1451770" cy="369332"/>
          </a:xfrm>
          <a:prstGeom prst="rect">
            <a:avLst/>
          </a:prstGeom>
          <a:noFill/>
        </p:spPr>
        <p:txBody>
          <a:bodyPr wrap="square" rtlCol="0">
            <a:spAutoFit/>
          </a:bodyPr>
          <a:lstStyle/>
          <a:p>
            <a:r>
              <a:rPr lang="fr-BE" b="1" cap="small" dirty="0" smtClean="0"/>
              <a:t>1.Formulaire</a:t>
            </a:r>
          </a:p>
        </p:txBody>
      </p:sp>
      <p:grpSp>
        <p:nvGrpSpPr>
          <p:cNvPr id="5" name="Groupe 50"/>
          <p:cNvGrpSpPr/>
          <p:nvPr/>
        </p:nvGrpSpPr>
        <p:grpSpPr>
          <a:xfrm>
            <a:off x="4992212" y="2540042"/>
            <a:ext cx="2023186" cy="418616"/>
            <a:chOff x="4992212" y="2540042"/>
            <a:chExt cx="2023186" cy="418616"/>
          </a:xfrm>
        </p:grpSpPr>
        <p:sp>
          <p:nvSpPr>
            <p:cNvPr id="49" name="Organigramme : Alternative 48"/>
            <p:cNvSpPr/>
            <p:nvPr/>
          </p:nvSpPr>
          <p:spPr>
            <a:xfrm>
              <a:off x="5037181" y="2540042"/>
              <a:ext cx="1865789" cy="418616"/>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0" name="ZoneTexte 49"/>
            <p:cNvSpPr txBox="1"/>
            <p:nvPr/>
          </p:nvSpPr>
          <p:spPr>
            <a:xfrm>
              <a:off x="4992212" y="2540042"/>
              <a:ext cx="2023186" cy="369332"/>
            </a:xfrm>
            <a:prstGeom prst="rect">
              <a:avLst/>
            </a:prstGeom>
            <a:noFill/>
          </p:spPr>
          <p:txBody>
            <a:bodyPr wrap="square" rtlCol="0">
              <a:spAutoFit/>
            </a:bodyPr>
            <a:lstStyle/>
            <a:p>
              <a:r>
                <a:rPr lang="fr-BE" dirty="0" smtClean="0"/>
                <a:t>Mesures de gestion </a:t>
              </a:r>
              <a:endParaRPr lang="fr-BE" dirty="0"/>
            </a:p>
          </p:txBody>
        </p:sp>
      </p:grpSp>
      <p:sp>
        <p:nvSpPr>
          <p:cNvPr id="53" name="Flèche droite 52"/>
          <p:cNvSpPr/>
          <p:nvPr/>
        </p:nvSpPr>
        <p:spPr>
          <a:xfrm>
            <a:off x="4568478" y="3541716"/>
            <a:ext cx="1051473" cy="604727"/>
          </a:xfrm>
          <a:prstGeom prst="rightArrow">
            <a:avLst/>
          </a:prstGeom>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nvGrpSpPr>
          <p:cNvPr id="6" name="Groupe 27"/>
          <p:cNvGrpSpPr/>
          <p:nvPr/>
        </p:nvGrpSpPr>
        <p:grpSpPr>
          <a:xfrm>
            <a:off x="38671" y="96551"/>
            <a:ext cx="8728528" cy="557501"/>
            <a:chOff x="38671" y="156373"/>
            <a:chExt cx="8728528" cy="557501"/>
          </a:xfrm>
        </p:grpSpPr>
        <p:sp>
          <p:nvSpPr>
            <p:cNvPr id="29" name="Rectangle 28"/>
            <p:cNvSpPr/>
            <p:nvPr/>
          </p:nvSpPr>
          <p:spPr>
            <a:xfrm>
              <a:off x="645884" y="252209"/>
              <a:ext cx="8121315" cy="461665"/>
            </a:xfrm>
            <a:prstGeom prst="rect">
              <a:avLst/>
            </a:prstGeom>
          </p:spPr>
          <p:txBody>
            <a:bodyPr wrap="square">
              <a:spAutoFit/>
            </a:bodyPr>
            <a:lstStyle/>
            <a:p>
              <a:r>
                <a:rPr lang="fr-BE" sz="2400" b="1" dirty="0" smtClean="0"/>
                <a:t>5. Nouvelles procédures plus rapides et simplifiées </a:t>
              </a:r>
              <a:endParaRPr lang="fr-BE" sz="2400" dirty="0" smtClean="0"/>
            </a:p>
          </p:txBody>
        </p:sp>
        <p:pic>
          <p:nvPicPr>
            <p:cNvPr id="30" name="Picture 3"/>
            <p:cNvPicPr>
              <a:picLocks noChangeAspect="1" noChangeArrowheads="1"/>
            </p:cNvPicPr>
            <p:nvPr/>
          </p:nvPicPr>
          <p:blipFill>
            <a:blip r:embed="rId3"/>
            <a:srcRect b="14121"/>
            <a:stretch>
              <a:fillRect/>
            </a:stretch>
          </p:blipFill>
          <p:spPr bwMode="auto">
            <a:xfrm>
              <a:off x="38671" y="156373"/>
              <a:ext cx="607213" cy="557501"/>
            </a:xfrm>
            <a:prstGeom prst="rect">
              <a:avLst/>
            </a:prstGeom>
            <a:noFill/>
            <a:ln w="9525">
              <a:noFill/>
              <a:miter lim="800000"/>
              <a:headEnd/>
              <a:tailEnd/>
            </a:ln>
          </p:spPr>
        </p:pic>
        <p:pic>
          <p:nvPicPr>
            <p:cNvPr id="31" name="Picture 5" descr="Résultat de recherche d'images pour &quot;picto rapide&quot;">
              <a:hlinkClick r:id="rId4"/>
            </p:cNvPr>
            <p:cNvPicPr>
              <a:picLocks noChangeAspect="1" noChangeArrowheads="1"/>
            </p:cNvPicPr>
            <p:nvPr/>
          </p:nvPicPr>
          <p:blipFill>
            <a:blip r:embed="rId5"/>
            <a:srcRect/>
            <a:stretch>
              <a:fillRect/>
            </a:stretch>
          </p:blipFill>
          <p:spPr bwMode="auto">
            <a:xfrm>
              <a:off x="7222947" y="168694"/>
              <a:ext cx="545180" cy="545180"/>
            </a:xfrm>
            <a:prstGeom prst="rect">
              <a:avLst/>
            </a:prstGeom>
            <a:noFill/>
          </p:spPr>
        </p:pic>
      </p:grpSp>
      <p:pic>
        <p:nvPicPr>
          <p:cNvPr id="11266" name="Picture 2" descr="Résultat de recherche d'images pour &quot;4 en 1&quot;">
            <a:hlinkClick r:id="rId6"/>
          </p:cNvPr>
          <p:cNvPicPr>
            <a:picLocks noChangeAspect="1" noChangeArrowheads="1"/>
          </p:cNvPicPr>
          <p:nvPr/>
        </p:nvPicPr>
        <p:blipFill>
          <a:blip r:embed="rId7"/>
          <a:srcRect l="59210"/>
          <a:stretch>
            <a:fillRect/>
          </a:stretch>
        </p:blipFill>
        <p:spPr bwMode="auto">
          <a:xfrm rot="20200812">
            <a:off x="177623" y="3077974"/>
            <a:ext cx="1358243" cy="982303"/>
          </a:xfrm>
          <a:prstGeom prst="rect">
            <a:avLst/>
          </a:prstGeom>
          <a:noFill/>
        </p:spPr>
      </p:pic>
      <p:grpSp>
        <p:nvGrpSpPr>
          <p:cNvPr id="7" name="Groupe 62"/>
          <p:cNvGrpSpPr/>
          <p:nvPr/>
        </p:nvGrpSpPr>
        <p:grpSpPr>
          <a:xfrm>
            <a:off x="1768774" y="2779126"/>
            <a:ext cx="2799703" cy="1762740"/>
            <a:chOff x="2854296" y="991312"/>
            <a:chExt cx="3273040" cy="2170632"/>
          </a:xfrm>
        </p:grpSpPr>
        <p:sp>
          <p:nvSpPr>
            <p:cNvPr id="64" name="Rectangle 63"/>
            <p:cNvSpPr/>
            <p:nvPr/>
          </p:nvSpPr>
          <p:spPr>
            <a:xfrm>
              <a:off x="2854296" y="991312"/>
              <a:ext cx="3273040" cy="2170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nvGrpSpPr>
            <p:cNvPr id="8" name="Groupe 37"/>
            <p:cNvGrpSpPr/>
            <p:nvPr/>
          </p:nvGrpSpPr>
          <p:grpSpPr>
            <a:xfrm>
              <a:off x="2965504" y="1096133"/>
              <a:ext cx="3058130" cy="1908644"/>
              <a:chOff x="4721726" y="1064433"/>
              <a:chExt cx="3058130" cy="1908644"/>
            </a:xfrm>
          </p:grpSpPr>
          <p:grpSp>
            <p:nvGrpSpPr>
              <p:cNvPr id="9" name="Groupe 54"/>
              <p:cNvGrpSpPr/>
              <p:nvPr/>
            </p:nvGrpSpPr>
            <p:grpSpPr>
              <a:xfrm>
                <a:off x="4721726" y="1064433"/>
                <a:ext cx="3058130" cy="1908644"/>
                <a:chOff x="685785" y="2544822"/>
                <a:chExt cx="2712016" cy="2044771"/>
              </a:xfrm>
            </p:grpSpPr>
            <p:sp>
              <p:nvSpPr>
                <p:cNvPr id="68" name="Rectangle 67"/>
                <p:cNvSpPr/>
                <p:nvPr/>
              </p:nvSpPr>
              <p:spPr>
                <a:xfrm>
                  <a:off x="685785" y="3613279"/>
                  <a:ext cx="2700000" cy="428645"/>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Projet d’assainissement</a:t>
                  </a:r>
                  <a:endParaRPr lang="fr-FR" sz="2000" b="1" i="1" dirty="0" smtClean="0">
                    <a:latin typeface="Calibri Light" pitchFamily="34" charset="0"/>
                    <a:cs typeface="Times New Roman" pitchFamily="18" charset="0"/>
                  </a:endParaRPr>
                </a:p>
              </p:txBody>
            </p:sp>
            <p:sp>
              <p:nvSpPr>
                <p:cNvPr id="69" name="Rectangle 68"/>
                <p:cNvSpPr/>
                <p:nvPr/>
              </p:nvSpPr>
              <p:spPr>
                <a:xfrm>
                  <a:off x="686687" y="4160948"/>
                  <a:ext cx="2699098" cy="428645"/>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Evaluation finale</a:t>
                  </a:r>
                  <a:endParaRPr lang="fr-FR" sz="2000" b="1" i="1" dirty="0" smtClean="0">
                    <a:latin typeface="Calibri Light" pitchFamily="34" charset="0"/>
                    <a:cs typeface="Times New Roman" pitchFamily="18" charset="0"/>
                  </a:endParaRPr>
                </a:p>
              </p:txBody>
            </p:sp>
            <p:grpSp>
              <p:nvGrpSpPr>
                <p:cNvPr id="10" name="Groupe 44"/>
                <p:cNvGrpSpPr/>
                <p:nvPr/>
              </p:nvGrpSpPr>
              <p:grpSpPr>
                <a:xfrm>
                  <a:off x="685785" y="2544822"/>
                  <a:ext cx="2712016" cy="1010136"/>
                  <a:chOff x="525365" y="828317"/>
                  <a:chExt cx="2712016" cy="1010136"/>
                </a:xfrm>
              </p:grpSpPr>
              <p:sp>
                <p:nvSpPr>
                  <p:cNvPr id="73" name="Rectangle 72"/>
                  <p:cNvSpPr/>
                  <p:nvPr/>
                </p:nvSpPr>
                <p:spPr>
                  <a:xfrm>
                    <a:off x="525365" y="1351222"/>
                    <a:ext cx="2699999" cy="487231"/>
                  </a:xfrm>
                  <a:prstGeom prst="rect">
                    <a:avLst/>
                  </a:prstGeom>
                  <a:solidFill>
                    <a:srgbClr val="C7C7C7"/>
                  </a:solidFill>
                  <a:ln>
                    <a:solidFill>
                      <a:schemeClr val="tx1"/>
                    </a:solidFill>
                  </a:ln>
                </p:spPr>
                <p:txBody>
                  <a:bodyPr wrap="square">
                    <a:spAutoFit/>
                  </a:bodyPr>
                  <a:lstStyle/>
                  <a:p>
                    <a:pPr marL="342000" indent="-342900" algn="ctr"/>
                    <a:r>
                      <a:rPr lang="fr-FR" b="1" dirty="0" smtClean="0">
                        <a:latin typeface="Calibri Light" pitchFamily="34" charset="0"/>
                        <a:cs typeface="Times New Roman" pitchFamily="18" charset="0"/>
                      </a:rPr>
                      <a:t>Etude de caractérisation</a:t>
                    </a:r>
                  </a:p>
                </p:txBody>
              </p:sp>
              <p:sp>
                <p:nvSpPr>
                  <p:cNvPr id="74" name="ZoneTexte 73"/>
                  <p:cNvSpPr txBox="1"/>
                  <p:nvPr/>
                </p:nvSpPr>
                <p:spPr>
                  <a:xfrm>
                    <a:off x="526267" y="828317"/>
                    <a:ext cx="2711114" cy="428646"/>
                  </a:xfrm>
                  <a:prstGeom prst="rect">
                    <a:avLst/>
                  </a:prstGeom>
                  <a:solidFill>
                    <a:srgbClr val="C7C7C7"/>
                  </a:solidFill>
                  <a:ln>
                    <a:solidFill>
                      <a:schemeClr val="tx1"/>
                    </a:solidFill>
                  </a:ln>
                </p:spPr>
                <p:txBody>
                  <a:bodyPr wrap="square" rtlCol="0">
                    <a:spAutoFit/>
                  </a:bodyPr>
                  <a:lstStyle/>
                  <a:p>
                    <a:pPr algn="ctr"/>
                    <a:r>
                      <a:rPr lang="fr-BE" sz="2000" b="1" dirty="0" smtClean="0">
                        <a:latin typeface="Calibri Light" pitchFamily="34" charset="0"/>
                      </a:rPr>
                      <a:t>Etude d’orientation</a:t>
                    </a:r>
                    <a:endParaRPr lang="fr-BE" sz="2000" b="1" dirty="0">
                      <a:latin typeface="Calibri Light" pitchFamily="34" charset="0"/>
                    </a:endParaRPr>
                  </a:p>
                </p:txBody>
              </p:sp>
            </p:grpSp>
            <p:cxnSp>
              <p:nvCxnSpPr>
                <p:cNvPr id="71" name="Connecteur droit avec flèche 70"/>
                <p:cNvCxnSpPr/>
                <p:nvPr/>
              </p:nvCxnSpPr>
              <p:spPr bwMode="auto">
                <a:xfrm>
                  <a:off x="2023526" y="2949031"/>
                  <a:ext cx="0" cy="2190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2" name="Connecteur droit avec flèche 71"/>
                <p:cNvCxnSpPr/>
                <p:nvPr/>
              </p:nvCxnSpPr>
              <p:spPr bwMode="auto">
                <a:xfrm>
                  <a:off x="2023527" y="4078545"/>
                  <a:ext cx="0" cy="1556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67" name="Connecteur droit avec flèche 66"/>
              <p:cNvCxnSpPr/>
              <p:nvPr/>
            </p:nvCxnSpPr>
            <p:spPr bwMode="auto">
              <a:xfrm>
                <a:off x="6243259" y="1952641"/>
                <a:ext cx="0" cy="1433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ppt_x"/>
                                          </p:val>
                                        </p:tav>
                                        <p:tav tm="100000">
                                          <p:val>
                                            <p:strVal val="#ppt_x"/>
                                          </p:val>
                                        </p:tav>
                                      </p:tavLst>
                                    </p:anim>
                                    <p:anim calcmode="lin" valueType="num">
                                      <p:cBhvr additive="base">
                                        <p:cTn id="4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ppt_x"/>
                                          </p:val>
                                        </p:tav>
                                        <p:tav tm="100000">
                                          <p:val>
                                            <p:strVal val="#ppt_x"/>
                                          </p:val>
                                        </p:tav>
                                      </p:tavLst>
                                    </p:anim>
                                    <p:anim calcmode="lin" valueType="num">
                                      <p:cBhvr additive="base">
                                        <p:cTn id="48" dur="500" fill="hold"/>
                                        <p:tgtEl>
                                          <p:spTgt spid="5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56" grpId="0" animBg="1"/>
      <p:bldP spid="48" grpId="0"/>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srcRect/>
          <a:stretch>
            <a:fillRect/>
          </a:stretch>
        </p:blipFill>
        <p:spPr bwMode="auto">
          <a:xfrm>
            <a:off x="850901" y="3930660"/>
            <a:ext cx="6889987" cy="374015"/>
          </a:xfrm>
          <a:prstGeom prst="rect">
            <a:avLst/>
          </a:prstGeom>
          <a:noFill/>
          <a:ln w="9525">
            <a:noFill/>
            <a:miter lim="800000"/>
            <a:headEnd/>
            <a:tailEnd/>
          </a:ln>
        </p:spPr>
      </p:pic>
      <p:sp>
        <p:nvSpPr>
          <p:cNvPr id="1025" name="Rectangle 1"/>
          <p:cNvSpPr>
            <a:spLocks noChangeArrowheads="1"/>
          </p:cNvSpPr>
          <p:nvPr/>
        </p:nvSpPr>
        <p:spPr bwMode="auto">
          <a:xfrm>
            <a:off x="662940" y="1018848"/>
            <a:ext cx="7498080" cy="3416320"/>
          </a:xfrm>
          <a:prstGeom prst="rect">
            <a:avLst/>
          </a:prstGeom>
          <a:noFill/>
          <a:ln w="63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BE" sz="1600" b="1" dirty="0" smtClean="0">
                <a:solidFill>
                  <a:srgbClr val="FF0000"/>
                </a:solidFill>
                <a:latin typeface="Calibri" pitchFamily="34" charset="0"/>
                <a:cs typeface="Arial"/>
              </a:rPr>
              <a:t>1° les déchets déposés sur le sol ou incorporés au sol dont les éléments peuvent être, lors d’un contrôle visuel, </a:t>
            </a:r>
            <a:r>
              <a:rPr lang="fr-BE" sz="1600" b="1" u="sng" dirty="0" smtClean="0">
                <a:solidFill>
                  <a:srgbClr val="FF0000"/>
                </a:solidFill>
                <a:latin typeface="Calibri" pitchFamily="34" charset="0"/>
                <a:cs typeface="Arial"/>
              </a:rPr>
              <a:t>distingués</a:t>
            </a:r>
            <a:r>
              <a:rPr lang="fr-BE" sz="1600" b="1" dirty="0" smtClean="0">
                <a:solidFill>
                  <a:srgbClr val="FF0000"/>
                </a:solidFill>
                <a:latin typeface="Calibri" pitchFamily="34" charset="0"/>
                <a:cs typeface="Arial"/>
              </a:rPr>
              <a:t> du sol ;</a:t>
            </a:r>
          </a:p>
          <a:p>
            <a:pPr marL="0" marR="0" lvl="0" indent="0" algn="l" defTabSz="914400" rtl="0" eaLnBrk="1" fontAlgn="base" latinLnBrk="0" hangingPunct="1">
              <a:lnSpc>
                <a:spcPct val="100000"/>
              </a:lnSpc>
              <a:spcBef>
                <a:spcPct val="0"/>
              </a:spcBef>
              <a:spcAft>
                <a:spcPct val="0"/>
              </a:spcAft>
              <a:buClrTx/>
              <a:buSzTx/>
              <a:buFontTx/>
              <a:buNone/>
              <a:tabLst/>
            </a:pPr>
            <a:endParaRPr lang="fr-BE" sz="1600" dirty="0" smtClean="0">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BE" sz="1600" dirty="0" smtClean="0">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lang="fr-BE" sz="1600" b="1" dirty="0" smtClean="0">
                <a:solidFill>
                  <a:srgbClr val="FF0000"/>
                </a:solidFill>
                <a:latin typeface="Calibri" pitchFamily="34" charset="0"/>
                <a:cs typeface="Arial"/>
              </a:rPr>
              <a:t>2° les déchets déposés sur le sol ou incorporés au sol </a:t>
            </a:r>
          </a:p>
          <a:p>
            <a:pPr marL="0" marR="0" lvl="0" indent="0" algn="l" defTabSz="914400" rtl="0" eaLnBrk="0" fontAlgn="base" latinLnBrk="0" hangingPunct="0">
              <a:lnSpc>
                <a:spcPct val="100000"/>
              </a:lnSpc>
              <a:spcBef>
                <a:spcPct val="0"/>
              </a:spcBef>
              <a:spcAft>
                <a:spcPct val="0"/>
              </a:spcAft>
              <a:buClrTx/>
              <a:buSzTx/>
              <a:buFontTx/>
              <a:buNone/>
              <a:tabLst/>
            </a:pPr>
            <a:r>
              <a:rPr lang="fr-BE" sz="1600" b="1" dirty="0" smtClean="0">
                <a:solidFill>
                  <a:srgbClr val="FF0000"/>
                </a:solidFill>
                <a:latin typeface="Calibri" pitchFamily="34" charset="0"/>
                <a:cs typeface="Arial"/>
              </a:rPr>
              <a:t>recyclés, valorisés ou éliminés </a:t>
            </a:r>
          </a:p>
          <a:p>
            <a:pPr marL="0" marR="0" lvl="0" indent="0" algn="l" defTabSz="914400" rtl="0" eaLnBrk="0" fontAlgn="base" latinLnBrk="0" hangingPunct="0">
              <a:lnSpc>
                <a:spcPct val="100000"/>
              </a:lnSpc>
              <a:spcBef>
                <a:spcPct val="0"/>
              </a:spcBef>
              <a:spcAft>
                <a:spcPct val="0"/>
              </a:spcAft>
              <a:buClrTx/>
              <a:buSzTx/>
              <a:buFontTx/>
              <a:buNone/>
              <a:tabLst/>
            </a:pPr>
            <a:r>
              <a:rPr lang="fr-BE" sz="1600" b="1" u="sng" dirty="0" smtClean="0">
                <a:solidFill>
                  <a:srgbClr val="FF0000"/>
                </a:solidFill>
                <a:latin typeface="Calibri" pitchFamily="34" charset="0"/>
                <a:cs typeface="Arial"/>
              </a:rPr>
              <a:t>conformément aux dispositions légales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BE"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fr-BE" sz="1600"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même si non distinguables visuellement)</a:t>
            </a:r>
          </a:p>
          <a:p>
            <a:pPr marL="0" marR="0" lvl="0" indent="0" algn="l" defTabSz="914400" rtl="0" eaLnBrk="0" fontAlgn="base" latinLnBrk="0" hangingPunct="0">
              <a:lnSpc>
                <a:spcPct val="100000"/>
              </a:lnSpc>
              <a:spcBef>
                <a:spcPct val="0"/>
              </a:spcBef>
              <a:spcAft>
                <a:spcPct val="0"/>
              </a:spcAft>
              <a:buClrTx/>
              <a:buSzTx/>
              <a:buFontTx/>
              <a:buNone/>
              <a:tabLst/>
            </a:pPr>
            <a:endParaRPr lang="fr-BE" sz="1600" dirty="0" smtClean="0">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BE" sz="1600" dirty="0" smtClean="0">
              <a:latin typeface="Times New Roman" pitchFamily="18" charset="0"/>
              <a:ea typeface="SimSun" pitchFamily="2" charset="-122"/>
              <a:cs typeface="Times New Roman" pitchFamily="18" charset="0"/>
            </a:endParaRPr>
          </a:p>
        </p:txBody>
      </p:sp>
      <p:sp>
        <p:nvSpPr>
          <p:cNvPr id="12" name="ZoneTexte 11"/>
          <p:cNvSpPr txBox="1"/>
          <p:nvPr/>
        </p:nvSpPr>
        <p:spPr>
          <a:xfrm>
            <a:off x="662939" y="600075"/>
            <a:ext cx="8291055" cy="369332"/>
          </a:xfrm>
          <a:prstGeom prst="rect">
            <a:avLst/>
          </a:prstGeom>
          <a:noFill/>
        </p:spPr>
        <p:txBody>
          <a:bodyPr wrap="square" rtlCol="0">
            <a:spAutoFit/>
          </a:bodyPr>
          <a:lstStyle/>
          <a:p>
            <a:pPr marL="342900" indent="-342900"/>
            <a:r>
              <a:rPr lang="fr-BE" b="1" dirty="0" smtClean="0">
                <a:solidFill>
                  <a:schemeClr val="accent6">
                    <a:lumMod val="50000"/>
                  </a:schemeClr>
                </a:solidFill>
                <a:latin typeface="Arial" pitchFamily="34" charset="0"/>
                <a:cs typeface="Arial" pitchFamily="34" charset="0"/>
              </a:rPr>
              <a:t>Article  2  </a:t>
            </a:r>
            <a:r>
              <a:rPr lang="fr-BE" b="1" dirty="0" smtClean="0">
                <a:solidFill>
                  <a:srgbClr val="FF0000"/>
                </a:solidFill>
              </a:rPr>
              <a:t>Les DÉCHETS sont exclus du champ d ’application du décret sols </a:t>
            </a:r>
            <a:endParaRPr lang="fr-BE" b="1" dirty="0">
              <a:solidFill>
                <a:srgbClr val="FF0000"/>
              </a:solidFill>
            </a:endParaRPr>
          </a:p>
        </p:txBody>
      </p:sp>
      <p:pic>
        <p:nvPicPr>
          <p:cNvPr id="1026" name="Picture 2"/>
          <p:cNvPicPr>
            <a:picLocks noChangeAspect="1" noChangeArrowheads="1"/>
          </p:cNvPicPr>
          <p:nvPr/>
        </p:nvPicPr>
        <p:blipFill>
          <a:blip r:embed="rId3"/>
          <a:srcRect/>
          <a:stretch>
            <a:fillRect/>
          </a:stretch>
        </p:blipFill>
        <p:spPr bwMode="auto">
          <a:xfrm>
            <a:off x="1527176" y="1744980"/>
            <a:ext cx="1306042" cy="978218"/>
          </a:xfrm>
          <a:prstGeom prst="rect">
            <a:avLst/>
          </a:prstGeom>
          <a:noFill/>
          <a:ln w="9525">
            <a:noFill/>
            <a:miter lim="800000"/>
            <a:headEnd/>
            <a:tailEnd/>
          </a:ln>
        </p:spPr>
      </p:pic>
      <p:pic>
        <p:nvPicPr>
          <p:cNvPr id="1027" name="Picture 3"/>
          <p:cNvPicPr>
            <a:picLocks noChangeAspect="1" noChangeArrowheads="1"/>
          </p:cNvPicPr>
          <p:nvPr/>
        </p:nvPicPr>
        <p:blipFill>
          <a:blip r:embed="rId4"/>
          <a:srcRect l="10969" t="17000" r="39812" b="10500"/>
          <a:stretch>
            <a:fillRect/>
          </a:stretch>
        </p:blipFill>
        <p:spPr bwMode="auto">
          <a:xfrm>
            <a:off x="3078480" y="1729740"/>
            <a:ext cx="1333500" cy="1104900"/>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4899660" y="1455420"/>
            <a:ext cx="1691640" cy="1271588"/>
          </a:xfrm>
          <a:prstGeom prst="rect">
            <a:avLst/>
          </a:prstGeom>
          <a:noFill/>
          <a:ln w="9525">
            <a:noFill/>
            <a:miter lim="800000"/>
            <a:headEnd/>
            <a:tailEnd/>
          </a:ln>
        </p:spPr>
      </p:pic>
      <p:pic>
        <p:nvPicPr>
          <p:cNvPr id="1030" name="Picture 6" descr="Résultat de recherche d'images pour &quot;tranchée remblai&quot;">
            <a:hlinkClick r:id="rId6"/>
          </p:cNvPr>
          <p:cNvPicPr>
            <a:picLocks noChangeAspect="1" noChangeArrowheads="1"/>
          </p:cNvPicPr>
          <p:nvPr/>
        </p:nvPicPr>
        <p:blipFill>
          <a:blip r:embed="rId7"/>
          <a:srcRect/>
          <a:stretch>
            <a:fillRect/>
          </a:stretch>
        </p:blipFill>
        <p:spPr bwMode="auto">
          <a:xfrm>
            <a:off x="5523917" y="2834640"/>
            <a:ext cx="1608404" cy="1206303"/>
          </a:xfrm>
          <a:prstGeom prst="rect">
            <a:avLst/>
          </a:prstGeom>
          <a:noFill/>
        </p:spPr>
      </p:pic>
      <p:sp>
        <p:nvSpPr>
          <p:cNvPr id="33" name="Titre 1"/>
          <p:cNvSpPr>
            <a:spLocks noGrp="1"/>
          </p:cNvSpPr>
          <p:nvPr>
            <p:ph type="title"/>
          </p:nvPr>
        </p:nvSpPr>
        <p:spPr>
          <a:xfrm>
            <a:off x="0" y="0"/>
            <a:ext cx="8044172" cy="857250"/>
          </a:xfrm>
        </p:spPr>
        <p:txBody>
          <a:bodyPr>
            <a:normAutofit/>
          </a:bodyPr>
          <a:lstStyle/>
          <a:p>
            <a:r>
              <a:rPr lang="fr-BE" sz="2400" dirty="0" smtClean="0">
                <a:solidFill>
                  <a:srgbClr val="92D050"/>
                </a:solidFill>
              </a:rPr>
              <a:t>1</a:t>
            </a:r>
            <a:r>
              <a:rPr lang="fr-BE" sz="2400" cap="all" dirty="0" smtClean="0">
                <a:solidFill>
                  <a:srgbClr val="92D050"/>
                </a:solidFill>
              </a:rPr>
              <a:t>. Objectifs et champs d’application </a:t>
            </a:r>
            <a:endParaRPr lang="fr-BE" dirty="0">
              <a:solidFill>
                <a:srgbClr val="92D050"/>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5">
                                            <p:txEl>
                                              <p:pRg st="7" end="7"/>
                                            </p:txEl>
                                          </p:spTgt>
                                        </p:tgtEl>
                                        <p:attrNameLst>
                                          <p:attrName>style.visibility</p:attrName>
                                        </p:attrNameLst>
                                      </p:cBhvr>
                                      <p:to>
                                        <p:strVal val="visible"/>
                                      </p:to>
                                    </p:set>
                                    <p:anim calcmode="lin" valueType="num">
                                      <p:cBhvr additive="base">
                                        <p:cTn id="27" dur="500" fill="hold"/>
                                        <p:tgtEl>
                                          <p:spTgt spid="102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5">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5">
                                            <p:txEl>
                                              <p:pRg st="8" end="8"/>
                                            </p:txEl>
                                          </p:spTgt>
                                        </p:tgtEl>
                                        <p:attrNameLst>
                                          <p:attrName>style.visibility</p:attrName>
                                        </p:attrNameLst>
                                      </p:cBhvr>
                                      <p:to>
                                        <p:strVal val="visible"/>
                                      </p:to>
                                    </p:set>
                                    <p:anim calcmode="lin" valueType="num">
                                      <p:cBhvr additive="base">
                                        <p:cTn id="31" dur="500" fill="hold"/>
                                        <p:tgtEl>
                                          <p:spTgt spid="102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5">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5">
                                            <p:txEl>
                                              <p:pRg st="9" end="9"/>
                                            </p:txEl>
                                          </p:spTgt>
                                        </p:tgtEl>
                                        <p:attrNameLst>
                                          <p:attrName>style.visibility</p:attrName>
                                        </p:attrNameLst>
                                      </p:cBhvr>
                                      <p:to>
                                        <p:strVal val="visible"/>
                                      </p:to>
                                    </p:set>
                                    <p:anim calcmode="lin" valueType="num">
                                      <p:cBhvr additive="base">
                                        <p:cTn id="35" dur="500" fill="hold"/>
                                        <p:tgtEl>
                                          <p:spTgt spid="1025">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5">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25">
                                            <p:txEl>
                                              <p:pRg st="10" end="10"/>
                                            </p:txEl>
                                          </p:spTgt>
                                        </p:tgtEl>
                                        <p:attrNameLst>
                                          <p:attrName>style.visibility</p:attrName>
                                        </p:attrNameLst>
                                      </p:cBhvr>
                                      <p:to>
                                        <p:strVal val="visible"/>
                                      </p:to>
                                    </p:set>
                                    <p:anim calcmode="lin" valueType="num">
                                      <p:cBhvr additive="base">
                                        <p:cTn id="39" dur="500" fill="hold"/>
                                        <p:tgtEl>
                                          <p:spTgt spid="1025">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2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31"/>
                                        </p:tgtEl>
                                        <p:attrNameLst>
                                          <p:attrName>style.visibility</p:attrName>
                                        </p:attrNameLst>
                                      </p:cBhvr>
                                      <p:to>
                                        <p:strVal val="visible"/>
                                      </p:to>
                                    </p:set>
                                    <p:anim calcmode="lin" valueType="num">
                                      <p:cBhvr additive="base">
                                        <p:cTn id="45" dur="500" fill="hold"/>
                                        <p:tgtEl>
                                          <p:spTgt spid="1031"/>
                                        </p:tgtEl>
                                        <p:attrNameLst>
                                          <p:attrName>ppt_x</p:attrName>
                                        </p:attrNameLst>
                                      </p:cBhvr>
                                      <p:tavLst>
                                        <p:tav tm="0">
                                          <p:val>
                                            <p:strVal val="#ppt_x"/>
                                          </p:val>
                                        </p:tav>
                                        <p:tav tm="100000">
                                          <p:val>
                                            <p:strVal val="#ppt_x"/>
                                          </p:val>
                                        </p:tav>
                                      </p:tavLst>
                                    </p:anim>
                                    <p:anim calcmode="lin" valueType="num">
                                      <p:cBhvr additive="base">
                                        <p:cTn id="46" dur="500" fill="hold"/>
                                        <p:tgtEl>
                                          <p:spTgt spid="103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30"/>
                                        </p:tgtEl>
                                        <p:attrNameLst>
                                          <p:attrName>style.visibility</p:attrName>
                                        </p:attrNameLst>
                                      </p:cBhvr>
                                      <p:to>
                                        <p:strVal val="visible"/>
                                      </p:to>
                                    </p:set>
                                    <p:anim calcmode="lin" valueType="num">
                                      <p:cBhvr additive="base">
                                        <p:cTn id="49" dur="500" fill="hold"/>
                                        <p:tgtEl>
                                          <p:spTgt spid="1030"/>
                                        </p:tgtEl>
                                        <p:attrNameLst>
                                          <p:attrName>ppt_x</p:attrName>
                                        </p:attrNameLst>
                                      </p:cBhvr>
                                      <p:tavLst>
                                        <p:tav tm="0">
                                          <p:val>
                                            <p:strVal val="#ppt_x"/>
                                          </p:val>
                                        </p:tav>
                                        <p:tav tm="100000">
                                          <p:val>
                                            <p:strVal val="#ppt_x"/>
                                          </p:val>
                                        </p:tav>
                                      </p:tavLst>
                                    </p:anim>
                                    <p:anim calcmode="lin" valueType="num">
                                      <p:cBhvr additive="base">
                                        <p:cTn id="5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Résultat de recherche d'images pour &quot;4 en 1&quot;">
            <a:hlinkClick r:id="rId2"/>
          </p:cNvPr>
          <p:cNvPicPr>
            <a:picLocks noChangeAspect="1" noChangeArrowheads="1"/>
          </p:cNvPicPr>
          <p:nvPr/>
        </p:nvPicPr>
        <p:blipFill>
          <a:blip r:embed="rId3"/>
          <a:srcRect l="59210"/>
          <a:stretch>
            <a:fillRect/>
          </a:stretch>
        </p:blipFill>
        <p:spPr bwMode="auto">
          <a:xfrm rot="19491114">
            <a:off x="177622" y="1425895"/>
            <a:ext cx="1358243" cy="982303"/>
          </a:xfrm>
          <a:prstGeom prst="rect">
            <a:avLst/>
          </a:prstGeom>
          <a:noFill/>
        </p:spPr>
      </p:pic>
      <p:sp>
        <p:nvSpPr>
          <p:cNvPr id="37" name="ZoneTexte 36"/>
          <p:cNvSpPr txBox="1"/>
          <p:nvPr/>
        </p:nvSpPr>
        <p:spPr>
          <a:xfrm>
            <a:off x="1136652" y="814316"/>
            <a:ext cx="6854787" cy="400110"/>
          </a:xfrm>
          <a:prstGeom prst="rect">
            <a:avLst/>
          </a:prstGeom>
          <a:solidFill>
            <a:schemeClr val="bg1">
              <a:lumMod val="85000"/>
            </a:schemeClr>
          </a:solidFill>
          <a:ln w="28575">
            <a:solidFill>
              <a:srgbClr val="FF0000"/>
            </a:solidFill>
          </a:ln>
        </p:spPr>
        <p:txBody>
          <a:bodyPr wrap="square" rtlCol="0">
            <a:spAutoFit/>
          </a:bodyPr>
          <a:lstStyle/>
          <a:p>
            <a:pPr algn="ctr"/>
            <a:r>
              <a:rPr lang="fr-BE" sz="2000" b="1" dirty="0" smtClean="0"/>
              <a:t>MESURES DE GESTION </a:t>
            </a:r>
            <a:r>
              <a:rPr lang="fr-BE" sz="2000" b="1" dirty="0" err="1" smtClean="0"/>
              <a:t>IMMEDIATE–art</a:t>
            </a:r>
            <a:r>
              <a:rPr lang="fr-BE" sz="2000" b="1" dirty="0" smtClean="0"/>
              <a:t> 80</a:t>
            </a:r>
            <a:endParaRPr lang="fr-BE" sz="2000" b="1" dirty="0"/>
          </a:p>
        </p:txBody>
      </p:sp>
      <p:grpSp>
        <p:nvGrpSpPr>
          <p:cNvPr id="2" name="Groupe 50"/>
          <p:cNvGrpSpPr/>
          <p:nvPr/>
        </p:nvGrpSpPr>
        <p:grpSpPr>
          <a:xfrm>
            <a:off x="1136652" y="2119745"/>
            <a:ext cx="2749728" cy="1752537"/>
            <a:chOff x="1612411" y="2776652"/>
            <a:chExt cx="2749728" cy="1752537"/>
          </a:xfrm>
        </p:grpSpPr>
        <p:sp>
          <p:nvSpPr>
            <p:cNvPr id="35" name="Rectangle 34"/>
            <p:cNvSpPr/>
            <p:nvPr/>
          </p:nvSpPr>
          <p:spPr>
            <a:xfrm>
              <a:off x="1612411" y="2776652"/>
              <a:ext cx="2749728" cy="1752537"/>
            </a:xfrm>
            <a:prstGeom prst="rect">
              <a:avLst/>
            </a:prstGeom>
            <a:solidFill>
              <a:schemeClr val="accent1"/>
            </a:solidFill>
            <a:ln w="2857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5" name="Rectangle 54"/>
            <p:cNvSpPr/>
            <p:nvPr/>
          </p:nvSpPr>
          <p:spPr>
            <a:xfrm>
              <a:off x="1780241" y="2909249"/>
              <a:ext cx="2315070" cy="400110"/>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Evaluation finale</a:t>
              </a:r>
            </a:p>
          </p:txBody>
        </p:sp>
        <p:sp>
          <p:nvSpPr>
            <p:cNvPr id="45" name="ZoneTexte 44"/>
            <p:cNvSpPr txBox="1"/>
            <p:nvPr/>
          </p:nvSpPr>
          <p:spPr>
            <a:xfrm>
              <a:off x="1952629" y="3359638"/>
              <a:ext cx="2409510" cy="1169551"/>
            </a:xfrm>
            <a:prstGeom prst="rect">
              <a:avLst/>
            </a:prstGeom>
            <a:noFill/>
          </p:spPr>
          <p:txBody>
            <a:bodyPr wrap="square" rtlCol="0">
              <a:spAutoFit/>
            </a:bodyPr>
            <a:lstStyle/>
            <a:p>
              <a:pPr marL="456300" indent="-457200">
                <a:buFont typeface="+mj-lt"/>
                <a:buAutoNum type="arabicPeriod"/>
              </a:pPr>
              <a:r>
                <a:rPr lang="fr-FR" sz="1400" b="1" i="1" dirty="0" smtClean="0">
                  <a:latin typeface="Calibri Light" pitchFamily="34" charset="0"/>
                  <a:cs typeface="Times New Roman" pitchFamily="18" charset="0"/>
                </a:rPr>
                <a:t>Pollution –volume</a:t>
              </a:r>
            </a:p>
            <a:p>
              <a:pPr marL="456300" indent="-457200">
                <a:buFont typeface="+mj-lt"/>
                <a:buAutoNum type="arabicPeriod"/>
              </a:pPr>
              <a:r>
                <a:rPr lang="fr-FR" sz="1400" b="1" i="1" dirty="0" smtClean="0">
                  <a:latin typeface="Calibri Light" pitchFamily="34" charset="0"/>
                  <a:cs typeface="Times New Roman" pitchFamily="18" charset="0"/>
                </a:rPr>
                <a:t>OA- risques résiduels</a:t>
              </a:r>
            </a:p>
            <a:p>
              <a:pPr marL="456300" indent="-457200">
                <a:buFont typeface="+mj-lt"/>
                <a:buAutoNum type="arabicPeriod"/>
              </a:pPr>
              <a:r>
                <a:rPr lang="fr-FR" sz="1400" b="1" i="1" dirty="0" smtClean="0">
                  <a:latin typeface="Calibri Light" pitchFamily="34" charset="0"/>
                  <a:cs typeface="Times New Roman" pitchFamily="18" charset="0"/>
                </a:rPr>
                <a:t>Travaux</a:t>
              </a:r>
            </a:p>
            <a:p>
              <a:pPr marL="456300" indent="-457200">
                <a:buFont typeface="+mj-lt"/>
                <a:buAutoNum type="arabicPeriod"/>
              </a:pPr>
              <a:r>
                <a:rPr lang="fr-FR" sz="1400" b="1" i="1" dirty="0" smtClean="0">
                  <a:latin typeface="Calibri Light" pitchFamily="34" charset="0"/>
                  <a:cs typeface="Times New Roman" pitchFamily="18" charset="0"/>
                </a:rPr>
                <a:t>MS</a:t>
              </a:r>
            </a:p>
            <a:p>
              <a:pPr marL="456300" indent="-457200">
                <a:buFont typeface="+mj-lt"/>
                <a:buAutoNum type="arabicPeriod"/>
              </a:pPr>
              <a:r>
                <a:rPr lang="fr-FR" sz="1400" b="1" i="1" dirty="0" smtClean="0">
                  <a:latin typeface="Calibri Light" pitchFamily="34" charset="0"/>
                  <a:cs typeface="Times New Roman" pitchFamily="18" charset="0"/>
                </a:rPr>
                <a:t>Proposition CCS</a:t>
              </a:r>
            </a:p>
          </p:txBody>
        </p:sp>
      </p:grpSp>
      <p:sp>
        <p:nvSpPr>
          <p:cNvPr id="52" name="ZoneTexte 51"/>
          <p:cNvSpPr txBox="1"/>
          <p:nvPr/>
        </p:nvSpPr>
        <p:spPr>
          <a:xfrm>
            <a:off x="4029255" y="1763220"/>
            <a:ext cx="5114745" cy="2031325"/>
          </a:xfrm>
          <a:prstGeom prst="rect">
            <a:avLst/>
          </a:prstGeom>
          <a:noFill/>
        </p:spPr>
        <p:txBody>
          <a:bodyPr wrap="square" rtlCol="0">
            <a:spAutoFit/>
          </a:bodyPr>
          <a:lstStyle/>
          <a:p>
            <a:pPr defTabSz="269875"/>
            <a:r>
              <a:rPr lang="fr-BE" dirty="0" smtClean="0"/>
              <a:t>1° </a:t>
            </a:r>
            <a:r>
              <a:rPr lang="fr-BE" b="1" u="sng" dirty="0" smtClean="0"/>
              <a:t>pollution en cours de chantier autorisé </a:t>
            </a:r>
            <a:r>
              <a:rPr lang="fr-BE" dirty="0" smtClean="0"/>
              <a:t>et conditions cumulatives suivantes </a:t>
            </a:r>
            <a:r>
              <a:rPr lang="fr-BE" b="1" u="sng" dirty="0" smtClean="0"/>
              <a:t>:</a:t>
            </a:r>
            <a:endParaRPr lang="fr-BE" dirty="0" smtClean="0"/>
          </a:p>
          <a:p>
            <a:pPr defTabSz="269875"/>
            <a:r>
              <a:rPr lang="fr-BE" dirty="0" smtClean="0"/>
              <a:t>- Délais incompatibles </a:t>
            </a:r>
          </a:p>
          <a:p>
            <a:pPr defTabSz="269875">
              <a:buFontTx/>
              <a:buChar char="-"/>
            </a:pPr>
            <a:r>
              <a:rPr lang="fr-BE" dirty="0" smtClean="0"/>
              <a:t> Pollution imprévue</a:t>
            </a:r>
          </a:p>
          <a:p>
            <a:pPr algn="ctr" defTabSz="269875"/>
            <a:r>
              <a:rPr lang="fr-BE" b="1" cap="all" dirty="0" smtClean="0"/>
              <a:t>ou</a:t>
            </a:r>
            <a:endParaRPr lang="fr-BE" dirty="0" smtClean="0"/>
          </a:p>
          <a:p>
            <a:r>
              <a:rPr lang="fr-BE" dirty="0" smtClean="0"/>
              <a:t>2° pollution résultant d’un </a:t>
            </a:r>
            <a:r>
              <a:rPr lang="fr-BE" b="1" u="sng" dirty="0" smtClean="0"/>
              <a:t>accident </a:t>
            </a:r>
            <a:r>
              <a:rPr lang="fr-BE" dirty="0" smtClean="0"/>
              <a:t>et délais incompatibles</a:t>
            </a:r>
            <a:endParaRPr lang="fr-BE" b="1" u="sng" cap="all" dirty="0" smtClean="0"/>
          </a:p>
        </p:txBody>
      </p:sp>
      <p:grpSp>
        <p:nvGrpSpPr>
          <p:cNvPr id="3" name="Groupe 11"/>
          <p:cNvGrpSpPr/>
          <p:nvPr/>
        </p:nvGrpSpPr>
        <p:grpSpPr>
          <a:xfrm>
            <a:off x="38671" y="53821"/>
            <a:ext cx="8728528" cy="557501"/>
            <a:chOff x="38671" y="156373"/>
            <a:chExt cx="8728528" cy="557501"/>
          </a:xfrm>
        </p:grpSpPr>
        <p:sp>
          <p:nvSpPr>
            <p:cNvPr id="13" name="Rectangle 12"/>
            <p:cNvSpPr/>
            <p:nvPr/>
          </p:nvSpPr>
          <p:spPr>
            <a:xfrm>
              <a:off x="645884" y="252209"/>
              <a:ext cx="8121315" cy="461665"/>
            </a:xfrm>
            <a:prstGeom prst="rect">
              <a:avLst/>
            </a:prstGeom>
          </p:spPr>
          <p:txBody>
            <a:bodyPr wrap="square">
              <a:spAutoFit/>
            </a:bodyPr>
            <a:lstStyle/>
            <a:p>
              <a:r>
                <a:rPr lang="fr-BE" sz="2400" b="1" dirty="0" smtClean="0"/>
                <a:t>6. Nouvelles procédures plus rapides et simplifiées </a:t>
              </a:r>
              <a:endParaRPr lang="fr-BE" sz="2400" dirty="0" smtClean="0"/>
            </a:p>
          </p:txBody>
        </p:sp>
        <p:pic>
          <p:nvPicPr>
            <p:cNvPr id="14" name="Picture 3"/>
            <p:cNvPicPr>
              <a:picLocks noChangeAspect="1" noChangeArrowheads="1"/>
            </p:cNvPicPr>
            <p:nvPr/>
          </p:nvPicPr>
          <p:blipFill>
            <a:blip r:embed="rId4"/>
            <a:srcRect b="14121"/>
            <a:stretch>
              <a:fillRect/>
            </a:stretch>
          </p:blipFill>
          <p:spPr bwMode="auto">
            <a:xfrm>
              <a:off x="38671" y="156373"/>
              <a:ext cx="607213" cy="557501"/>
            </a:xfrm>
            <a:prstGeom prst="rect">
              <a:avLst/>
            </a:prstGeom>
            <a:noFill/>
            <a:ln w="9525">
              <a:noFill/>
              <a:miter lim="800000"/>
              <a:headEnd/>
              <a:tailEnd/>
            </a:ln>
          </p:spPr>
        </p:pic>
        <p:pic>
          <p:nvPicPr>
            <p:cNvPr id="15" name="Picture 5" descr="Résultat de recherche d'images pour &quot;picto rapide&quot;">
              <a:hlinkClick r:id="rId5"/>
            </p:cNvPr>
            <p:cNvPicPr>
              <a:picLocks noChangeAspect="1" noChangeArrowheads="1"/>
            </p:cNvPicPr>
            <p:nvPr/>
          </p:nvPicPr>
          <p:blipFill>
            <a:blip r:embed="rId6"/>
            <a:srcRect/>
            <a:stretch>
              <a:fillRect/>
            </a:stretch>
          </p:blipFill>
          <p:spPr bwMode="auto">
            <a:xfrm>
              <a:off x="7222947" y="168694"/>
              <a:ext cx="545180" cy="545180"/>
            </a:xfrm>
            <a:prstGeom prst="rect">
              <a:avLst/>
            </a:prstGeom>
            <a:noFill/>
          </p:spPr>
        </p:pic>
      </p:grpSp>
      <p:pic>
        <p:nvPicPr>
          <p:cNvPr id="17" name="Image 16" descr="warning-146916_960_720.png"/>
          <p:cNvPicPr>
            <a:picLocks noChangeAspect="1"/>
          </p:cNvPicPr>
          <p:nvPr/>
        </p:nvPicPr>
        <p:blipFill>
          <a:blip r:embed="rId7" cstate="print"/>
          <a:stretch>
            <a:fillRect/>
          </a:stretch>
        </p:blipFill>
        <p:spPr>
          <a:xfrm>
            <a:off x="7860321" y="3912904"/>
            <a:ext cx="875718" cy="642784"/>
          </a:xfrm>
          <a:prstGeom prst="rect">
            <a:avLst/>
          </a:prstGeom>
        </p:spPr>
      </p:pic>
      <p:sp>
        <p:nvSpPr>
          <p:cNvPr id="18" name="ZoneTexte 17"/>
          <p:cNvSpPr txBox="1"/>
          <p:nvPr/>
        </p:nvSpPr>
        <p:spPr>
          <a:xfrm>
            <a:off x="5564500" y="3912904"/>
            <a:ext cx="3316894" cy="646331"/>
          </a:xfrm>
          <a:prstGeom prst="rect">
            <a:avLst/>
          </a:prstGeom>
          <a:noFill/>
          <a:ln w="6350">
            <a:solidFill>
              <a:schemeClr val="tx1"/>
            </a:solidFill>
          </a:ln>
        </p:spPr>
        <p:txBody>
          <a:bodyPr wrap="square" rtlCol="0">
            <a:spAutoFit/>
          </a:bodyPr>
          <a:lstStyle/>
          <a:p>
            <a:r>
              <a:rPr lang="fr-BE" dirty="0" smtClean="0"/>
              <a:t> OA :Pollution nouvelle</a:t>
            </a:r>
          </a:p>
          <a:p>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 calcmode="lin" valueType="num">
                                      <p:cBhvr additive="base">
                                        <p:cTn id="7"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
                                            <p:txEl>
                                              <p:pRg st="1" end="1"/>
                                            </p:txEl>
                                          </p:spTgt>
                                        </p:tgtEl>
                                        <p:attrNameLst>
                                          <p:attrName>style.visibility</p:attrName>
                                        </p:attrNameLst>
                                      </p:cBhvr>
                                      <p:to>
                                        <p:strVal val="visible"/>
                                      </p:to>
                                    </p:set>
                                    <p:anim calcmode="lin" valueType="num">
                                      <p:cBhvr additive="base">
                                        <p:cTn id="13" dur="500" fill="hold"/>
                                        <p:tgtEl>
                                          <p:spTgt spid="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 calcmode="lin" valueType="num">
                                      <p:cBhvr additive="base">
                                        <p:cTn id="17"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2">
                                            <p:txEl>
                                              <p:pRg st="4" end="4"/>
                                            </p:txEl>
                                          </p:spTgt>
                                        </p:tgtEl>
                                        <p:attrNameLst>
                                          <p:attrName>style.visibility</p:attrName>
                                        </p:attrNameLst>
                                      </p:cBhvr>
                                      <p:to>
                                        <p:strVal val="visible"/>
                                      </p:to>
                                    </p:set>
                                    <p:anim calcmode="lin" valueType="num">
                                      <p:cBhvr additive="base">
                                        <p:cTn id="23" dur="500" fill="hold"/>
                                        <p:tgtEl>
                                          <p:spTgt spid="5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2">
                                            <p:txEl>
                                              <p:pRg st="3" end="3"/>
                                            </p:txEl>
                                          </p:spTgt>
                                        </p:tgtEl>
                                        <p:attrNameLst>
                                          <p:attrName>style.visibility</p:attrName>
                                        </p:attrNameLst>
                                      </p:cBhvr>
                                      <p:to>
                                        <p:strVal val="visible"/>
                                      </p:to>
                                    </p:set>
                                    <p:anim calcmode="lin" valueType="num">
                                      <p:cBhvr additive="base">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2">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èche vers le bas 21"/>
          <p:cNvSpPr/>
          <p:nvPr/>
        </p:nvSpPr>
        <p:spPr>
          <a:xfrm rot="18764700">
            <a:off x="4247671" y="2926242"/>
            <a:ext cx="461472" cy="55874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4" name="Rectangle 23"/>
          <p:cNvSpPr/>
          <p:nvPr/>
        </p:nvSpPr>
        <p:spPr>
          <a:xfrm>
            <a:off x="649301" y="2488343"/>
            <a:ext cx="3044581" cy="400110"/>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Projet d’assainissement</a:t>
            </a:r>
          </a:p>
        </p:txBody>
      </p:sp>
      <p:grpSp>
        <p:nvGrpSpPr>
          <p:cNvPr id="4" name="Groupe 44"/>
          <p:cNvGrpSpPr/>
          <p:nvPr/>
        </p:nvGrpSpPr>
        <p:grpSpPr>
          <a:xfrm>
            <a:off x="649574" y="790358"/>
            <a:ext cx="3058129" cy="1305200"/>
            <a:chOff x="513349" y="601442"/>
            <a:chExt cx="2712015" cy="1398287"/>
          </a:xfrm>
        </p:grpSpPr>
        <p:sp>
          <p:nvSpPr>
            <p:cNvPr id="30" name="Rectangle 29"/>
            <p:cNvSpPr/>
            <p:nvPr/>
          </p:nvSpPr>
          <p:spPr>
            <a:xfrm>
              <a:off x="525365" y="1241356"/>
              <a:ext cx="2699999" cy="758373"/>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Etude de caractérisation</a:t>
              </a:r>
            </a:p>
            <a:p>
              <a:pPr marL="342000" indent="-342900" algn="ctr"/>
              <a:r>
                <a:rPr lang="fr-FR" sz="2000" b="1" i="1" dirty="0" smtClean="0">
                  <a:latin typeface="Calibri Light" pitchFamily="34" charset="0"/>
                  <a:cs typeface="Times New Roman" pitchFamily="18" charset="0"/>
                </a:rPr>
                <a:t>( étude de risques)</a:t>
              </a:r>
            </a:p>
          </p:txBody>
        </p:sp>
        <p:sp>
          <p:nvSpPr>
            <p:cNvPr id="31" name="ZoneTexte 30"/>
            <p:cNvSpPr txBox="1"/>
            <p:nvPr/>
          </p:nvSpPr>
          <p:spPr>
            <a:xfrm>
              <a:off x="513349" y="601442"/>
              <a:ext cx="2711114" cy="428646"/>
            </a:xfrm>
            <a:prstGeom prst="rect">
              <a:avLst/>
            </a:prstGeom>
            <a:solidFill>
              <a:srgbClr val="C7C7C7"/>
            </a:solidFill>
            <a:ln>
              <a:solidFill>
                <a:schemeClr val="tx1"/>
              </a:solidFill>
            </a:ln>
          </p:spPr>
          <p:txBody>
            <a:bodyPr wrap="square" rtlCol="0">
              <a:spAutoFit/>
            </a:bodyPr>
            <a:lstStyle/>
            <a:p>
              <a:pPr algn="ctr"/>
              <a:r>
                <a:rPr lang="fr-BE" sz="2000" b="1" dirty="0" smtClean="0">
                  <a:latin typeface="Calibri Light" pitchFamily="34" charset="0"/>
                </a:rPr>
                <a:t>Etude d’orientation</a:t>
              </a:r>
              <a:endParaRPr lang="fr-BE" sz="2000" b="1" dirty="0">
                <a:latin typeface="Calibri Light" pitchFamily="34" charset="0"/>
              </a:endParaRPr>
            </a:p>
          </p:txBody>
        </p:sp>
      </p:grpSp>
      <p:cxnSp>
        <p:nvCxnSpPr>
          <p:cNvPr id="28" name="Connecteur droit avec flèche 27"/>
          <p:cNvCxnSpPr/>
          <p:nvPr/>
        </p:nvCxnSpPr>
        <p:spPr bwMode="auto">
          <a:xfrm>
            <a:off x="2171591" y="1171934"/>
            <a:ext cx="0" cy="2044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Connecteur droit avec flèche 33"/>
          <p:cNvCxnSpPr>
            <a:stCxn id="30" idx="2"/>
            <a:endCxn id="24" idx="0"/>
          </p:cNvCxnSpPr>
          <p:nvPr/>
        </p:nvCxnSpPr>
        <p:spPr bwMode="auto">
          <a:xfrm flipH="1">
            <a:off x="2171591" y="2095558"/>
            <a:ext cx="13823" cy="39278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ZoneTexte 16"/>
          <p:cNvSpPr txBox="1"/>
          <p:nvPr/>
        </p:nvSpPr>
        <p:spPr>
          <a:xfrm>
            <a:off x="4305920" y="1868163"/>
            <a:ext cx="2802819" cy="369332"/>
          </a:xfrm>
          <a:prstGeom prst="rect">
            <a:avLst/>
          </a:prstGeom>
          <a:noFill/>
        </p:spPr>
        <p:txBody>
          <a:bodyPr wrap="square" rtlCol="0">
            <a:spAutoFit/>
          </a:bodyPr>
          <a:lstStyle/>
          <a:p>
            <a:r>
              <a:rPr lang="fr-BE" b="1" dirty="0" smtClean="0">
                <a:solidFill>
                  <a:srgbClr val="FF0000"/>
                </a:solidFill>
              </a:rPr>
              <a:t>Permis unique –art 68</a:t>
            </a:r>
            <a:endParaRPr lang="fr-BE" b="1" dirty="0">
              <a:solidFill>
                <a:srgbClr val="FF0000"/>
              </a:solidFill>
            </a:endParaRPr>
          </a:p>
        </p:txBody>
      </p:sp>
      <p:sp>
        <p:nvSpPr>
          <p:cNvPr id="18" name="Rectangle à coins arrondis 17"/>
          <p:cNvSpPr/>
          <p:nvPr/>
        </p:nvSpPr>
        <p:spPr>
          <a:xfrm>
            <a:off x="3835973" y="2332998"/>
            <a:ext cx="4949098" cy="606732"/>
          </a:xfrm>
          <a:prstGeom prst="round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smtClean="0">
                <a:solidFill>
                  <a:schemeClr val="tx2"/>
                </a:solidFill>
              </a:rPr>
              <a:t>Projet soumis à permis d’urbanisme </a:t>
            </a:r>
          </a:p>
          <a:p>
            <a:pPr algn="ctr"/>
            <a:r>
              <a:rPr lang="fr-BE" dirty="0" smtClean="0">
                <a:solidFill>
                  <a:schemeClr val="tx2"/>
                </a:solidFill>
              </a:rPr>
              <a:t>ou projet au sens PE</a:t>
            </a:r>
            <a:endParaRPr lang="fr-BE" dirty="0">
              <a:solidFill>
                <a:schemeClr val="tx2"/>
              </a:solidFill>
            </a:endParaRPr>
          </a:p>
        </p:txBody>
      </p:sp>
      <p:sp>
        <p:nvSpPr>
          <p:cNvPr id="23" name="Organigramme : Carte perforée 22"/>
          <p:cNvSpPr/>
          <p:nvPr/>
        </p:nvSpPr>
        <p:spPr>
          <a:xfrm>
            <a:off x="4580546" y="3259449"/>
            <a:ext cx="3153399" cy="885198"/>
          </a:xfrm>
          <a:prstGeom prst="flowChartPunchedCar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smtClean="0"/>
              <a:t>Permis intégrant les conditions d’assainissement</a:t>
            </a:r>
            <a:endParaRPr lang="fr-BE" dirty="0"/>
          </a:p>
        </p:txBody>
      </p:sp>
      <p:sp>
        <p:nvSpPr>
          <p:cNvPr id="27" name="Rectangle 26"/>
          <p:cNvSpPr/>
          <p:nvPr/>
        </p:nvSpPr>
        <p:spPr>
          <a:xfrm>
            <a:off x="1144815" y="4144647"/>
            <a:ext cx="2549067" cy="400110"/>
          </a:xfrm>
          <a:prstGeom prst="rect">
            <a:avLst/>
          </a:prstGeom>
          <a:solidFill>
            <a:srgbClr val="C7C7C7"/>
          </a:solidFill>
          <a:ln>
            <a:solidFill>
              <a:schemeClr val="tx1"/>
            </a:solidFill>
          </a:ln>
        </p:spPr>
        <p:txBody>
          <a:bodyPr wrap="square">
            <a:spAutoFit/>
          </a:bodyPr>
          <a:lstStyle/>
          <a:p>
            <a:pPr marL="342000" indent="-342900" algn="ctr"/>
            <a:r>
              <a:rPr lang="fr-FR" sz="2000" b="1" dirty="0" smtClean="0">
                <a:latin typeface="Calibri Light" pitchFamily="34" charset="0"/>
                <a:cs typeface="Times New Roman" pitchFamily="18" charset="0"/>
              </a:rPr>
              <a:t>Evaluation finale</a:t>
            </a:r>
            <a:endParaRPr lang="fr-FR" sz="2000" b="1" i="1" dirty="0" smtClean="0">
              <a:latin typeface="Calibri Light" pitchFamily="34" charset="0"/>
              <a:cs typeface="Times New Roman" pitchFamily="18" charset="0"/>
            </a:endParaRPr>
          </a:p>
        </p:txBody>
      </p:sp>
      <p:sp>
        <p:nvSpPr>
          <p:cNvPr id="33" name="Rectangle 32"/>
          <p:cNvSpPr/>
          <p:nvPr/>
        </p:nvSpPr>
        <p:spPr>
          <a:xfrm>
            <a:off x="608832" y="3922885"/>
            <a:ext cx="3697088" cy="401174"/>
          </a:xfrm>
          <a:prstGeom prst="rect">
            <a:avLst/>
          </a:prstGeom>
          <a:solidFill>
            <a:schemeClr val="bg1"/>
          </a:solidFill>
          <a:ln>
            <a:noFill/>
          </a:ln>
          <a:effectLst>
            <a:softEdge rad="127000"/>
          </a:effectLst>
        </p:spPr>
        <p:txBody>
          <a:bodyPr wrap="square">
            <a:spAutoFit/>
          </a:bodyPr>
          <a:lstStyle/>
          <a:p>
            <a:pPr marL="342000" indent="-342900" algn="ctr"/>
            <a:r>
              <a:rPr lang="fr-FR" sz="1600" i="1" dirty="0" smtClean="0">
                <a:latin typeface="Calibri Light" pitchFamily="34" charset="0"/>
                <a:cs typeface="Times New Roman" pitchFamily="18" charset="0"/>
              </a:rPr>
              <a:t>Exécution des travaux et surveillance</a:t>
            </a:r>
          </a:p>
        </p:txBody>
      </p:sp>
      <p:cxnSp>
        <p:nvCxnSpPr>
          <p:cNvPr id="36" name="Connecteur droit avec flèche 35"/>
          <p:cNvCxnSpPr>
            <a:stCxn id="23" idx="1"/>
          </p:cNvCxnSpPr>
          <p:nvPr/>
        </p:nvCxnSpPr>
        <p:spPr bwMode="auto">
          <a:xfrm flipH="1">
            <a:off x="3707704" y="3702048"/>
            <a:ext cx="872842" cy="62201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Rectangle 15"/>
          <p:cNvSpPr/>
          <p:nvPr/>
        </p:nvSpPr>
        <p:spPr>
          <a:xfrm>
            <a:off x="438220" y="2206657"/>
            <a:ext cx="8466498" cy="852737"/>
          </a:xfrm>
          <a:prstGeom prst="rect">
            <a:avLst/>
          </a:prstGeom>
          <a:solidFill>
            <a:schemeClr val="bg1">
              <a:alpha val="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nvGrpSpPr>
          <p:cNvPr id="5" name="Groupe 40"/>
          <p:cNvGrpSpPr/>
          <p:nvPr/>
        </p:nvGrpSpPr>
        <p:grpSpPr>
          <a:xfrm>
            <a:off x="38671" y="53821"/>
            <a:ext cx="8728528" cy="557501"/>
            <a:chOff x="38671" y="156373"/>
            <a:chExt cx="8728528" cy="557501"/>
          </a:xfrm>
        </p:grpSpPr>
        <p:sp>
          <p:nvSpPr>
            <p:cNvPr id="42" name="Rectangle 41"/>
            <p:cNvSpPr/>
            <p:nvPr/>
          </p:nvSpPr>
          <p:spPr>
            <a:xfrm>
              <a:off x="645884" y="252209"/>
              <a:ext cx="8121315" cy="461665"/>
            </a:xfrm>
            <a:prstGeom prst="rect">
              <a:avLst/>
            </a:prstGeom>
          </p:spPr>
          <p:txBody>
            <a:bodyPr wrap="square">
              <a:spAutoFit/>
            </a:bodyPr>
            <a:lstStyle/>
            <a:p>
              <a:r>
                <a:rPr lang="fr-BE" sz="2400" b="1" dirty="0" smtClean="0"/>
                <a:t>5. Nouvelles procédures plus rapides et simplifiées </a:t>
              </a:r>
              <a:endParaRPr lang="fr-BE" sz="2400" dirty="0" smtClean="0"/>
            </a:p>
          </p:txBody>
        </p:sp>
        <p:pic>
          <p:nvPicPr>
            <p:cNvPr id="43" name="Picture 3"/>
            <p:cNvPicPr>
              <a:picLocks noChangeAspect="1" noChangeArrowheads="1"/>
            </p:cNvPicPr>
            <p:nvPr/>
          </p:nvPicPr>
          <p:blipFill>
            <a:blip r:embed="rId2"/>
            <a:srcRect b="14121"/>
            <a:stretch>
              <a:fillRect/>
            </a:stretch>
          </p:blipFill>
          <p:spPr bwMode="auto">
            <a:xfrm>
              <a:off x="38671" y="156373"/>
              <a:ext cx="607213" cy="557501"/>
            </a:xfrm>
            <a:prstGeom prst="rect">
              <a:avLst/>
            </a:prstGeom>
            <a:noFill/>
            <a:ln w="9525">
              <a:noFill/>
              <a:miter lim="800000"/>
              <a:headEnd/>
              <a:tailEnd/>
            </a:ln>
          </p:spPr>
        </p:pic>
        <p:pic>
          <p:nvPicPr>
            <p:cNvPr id="44" name="Picture 5" descr="Résultat de recherche d'images pour &quot;picto rapide&quot;">
              <a:hlinkClick r:id="rId3"/>
            </p:cNvPr>
            <p:cNvPicPr>
              <a:picLocks noChangeAspect="1" noChangeArrowheads="1"/>
            </p:cNvPicPr>
            <p:nvPr/>
          </p:nvPicPr>
          <p:blipFill>
            <a:blip r:embed="rId4"/>
            <a:srcRect/>
            <a:stretch>
              <a:fillRect/>
            </a:stretch>
          </p:blipFill>
          <p:spPr bwMode="auto">
            <a:xfrm>
              <a:off x="7222947" y="168694"/>
              <a:ext cx="545180" cy="545180"/>
            </a:xfrm>
            <a:prstGeom prst="rect">
              <a:avLst/>
            </a:prstGeom>
            <a:noFill/>
          </p:spPr>
        </p:pic>
      </p:grpSp>
      <p:sp>
        <p:nvSpPr>
          <p:cNvPr id="25" name="Rectangle 24"/>
          <p:cNvSpPr/>
          <p:nvPr/>
        </p:nvSpPr>
        <p:spPr>
          <a:xfrm rot="21061501">
            <a:off x="4640770" y="755989"/>
            <a:ext cx="1927131" cy="923330"/>
          </a:xfrm>
          <a:prstGeom prst="rect">
            <a:avLst/>
          </a:prstGeom>
          <a:noFill/>
          <a:ln w="12700">
            <a:solidFill>
              <a:srgbClr val="FF000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2+2=3</a:t>
            </a:r>
            <a:endPar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17" grpId="0"/>
      <p:bldP spid="18" grpId="0" animBg="1"/>
      <p:bldP spid="23" grpId="0" animBg="1"/>
      <p:bldP spid="27" grpId="0" animBg="1"/>
      <p:bldP spid="33"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158315" y="250379"/>
            <a:ext cx="8728528" cy="557501"/>
            <a:chOff x="38671" y="156373"/>
            <a:chExt cx="8728528" cy="557501"/>
          </a:xfrm>
        </p:grpSpPr>
        <p:sp>
          <p:nvSpPr>
            <p:cNvPr id="10" name="Rectangle 9"/>
            <p:cNvSpPr/>
            <p:nvPr/>
          </p:nvSpPr>
          <p:spPr>
            <a:xfrm>
              <a:off x="645884" y="252209"/>
              <a:ext cx="8121315" cy="461665"/>
            </a:xfrm>
            <a:prstGeom prst="rect">
              <a:avLst/>
            </a:prstGeom>
          </p:spPr>
          <p:txBody>
            <a:bodyPr wrap="square">
              <a:spAutoFit/>
            </a:bodyPr>
            <a:lstStyle/>
            <a:p>
              <a:r>
                <a:rPr lang="fr-BE" sz="2400" b="1" dirty="0" smtClean="0"/>
                <a:t>5. Nouvelles procédures plus rapides et simplifiées </a:t>
              </a:r>
              <a:endParaRPr lang="fr-BE" sz="2400" dirty="0" smtClean="0"/>
            </a:p>
          </p:txBody>
        </p:sp>
        <p:pic>
          <p:nvPicPr>
            <p:cNvPr id="11" name="Picture 3"/>
            <p:cNvPicPr>
              <a:picLocks noChangeAspect="1" noChangeArrowheads="1"/>
            </p:cNvPicPr>
            <p:nvPr/>
          </p:nvPicPr>
          <p:blipFill>
            <a:blip r:embed="rId2"/>
            <a:srcRect b="14121"/>
            <a:stretch>
              <a:fillRect/>
            </a:stretch>
          </p:blipFill>
          <p:spPr bwMode="auto">
            <a:xfrm>
              <a:off x="38671" y="156373"/>
              <a:ext cx="607213" cy="557501"/>
            </a:xfrm>
            <a:prstGeom prst="rect">
              <a:avLst/>
            </a:prstGeom>
            <a:noFill/>
            <a:ln w="9525">
              <a:noFill/>
              <a:miter lim="800000"/>
              <a:headEnd/>
              <a:tailEnd/>
            </a:ln>
          </p:spPr>
        </p:pic>
        <p:pic>
          <p:nvPicPr>
            <p:cNvPr id="12" name="Picture 5" descr="Résultat de recherche d'images pour &quot;picto rapide&quot;">
              <a:hlinkClick r:id="rId3"/>
            </p:cNvPr>
            <p:cNvPicPr>
              <a:picLocks noChangeAspect="1" noChangeArrowheads="1"/>
            </p:cNvPicPr>
            <p:nvPr/>
          </p:nvPicPr>
          <p:blipFill>
            <a:blip r:embed="rId4"/>
            <a:srcRect/>
            <a:stretch>
              <a:fillRect/>
            </a:stretch>
          </p:blipFill>
          <p:spPr bwMode="auto">
            <a:xfrm>
              <a:off x="7222947" y="168694"/>
              <a:ext cx="545180" cy="545180"/>
            </a:xfrm>
            <a:prstGeom prst="rect">
              <a:avLst/>
            </a:prstGeom>
            <a:noFill/>
          </p:spPr>
        </p:pic>
      </p:grpSp>
      <p:sp>
        <p:nvSpPr>
          <p:cNvPr id="14" name="ZoneTexte 13"/>
          <p:cNvSpPr txBox="1"/>
          <p:nvPr/>
        </p:nvSpPr>
        <p:spPr>
          <a:xfrm>
            <a:off x="487804" y="854107"/>
            <a:ext cx="6854787" cy="400110"/>
          </a:xfrm>
          <a:prstGeom prst="rect">
            <a:avLst/>
          </a:prstGeom>
          <a:solidFill>
            <a:schemeClr val="bg1">
              <a:lumMod val="85000"/>
            </a:schemeClr>
          </a:solidFill>
          <a:ln w="28575">
            <a:solidFill>
              <a:srgbClr val="FF0000"/>
            </a:solidFill>
          </a:ln>
        </p:spPr>
        <p:txBody>
          <a:bodyPr wrap="square" rtlCol="0">
            <a:spAutoFit/>
          </a:bodyPr>
          <a:lstStyle/>
          <a:p>
            <a:pPr algn="ctr"/>
            <a:r>
              <a:rPr lang="fr-BE" sz="2000" b="1" dirty="0" smtClean="0"/>
              <a:t>CONVENTION DE GESTION DES SOLS–ART 21</a:t>
            </a:r>
            <a:endParaRPr lang="fr-BE" sz="2000" b="1" dirty="0"/>
          </a:p>
        </p:txBody>
      </p:sp>
      <p:pic>
        <p:nvPicPr>
          <p:cNvPr id="11266" name="Picture 2" descr="Résultat de recherche d'images pour &quot;CONTRAT&quot;">
            <a:hlinkClick r:id="rId5"/>
          </p:cNvPr>
          <p:cNvPicPr>
            <a:picLocks noChangeAspect="1" noChangeArrowheads="1"/>
          </p:cNvPicPr>
          <p:nvPr/>
        </p:nvPicPr>
        <p:blipFill>
          <a:blip r:embed="rId6"/>
          <a:srcRect/>
          <a:stretch>
            <a:fillRect/>
          </a:stretch>
        </p:blipFill>
        <p:spPr bwMode="auto">
          <a:xfrm>
            <a:off x="1675670" y="2375731"/>
            <a:ext cx="1896473" cy="1735705"/>
          </a:xfrm>
          <a:prstGeom prst="rect">
            <a:avLst/>
          </a:prstGeom>
          <a:noFill/>
        </p:spPr>
      </p:pic>
      <p:pic>
        <p:nvPicPr>
          <p:cNvPr id="11268" name="Picture 4" descr="Résultat de recherche d'images pour &quot;CONTRAT&quot;">
            <a:hlinkClick r:id="rId5"/>
          </p:cNvPr>
          <p:cNvPicPr>
            <a:picLocks noChangeAspect="1" noChangeArrowheads="1"/>
          </p:cNvPicPr>
          <p:nvPr/>
        </p:nvPicPr>
        <p:blipFill>
          <a:blip r:embed="rId6"/>
          <a:srcRect l="14774" r="45253"/>
          <a:stretch>
            <a:fillRect/>
          </a:stretch>
        </p:blipFill>
        <p:spPr bwMode="auto">
          <a:xfrm>
            <a:off x="1162922" y="2458408"/>
            <a:ext cx="721974" cy="1653028"/>
          </a:xfrm>
          <a:prstGeom prst="rect">
            <a:avLst/>
          </a:prstGeom>
          <a:noFill/>
        </p:spPr>
      </p:pic>
      <p:pic>
        <p:nvPicPr>
          <p:cNvPr id="9" name="Picture 4" descr="Résultat de recherche d'images pour &quot;CONTRAT&quot;">
            <a:hlinkClick r:id="rId5"/>
          </p:cNvPr>
          <p:cNvPicPr>
            <a:picLocks noChangeAspect="1" noChangeArrowheads="1"/>
          </p:cNvPicPr>
          <p:nvPr/>
        </p:nvPicPr>
        <p:blipFill>
          <a:blip r:embed="rId6"/>
          <a:srcRect l="14774" r="45253"/>
          <a:stretch>
            <a:fillRect/>
          </a:stretch>
        </p:blipFill>
        <p:spPr bwMode="auto">
          <a:xfrm>
            <a:off x="317020" y="2458408"/>
            <a:ext cx="721974" cy="1653028"/>
          </a:xfrm>
          <a:prstGeom prst="rect">
            <a:avLst/>
          </a:prstGeom>
          <a:noFill/>
        </p:spPr>
      </p:pic>
      <p:pic>
        <p:nvPicPr>
          <p:cNvPr id="11270" name="Picture 6" descr="Résultat de recherche d'images pour &quot;PLANNING&quot;">
            <a:hlinkClick r:id="rId7"/>
          </p:cNvPr>
          <p:cNvPicPr>
            <a:picLocks noChangeAspect="1" noChangeArrowheads="1"/>
          </p:cNvPicPr>
          <p:nvPr/>
        </p:nvPicPr>
        <p:blipFill>
          <a:blip r:embed="rId8"/>
          <a:srcRect t="18299" b="14534"/>
          <a:stretch>
            <a:fillRect/>
          </a:stretch>
        </p:blipFill>
        <p:spPr bwMode="auto">
          <a:xfrm>
            <a:off x="4879648" y="2375731"/>
            <a:ext cx="3503779" cy="1529697"/>
          </a:xfrm>
          <a:prstGeom prst="rect">
            <a:avLst/>
          </a:prstGeom>
          <a:noFill/>
        </p:spPr>
      </p:pic>
      <p:sp>
        <p:nvSpPr>
          <p:cNvPr id="15" name="ZoneTexte 14"/>
          <p:cNvSpPr txBox="1"/>
          <p:nvPr/>
        </p:nvSpPr>
        <p:spPr>
          <a:xfrm>
            <a:off x="317020" y="1486968"/>
            <a:ext cx="3810599" cy="646331"/>
          </a:xfrm>
          <a:prstGeom prst="rect">
            <a:avLst/>
          </a:prstGeom>
          <a:noFill/>
          <a:ln w="6350">
            <a:solidFill>
              <a:schemeClr val="tx1"/>
            </a:solidFill>
          </a:ln>
        </p:spPr>
        <p:txBody>
          <a:bodyPr wrap="square" rtlCol="0">
            <a:spAutoFit/>
          </a:bodyPr>
          <a:lstStyle/>
          <a:p>
            <a:pPr algn="ctr"/>
            <a:r>
              <a:rPr lang="fr-BE" dirty="0" smtClean="0"/>
              <a:t>Convention entre </a:t>
            </a:r>
          </a:p>
          <a:p>
            <a:pPr algn="ctr"/>
            <a:r>
              <a:rPr lang="fr-BE" dirty="0" smtClean="0"/>
              <a:t>la  RW et une/plusieurs personne(s)</a:t>
            </a:r>
            <a:endParaRPr lang="fr-BE" dirty="0"/>
          </a:p>
        </p:txBody>
      </p:sp>
      <p:sp>
        <p:nvSpPr>
          <p:cNvPr id="16" name="Flèche droite 15"/>
          <p:cNvSpPr/>
          <p:nvPr/>
        </p:nvSpPr>
        <p:spPr>
          <a:xfrm>
            <a:off x="4127619" y="1639368"/>
            <a:ext cx="581115" cy="432686"/>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7" name="ZoneTexte 16"/>
          <p:cNvSpPr txBox="1"/>
          <p:nvPr/>
        </p:nvSpPr>
        <p:spPr>
          <a:xfrm>
            <a:off x="4767811" y="1521152"/>
            <a:ext cx="4067756" cy="646331"/>
          </a:xfrm>
          <a:prstGeom prst="rect">
            <a:avLst/>
          </a:prstGeom>
          <a:noFill/>
          <a:ln w="6350">
            <a:solidFill>
              <a:schemeClr val="tx1"/>
            </a:solidFill>
          </a:ln>
        </p:spPr>
        <p:txBody>
          <a:bodyPr wrap="square" rtlCol="0">
            <a:spAutoFit/>
          </a:bodyPr>
          <a:lstStyle/>
          <a:p>
            <a:pPr algn="ctr"/>
            <a:r>
              <a:rPr lang="fr-BE" dirty="0" smtClean="0"/>
              <a:t>Programme investigation/assainissement + priorités</a:t>
            </a:r>
            <a:endParaRPr lang="fr-BE" dirty="0"/>
          </a:p>
        </p:txBody>
      </p:sp>
      <p:sp>
        <p:nvSpPr>
          <p:cNvPr id="18" name="ZoneTexte 17"/>
          <p:cNvSpPr txBox="1"/>
          <p:nvPr/>
        </p:nvSpPr>
        <p:spPr>
          <a:xfrm>
            <a:off x="1820249" y="4219188"/>
            <a:ext cx="2973936" cy="369332"/>
          </a:xfrm>
          <a:prstGeom prst="rect">
            <a:avLst/>
          </a:prstGeom>
          <a:noFill/>
          <a:ln w="3175">
            <a:solidFill>
              <a:schemeClr val="tx1"/>
            </a:solidFill>
          </a:ln>
        </p:spPr>
        <p:txBody>
          <a:bodyPr wrap="square" rtlCol="0">
            <a:spAutoFit/>
          </a:bodyPr>
          <a:lstStyle/>
          <a:p>
            <a:r>
              <a:rPr lang="fr-BE" dirty="0" smtClean="0"/>
              <a:t>Échéances fixées par le décret </a:t>
            </a:r>
            <a:endParaRPr lang="fr-BE" dirty="0"/>
          </a:p>
        </p:txBody>
      </p:sp>
      <p:sp>
        <p:nvSpPr>
          <p:cNvPr id="19" name="ZoneTexte 18"/>
          <p:cNvSpPr txBox="1"/>
          <p:nvPr/>
        </p:nvSpPr>
        <p:spPr>
          <a:xfrm>
            <a:off x="5477857" y="4205442"/>
            <a:ext cx="3462800" cy="369332"/>
          </a:xfrm>
          <a:prstGeom prst="rect">
            <a:avLst/>
          </a:prstGeom>
          <a:noFill/>
          <a:ln w="19050">
            <a:solidFill>
              <a:srgbClr val="92D050"/>
            </a:solidFill>
          </a:ln>
        </p:spPr>
        <p:txBody>
          <a:bodyPr wrap="square" rtlCol="0">
            <a:spAutoFit/>
          </a:bodyPr>
          <a:lstStyle/>
          <a:p>
            <a:r>
              <a:rPr lang="fr-BE" dirty="0" smtClean="0"/>
              <a:t>Échéances fixées par la convention</a:t>
            </a:r>
            <a:endParaRPr lang="fr-BE" dirty="0"/>
          </a:p>
        </p:txBody>
      </p:sp>
      <p:sp>
        <p:nvSpPr>
          <p:cNvPr id="20" name="Flèche droite 19"/>
          <p:cNvSpPr/>
          <p:nvPr/>
        </p:nvSpPr>
        <p:spPr>
          <a:xfrm>
            <a:off x="4861134" y="4205442"/>
            <a:ext cx="581115" cy="432686"/>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cxnSp>
        <p:nvCxnSpPr>
          <p:cNvPr id="22" name="Connecteur droit 21"/>
          <p:cNvCxnSpPr>
            <a:stCxn id="18" idx="1"/>
          </p:cNvCxnSpPr>
          <p:nvPr/>
        </p:nvCxnSpPr>
        <p:spPr>
          <a:xfrm>
            <a:off x="1820249" y="4403854"/>
            <a:ext cx="2888485" cy="14322"/>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additive="base">
                                        <p:cTn id="11" dur="500" fill="hold"/>
                                        <p:tgtEl>
                                          <p:spTgt spid="11266"/>
                                        </p:tgtEl>
                                        <p:attrNameLst>
                                          <p:attrName>ppt_x</p:attrName>
                                        </p:attrNameLst>
                                      </p:cBhvr>
                                      <p:tavLst>
                                        <p:tav tm="0">
                                          <p:val>
                                            <p:strVal val="#ppt_x"/>
                                          </p:val>
                                        </p:tav>
                                        <p:tav tm="100000">
                                          <p:val>
                                            <p:strVal val="#ppt_x"/>
                                          </p:val>
                                        </p:tav>
                                      </p:tavLst>
                                    </p:anim>
                                    <p:anim calcmode="lin" valueType="num">
                                      <p:cBhvr additive="base">
                                        <p:cTn id="12" dur="500" fill="hold"/>
                                        <p:tgtEl>
                                          <p:spTgt spid="1126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268"/>
                                        </p:tgtEl>
                                        <p:attrNameLst>
                                          <p:attrName>style.visibility</p:attrName>
                                        </p:attrNameLst>
                                      </p:cBhvr>
                                      <p:to>
                                        <p:strVal val="visible"/>
                                      </p:to>
                                    </p:set>
                                    <p:anim calcmode="lin" valueType="num">
                                      <p:cBhvr additive="base">
                                        <p:cTn id="16" dur="1000" fill="hold"/>
                                        <p:tgtEl>
                                          <p:spTgt spid="11268"/>
                                        </p:tgtEl>
                                        <p:attrNameLst>
                                          <p:attrName>ppt_x</p:attrName>
                                        </p:attrNameLst>
                                      </p:cBhvr>
                                      <p:tavLst>
                                        <p:tav tm="0">
                                          <p:val>
                                            <p:strVal val="#ppt_x"/>
                                          </p:val>
                                        </p:tav>
                                        <p:tav tm="100000">
                                          <p:val>
                                            <p:strVal val="#ppt_x"/>
                                          </p:val>
                                        </p:tav>
                                      </p:tavLst>
                                    </p:anim>
                                    <p:anim calcmode="lin" valueType="num">
                                      <p:cBhvr additive="base">
                                        <p:cTn id="17" dur="1000" fill="hold"/>
                                        <p:tgtEl>
                                          <p:spTgt spid="1126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270"/>
                                        </p:tgtEl>
                                        <p:attrNameLst>
                                          <p:attrName>style.visibility</p:attrName>
                                        </p:attrNameLst>
                                      </p:cBhvr>
                                      <p:to>
                                        <p:strVal val="visible"/>
                                      </p:to>
                                    </p:set>
                                    <p:anim calcmode="lin" valueType="num">
                                      <p:cBhvr additive="base">
                                        <p:cTn id="35" dur="500" fill="hold"/>
                                        <p:tgtEl>
                                          <p:spTgt spid="11270"/>
                                        </p:tgtEl>
                                        <p:attrNameLst>
                                          <p:attrName>ppt_x</p:attrName>
                                        </p:attrNameLst>
                                      </p:cBhvr>
                                      <p:tavLst>
                                        <p:tav tm="0">
                                          <p:val>
                                            <p:strVal val="#ppt_x"/>
                                          </p:val>
                                        </p:tav>
                                        <p:tav tm="100000">
                                          <p:val>
                                            <p:strVal val="#ppt_x"/>
                                          </p:val>
                                        </p:tav>
                                      </p:tavLst>
                                    </p:anim>
                                    <p:anim calcmode="lin" valueType="num">
                                      <p:cBhvr additive="base">
                                        <p:cTn id="36"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1000" fill="hold"/>
                                        <p:tgtEl>
                                          <p:spTgt spid="20"/>
                                        </p:tgtEl>
                                        <p:attrNameLst>
                                          <p:attrName>ppt_x</p:attrName>
                                        </p:attrNameLst>
                                      </p:cBhvr>
                                      <p:tavLst>
                                        <p:tav tm="0">
                                          <p:val>
                                            <p:strVal val="#ppt_x"/>
                                          </p:val>
                                        </p:tav>
                                        <p:tav tm="100000">
                                          <p:val>
                                            <p:strVal val="#ppt_x"/>
                                          </p:val>
                                        </p:tav>
                                      </p:tavLst>
                                    </p:anim>
                                    <p:anim calcmode="lin" valueType="num">
                                      <p:cBhvr additive="base">
                                        <p:cTn id="53" dur="1000" fill="hold"/>
                                        <p:tgtEl>
                                          <p:spTgt spid="20"/>
                                        </p:tgtEl>
                                        <p:attrNameLst>
                                          <p:attrName>ppt_y</p:attrName>
                                        </p:attrNameLst>
                                      </p:cBhvr>
                                      <p:tavLst>
                                        <p:tav tm="0">
                                          <p:val>
                                            <p:strVal val="1+#ppt_h/2"/>
                                          </p:val>
                                        </p:tav>
                                        <p:tav tm="100000">
                                          <p:val>
                                            <p:strVal val="#ppt_y"/>
                                          </p:val>
                                        </p:tav>
                                      </p:tavLst>
                                    </p:anim>
                                  </p:childTnLst>
                                </p:cTn>
                              </p:par>
                            </p:childTnLst>
                          </p:cTn>
                        </p:par>
                        <p:par>
                          <p:cTn id="54" fill="hold">
                            <p:stCondLst>
                              <p:cond delay="150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1000" fill="hold"/>
                                        <p:tgtEl>
                                          <p:spTgt spid="19"/>
                                        </p:tgtEl>
                                        <p:attrNameLst>
                                          <p:attrName>ppt_x</p:attrName>
                                        </p:attrNameLst>
                                      </p:cBhvr>
                                      <p:tavLst>
                                        <p:tav tm="0">
                                          <p:val>
                                            <p:strVal val="#ppt_x"/>
                                          </p:val>
                                        </p:tav>
                                        <p:tav tm="100000">
                                          <p:val>
                                            <p:strVal val="#ppt_x"/>
                                          </p:val>
                                        </p:tav>
                                      </p:tavLst>
                                    </p:anim>
                                    <p:anim calcmode="lin" valueType="num">
                                      <p:cBhvr additive="base">
                                        <p:cTn id="5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158315" y="10539"/>
            <a:ext cx="8728528" cy="557501"/>
            <a:chOff x="38671" y="156373"/>
            <a:chExt cx="8728528" cy="557501"/>
          </a:xfrm>
        </p:grpSpPr>
        <p:sp>
          <p:nvSpPr>
            <p:cNvPr id="10" name="Rectangle 9"/>
            <p:cNvSpPr/>
            <p:nvPr/>
          </p:nvSpPr>
          <p:spPr>
            <a:xfrm>
              <a:off x="645884" y="252209"/>
              <a:ext cx="8121315" cy="461665"/>
            </a:xfrm>
            <a:prstGeom prst="rect">
              <a:avLst/>
            </a:prstGeom>
          </p:spPr>
          <p:txBody>
            <a:bodyPr wrap="square">
              <a:spAutoFit/>
            </a:bodyPr>
            <a:lstStyle/>
            <a:p>
              <a:r>
                <a:rPr lang="fr-BE" sz="2400" b="1" dirty="0" smtClean="0"/>
                <a:t>5. Nouvelles procédures plus rapides et simplifiées </a:t>
              </a:r>
              <a:endParaRPr lang="fr-BE" sz="2400" dirty="0" smtClean="0"/>
            </a:p>
          </p:txBody>
        </p:sp>
        <p:pic>
          <p:nvPicPr>
            <p:cNvPr id="11" name="Picture 3"/>
            <p:cNvPicPr>
              <a:picLocks noChangeAspect="1" noChangeArrowheads="1"/>
            </p:cNvPicPr>
            <p:nvPr/>
          </p:nvPicPr>
          <p:blipFill>
            <a:blip r:embed="rId3"/>
            <a:srcRect b="14121"/>
            <a:stretch>
              <a:fillRect/>
            </a:stretch>
          </p:blipFill>
          <p:spPr bwMode="auto">
            <a:xfrm>
              <a:off x="38671" y="156373"/>
              <a:ext cx="607213" cy="557501"/>
            </a:xfrm>
            <a:prstGeom prst="rect">
              <a:avLst/>
            </a:prstGeom>
            <a:noFill/>
            <a:ln w="9525">
              <a:noFill/>
              <a:miter lim="800000"/>
              <a:headEnd/>
              <a:tailEnd/>
            </a:ln>
          </p:spPr>
        </p:pic>
        <p:pic>
          <p:nvPicPr>
            <p:cNvPr id="12" name="Picture 5" descr="Résultat de recherche d'images pour &quot;picto rapide&quot;">
              <a:hlinkClick r:id="rId4"/>
            </p:cNvPr>
            <p:cNvPicPr>
              <a:picLocks noChangeAspect="1" noChangeArrowheads="1"/>
            </p:cNvPicPr>
            <p:nvPr/>
          </p:nvPicPr>
          <p:blipFill>
            <a:blip r:embed="rId5"/>
            <a:srcRect/>
            <a:stretch>
              <a:fillRect/>
            </a:stretch>
          </p:blipFill>
          <p:spPr bwMode="auto">
            <a:xfrm>
              <a:off x="7222947" y="168694"/>
              <a:ext cx="545180" cy="545180"/>
            </a:xfrm>
            <a:prstGeom prst="rect">
              <a:avLst/>
            </a:prstGeom>
            <a:noFill/>
          </p:spPr>
        </p:pic>
      </p:grpSp>
      <p:sp>
        <p:nvSpPr>
          <p:cNvPr id="14" name="ZoneTexte 13"/>
          <p:cNvSpPr txBox="1"/>
          <p:nvPr/>
        </p:nvSpPr>
        <p:spPr>
          <a:xfrm>
            <a:off x="1124262" y="501842"/>
            <a:ext cx="5921115" cy="400110"/>
          </a:xfrm>
          <a:prstGeom prst="rect">
            <a:avLst/>
          </a:prstGeom>
          <a:solidFill>
            <a:schemeClr val="bg1">
              <a:lumMod val="85000"/>
            </a:schemeClr>
          </a:solidFill>
          <a:ln w="28575">
            <a:solidFill>
              <a:srgbClr val="FF0000"/>
            </a:solidFill>
          </a:ln>
        </p:spPr>
        <p:txBody>
          <a:bodyPr wrap="square" rtlCol="0">
            <a:spAutoFit/>
          </a:bodyPr>
          <a:lstStyle/>
          <a:p>
            <a:pPr algn="ctr"/>
            <a:r>
              <a:rPr lang="fr-BE" sz="2000" b="1" dirty="0" smtClean="0"/>
              <a:t>CONVENTION DE GESTION DES SOLS–ART 21</a:t>
            </a:r>
            <a:endParaRPr lang="fr-BE" sz="2000" b="1" dirty="0"/>
          </a:p>
        </p:txBody>
      </p:sp>
      <p:grpSp>
        <p:nvGrpSpPr>
          <p:cNvPr id="3" name="Groupe 19"/>
          <p:cNvGrpSpPr/>
          <p:nvPr/>
        </p:nvGrpSpPr>
        <p:grpSpPr>
          <a:xfrm>
            <a:off x="393552" y="1124262"/>
            <a:ext cx="8356896" cy="720511"/>
            <a:chOff x="348581" y="1271"/>
            <a:chExt cx="8356896" cy="720511"/>
          </a:xfrm>
        </p:grpSpPr>
        <p:sp>
          <p:nvSpPr>
            <p:cNvPr id="21" name="Pentagone 20"/>
            <p:cNvSpPr/>
            <p:nvPr/>
          </p:nvSpPr>
          <p:spPr>
            <a:xfrm rot="10800000">
              <a:off x="348581" y="1271"/>
              <a:ext cx="8356896" cy="720511"/>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entagone 4"/>
            <p:cNvSpPr/>
            <p:nvPr/>
          </p:nvSpPr>
          <p:spPr>
            <a:xfrm rot="21600000">
              <a:off x="528713" y="1271"/>
              <a:ext cx="8176764" cy="720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726" tIns="91440" rIns="170688" bIns="91440" numCol="1" spcCol="1270" anchor="ctr" anchorCtr="0">
              <a:noAutofit/>
            </a:bodyPr>
            <a:lstStyle/>
            <a:p>
              <a:pPr marL="0" lvl="0" indent="179388" algn="l" defTabSz="1066800">
                <a:lnSpc>
                  <a:spcPct val="90000"/>
                </a:lnSpc>
                <a:spcBef>
                  <a:spcPct val="0"/>
                </a:spcBef>
                <a:spcAft>
                  <a:spcPct val="35000"/>
                </a:spcAft>
              </a:pPr>
              <a:r>
                <a:rPr lang="fr-BE" sz="2400" kern="1200" dirty="0" smtClean="0"/>
                <a:t>Tiers volontaire /titulaire obligation -multi-terrains</a:t>
              </a:r>
              <a:endParaRPr lang="fr-BE" sz="2400" kern="1200" dirty="0"/>
            </a:p>
          </p:txBody>
        </p:sp>
      </p:grpSp>
      <p:sp>
        <p:nvSpPr>
          <p:cNvPr id="24" name="Ellipse 23"/>
          <p:cNvSpPr/>
          <p:nvPr/>
        </p:nvSpPr>
        <p:spPr>
          <a:xfrm>
            <a:off x="134767" y="1124263"/>
            <a:ext cx="744059" cy="720511"/>
          </a:xfrm>
          <a:prstGeom prst="ellipse">
            <a:avLst/>
          </a:prstGeom>
          <a:blipFill rotWithShape="0">
            <a:blip r:embed="rId6"/>
            <a:stretch>
              <a:fillRect/>
            </a:stretch>
          </a:blipFill>
          <a:ln w="9525">
            <a:solidFill>
              <a:srgbClr val="FF000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 name="Groupe 24"/>
          <p:cNvGrpSpPr/>
          <p:nvPr/>
        </p:nvGrpSpPr>
        <p:grpSpPr>
          <a:xfrm>
            <a:off x="337376" y="1956664"/>
            <a:ext cx="8469247" cy="720511"/>
            <a:chOff x="254112" y="933378"/>
            <a:chExt cx="8469247" cy="720511"/>
          </a:xfrm>
        </p:grpSpPr>
        <p:sp>
          <p:nvSpPr>
            <p:cNvPr id="26" name="Pentagone 25"/>
            <p:cNvSpPr/>
            <p:nvPr/>
          </p:nvSpPr>
          <p:spPr>
            <a:xfrm rot="10800000">
              <a:off x="254112" y="933378"/>
              <a:ext cx="8469247" cy="720511"/>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Pentagone 4"/>
            <p:cNvSpPr/>
            <p:nvPr/>
          </p:nvSpPr>
          <p:spPr>
            <a:xfrm rot="21600000">
              <a:off x="434244" y="933378"/>
              <a:ext cx="8289115" cy="720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726" tIns="91440" rIns="170688" bIns="91440" numCol="1" spcCol="1270" anchor="ctr" anchorCtr="0">
              <a:noAutofit/>
            </a:bodyPr>
            <a:lstStyle/>
            <a:p>
              <a:pPr marL="0" lvl="0" indent="269875" algn="l" defTabSz="1066800">
                <a:lnSpc>
                  <a:spcPct val="90000"/>
                </a:lnSpc>
                <a:spcBef>
                  <a:spcPct val="0"/>
                </a:spcBef>
                <a:spcAft>
                  <a:spcPct val="35000"/>
                </a:spcAft>
              </a:pPr>
              <a:r>
                <a:rPr lang="fr-BE" sz="2400" kern="1200" dirty="0" smtClean="0"/>
                <a:t>Plusieurs titulaires- un terrain- </a:t>
              </a:r>
              <a:endParaRPr lang="fr-BE" sz="2400" kern="1200" dirty="0"/>
            </a:p>
          </p:txBody>
        </p:sp>
      </p:grpSp>
      <p:sp>
        <p:nvSpPr>
          <p:cNvPr id="28" name="Ellipse 27"/>
          <p:cNvSpPr/>
          <p:nvPr/>
        </p:nvSpPr>
        <p:spPr>
          <a:xfrm>
            <a:off x="134767" y="1956664"/>
            <a:ext cx="744059" cy="720512"/>
          </a:xfrm>
          <a:prstGeom prst="ellipse">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 name="Groupe 28"/>
          <p:cNvGrpSpPr/>
          <p:nvPr/>
        </p:nvGrpSpPr>
        <p:grpSpPr>
          <a:xfrm>
            <a:off x="367270" y="2796104"/>
            <a:ext cx="8409459" cy="720511"/>
            <a:chOff x="307367" y="1887279"/>
            <a:chExt cx="8409459" cy="720511"/>
          </a:xfrm>
        </p:grpSpPr>
        <p:sp>
          <p:nvSpPr>
            <p:cNvPr id="30" name="Pentagone 29"/>
            <p:cNvSpPr/>
            <p:nvPr/>
          </p:nvSpPr>
          <p:spPr>
            <a:xfrm rot="10800000">
              <a:off x="307367" y="1887279"/>
              <a:ext cx="8409459" cy="720511"/>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Pentagone 4"/>
            <p:cNvSpPr/>
            <p:nvPr/>
          </p:nvSpPr>
          <p:spPr>
            <a:xfrm rot="21600000">
              <a:off x="487499" y="1887279"/>
              <a:ext cx="8229327" cy="720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726" tIns="91440" rIns="170688" bIns="91440" numCol="1" spcCol="1270" anchor="ctr" anchorCtr="0">
              <a:noAutofit/>
            </a:bodyPr>
            <a:lstStyle/>
            <a:p>
              <a:pPr marL="0" lvl="0" indent="358775" algn="l" defTabSz="1066800">
                <a:lnSpc>
                  <a:spcPct val="90000"/>
                </a:lnSpc>
                <a:spcBef>
                  <a:spcPct val="0"/>
                </a:spcBef>
                <a:spcAft>
                  <a:spcPct val="35000"/>
                </a:spcAft>
              </a:pPr>
              <a:r>
                <a:rPr lang="fr-BE" sz="2400" kern="1200" dirty="0" smtClean="0"/>
                <a:t>Projet – art D.IV.31 </a:t>
              </a:r>
              <a:r>
                <a:rPr lang="fr-BE" sz="2400" kern="1200" dirty="0" err="1" smtClean="0"/>
                <a:t>CoDT</a:t>
              </a:r>
              <a:endParaRPr lang="fr-BE" sz="2400" kern="1200" dirty="0"/>
            </a:p>
          </p:txBody>
        </p:sp>
      </p:grpSp>
      <p:sp>
        <p:nvSpPr>
          <p:cNvPr id="32" name="Ellipse 31"/>
          <p:cNvSpPr/>
          <p:nvPr/>
        </p:nvSpPr>
        <p:spPr>
          <a:xfrm>
            <a:off x="134767" y="2737136"/>
            <a:ext cx="832099" cy="839440"/>
          </a:xfrm>
          <a:prstGeom prst="ellipse">
            <a:avLst/>
          </a:prstGeom>
          <a:blipFill rotWithShape="0">
            <a:blip r:embed="rId8"/>
            <a:stretch>
              <a:fillRect/>
            </a:stretch>
          </a:blipFill>
          <a:ln w="9525">
            <a:solidFill>
              <a:srgbClr val="FF000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6" name="Groupe 32"/>
          <p:cNvGrpSpPr/>
          <p:nvPr/>
        </p:nvGrpSpPr>
        <p:grpSpPr>
          <a:xfrm>
            <a:off x="393552" y="3606556"/>
            <a:ext cx="8409459" cy="720511"/>
            <a:chOff x="322299" y="2841181"/>
            <a:chExt cx="8409459" cy="720511"/>
          </a:xfrm>
        </p:grpSpPr>
        <p:sp>
          <p:nvSpPr>
            <p:cNvPr id="34" name="Pentagone 33"/>
            <p:cNvSpPr/>
            <p:nvPr/>
          </p:nvSpPr>
          <p:spPr>
            <a:xfrm rot="10800000">
              <a:off x="322299" y="2841181"/>
              <a:ext cx="8409459" cy="720511"/>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Pentagone 4"/>
            <p:cNvSpPr/>
            <p:nvPr/>
          </p:nvSpPr>
          <p:spPr>
            <a:xfrm rot="21600000">
              <a:off x="502431" y="2841181"/>
              <a:ext cx="8229327" cy="720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726" tIns="99060" rIns="184912" bIns="99060" numCol="1" spcCol="1270" anchor="ctr" anchorCtr="0">
              <a:noAutofit/>
            </a:bodyPr>
            <a:lstStyle/>
            <a:p>
              <a:pPr lvl="0" algn="l" defTabSz="1155700">
                <a:lnSpc>
                  <a:spcPct val="90000"/>
                </a:lnSpc>
                <a:spcBef>
                  <a:spcPct val="0"/>
                </a:spcBef>
                <a:spcAft>
                  <a:spcPct val="35000"/>
                </a:spcAft>
                <a:tabLst>
                  <a:tab pos="360363" algn="l"/>
                </a:tabLst>
              </a:pPr>
              <a:r>
                <a:rPr lang="fr-BE" sz="2600" kern="1200" dirty="0" smtClean="0"/>
                <a:t>	</a:t>
              </a:r>
              <a:r>
                <a:rPr lang="fr-BE" sz="2400" kern="1200" dirty="0" smtClean="0"/>
                <a:t>Situation complexe </a:t>
              </a:r>
              <a:r>
                <a:rPr lang="fr-BE" sz="1600" kern="1200" dirty="0" smtClean="0"/>
                <a:t>( à définir par AGW)</a:t>
              </a:r>
              <a:endParaRPr lang="fr-BE" sz="2800" kern="1200" dirty="0"/>
            </a:p>
          </p:txBody>
        </p:sp>
      </p:grpSp>
      <p:sp>
        <p:nvSpPr>
          <p:cNvPr id="36" name="Ellipse 35"/>
          <p:cNvSpPr/>
          <p:nvPr/>
        </p:nvSpPr>
        <p:spPr>
          <a:xfrm>
            <a:off x="158315" y="3606557"/>
            <a:ext cx="808551" cy="720511"/>
          </a:xfrm>
          <a:prstGeom prst="ellipse">
            <a:avLst/>
          </a:prstGeom>
          <a:blipFill rotWithShape="0">
            <a:blip r:embed="rId9"/>
            <a:stretch>
              <a:fillRect/>
            </a:stretch>
          </a:blipFill>
          <a:ln w="6350">
            <a:solidFill>
              <a:srgbClr val="00B05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7" name="Image 36" descr="50-puzzle-pieces-brushes.jpg"/>
          <p:cNvPicPr>
            <a:picLocks noChangeAspect="1"/>
          </p:cNvPicPr>
          <p:nvPr/>
        </p:nvPicPr>
        <p:blipFill>
          <a:blip r:embed="rId10"/>
          <a:srcRect r="29486"/>
          <a:stretch>
            <a:fillRect/>
          </a:stretch>
        </p:blipFill>
        <p:spPr>
          <a:xfrm rot="20287388">
            <a:off x="7662544" y="959685"/>
            <a:ext cx="872041" cy="865682"/>
          </a:xfrm>
          <a:prstGeom prst="rect">
            <a:avLst/>
          </a:prstGeom>
        </p:spPr>
      </p:pic>
      <p:pic>
        <p:nvPicPr>
          <p:cNvPr id="38" name="Image 37" descr="50-puzzle-pieces-brushes.jpg"/>
          <p:cNvPicPr>
            <a:picLocks noChangeAspect="1"/>
          </p:cNvPicPr>
          <p:nvPr/>
        </p:nvPicPr>
        <p:blipFill>
          <a:blip r:embed="rId10"/>
          <a:srcRect r="29486"/>
          <a:stretch>
            <a:fillRect/>
          </a:stretch>
        </p:blipFill>
        <p:spPr>
          <a:xfrm rot="20287388">
            <a:off x="7472473" y="3647914"/>
            <a:ext cx="872041" cy="865682"/>
          </a:xfrm>
          <a:prstGeom prst="rect">
            <a:avLst/>
          </a:prstGeom>
        </p:spPr>
      </p:pic>
      <p:pic>
        <p:nvPicPr>
          <p:cNvPr id="39" name="Image 38" descr="un terrain.png"/>
          <p:cNvPicPr>
            <a:picLocks noChangeAspect="1"/>
          </p:cNvPicPr>
          <p:nvPr/>
        </p:nvPicPr>
        <p:blipFill>
          <a:blip r:embed="rId11"/>
          <a:stretch>
            <a:fillRect/>
          </a:stretch>
        </p:blipFill>
        <p:spPr>
          <a:xfrm rot="20647274">
            <a:off x="5848978" y="1771638"/>
            <a:ext cx="863808" cy="863808"/>
          </a:xfrm>
          <a:prstGeom prst="rect">
            <a:avLst/>
          </a:prstGeom>
        </p:spPr>
      </p:pic>
      <p:pic>
        <p:nvPicPr>
          <p:cNvPr id="40" name="Image 39" descr="un terrain.png"/>
          <p:cNvPicPr>
            <a:picLocks noChangeAspect="1"/>
          </p:cNvPicPr>
          <p:nvPr/>
        </p:nvPicPr>
        <p:blipFill>
          <a:blip r:embed="rId11"/>
          <a:stretch>
            <a:fillRect/>
          </a:stretch>
        </p:blipFill>
        <p:spPr>
          <a:xfrm rot="20647274">
            <a:off x="4672252" y="2641059"/>
            <a:ext cx="863808" cy="863808"/>
          </a:xfrm>
          <a:prstGeom prst="rect">
            <a:avLst/>
          </a:prstGeom>
        </p:spPr>
      </p:pic>
      <p:pic>
        <p:nvPicPr>
          <p:cNvPr id="41" name="Image 40" descr="un terrain.png"/>
          <p:cNvPicPr>
            <a:picLocks noChangeAspect="1"/>
          </p:cNvPicPr>
          <p:nvPr/>
        </p:nvPicPr>
        <p:blipFill>
          <a:blip r:embed="rId11"/>
          <a:stretch>
            <a:fillRect/>
          </a:stretch>
        </p:blipFill>
        <p:spPr>
          <a:xfrm rot="20647274">
            <a:off x="6079880" y="3528227"/>
            <a:ext cx="863808" cy="86380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5"/>
          <p:cNvGrpSpPr/>
          <p:nvPr/>
        </p:nvGrpSpPr>
        <p:grpSpPr>
          <a:xfrm>
            <a:off x="38671" y="139281"/>
            <a:ext cx="8728528" cy="557501"/>
            <a:chOff x="38671" y="156373"/>
            <a:chExt cx="8728528" cy="557501"/>
          </a:xfrm>
        </p:grpSpPr>
        <p:sp>
          <p:nvSpPr>
            <p:cNvPr id="17" name="Rectangle 16"/>
            <p:cNvSpPr/>
            <p:nvPr/>
          </p:nvSpPr>
          <p:spPr>
            <a:xfrm>
              <a:off x="645884" y="252209"/>
              <a:ext cx="8121315" cy="461665"/>
            </a:xfrm>
            <a:prstGeom prst="rect">
              <a:avLst/>
            </a:prstGeom>
          </p:spPr>
          <p:txBody>
            <a:bodyPr wrap="square">
              <a:spAutoFit/>
            </a:bodyPr>
            <a:lstStyle/>
            <a:p>
              <a:r>
                <a:rPr lang="fr-BE" sz="2400" b="1" dirty="0" smtClean="0"/>
                <a:t>5. Nouvelles procédures plus rapides et simplifiées </a:t>
              </a:r>
              <a:endParaRPr lang="fr-BE" sz="2400" dirty="0" smtClean="0"/>
            </a:p>
          </p:txBody>
        </p:sp>
        <p:pic>
          <p:nvPicPr>
            <p:cNvPr id="18" name="Picture 3"/>
            <p:cNvPicPr>
              <a:picLocks noChangeAspect="1" noChangeArrowheads="1"/>
            </p:cNvPicPr>
            <p:nvPr/>
          </p:nvPicPr>
          <p:blipFill>
            <a:blip r:embed="rId2"/>
            <a:srcRect b="14121"/>
            <a:stretch>
              <a:fillRect/>
            </a:stretch>
          </p:blipFill>
          <p:spPr bwMode="auto">
            <a:xfrm>
              <a:off x="38671" y="156373"/>
              <a:ext cx="607213" cy="557501"/>
            </a:xfrm>
            <a:prstGeom prst="rect">
              <a:avLst/>
            </a:prstGeom>
            <a:noFill/>
            <a:ln w="9525">
              <a:noFill/>
              <a:miter lim="800000"/>
              <a:headEnd/>
              <a:tailEnd/>
            </a:ln>
          </p:spPr>
        </p:pic>
        <p:pic>
          <p:nvPicPr>
            <p:cNvPr id="19" name="Picture 5" descr="Résultat de recherche d'images pour &quot;picto rapide&quot;">
              <a:hlinkClick r:id="rId3"/>
            </p:cNvPr>
            <p:cNvPicPr>
              <a:picLocks noChangeAspect="1" noChangeArrowheads="1"/>
            </p:cNvPicPr>
            <p:nvPr/>
          </p:nvPicPr>
          <p:blipFill>
            <a:blip r:embed="rId4"/>
            <a:srcRect/>
            <a:stretch>
              <a:fillRect/>
            </a:stretch>
          </p:blipFill>
          <p:spPr bwMode="auto">
            <a:xfrm>
              <a:off x="7222947" y="168694"/>
              <a:ext cx="545180" cy="545180"/>
            </a:xfrm>
            <a:prstGeom prst="rect">
              <a:avLst/>
            </a:prstGeom>
            <a:noFill/>
          </p:spPr>
        </p:pic>
      </p:grpSp>
      <p:sp>
        <p:nvSpPr>
          <p:cNvPr id="36" name="ZoneTexte 35"/>
          <p:cNvSpPr txBox="1"/>
          <p:nvPr/>
        </p:nvSpPr>
        <p:spPr>
          <a:xfrm>
            <a:off x="296524" y="781633"/>
            <a:ext cx="5570876" cy="461665"/>
          </a:xfrm>
          <a:prstGeom prst="rect">
            <a:avLst/>
          </a:prstGeom>
          <a:solidFill>
            <a:schemeClr val="bg1">
              <a:lumMod val="85000"/>
            </a:schemeClr>
          </a:solidFill>
          <a:ln w="28575">
            <a:solidFill>
              <a:srgbClr val="FF0000"/>
            </a:solidFill>
          </a:ln>
        </p:spPr>
        <p:txBody>
          <a:bodyPr wrap="square" rtlCol="0">
            <a:spAutoFit/>
          </a:bodyPr>
          <a:lstStyle/>
          <a:p>
            <a:pPr algn="ctr"/>
            <a:r>
              <a:rPr lang="fr-BE" sz="2400" b="1" dirty="0" smtClean="0"/>
              <a:t>DEROGATION  au terme EO- art 30 §1</a:t>
            </a:r>
            <a:r>
              <a:rPr lang="fr-BE" sz="2400" b="1" baseline="30000" dirty="0" smtClean="0"/>
              <a:t>er</a:t>
            </a:r>
            <a:r>
              <a:rPr lang="fr-BE" sz="2400" b="1" dirty="0" smtClean="0"/>
              <a:t> </a:t>
            </a:r>
            <a:endParaRPr lang="fr-BE" sz="2400" b="1" dirty="0"/>
          </a:p>
        </p:txBody>
      </p:sp>
      <p:grpSp>
        <p:nvGrpSpPr>
          <p:cNvPr id="11" name="Groupe 16"/>
          <p:cNvGrpSpPr/>
          <p:nvPr/>
        </p:nvGrpSpPr>
        <p:grpSpPr>
          <a:xfrm>
            <a:off x="296523" y="1376878"/>
            <a:ext cx="8359797" cy="2875082"/>
            <a:chOff x="1889469" y="3384070"/>
            <a:chExt cx="7389890" cy="2237684"/>
          </a:xfrm>
        </p:grpSpPr>
        <p:sp>
          <p:nvSpPr>
            <p:cNvPr id="12" name="Flèche à angle droit 11"/>
            <p:cNvSpPr/>
            <p:nvPr/>
          </p:nvSpPr>
          <p:spPr>
            <a:xfrm rot="5400000">
              <a:off x="2046717" y="3363156"/>
              <a:ext cx="409884" cy="72437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3" name="Rectangle à coins arrondis 12"/>
            <p:cNvSpPr/>
            <p:nvPr/>
          </p:nvSpPr>
          <p:spPr>
            <a:xfrm>
              <a:off x="2678153" y="3384070"/>
              <a:ext cx="6601206" cy="2237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mj-lt"/>
                <a:buAutoNum type="arabicPeriod"/>
                <a:defRPr/>
              </a:pPr>
              <a:r>
                <a:rPr lang="fr-BE" sz="2000" dirty="0" smtClean="0"/>
                <a:t>Pollution en provenance extérieur du terrain</a:t>
              </a:r>
            </a:p>
            <a:p>
              <a:pPr marL="342900" indent="-342900">
                <a:buFont typeface="+mj-lt"/>
                <a:buAutoNum type="arabicPeriod"/>
                <a:defRPr/>
              </a:pPr>
              <a:r>
                <a:rPr lang="fr-BE" sz="2000" dirty="0" smtClean="0"/>
                <a:t>Pollution due à un tiers solvable sauf cédant permis  (démonstration faite dans EO)</a:t>
              </a:r>
            </a:p>
            <a:p>
              <a:pPr marL="342900" indent="-342900">
                <a:buFont typeface="+mj-lt"/>
                <a:buAutoNum type="arabicPeriod"/>
                <a:defRPr/>
              </a:pPr>
              <a:r>
                <a:rPr lang="fr-BE" sz="2000" dirty="0" smtClean="0"/>
                <a:t> titulaire démontre pas de faute/négligence + pollution ne constituait pas MG au moment où elle a été générée</a:t>
              </a:r>
            </a:p>
            <a:p>
              <a:pPr marL="342900" indent="-342900">
                <a:buFont typeface="+mj-lt"/>
                <a:buAutoNum type="arabicPeriod"/>
                <a:defRPr/>
              </a:pPr>
              <a:r>
                <a:rPr lang="fr-BE" sz="2000" dirty="0" smtClean="0"/>
                <a:t>Titulaire droit </a:t>
              </a:r>
              <a:r>
                <a:rPr lang="fr-BE" sz="2000" dirty="0" err="1" smtClean="0"/>
                <a:t>réél</a:t>
              </a:r>
              <a:r>
                <a:rPr lang="fr-BE" sz="2000" dirty="0" smtClean="0"/>
                <a:t> &lt; 30/04/2007  / pas au courant pollution / pollution n’est pas constitutive MG</a:t>
              </a:r>
            </a:p>
            <a:p>
              <a:pPr>
                <a:defRPr/>
              </a:pPr>
              <a:endParaRPr lang="fr-BE" dirty="0" smtClean="0"/>
            </a:p>
          </p:txBody>
        </p:sp>
      </p:grpSp>
      <p:sp>
        <p:nvSpPr>
          <p:cNvPr id="14" name="Rectangle 13"/>
          <p:cNvSpPr/>
          <p:nvPr/>
        </p:nvSpPr>
        <p:spPr>
          <a:xfrm>
            <a:off x="1669714" y="3863478"/>
            <a:ext cx="7097485" cy="1077218"/>
          </a:xfrm>
          <a:prstGeom prst="rect">
            <a:avLst/>
          </a:prstGeom>
          <a:solidFill>
            <a:schemeClr val="tx2">
              <a:lumMod val="20000"/>
              <a:lumOff val="80000"/>
            </a:schemeClr>
          </a:solidFill>
          <a:ln>
            <a:solidFill>
              <a:srgbClr val="FF0000"/>
            </a:solidFill>
          </a:ln>
        </p:spPr>
        <p:txBody>
          <a:bodyPr wrap="square">
            <a:spAutoFit/>
          </a:bodyPr>
          <a:lstStyle/>
          <a:p>
            <a:pPr>
              <a:defRPr/>
            </a:pPr>
            <a:r>
              <a:rPr lang="fr-BE" sz="1600" dirty="0" smtClean="0">
                <a:solidFill>
                  <a:srgbClr val="FF0000"/>
                </a:solidFill>
              </a:rPr>
              <a:t>A condition que:</a:t>
            </a:r>
          </a:p>
          <a:p>
            <a:pPr algn="just">
              <a:spcAft>
                <a:spcPts val="0"/>
              </a:spcAft>
              <a:buFont typeface="Symbol"/>
              <a:buChar char=""/>
            </a:pPr>
            <a:r>
              <a:rPr lang="fr-BE" sz="1600" dirty="0" smtClean="0">
                <a:solidFill>
                  <a:schemeClr val="dk1"/>
                </a:solidFill>
              </a:rPr>
              <a:t> </a:t>
            </a:r>
            <a:r>
              <a:rPr lang="fr-BE" sz="1600" dirty="0" smtClean="0">
                <a:solidFill>
                  <a:srgbClr val="FF0000"/>
                </a:solidFill>
              </a:rPr>
              <a:t>pas de pollution ou de suspicion de pollution, postérieure ou non investiguée, </a:t>
            </a:r>
          </a:p>
          <a:p>
            <a:pPr algn="just">
              <a:spcAft>
                <a:spcPts val="0"/>
              </a:spcAft>
              <a:buFont typeface="Symbol"/>
              <a:buChar char=""/>
            </a:pPr>
            <a:r>
              <a:rPr lang="fr-BE" sz="1600" dirty="0" smtClean="0">
                <a:solidFill>
                  <a:srgbClr val="FF0000"/>
                </a:solidFill>
                <a:sym typeface="Symbol"/>
              </a:rPr>
              <a:t> pas </a:t>
            </a:r>
            <a:r>
              <a:rPr lang="fr-BE" sz="1600" dirty="0" smtClean="0">
                <a:solidFill>
                  <a:srgbClr val="FF0000"/>
                </a:solidFill>
              </a:rPr>
              <a:t> d’éléments significatifs intervenus qui n’ont pas été ou n’ont pas pu être pris en considération</a:t>
            </a:r>
            <a:r>
              <a:rPr lang="fr-BE" sz="1600" dirty="0" smtClean="0">
                <a:solidFill>
                  <a:schemeClr val="dk1"/>
                </a:solidFill>
              </a:rPr>
              <a:t>.</a:t>
            </a:r>
            <a:endParaRPr lang="fr-BE" sz="16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attention_2.png"/>
          <p:cNvPicPr>
            <a:picLocks noChangeAspect="1"/>
          </p:cNvPicPr>
          <p:nvPr/>
        </p:nvPicPr>
        <p:blipFill>
          <a:blip r:embed="rId2"/>
          <a:stretch>
            <a:fillRect/>
          </a:stretch>
        </p:blipFill>
        <p:spPr>
          <a:xfrm>
            <a:off x="577516" y="1045148"/>
            <a:ext cx="2375381" cy="1282706"/>
          </a:xfrm>
          <a:prstGeom prst="rect">
            <a:avLst/>
          </a:prstGeom>
        </p:spPr>
      </p:pic>
      <p:grpSp>
        <p:nvGrpSpPr>
          <p:cNvPr id="2" name="Groupe 17"/>
          <p:cNvGrpSpPr/>
          <p:nvPr/>
        </p:nvGrpSpPr>
        <p:grpSpPr>
          <a:xfrm>
            <a:off x="2318868" y="1981190"/>
            <a:ext cx="6027822" cy="2308324"/>
            <a:chOff x="1672389" y="2348764"/>
            <a:chExt cx="6027822" cy="2308324"/>
          </a:xfrm>
        </p:grpSpPr>
        <p:sp>
          <p:nvSpPr>
            <p:cNvPr id="16" name="Rectangle 15"/>
            <p:cNvSpPr/>
            <p:nvPr/>
          </p:nvSpPr>
          <p:spPr>
            <a:xfrm>
              <a:off x="1672389" y="2348764"/>
              <a:ext cx="6027822" cy="2308324"/>
            </a:xfrm>
            <a:prstGeom prst="rect">
              <a:avLst/>
            </a:prstGeom>
            <a:ln w="6350">
              <a:solidFill>
                <a:schemeClr val="tx1"/>
              </a:solidFill>
            </a:ln>
          </p:spPr>
          <p:txBody>
            <a:bodyPr wrap="square">
              <a:spAutoFit/>
            </a:bodyPr>
            <a:lstStyle/>
            <a:p>
              <a:pPr algn="ctr"/>
              <a:r>
                <a:rPr lang="fr-BE" dirty="0" smtClean="0"/>
                <a:t> L’exécution d’actes et travaux d’assainissement sans respecter les dispositions du </a:t>
              </a:r>
              <a:r>
                <a:rPr lang="fr-BE" smtClean="0"/>
                <a:t>décret –art 82</a:t>
              </a:r>
              <a:endParaRPr lang="fr-BE" dirty="0" smtClean="0"/>
            </a:p>
            <a:p>
              <a:endParaRPr lang="fr-BE" dirty="0" smtClean="0"/>
            </a:p>
            <a:p>
              <a:endParaRPr lang="fr-BE" dirty="0" smtClean="0"/>
            </a:p>
            <a:p>
              <a:r>
                <a:rPr lang="fr-BE" dirty="0" smtClean="0"/>
                <a:t> </a:t>
              </a:r>
            </a:p>
            <a:p>
              <a:pPr algn="ctr"/>
              <a:r>
                <a:rPr lang="fr-BE" dirty="0" smtClean="0"/>
                <a:t>Infraction de deuxième catégorie </a:t>
              </a:r>
            </a:p>
            <a:p>
              <a:pPr algn="ctr"/>
              <a:r>
                <a:rPr lang="fr-BE" dirty="0" smtClean="0"/>
                <a:t>au sens de la partie VIII de la partie décrétale du Livre Ier du Code de l’Environnement</a:t>
              </a:r>
              <a:endParaRPr lang="fr-BE" dirty="0"/>
            </a:p>
          </p:txBody>
        </p:sp>
        <p:sp>
          <p:nvSpPr>
            <p:cNvPr id="17" name="Flèche vers le bas 16"/>
            <p:cNvSpPr/>
            <p:nvPr/>
          </p:nvSpPr>
          <p:spPr>
            <a:xfrm>
              <a:off x="4494887" y="3147384"/>
              <a:ext cx="541867" cy="35673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grpSp>
        <p:nvGrpSpPr>
          <p:cNvPr id="3" name="Groupe 7"/>
          <p:cNvGrpSpPr/>
          <p:nvPr/>
        </p:nvGrpSpPr>
        <p:grpSpPr>
          <a:xfrm>
            <a:off x="158315" y="250379"/>
            <a:ext cx="8728528" cy="557501"/>
            <a:chOff x="38671" y="156373"/>
            <a:chExt cx="8728528" cy="557501"/>
          </a:xfrm>
        </p:grpSpPr>
        <p:sp>
          <p:nvSpPr>
            <p:cNvPr id="10" name="Rectangle 9"/>
            <p:cNvSpPr/>
            <p:nvPr/>
          </p:nvSpPr>
          <p:spPr>
            <a:xfrm>
              <a:off x="645884" y="252209"/>
              <a:ext cx="8121315" cy="461665"/>
            </a:xfrm>
            <a:prstGeom prst="rect">
              <a:avLst/>
            </a:prstGeom>
          </p:spPr>
          <p:txBody>
            <a:bodyPr wrap="square">
              <a:spAutoFit/>
            </a:bodyPr>
            <a:lstStyle/>
            <a:p>
              <a:r>
                <a:rPr lang="fr-BE" sz="2400" b="1" dirty="0" smtClean="0"/>
                <a:t>5. Nouvelles procédures plus rapides et simplifiées </a:t>
              </a:r>
              <a:endParaRPr lang="fr-BE" sz="2400" dirty="0" smtClean="0"/>
            </a:p>
          </p:txBody>
        </p:sp>
        <p:pic>
          <p:nvPicPr>
            <p:cNvPr id="11" name="Picture 3"/>
            <p:cNvPicPr>
              <a:picLocks noChangeAspect="1" noChangeArrowheads="1"/>
            </p:cNvPicPr>
            <p:nvPr/>
          </p:nvPicPr>
          <p:blipFill>
            <a:blip r:embed="rId3"/>
            <a:srcRect b="14121"/>
            <a:stretch>
              <a:fillRect/>
            </a:stretch>
          </p:blipFill>
          <p:spPr bwMode="auto">
            <a:xfrm>
              <a:off x="38671" y="156373"/>
              <a:ext cx="607213" cy="557501"/>
            </a:xfrm>
            <a:prstGeom prst="rect">
              <a:avLst/>
            </a:prstGeom>
            <a:noFill/>
            <a:ln w="9525">
              <a:noFill/>
              <a:miter lim="800000"/>
              <a:headEnd/>
              <a:tailEnd/>
            </a:ln>
          </p:spPr>
        </p:pic>
        <p:pic>
          <p:nvPicPr>
            <p:cNvPr id="12" name="Picture 5" descr="Résultat de recherche d'images pour &quot;picto rapide&quot;">
              <a:hlinkClick r:id="rId4"/>
            </p:cNvPr>
            <p:cNvPicPr>
              <a:picLocks noChangeAspect="1" noChangeArrowheads="1"/>
            </p:cNvPicPr>
            <p:nvPr/>
          </p:nvPicPr>
          <p:blipFill>
            <a:blip r:embed="rId5"/>
            <a:srcRect/>
            <a:stretch>
              <a:fillRect/>
            </a:stretch>
          </p:blipFill>
          <p:spPr bwMode="auto">
            <a:xfrm>
              <a:off x="7222947" y="168694"/>
              <a:ext cx="545180" cy="545180"/>
            </a:xfrm>
            <a:prstGeom prst="rect">
              <a:avLst/>
            </a:prstGeom>
            <a:noFill/>
          </p:spPr>
        </p:pic>
      </p:grpSp>
      <p:pic>
        <p:nvPicPr>
          <p:cNvPr id="5122" name="Picture 2" descr="Résultat de recherche d'images pour &quot;infractions&quot;">
            <a:hlinkClick r:id="rId6"/>
          </p:cNvPr>
          <p:cNvPicPr>
            <a:picLocks noChangeAspect="1" noChangeArrowheads="1"/>
          </p:cNvPicPr>
          <p:nvPr/>
        </p:nvPicPr>
        <p:blipFill>
          <a:blip r:embed="rId7"/>
          <a:srcRect/>
          <a:stretch>
            <a:fillRect/>
          </a:stretch>
        </p:blipFill>
        <p:spPr bwMode="auto">
          <a:xfrm>
            <a:off x="6880904" y="2518579"/>
            <a:ext cx="1006867" cy="80521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a:spLocks noGrp="1"/>
          </p:cNvSpPr>
          <p:nvPr>
            <p:ph type="title"/>
          </p:nvPr>
        </p:nvSpPr>
        <p:spPr>
          <a:xfrm>
            <a:off x="313267" y="-163290"/>
            <a:ext cx="7868120" cy="857250"/>
          </a:xfrm>
        </p:spPr>
        <p:txBody>
          <a:bodyPr>
            <a:normAutofit fontScale="90000"/>
          </a:bodyPr>
          <a:lstStyle/>
          <a:p>
            <a:r>
              <a:rPr lang="fr-BE" dirty="0" smtClean="0">
                <a:solidFill>
                  <a:srgbClr val="92D050"/>
                </a:solidFill>
              </a:rPr>
              <a:t/>
            </a:r>
            <a:br>
              <a:rPr lang="fr-BE" dirty="0" smtClean="0">
                <a:solidFill>
                  <a:srgbClr val="92D050"/>
                </a:solidFill>
              </a:rPr>
            </a:br>
            <a:r>
              <a:rPr lang="fr-BE" dirty="0" smtClean="0">
                <a:solidFill>
                  <a:srgbClr val="92D050"/>
                </a:solidFill>
              </a:rPr>
              <a:t>« DECRET SOLS » - version 2018</a:t>
            </a:r>
            <a:br>
              <a:rPr lang="fr-BE" dirty="0" smtClean="0">
                <a:solidFill>
                  <a:srgbClr val="92D050"/>
                </a:solidFill>
              </a:rPr>
            </a:br>
            <a:endParaRPr lang="fr-BE" dirty="0"/>
          </a:p>
        </p:txBody>
      </p:sp>
      <p:grpSp>
        <p:nvGrpSpPr>
          <p:cNvPr id="4" name="Groupe 20"/>
          <p:cNvGrpSpPr/>
          <p:nvPr/>
        </p:nvGrpSpPr>
        <p:grpSpPr>
          <a:xfrm>
            <a:off x="169334" y="638637"/>
            <a:ext cx="8784166" cy="1477329"/>
            <a:chOff x="169334" y="857249"/>
            <a:chExt cx="8784166" cy="1591733"/>
          </a:xfrm>
        </p:grpSpPr>
        <p:sp>
          <p:nvSpPr>
            <p:cNvPr id="23" name="Rectangle 22"/>
            <p:cNvSpPr/>
            <p:nvPr/>
          </p:nvSpPr>
          <p:spPr>
            <a:xfrm>
              <a:off x="169334" y="857249"/>
              <a:ext cx="8784166" cy="1591733"/>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nvGrpSpPr>
            <p:cNvPr id="5" name="Groupe 15"/>
            <p:cNvGrpSpPr/>
            <p:nvPr/>
          </p:nvGrpSpPr>
          <p:grpSpPr>
            <a:xfrm>
              <a:off x="169334" y="857250"/>
              <a:ext cx="8784166" cy="1293282"/>
              <a:chOff x="169334" y="3440501"/>
              <a:chExt cx="8784166" cy="1293282"/>
            </a:xfrm>
          </p:grpSpPr>
          <p:sp>
            <p:nvSpPr>
              <p:cNvPr id="25" name="ZoneTexte 24"/>
              <p:cNvSpPr txBox="1"/>
              <p:nvPr/>
            </p:nvSpPr>
            <p:spPr>
              <a:xfrm>
                <a:off x="169334" y="3440501"/>
                <a:ext cx="3767666"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BE"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Cas particulier : </a:t>
                </a:r>
              </a:p>
              <a:p>
                <a:pPr algn="ctr"/>
                <a:r>
                  <a:rPr lang="fr-BE" sz="1600" spc="50" dirty="0" smtClean="0">
                    <a:ln w="11430"/>
                    <a:gradFill>
                      <a:gsLst>
                        <a:gs pos="25000">
                          <a:schemeClr val="accent2">
                            <a:satMod val="155000"/>
                          </a:schemeClr>
                        </a:gs>
                        <a:gs pos="100000">
                          <a:schemeClr val="accent2">
                            <a:shade val="45000"/>
                            <a:satMod val="165000"/>
                          </a:schemeClr>
                        </a:gs>
                      </a:gsLst>
                      <a:lin ang="5400000"/>
                    </a:gradFill>
                  </a:rPr>
                  <a:t>Art 112-122</a:t>
                </a:r>
                <a:endParaRPr lang="fr-BE" sz="1600" spc="50" dirty="0">
                  <a:ln w="11430"/>
                  <a:gradFill>
                    <a:gsLst>
                      <a:gs pos="25000">
                        <a:schemeClr val="accent2">
                          <a:satMod val="155000"/>
                        </a:schemeClr>
                      </a:gs>
                      <a:gs pos="100000">
                        <a:schemeClr val="accent2">
                          <a:shade val="45000"/>
                          <a:satMod val="165000"/>
                        </a:schemeClr>
                      </a:gs>
                    </a:gsLst>
                    <a:lin ang="5400000"/>
                  </a:gradFill>
                </a:endParaRPr>
              </a:p>
            </p:txBody>
          </p:sp>
          <p:sp>
            <p:nvSpPr>
              <p:cNvPr id="26" name="ZoneTexte 25"/>
              <p:cNvSpPr txBox="1"/>
              <p:nvPr/>
            </p:nvSpPr>
            <p:spPr>
              <a:xfrm>
                <a:off x="3058886" y="3440501"/>
                <a:ext cx="5894614" cy="1293282"/>
              </a:xfrm>
              <a:prstGeom prst="rect">
                <a:avLst/>
              </a:prstGeom>
              <a:noFill/>
            </p:spPr>
            <p:txBody>
              <a:bodyPr wrap="square" rtlCol="0">
                <a:spAutoFit/>
              </a:bodyPr>
              <a:lstStyle/>
              <a:p>
                <a:pPr>
                  <a:buFont typeface="Arial" pitchFamily="34" charset="0"/>
                  <a:buChar char="•"/>
                </a:pPr>
                <a:r>
                  <a:rPr lang="fr-BE" dirty="0" smtClean="0"/>
                  <a:t>AGW 4 mars 1999 abrogé à la date publication MB</a:t>
                </a:r>
              </a:p>
              <a:p>
                <a:pPr>
                  <a:buFont typeface="Arial" pitchFamily="34" charset="0"/>
                  <a:buChar char="•"/>
                </a:pPr>
                <a:r>
                  <a:rPr lang="fr-BE" dirty="0" smtClean="0"/>
                  <a:t>Dispositions similaires dans le décret applicables </a:t>
                </a:r>
              </a:p>
              <a:p>
                <a:pPr>
                  <a:buFont typeface="Arial" pitchFamily="34" charset="0"/>
                  <a:buChar char="•"/>
                </a:pPr>
                <a:r>
                  <a:rPr lang="fr-BE" dirty="0" smtClean="0"/>
                  <a:t>1</a:t>
                </a:r>
                <a:r>
                  <a:rPr lang="fr-BE" baseline="30000" dirty="0" smtClean="0"/>
                  <a:t>er</a:t>
                </a:r>
                <a:r>
                  <a:rPr lang="fr-BE" dirty="0" smtClean="0"/>
                  <a:t> janvier 2019 : même régime pour les stations-service que pour toutes les autres installations à risques sol</a:t>
                </a:r>
                <a:endParaRPr lang="fr-BE" dirty="0"/>
              </a:p>
            </p:txBody>
          </p:sp>
        </p:grpSp>
      </p:grpSp>
      <p:pic>
        <p:nvPicPr>
          <p:cNvPr id="58370" name="Picture 2" descr="Résultat de recherche d'images pour &quot;station-service dessin&quot;">
            <a:hlinkClick r:id="rId2"/>
          </p:cNvPr>
          <p:cNvPicPr>
            <a:picLocks noChangeAspect="1" noChangeArrowheads="1"/>
          </p:cNvPicPr>
          <p:nvPr/>
        </p:nvPicPr>
        <p:blipFill>
          <a:blip r:embed="rId3"/>
          <a:srcRect b="4203"/>
          <a:stretch>
            <a:fillRect/>
          </a:stretch>
        </p:blipFill>
        <p:spPr bwMode="auto">
          <a:xfrm>
            <a:off x="543080" y="1191049"/>
            <a:ext cx="787907" cy="842641"/>
          </a:xfrm>
          <a:prstGeom prst="rect">
            <a:avLst/>
          </a:prstGeom>
          <a:noFill/>
        </p:spPr>
      </p:pic>
      <p:pic>
        <p:nvPicPr>
          <p:cNvPr id="24" name="Picture 2" descr="Résultat de recherche d'images pour &quot;planning icone&quot;">
            <a:hlinkClick r:id="rId4"/>
          </p:cNvPr>
          <p:cNvPicPr>
            <a:picLocks noChangeAspect="1" noChangeArrowheads="1"/>
          </p:cNvPicPr>
          <p:nvPr/>
        </p:nvPicPr>
        <p:blipFill>
          <a:blip r:embed="rId5"/>
          <a:srcRect/>
          <a:stretch>
            <a:fillRect/>
          </a:stretch>
        </p:blipFill>
        <p:spPr bwMode="auto">
          <a:xfrm>
            <a:off x="169334" y="2395948"/>
            <a:ext cx="1144631" cy="1144631"/>
          </a:xfrm>
          <a:prstGeom prst="rect">
            <a:avLst/>
          </a:prstGeom>
          <a:noFill/>
        </p:spPr>
      </p:pic>
      <p:graphicFrame>
        <p:nvGraphicFramePr>
          <p:cNvPr id="30" name="Tableau 29"/>
          <p:cNvGraphicFramePr>
            <a:graphicFrameLocks noGrp="1"/>
          </p:cNvGraphicFramePr>
          <p:nvPr/>
        </p:nvGraphicFramePr>
        <p:xfrm>
          <a:off x="1313963" y="2221225"/>
          <a:ext cx="7002722" cy="2392680"/>
        </p:xfrm>
        <a:graphic>
          <a:graphicData uri="http://schemas.openxmlformats.org/drawingml/2006/table">
            <a:tbl>
              <a:tblPr firstRow="1" bandRow="1">
                <a:tableStyleId>{F5AB1C69-6EDB-4FF4-983F-18BD219EF322}</a:tableStyleId>
              </a:tblPr>
              <a:tblGrid>
                <a:gridCol w="3501361"/>
                <a:gridCol w="3501361"/>
              </a:tblGrid>
              <a:tr h="370840">
                <a:tc>
                  <a:txBody>
                    <a:bodyPr/>
                    <a:lstStyle/>
                    <a:p>
                      <a:r>
                        <a:rPr lang="fr-BE" dirty="0" smtClean="0"/>
                        <a:t>Dossier dont délai non respecté</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dirty="0" smtClean="0"/>
                        <a:t>échéance</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BE" dirty="0" smtClean="0"/>
                        <a:t>EC/complément EC</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b="1" dirty="0" smtClean="0"/>
                        <a:t>15/01/2021</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BE" dirty="0" smtClean="0"/>
                        <a:t>PA ou complément PA</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b="1" dirty="0" smtClean="0"/>
                        <a:t>15/03/2021 </a:t>
                      </a:r>
                    </a:p>
                    <a:p>
                      <a:r>
                        <a:rPr lang="fr-BE" b="1" dirty="0" smtClean="0"/>
                        <a:t>ou</a:t>
                      </a:r>
                      <a:r>
                        <a:rPr lang="fr-BE" b="1" baseline="0" dirty="0" smtClean="0"/>
                        <a:t> dans les 6 mois demande EC</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BE" dirty="0" smtClean="0"/>
                        <a:t>Mise en œuvre travaux</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b="1" dirty="0" smtClean="0"/>
                        <a:t>15/01/2020</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fr-BE" dirty="0" smtClean="0"/>
                        <a:t>Etat</a:t>
                      </a:r>
                      <a:r>
                        <a:rPr lang="fr-BE" baseline="0" dirty="0" smtClean="0"/>
                        <a:t> des lieux final</a:t>
                      </a:r>
                      <a:endParaRPr lang="fr-BE"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b="1" dirty="0" smtClean="0"/>
                        <a:t>La fin des travaux  et </a:t>
                      </a:r>
                    </a:p>
                    <a:p>
                      <a:r>
                        <a:rPr lang="fr-BE" b="1" dirty="0" smtClean="0"/>
                        <a:t>au plus tard le 15/01/2026  </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1" name="ZoneTexte 30"/>
          <p:cNvSpPr txBox="1"/>
          <p:nvPr/>
        </p:nvSpPr>
        <p:spPr>
          <a:xfrm>
            <a:off x="7295562" y="2622098"/>
            <a:ext cx="1771650" cy="646331"/>
          </a:xfrm>
          <a:prstGeom prst="rect">
            <a:avLst/>
          </a:prstGeom>
          <a:noFill/>
        </p:spPr>
        <p:txBody>
          <a:bodyPr wrap="square" rtlCol="0">
            <a:spAutoFit/>
          </a:bodyPr>
          <a:lstStyle/>
          <a:p>
            <a:r>
              <a:rPr lang="fr-BE" b="1" dirty="0" smtClean="0">
                <a:solidFill>
                  <a:srgbClr val="FF0000"/>
                </a:solidFill>
                <a:latin typeface="Arial" pitchFamily="34" charset="0"/>
                <a:cs typeface="Arial" pitchFamily="34" charset="0"/>
              </a:rPr>
              <a:t>! Actualisation si &gt; 2 ans</a:t>
            </a:r>
            <a:endParaRPr lang="fr-BE"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73380" y="247650"/>
            <a:ext cx="8488363" cy="978725"/>
          </a:xfrm>
          <a:prstGeom prst="rect">
            <a:avLst/>
          </a:prstGeom>
          <a:ln w="19050">
            <a:solidFill>
              <a:srgbClr val="002060"/>
            </a:solidFill>
          </a:ln>
        </p:spPr>
        <p:txBody>
          <a:bodyPr vert="horz" lIns="91440" tIns="45720" rIns="91440" bIns="45720" rtlCol="0" anchor="ctr">
            <a:normAutofit fontScale="2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lang="fr-BE" sz="9300" b="1" dirty="0" smtClean="0">
              <a:solidFill>
                <a:srgbClr val="00B050"/>
              </a:solidFill>
              <a:latin typeface="Arial"/>
              <a:ea typeface="+mj-ea"/>
              <a:cs typeface="Arial"/>
            </a:endParaRPr>
          </a:p>
          <a:p>
            <a:pPr marL="0" marR="0" lvl="0" indent="0" algn="ctr" defTabSz="457200" rtl="0" eaLnBrk="1" fontAlgn="auto" latinLnBrk="0" hangingPunct="1">
              <a:lnSpc>
                <a:spcPct val="100000"/>
              </a:lnSpc>
              <a:spcBef>
                <a:spcPct val="0"/>
              </a:spcBef>
              <a:spcAft>
                <a:spcPts val="0"/>
              </a:spcAft>
              <a:buClrTx/>
              <a:buSzTx/>
              <a:buFontTx/>
              <a:buNone/>
              <a:tabLst/>
              <a:defRPr/>
            </a:pPr>
            <a:r>
              <a:rPr lang="fr-BE" sz="9300" b="1" dirty="0" smtClean="0">
                <a:solidFill>
                  <a:srgbClr val="00B050"/>
                </a:solidFill>
                <a:latin typeface="Arial"/>
                <a:ea typeface="+mj-ea"/>
                <a:cs typeface="Arial"/>
              </a:rPr>
              <a:t>«</a:t>
            </a:r>
            <a:r>
              <a:rPr lang="fr-BE" sz="4000" b="1" dirty="0" smtClean="0">
                <a:solidFill>
                  <a:srgbClr val="00B050"/>
                </a:solidFill>
                <a:latin typeface="Arial"/>
                <a:ea typeface="+mj-ea"/>
                <a:cs typeface="Arial"/>
              </a:rPr>
              <a:t> </a:t>
            </a:r>
            <a:r>
              <a:rPr kumimoji="0" lang="fr-BE" sz="9300" b="1" i="0" u="none" strike="noStrike" kern="1200" cap="none" spc="0" normalizeH="0" baseline="0" noProof="0" dirty="0" smtClean="0">
                <a:ln>
                  <a:noFill/>
                </a:ln>
                <a:solidFill>
                  <a:srgbClr val="00B050"/>
                </a:solidFill>
                <a:effectLst/>
                <a:uLnTx/>
                <a:uFillTx/>
                <a:latin typeface="Arial"/>
                <a:ea typeface="+mj-ea"/>
                <a:cs typeface="Arial"/>
              </a:rPr>
              <a:t>DECRET SOLS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BE" sz="4800" b="1" i="0" u="none" strike="noStrike" kern="1200" cap="none" spc="0" normalizeH="0" baseline="0" noProof="0" dirty="0" smtClean="0">
                <a:ln>
                  <a:noFill/>
                </a:ln>
                <a:solidFill>
                  <a:schemeClr val="accent1">
                    <a:lumMod val="75000"/>
                  </a:schemeClr>
                </a:solidFill>
                <a:effectLst/>
                <a:uLnTx/>
                <a:uFillTx/>
                <a:latin typeface="Arial"/>
                <a:ea typeface="+mj-ea"/>
                <a:cs typeface="Arial"/>
              </a:rPr>
              <a:t/>
            </a:r>
            <a:br>
              <a:rPr kumimoji="0" lang="fr-BE" sz="4800" b="1" i="0" u="none" strike="noStrike" kern="1200" cap="none" spc="0" normalizeH="0" baseline="0" noProof="0" dirty="0" smtClean="0">
                <a:ln>
                  <a:noFill/>
                </a:ln>
                <a:solidFill>
                  <a:schemeClr val="accent1">
                    <a:lumMod val="75000"/>
                  </a:schemeClr>
                </a:solidFill>
                <a:effectLst/>
                <a:uLnTx/>
                <a:uFillTx/>
                <a:latin typeface="Arial"/>
                <a:ea typeface="+mj-ea"/>
                <a:cs typeface="Arial"/>
              </a:rPr>
            </a:br>
            <a:r>
              <a:rPr kumimoji="0" lang="fr-BE" sz="6400" b="1" i="0" u="none" strike="noStrike" kern="1200" cap="none" spc="0" normalizeH="0" baseline="0" noProof="0" dirty="0" smtClean="0">
                <a:ln>
                  <a:noFill/>
                </a:ln>
                <a:solidFill>
                  <a:schemeClr val="accent1">
                    <a:lumMod val="75000"/>
                  </a:schemeClr>
                </a:solidFill>
                <a:effectLst/>
                <a:uLnTx/>
                <a:uFillTx/>
                <a:latin typeface="Arial"/>
                <a:ea typeface="+mj-ea"/>
                <a:cs typeface="Arial"/>
              </a:rPr>
              <a:t>Décret du 1</a:t>
            </a:r>
            <a:r>
              <a:rPr kumimoji="0" lang="fr-BE" sz="6400" b="1" i="0" u="none" strike="noStrike" kern="1200" cap="none" spc="0" normalizeH="0" baseline="30000" noProof="0" dirty="0" smtClean="0">
                <a:ln>
                  <a:noFill/>
                </a:ln>
                <a:solidFill>
                  <a:schemeClr val="accent1">
                    <a:lumMod val="75000"/>
                  </a:schemeClr>
                </a:solidFill>
                <a:effectLst/>
                <a:uLnTx/>
                <a:uFillTx/>
                <a:latin typeface="Arial"/>
                <a:ea typeface="+mj-ea"/>
                <a:cs typeface="Arial"/>
              </a:rPr>
              <a:t>er</a:t>
            </a:r>
            <a:r>
              <a:rPr kumimoji="0" lang="fr-BE" sz="6400" b="1" i="0" u="none" strike="noStrike" kern="1200" cap="none" spc="0" normalizeH="0" baseline="0" noProof="0" dirty="0" smtClean="0">
                <a:ln>
                  <a:noFill/>
                </a:ln>
                <a:solidFill>
                  <a:schemeClr val="accent1">
                    <a:lumMod val="75000"/>
                  </a:schemeClr>
                </a:solidFill>
                <a:effectLst/>
                <a:uLnTx/>
                <a:uFillTx/>
                <a:latin typeface="Arial"/>
                <a:ea typeface="+mj-ea"/>
                <a:cs typeface="Arial"/>
              </a:rPr>
              <a:t> mars 2018 relatif à la gestion et à l’assainissement des sols</a:t>
            </a:r>
            <a:r>
              <a:rPr kumimoji="0" lang="fr-BE" sz="11200" b="1" i="0" u="none" strike="noStrike" kern="1200" cap="none" spc="0" normalizeH="0" baseline="0" noProof="0" dirty="0" smtClean="0">
                <a:ln>
                  <a:noFill/>
                </a:ln>
                <a:solidFill>
                  <a:srgbClr val="92D050"/>
                </a:solidFill>
                <a:effectLst/>
                <a:uLnTx/>
                <a:uFillTx/>
                <a:latin typeface="Arial"/>
                <a:ea typeface="+mj-ea"/>
                <a:cs typeface="Arial"/>
              </a:rPr>
              <a:t/>
            </a:r>
            <a:br>
              <a:rPr kumimoji="0" lang="fr-BE" sz="11200" b="1" i="0" u="none" strike="noStrike" kern="1200" cap="none" spc="0" normalizeH="0" baseline="0" noProof="0" dirty="0" smtClean="0">
                <a:ln>
                  <a:noFill/>
                </a:ln>
                <a:solidFill>
                  <a:srgbClr val="92D050"/>
                </a:solidFill>
                <a:effectLst/>
                <a:uLnTx/>
                <a:uFillTx/>
                <a:latin typeface="Arial"/>
                <a:ea typeface="+mj-ea"/>
                <a:cs typeface="Arial"/>
              </a:rPr>
            </a:br>
            <a:r>
              <a:rPr kumimoji="0" lang="fr-BE" sz="2800" b="1" i="0" u="none" strike="noStrike" kern="1200" cap="none" spc="0" normalizeH="0" baseline="0" noProof="0" dirty="0" smtClean="0">
                <a:ln>
                  <a:noFill/>
                </a:ln>
                <a:solidFill>
                  <a:srgbClr val="7AB929"/>
                </a:solidFill>
                <a:effectLst/>
                <a:uLnTx/>
                <a:uFillTx/>
                <a:latin typeface="Arial"/>
                <a:ea typeface="+mj-ea"/>
                <a:cs typeface="Arial"/>
              </a:rPr>
              <a:t/>
            </a:r>
            <a:br>
              <a:rPr kumimoji="0" lang="fr-BE" sz="2800" b="1" i="0" u="none" strike="noStrike" kern="1200" cap="none" spc="0" normalizeH="0" baseline="0" noProof="0" dirty="0" smtClean="0">
                <a:ln>
                  <a:noFill/>
                </a:ln>
                <a:solidFill>
                  <a:srgbClr val="7AB929"/>
                </a:solidFill>
                <a:effectLst/>
                <a:uLnTx/>
                <a:uFillTx/>
                <a:latin typeface="Arial"/>
                <a:ea typeface="+mj-ea"/>
                <a:cs typeface="Arial"/>
              </a:rPr>
            </a:br>
            <a:r>
              <a:rPr kumimoji="0" lang="fr-BE" sz="2800" b="1" i="0" u="none" strike="noStrike" kern="1200" cap="none" spc="0" normalizeH="0" baseline="0" noProof="0" dirty="0" smtClean="0">
                <a:ln>
                  <a:noFill/>
                </a:ln>
                <a:solidFill>
                  <a:schemeClr val="accent1">
                    <a:lumMod val="75000"/>
                  </a:schemeClr>
                </a:solidFill>
                <a:effectLst/>
                <a:uLnTx/>
                <a:uFillTx/>
                <a:latin typeface="Arial"/>
                <a:ea typeface="+mj-ea"/>
                <a:cs typeface="Arial"/>
              </a:rPr>
              <a:t>             </a:t>
            </a:r>
            <a:endParaRPr kumimoji="0" lang="fr-FR" sz="2800" b="1" i="0" u="none" strike="noStrike" kern="1200" cap="none" spc="0" normalizeH="0" baseline="0" noProof="0" dirty="0">
              <a:ln>
                <a:noFill/>
              </a:ln>
              <a:solidFill>
                <a:srgbClr val="7AB929"/>
              </a:solidFill>
              <a:effectLst/>
              <a:uLnTx/>
              <a:uFillTx/>
              <a:latin typeface="Arial"/>
              <a:ea typeface="+mj-ea"/>
              <a:cs typeface="Arial"/>
            </a:endParaRPr>
          </a:p>
        </p:txBody>
      </p:sp>
      <p:pic>
        <p:nvPicPr>
          <p:cNvPr id="6" name="Picture 2"/>
          <p:cNvPicPr>
            <a:picLocks noChangeAspect="1" noChangeArrowheads="1"/>
          </p:cNvPicPr>
          <p:nvPr/>
        </p:nvPicPr>
        <p:blipFill>
          <a:blip r:embed="rId2"/>
          <a:srcRect/>
          <a:stretch>
            <a:fillRect/>
          </a:stretch>
        </p:blipFill>
        <p:spPr bwMode="auto">
          <a:xfrm>
            <a:off x="2165143" y="1481217"/>
            <a:ext cx="4824151" cy="1766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0"/>
            <a:ext cx="7868120" cy="857250"/>
          </a:xfrm>
        </p:spPr>
        <p:txBody>
          <a:bodyPr>
            <a:normAutofit/>
          </a:bodyPr>
          <a:lstStyle/>
          <a:p>
            <a:r>
              <a:rPr lang="fr-BE" sz="2400" dirty="0" smtClean="0">
                <a:solidFill>
                  <a:srgbClr val="92D050"/>
                </a:solidFill>
              </a:rPr>
              <a:t>1</a:t>
            </a:r>
            <a:r>
              <a:rPr lang="fr-BE" sz="2400" cap="all" dirty="0" smtClean="0">
                <a:solidFill>
                  <a:srgbClr val="92D050"/>
                </a:solidFill>
              </a:rPr>
              <a:t>. Objectifs et champs d’application </a:t>
            </a:r>
            <a:endParaRPr lang="fr-BE" sz="2400" dirty="0">
              <a:solidFill>
                <a:srgbClr val="92D050"/>
              </a:solidFill>
            </a:endParaRPr>
          </a:p>
        </p:txBody>
      </p:sp>
      <p:sp>
        <p:nvSpPr>
          <p:cNvPr id="3" name="Espace réservé du contenu 2"/>
          <p:cNvSpPr>
            <a:spLocks noGrp="1"/>
          </p:cNvSpPr>
          <p:nvPr>
            <p:ph idx="1"/>
          </p:nvPr>
        </p:nvSpPr>
        <p:spPr>
          <a:xfrm>
            <a:off x="791688" y="857250"/>
            <a:ext cx="7868120" cy="3554033"/>
          </a:xfrm>
        </p:spPr>
        <p:txBody>
          <a:bodyPr>
            <a:normAutofit/>
          </a:bodyPr>
          <a:lstStyle/>
          <a:p>
            <a:r>
              <a:rPr lang="fr-BE" sz="2100" b="1" dirty="0" smtClean="0">
                <a:solidFill>
                  <a:srgbClr val="FF0000"/>
                </a:solidFill>
                <a:latin typeface="Arial" pitchFamily="34" charset="0"/>
                <a:cs typeface="Arial" pitchFamily="34" charset="0"/>
              </a:rPr>
              <a:t>Article  2                                      </a:t>
            </a:r>
          </a:p>
          <a:p>
            <a:pPr>
              <a:buNone/>
            </a:pPr>
            <a:r>
              <a:rPr lang="fr-BE" sz="2100" b="1" dirty="0" smtClean="0">
                <a:solidFill>
                  <a:srgbClr val="FF0000"/>
                </a:solidFill>
                <a:latin typeface="Arial" pitchFamily="34" charset="0"/>
                <a:cs typeface="Arial" pitchFamily="34" charset="0"/>
              </a:rPr>
              <a:t>      §2. Application du présent décret:</a:t>
            </a:r>
          </a:p>
          <a:p>
            <a:pPr>
              <a:buNone/>
            </a:pPr>
            <a:r>
              <a:rPr lang="fr-BE" sz="1800" b="1" dirty="0" smtClean="0">
                <a:solidFill>
                  <a:schemeClr val="accent6">
                    <a:lumMod val="50000"/>
                  </a:schemeClr>
                </a:solidFill>
                <a:latin typeface="Calibri" pitchFamily="34" charset="0"/>
                <a:cs typeface="Arial" pitchFamily="34" charset="0"/>
              </a:rPr>
              <a:t>	</a:t>
            </a:r>
          </a:p>
          <a:p>
            <a:pPr>
              <a:buNone/>
            </a:pPr>
            <a:r>
              <a:rPr lang="fr-BE" sz="1900" dirty="0" smtClean="0">
                <a:latin typeface="+mn-lt"/>
              </a:rPr>
              <a:t>	-  sol + déchets incorporés au sol </a:t>
            </a:r>
            <a:r>
              <a:rPr lang="fr-BE" sz="1900" b="1" dirty="0" smtClean="0">
                <a:latin typeface="+mn-lt"/>
              </a:rPr>
              <a:t>hors dispositions légales  </a:t>
            </a:r>
            <a:r>
              <a:rPr lang="fr-BE" sz="1900" u="sng" dirty="0" smtClean="0">
                <a:latin typeface="+mn-lt"/>
              </a:rPr>
              <a:t>et </a:t>
            </a:r>
          </a:p>
          <a:p>
            <a:pPr>
              <a:buNone/>
            </a:pPr>
            <a:r>
              <a:rPr lang="fr-BE" sz="1900" dirty="0" smtClean="0">
                <a:latin typeface="+mn-lt"/>
              </a:rPr>
              <a:t>          </a:t>
            </a:r>
            <a:r>
              <a:rPr lang="fr-BE" sz="1900" b="1" dirty="0" smtClean="0">
                <a:latin typeface="+mn-lt"/>
              </a:rPr>
              <a:t>non distinguables  </a:t>
            </a:r>
          </a:p>
          <a:p>
            <a:pPr>
              <a:buNone/>
            </a:pPr>
            <a:r>
              <a:rPr lang="fr-BE" sz="1900" dirty="0" smtClean="0">
                <a:latin typeface="+mn-lt"/>
              </a:rPr>
              <a:t>	-  au cas de pollution avérée ou de pollution potentielle présentent dans le  	 </a:t>
            </a:r>
            <a:r>
              <a:rPr lang="fr-BE" sz="1900" b="1" dirty="0" smtClean="0">
                <a:latin typeface="+mn-lt"/>
              </a:rPr>
              <a:t>sol sous les déchets</a:t>
            </a:r>
            <a:r>
              <a:rPr lang="fr-BE" sz="1900" dirty="0" smtClean="0">
                <a:latin typeface="+mn-lt"/>
              </a:rPr>
              <a:t> visés</a:t>
            </a:r>
          </a:p>
          <a:p>
            <a:pPr>
              <a:buNone/>
            </a:pPr>
            <a:r>
              <a:rPr lang="fr-BE" sz="1900" dirty="0" smtClean="0">
                <a:latin typeface="+mn-lt"/>
              </a:rPr>
              <a:t>	-  aux pollutions ou suspicions de pollutions </a:t>
            </a:r>
            <a:r>
              <a:rPr lang="fr-BE" sz="1900" b="1" dirty="0" smtClean="0">
                <a:latin typeface="+mn-lt"/>
              </a:rPr>
              <a:t>postérieures à la valorisation</a:t>
            </a:r>
            <a:r>
              <a:rPr lang="fr-BE" sz="1900" dirty="0" smtClean="0">
                <a:latin typeface="+mn-lt"/>
              </a:rPr>
              <a:t>.</a:t>
            </a:r>
          </a:p>
          <a:p>
            <a:endParaRPr lang="fr-BE" sz="1800" dirty="0"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slide(fromBottom)">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lide(fromBottom)">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slide(fromBottom)">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1915" y="1403300"/>
            <a:ext cx="8709680" cy="2308324"/>
          </a:xfrm>
          <a:prstGeom prst="rect">
            <a:avLst/>
          </a:prstGeom>
          <a:noFill/>
          <a:ln>
            <a:solidFill>
              <a:srgbClr val="0071B9"/>
            </a:solidFill>
          </a:ln>
        </p:spPr>
        <p:txBody>
          <a:bodyPr wrap="square" rtlCol="0">
            <a:spAutoFit/>
          </a:bodyPr>
          <a:lstStyle/>
          <a:p>
            <a:endParaRPr lang="fr-BE" dirty="0" smtClean="0"/>
          </a:p>
          <a:p>
            <a:r>
              <a:rPr lang="fr-BE" b="1" dirty="0" smtClean="0">
                <a:solidFill>
                  <a:schemeClr val="bg1">
                    <a:lumMod val="50000"/>
                  </a:schemeClr>
                </a:solidFill>
              </a:rPr>
              <a:t>1. Un champ d’application : sols/déchets mieux défini  </a:t>
            </a:r>
          </a:p>
          <a:p>
            <a:r>
              <a:rPr lang="fr-BE" b="1" dirty="0" smtClean="0"/>
              <a:t>2. Une banque de données de l’état des sols – BDES</a:t>
            </a:r>
            <a:endParaRPr lang="fr-BE" b="1" dirty="0" smtClean="0">
              <a:solidFill>
                <a:schemeClr val="bg1">
                  <a:lumMod val="50000"/>
                </a:schemeClr>
              </a:solidFill>
            </a:endParaRPr>
          </a:p>
          <a:p>
            <a:r>
              <a:rPr lang="fr-BE" b="1" dirty="0" smtClean="0">
                <a:solidFill>
                  <a:schemeClr val="bg1">
                    <a:lumMod val="50000"/>
                  </a:schemeClr>
                </a:solidFill>
              </a:rPr>
              <a:t>3. Plus de clarté dans les obligations –éléments générateurs- </a:t>
            </a:r>
          </a:p>
          <a:p>
            <a:pPr marL="266700"/>
            <a:r>
              <a:rPr lang="fr-BE" b="1" dirty="0" smtClean="0">
                <a:solidFill>
                  <a:schemeClr val="bg1">
                    <a:lumMod val="50000"/>
                  </a:schemeClr>
                </a:solidFill>
              </a:rPr>
              <a:t>et les dérogations possibles </a:t>
            </a:r>
          </a:p>
          <a:p>
            <a:r>
              <a:rPr lang="fr-BE" b="1" dirty="0" smtClean="0">
                <a:solidFill>
                  <a:schemeClr val="bg1">
                    <a:lumMod val="50000"/>
                  </a:schemeClr>
                </a:solidFill>
              </a:rPr>
              <a:t>4. La révision de quelques concepts</a:t>
            </a:r>
          </a:p>
          <a:p>
            <a:r>
              <a:rPr lang="fr-BE" b="1" dirty="0" smtClean="0">
                <a:solidFill>
                  <a:schemeClr val="bg1">
                    <a:lumMod val="50000"/>
                  </a:schemeClr>
                </a:solidFill>
              </a:rPr>
              <a:t>5. De nouvelles procédures  plus rapides et simplifiées</a:t>
            </a:r>
          </a:p>
          <a:p>
            <a:endParaRPr lang="fr-BE" b="1" dirty="0" smtClean="0">
              <a:solidFill>
                <a:schemeClr val="bg1">
                  <a:lumMod val="50000"/>
                </a:schemeClr>
              </a:solidFill>
            </a:endParaRPr>
          </a:p>
        </p:txBody>
      </p:sp>
      <p:pic>
        <p:nvPicPr>
          <p:cNvPr id="5" name="Image 4" descr="chat geluck comprendre.jpg"/>
          <p:cNvPicPr>
            <a:picLocks noChangeAspect="1"/>
          </p:cNvPicPr>
          <p:nvPr/>
        </p:nvPicPr>
        <p:blipFill>
          <a:blip r:embed="rId2"/>
          <a:stretch>
            <a:fillRect/>
          </a:stretch>
        </p:blipFill>
        <p:spPr>
          <a:xfrm>
            <a:off x="6641363" y="1904532"/>
            <a:ext cx="2276270" cy="2038663"/>
          </a:xfrm>
          <a:prstGeom prst="rect">
            <a:avLst/>
          </a:prstGeom>
        </p:spPr>
      </p:pic>
      <p:sp>
        <p:nvSpPr>
          <p:cNvPr id="7" name="Rectangle 6"/>
          <p:cNvSpPr/>
          <p:nvPr/>
        </p:nvSpPr>
        <p:spPr>
          <a:xfrm>
            <a:off x="800100" y="857684"/>
            <a:ext cx="7429500" cy="369332"/>
          </a:xfrm>
          <a:prstGeom prst="rect">
            <a:avLst/>
          </a:prstGeom>
          <a:ln w="6350">
            <a:solidFill>
              <a:schemeClr val="tx1"/>
            </a:solidFill>
          </a:ln>
        </p:spPr>
        <p:txBody>
          <a:bodyPr wrap="square">
            <a:spAutoFit/>
          </a:bodyPr>
          <a:lstStyle/>
          <a:p>
            <a:r>
              <a:rPr lang="fr-BE" b="1" dirty="0" smtClean="0">
                <a:solidFill>
                  <a:srgbClr val="7030A0"/>
                </a:solidFill>
              </a:rPr>
              <a:t>Décret du 1</a:t>
            </a:r>
            <a:r>
              <a:rPr lang="fr-BE" b="1" baseline="30000" dirty="0" smtClean="0">
                <a:solidFill>
                  <a:srgbClr val="7030A0"/>
                </a:solidFill>
              </a:rPr>
              <a:t>er</a:t>
            </a:r>
            <a:r>
              <a:rPr lang="fr-BE" b="1" dirty="0" smtClean="0">
                <a:solidFill>
                  <a:srgbClr val="7030A0"/>
                </a:solidFill>
              </a:rPr>
              <a:t> mars 2018  relatif à la gestion et à l’assainissement des sols</a:t>
            </a:r>
            <a:endParaRPr lang="fr-BE" b="1" dirty="0">
              <a:solidFill>
                <a:srgbClr val="7030A0"/>
              </a:solidFill>
            </a:endParaRPr>
          </a:p>
        </p:txBody>
      </p:sp>
      <p:sp>
        <p:nvSpPr>
          <p:cNvPr id="10" name="Titre 1"/>
          <p:cNvSpPr>
            <a:spLocks noGrp="1"/>
          </p:cNvSpPr>
          <p:nvPr>
            <p:ph type="title"/>
          </p:nvPr>
        </p:nvSpPr>
        <p:spPr>
          <a:xfrm>
            <a:off x="800099" y="352425"/>
            <a:ext cx="8043111" cy="857250"/>
          </a:xfrm>
        </p:spPr>
        <p:txBody>
          <a:bodyPr>
            <a:normAutofit fontScale="90000"/>
          </a:bodyPr>
          <a:lstStyle/>
          <a:p>
            <a:r>
              <a:rPr lang="fr-BE" dirty="0" smtClean="0">
                <a:solidFill>
                  <a:srgbClr val="92D050"/>
                </a:solidFill>
              </a:rPr>
              <a:t>« DECRET SOLS » </a:t>
            </a:r>
            <a:br>
              <a:rPr lang="fr-BE" dirty="0" smtClean="0">
                <a:solidFill>
                  <a:srgbClr val="92D050"/>
                </a:solidFill>
              </a:rPr>
            </a:b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8769" y="704176"/>
            <a:ext cx="8303549" cy="4522272"/>
          </a:xfrm>
        </p:spPr>
        <p:txBody>
          <a:bodyPr>
            <a:normAutofit fontScale="32500" lnSpcReduction="20000"/>
          </a:bodyPr>
          <a:lstStyle/>
          <a:p>
            <a:r>
              <a:rPr lang="fr-BE" sz="5500" b="1" dirty="0" smtClean="0">
                <a:solidFill>
                  <a:schemeClr val="accent6">
                    <a:lumMod val="50000"/>
                  </a:schemeClr>
                </a:solidFill>
                <a:latin typeface="Arial" pitchFamily="34" charset="0"/>
                <a:cs typeface="Arial" pitchFamily="34" charset="0"/>
              </a:rPr>
              <a:t>Articles 11 à 17 </a:t>
            </a:r>
          </a:p>
          <a:p>
            <a:pPr>
              <a:buNone/>
            </a:pPr>
            <a:r>
              <a:rPr lang="fr-BE" sz="5500" b="1" dirty="0" smtClean="0">
                <a:solidFill>
                  <a:schemeClr val="accent6">
                    <a:lumMod val="50000"/>
                  </a:schemeClr>
                </a:solidFill>
                <a:latin typeface="Arial" pitchFamily="34" charset="0"/>
                <a:cs typeface="Arial" pitchFamily="34" charset="0"/>
              </a:rPr>
              <a:t>     	 Banque de données de l’état des sols   : BDES</a:t>
            </a:r>
          </a:p>
          <a:p>
            <a:pPr>
              <a:buNone/>
            </a:pPr>
            <a:endParaRPr lang="fr-BE" sz="3800" b="1" dirty="0" smtClean="0">
              <a:solidFill>
                <a:schemeClr val="accent3">
                  <a:lumMod val="50000"/>
                </a:schemeClr>
              </a:solidFill>
              <a:latin typeface="+mn-lt"/>
              <a:cs typeface="Arial" pitchFamily="34" charset="0"/>
            </a:endParaRPr>
          </a:p>
          <a:p>
            <a:pPr>
              <a:buFont typeface="Wingdings" pitchFamily="2" charset="2"/>
              <a:buChar char="Ø"/>
            </a:pPr>
            <a:r>
              <a:rPr lang="fr-BE" sz="5500" b="1" dirty="0" smtClean="0">
                <a:latin typeface="+mn-lt"/>
                <a:cs typeface="Arial" pitchFamily="34" charset="0"/>
              </a:rPr>
              <a:t>  BD « carrefour »</a:t>
            </a:r>
          </a:p>
          <a:p>
            <a:pPr>
              <a:buNone/>
            </a:pPr>
            <a:r>
              <a:rPr lang="fr-BE" sz="5500" b="1" dirty="0" smtClean="0">
                <a:latin typeface="+mn-lt"/>
              </a:rPr>
              <a:t>           - </a:t>
            </a:r>
            <a:r>
              <a:rPr lang="fr-BE" sz="5500" b="1" dirty="0" smtClean="0">
                <a:solidFill>
                  <a:schemeClr val="tx1">
                    <a:lumMod val="75000"/>
                    <a:lumOff val="25000"/>
                  </a:schemeClr>
                </a:solidFill>
                <a:latin typeface="+mn-lt"/>
              </a:rPr>
              <a:t> Etablissement </a:t>
            </a:r>
            <a:r>
              <a:rPr lang="fr-BE" sz="5500" b="1" dirty="0" smtClean="0">
                <a:solidFill>
                  <a:schemeClr val="accent6">
                    <a:lumMod val="50000"/>
                  </a:schemeClr>
                </a:solidFill>
                <a:latin typeface="+mn-lt"/>
              </a:rPr>
              <a:t>progressif</a:t>
            </a:r>
            <a:endParaRPr lang="fr-BE" sz="5500" b="1" dirty="0" smtClean="0">
              <a:latin typeface="+mn-lt"/>
            </a:endParaRPr>
          </a:p>
          <a:p>
            <a:pPr>
              <a:buNone/>
            </a:pPr>
            <a:r>
              <a:rPr lang="fr-BE" sz="5500" b="1" dirty="0" smtClean="0">
                <a:solidFill>
                  <a:schemeClr val="tx1">
                    <a:lumMod val="75000"/>
                    <a:lumOff val="25000"/>
                  </a:schemeClr>
                </a:solidFill>
                <a:latin typeface="+mn-lt"/>
              </a:rPr>
              <a:t>           -  Recensement des données </a:t>
            </a:r>
            <a:r>
              <a:rPr lang="fr-BE" sz="5500" b="1" dirty="0" smtClean="0">
                <a:solidFill>
                  <a:schemeClr val="accent6">
                    <a:lumMod val="50000"/>
                  </a:schemeClr>
                </a:solidFill>
                <a:latin typeface="+mn-lt"/>
              </a:rPr>
              <a:t>disponibles</a:t>
            </a:r>
            <a:r>
              <a:rPr lang="fr-BE" sz="5500" b="1" dirty="0" smtClean="0">
                <a:solidFill>
                  <a:schemeClr val="accent3">
                    <a:lumMod val="50000"/>
                  </a:schemeClr>
                </a:solidFill>
                <a:latin typeface="+mn-lt"/>
              </a:rPr>
              <a:t> </a:t>
            </a:r>
            <a:r>
              <a:rPr lang="fr-BE" sz="5500" b="1" dirty="0" smtClean="0">
                <a:solidFill>
                  <a:schemeClr val="tx1">
                    <a:lumMod val="75000"/>
                    <a:lumOff val="25000"/>
                  </a:schemeClr>
                </a:solidFill>
                <a:latin typeface="+mn-lt"/>
              </a:rPr>
              <a:t>à l’administration</a:t>
            </a:r>
          </a:p>
          <a:p>
            <a:pPr>
              <a:buNone/>
            </a:pPr>
            <a:r>
              <a:rPr lang="fr-BE" sz="5500" b="1" dirty="0" smtClean="0">
                <a:solidFill>
                  <a:schemeClr val="tx1">
                    <a:lumMod val="75000"/>
                    <a:lumOff val="25000"/>
                  </a:schemeClr>
                </a:solidFill>
                <a:latin typeface="+mn-lt"/>
              </a:rPr>
              <a:t>           -  Collectées auprès de Sources de références (protocoles)</a:t>
            </a:r>
          </a:p>
          <a:p>
            <a:pPr>
              <a:buNone/>
            </a:pPr>
            <a:r>
              <a:rPr lang="fr-BE" sz="5500" b="1" dirty="0" smtClean="0">
                <a:solidFill>
                  <a:schemeClr val="tx1">
                    <a:lumMod val="75000"/>
                    <a:lumOff val="25000"/>
                  </a:schemeClr>
                </a:solidFill>
                <a:latin typeface="+mn-lt"/>
              </a:rPr>
              <a:t>	     </a:t>
            </a:r>
            <a:r>
              <a:rPr lang="fr-BE" sz="5500" b="1" dirty="0" smtClean="0">
                <a:solidFill>
                  <a:schemeClr val="tx1">
                    <a:lumMod val="75000"/>
                    <a:lumOff val="25000"/>
                  </a:schemeClr>
                </a:solidFill>
                <a:latin typeface="+mn-lt"/>
                <a:cs typeface="Arial" pitchFamily="34" charset="0"/>
              </a:rPr>
              <a:t>-  </a:t>
            </a:r>
            <a:r>
              <a:rPr lang="fr-BE" sz="4800" b="1" dirty="0" smtClean="0">
                <a:solidFill>
                  <a:schemeClr val="tx1">
                    <a:lumMod val="75000"/>
                    <a:lumOff val="25000"/>
                  </a:schemeClr>
                </a:solidFill>
                <a:cs typeface="Arial" pitchFamily="34" charset="0"/>
              </a:rPr>
              <a:t>Diffusion via INTERNET : « Information ACTIVE »  </a:t>
            </a:r>
          </a:p>
          <a:p>
            <a:pPr>
              <a:buNone/>
            </a:pPr>
            <a:endParaRPr lang="fr-BE" sz="4900" b="1" dirty="0" smtClean="0">
              <a:solidFill>
                <a:schemeClr val="accent3">
                  <a:lumMod val="50000"/>
                </a:schemeClr>
              </a:solidFill>
              <a:latin typeface="+mn-lt"/>
              <a:cs typeface="Arial" pitchFamily="34" charset="0"/>
            </a:endParaRPr>
          </a:p>
          <a:p>
            <a:pPr>
              <a:buFont typeface="Wingdings" pitchFamily="2" charset="2"/>
              <a:buChar char="Ø"/>
            </a:pPr>
            <a:r>
              <a:rPr lang="fr-BE" sz="4900" b="1" dirty="0" smtClean="0">
                <a:solidFill>
                  <a:schemeClr val="accent3">
                    <a:lumMod val="50000"/>
                  </a:schemeClr>
                </a:solidFill>
                <a:latin typeface="+mn-lt"/>
                <a:cs typeface="Arial" pitchFamily="34" charset="0"/>
              </a:rPr>
              <a:t>	</a:t>
            </a:r>
            <a:r>
              <a:rPr lang="fr-BE" sz="5500" b="1" dirty="0" smtClean="0">
                <a:latin typeface="+mn-lt"/>
                <a:cs typeface="Arial" pitchFamily="34" charset="0"/>
              </a:rPr>
              <a:t>Trois catégories de données (Art.12)</a:t>
            </a:r>
          </a:p>
          <a:p>
            <a:pPr lvl="1">
              <a:buFont typeface="Wingdings" pitchFamily="2" charset="2"/>
              <a:buChar char="q"/>
            </a:pPr>
            <a:r>
              <a:rPr lang="fr-BE" sz="4900" b="1" u="sng" dirty="0" smtClean="0">
                <a:solidFill>
                  <a:schemeClr val="accent6">
                    <a:lumMod val="75000"/>
                  </a:schemeClr>
                </a:solidFill>
                <a:latin typeface="+mn-lt"/>
                <a:cs typeface="Arial" pitchFamily="34" charset="0"/>
              </a:rPr>
              <a:t> Catégorie 1 </a:t>
            </a:r>
            <a:r>
              <a:rPr lang="fr-BE" sz="4900" b="1" dirty="0" smtClean="0">
                <a:solidFill>
                  <a:schemeClr val="accent6">
                    <a:lumMod val="75000"/>
                  </a:schemeClr>
                </a:solidFill>
                <a:latin typeface="+mn-lt"/>
                <a:cs typeface="Arial" pitchFamily="34" charset="0"/>
              </a:rPr>
              <a:t>:  inventaire des parcelles polluées ou potentiellement polluées + données   et procédures administratives </a:t>
            </a:r>
          </a:p>
          <a:p>
            <a:pPr lvl="1">
              <a:buFont typeface="Wingdings" pitchFamily="2" charset="2"/>
              <a:buChar char="q"/>
            </a:pPr>
            <a:r>
              <a:rPr lang="fr-BE" sz="4900" b="1" dirty="0" smtClean="0">
                <a:solidFill>
                  <a:schemeClr val="accent6">
                    <a:lumMod val="75000"/>
                  </a:schemeClr>
                </a:solidFill>
                <a:latin typeface="+mn-lt"/>
                <a:cs typeface="Arial" pitchFamily="34" charset="0"/>
              </a:rPr>
              <a:t> </a:t>
            </a:r>
            <a:r>
              <a:rPr lang="fr-BE" sz="4900" b="1" u="sng" dirty="0" smtClean="0">
                <a:solidFill>
                  <a:schemeClr val="accent6">
                    <a:lumMod val="75000"/>
                  </a:schemeClr>
                </a:solidFill>
                <a:latin typeface="+mn-lt"/>
                <a:cs typeface="Arial" pitchFamily="34" charset="0"/>
              </a:rPr>
              <a:t>Catégorie 2 </a:t>
            </a:r>
            <a:r>
              <a:rPr lang="fr-BE" sz="4900" b="1" dirty="0" smtClean="0">
                <a:solidFill>
                  <a:schemeClr val="accent6">
                    <a:lumMod val="75000"/>
                  </a:schemeClr>
                </a:solidFill>
                <a:latin typeface="+mn-lt"/>
                <a:cs typeface="Arial" pitchFamily="34" charset="0"/>
              </a:rPr>
              <a:t>:  dossiers techniques</a:t>
            </a:r>
          </a:p>
          <a:p>
            <a:pPr lvl="1">
              <a:buFont typeface="Wingdings" pitchFamily="2" charset="2"/>
              <a:buChar char="q"/>
            </a:pPr>
            <a:r>
              <a:rPr lang="fr-BE" sz="4900" b="1" dirty="0" smtClean="0">
                <a:solidFill>
                  <a:schemeClr val="accent1">
                    <a:lumMod val="75000"/>
                  </a:schemeClr>
                </a:solidFill>
                <a:latin typeface="+mn-lt"/>
                <a:cs typeface="Arial" pitchFamily="34" charset="0"/>
              </a:rPr>
              <a:t> </a:t>
            </a:r>
            <a:r>
              <a:rPr lang="fr-BE" sz="4900" b="1" u="sng" dirty="0" smtClean="0">
                <a:solidFill>
                  <a:schemeClr val="accent1">
                    <a:lumMod val="75000"/>
                  </a:schemeClr>
                </a:solidFill>
                <a:latin typeface="+mn-lt"/>
                <a:cs typeface="Arial" pitchFamily="34" charset="0"/>
              </a:rPr>
              <a:t>Catégorie  3</a:t>
            </a:r>
            <a:r>
              <a:rPr lang="fr-BE" sz="4900" b="1" dirty="0" smtClean="0">
                <a:solidFill>
                  <a:schemeClr val="accent1">
                    <a:lumMod val="75000"/>
                  </a:schemeClr>
                </a:solidFill>
                <a:latin typeface="+mn-lt"/>
                <a:cs typeface="Arial" pitchFamily="34" charset="0"/>
              </a:rPr>
              <a:t>:   parcelle avec données de nature strictement indicative</a:t>
            </a:r>
          </a:p>
          <a:p>
            <a:pPr lvl="1">
              <a:buFont typeface="Wingdings" pitchFamily="2" charset="2"/>
              <a:buChar char="Ø"/>
            </a:pPr>
            <a:endParaRPr lang="fr-BE" sz="2100" b="1" dirty="0" smtClean="0">
              <a:solidFill>
                <a:schemeClr val="accent3">
                  <a:lumMod val="50000"/>
                </a:schemeClr>
              </a:solidFill>
              <a:latin typeface="+mn-lt"/>
              <a:cs typeface="Arial" pitchFamily="34" charset="0"/>
            </a:endParaRPr>
          </a:p>
          <a:p>
            <a:pPr lvl="1">
              <a:buFont typeface="Wingdings" pitchFamily="2" charset="2"/>
              <a:buChar char="Ø"/>
            </a:pPr>
            <a:endParaRPr lang="fr-BE" sz="2100" b="1" dirty="0" smtClean="0">
              <a:solidFill>
                <a:schemeClr val="accent3">
                  <a:lumMod val="50000"/>
                </a:schemeClr>
              </a:solidFill>
              <a:latin typeface="+mn-lt"/>
              <a:cs typeface="Arial" pitchFamily="34" charset="0"/>
            </a:endParaRPr>
          </a:p>
          <a:p>
            <a:pPr>
              <a:buNone/>
            </a:pPr>
            <a:endParaRPr lang="fr-BE" sz="2100" b="1" dirty="0" smtClean="0">
              <a:solidFill>
                <a:schemeClr val="accent6">
                  <a:lumMod val="50000"/>
                </a:schemeClr>
              </a:solidFill>
              <a:latin typeface="+mn-lt"/>
              <a:cs typeface="Arial" pitchFamily="34" charset="0"/>
            </a:endParaRPr>
          </a:p>
          <a:p>
            <a:pPr>
              <a:buNone/>
            </a:pPr>
            <a:endParaRPr lang="fr-BE" sz="1800" b="1" dirty="0" smtClean="0">
              <a:solidFill>
                <a:schemeClr val="accent6">
                  <a:lumMod val="50000"/>
                </a:schemeClr>
              </a:solidFill>
              <a:latin typeface="+mn-lt"/>
              <a:cs typeface="Arial" pitchFamily="34" charset="0"/>
            </a:endParaRPr>
          </a:p>
          <a:p>
            <a:pPr>
              <a:buNone/>
            </a:pPr>
            <a:r>
              <a:rPr lang="fr-BE" sz="1800" b="1" dirty="0" smtClean="0">
                <a:solidFill>
                  <a:schemeClr val="accent6">
                    <a:lumMod val="50000"/>
                  </a:schemeClr>
                </a:solidFill>
                <a:latin typeface="+mn-lt"/>
                <a:cs typeface="Arial" pitchFamily="34" charset="0"/>
              </a:rPr>
              <a:t> </a:t>
            </a:r>
          </a:p>
          <a:p>
            <a:pPr>
              <a:buNone/>
            </a:pPr>
            <a:endParaRPr lang="fr-BE" sz="2900" b="1" dirty="0" smtClean="0">
              <a:solidFill>
                <a:schemeClr val="accent6">
                  <a:lumMod val="50000"/>
                </a:schemeClr>
              </a:solidFill>
              <a:latin typeface="Arial" pitchFamily="34" charset="0"/>
              <a:cs typeface="Arial" pitchFamily="34" charset="0"/>
            </a:endParaRPr>
          </a:p>
          <a:p>
            <a:pPr>
              <a:buNone/>
            </a:pPr>
            <a:r>
              <a:rPr lang="fr-BE" sz="2900" b="1" dirty="0" smtClean="0">
                <a:solidFill>
                  <a:schemeClr val="accent6">
                    <a:lumMod val="50000"/>
                  </a:schemeClr>
                </a:solidFill>
                <a:latin typeface="Arial" pitchFamily="34" charset="0"/>
                <a:cs typeface="Arial" pitchFamily="34" charset="0"/>
              </a:rPr>
              <a:t>                 </a:t>
            </a:r>
          </a:p>
          <a:p>
            <a:pPr>
              <a:buNone/>
            </a:pPr>
            <a:endParaRPr lang="fr-BE" sz="1800" b="1" dirty="0" smtClean="0">
              <a:solidFill>
                <a:schemeClr val="accent6">
                  <a:lumMod val="50000"/>
                </a:schemeClr>
              </a:solidFill>
              <a:latin typeface="Arial" pitchFamily="34" charset="0"/>
              <a:cs typeface="Arial" pitchFamily="34" charset="0"/>
            </a:endParaRPr>
          </a:p>
          <a:p>
            <a:endParaRPr lang="fr-BE" sz="2200" dirty="0" smtClean="0">
              <a:latin typeface="+mj-lt"/>
            </a:endParaRPr>
          </a:p>
        </p:txBody>
      </p:sp>
      <p:sp>
        <p:nvSpPr>
          <p:cNvPr id="5" name="Rectangle 4"/>
          <p:cNvSpPr/>
          <p:nvPr/>
        </p:nvSpPr>
        <p:spPr>
          <a:xfrm>
            <a:off x="434641" y="288678"/>
            <a:ext cx="8282824" cy="415498"/>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 BDES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slide(fromBottom)">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slide(fromBottom)">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slide(fromBottom)">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slide(fromBottom)">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676969"/>
            <a:ext cx="7868120" cy="857250"/>
          </a:xfrm>
        </p:spPr>
        <p:txBody>
          <a:bodyPr>
            <a:normAutofit fontScale="90000"/>
          </a:bodyPr>
          <a:lstStyle/>
          <a:p>
            <a:r>
              <a:rPr lang="fr-BE" dirty="0" smtClean="0"/>
              <a:t/>
            </a:r>
            <a:br>
              <a:rPr lang="fr-BE" dirty="0" smtClean="0"/>
            </a:br>
            <a:r>
              <a:rPr lang="fr-BE" dirty="0" smtClean="0">
                <a:solidFill>
                  <a:schemeClr val="accent6">
                    <a:lumMod val="50000"/>
                  </a:schemeClr>
                </a:solidFill>
              </a:rPr>
              <a:t>      </a:t>
            </a:r>
            <a:r>
              <a:rPr lang="fr-BE" sz="3100" dirty="0" smtClean="0">
                <a:solidFill>
                  <a:schemeClr val="accent6">
                    <a:lumMod val="50000"/>
                  </a:schemeClr>
                </a:solidFill>
              </a:rPr>
              <a:t>B D E S                </a:t>
            </a:r>
            <a:r>
              <a:rPr lang="fr-BE" sz="3100" dirty="0">
                <a:solidFill>
                  <a:srgbClr val="7030A0"/>
                </a:solidFill>
              </a:rPr>
              <a:t/>
            </a:r>
            <a:br>
              <a:rPr lang="fr-BE" sz="3100" dirty="0">
                <a:solidFill>
                  <a:srgbClr val="7030A0"/>
                </a:solidFill>
              </a:rPr>
            </a:br>
            <a:endParaRPr lang="fr-BE" sz="3100" dirty="0">
              <a:solidFill>
                <a:srgbClr val="7030A0"/>
              </a:solidFill>
            </a:endParaRPr>
          </a:p>
        </p:txBody>
      </p:sp>
      <p:sp>
        <p:nvSpPr>
          <p:cNvPr id="3" name="Espace réservé du contenu 2"/>
          <p:cNvSpPr>
            <a:spLocks noGrp="1"/>
          </p:cNvSpPr>
          <p:nvPr>
            <p:ph idx="1"/>
          </p:nvPr>
        </p:nvSpPr>
        <p:spPr>
          <a:xfrm>
            <a:off x="1554604" y="902525"/>
            <a:ext cx="6867698" cy="3129577"/>
          </a:xfrm>
        </p:spPr>
        <p:txBody>
          <a:bodyPr>
            <a:normAutofit fontScale="32500" lnSpcReduction="20000"/>
          </a:bodyPr>
          <a:lstStyle/>
          <a:p>
            <a:pPr marL="0" indent="0">
              <a:buNone/>
            </a:pPr>
            <a:endParaRPr lang="fr-BE" sz="6400" b="1" dirty="0"/>
          </a:p>
          <a:p>
            <a:pPr marL="0" indent="0">
              <a:buNone/>
            </a:pPr>
            <a:r>
              <a:rPr lang="fr-BE" sz="5600" b="1" dirty="0">
                <a:solidFill>
                  <a:srgbClr val="0070C0"/>
                </a:solidFill>
              </a:rPr>
              <a:t>	</a:t>
            </a:r>
            <a:endParaRPr lang="fr-BE" sz="5600" b="1" dirty="0" smtClean="0">
              <a:solidFill>
                <a:srgbClr val="0070C0"/>
              </a:solidFill>
            </a:endParaRPr>
          </a:p>
          <a:p>
            <a:pPr>
              <a:buFont typeface="Wingdings" panose="05000000000000000000" pitchFamily="2" charset="2"/>
              <a:buChar char="Ø"/>
            </a:pPr>
            <a:r>
              <a:rPr lang="fr-BE" sz="5500" b="1" dirty="0">
                <a:solidFill>
                  <a:schemeClr val="tx1">
                    <a:lumMod val="75000"/>
                    <a:lumOff val="25000"/>
                  </a:schemeClr>
                </a:solidFill>
              </a:rPr>
              <a:t>Droit de rectification des </a:t>
            </a:r>
            <a:r>
              <a:rPr lang="fr-BE" sz="5500" b="1" dirty="0" smtClean="0">
                <a:solidFill>
                  <a:schemeClr val="tx1">
                    <a:lumMod val="75000"/>
                    <a:lumOff val="25000"/>
                  </a:schemeClr>
                </a:solidFill>
              </a:rPr>
              <a:t>données (Art.13)</a:t>
            </a:r>
          </a:p>
          <a:p>
            <a:pPr>
              <a:buFont typeface="Wingdings" panose="05000000000000000000" pitchFamily="2" charset="2"/>
              <a:buChar char="Ø"/>
            </a:pPr>
            <a:endParaRPr lang="fr-BE" sz="5500" b="1" dirty="0">
              <a:solidFill>
                <a:schemeClr val="tx1">
                  <a:lumMod val="75000"/>
                  <a:lumOff val="25000"/>
                </a:schemeClr>
              </a:solidFill>
            </a:endParaRPr>
          </a:p>
          <a:p>
            <a:pPr>
              <a:buFont typeface="Wingdings" panose="05000000000000000000" pitchFamily="2" charset="2"/>
              <a:buChar char="Ø"/>
            </a:pPr>
            <a:r>
              <a:rPr lang="fr-BE" sz="5500" b="1" dirty="0">
                <a:solidFill>
                  <a:schemeClr val="tx1">
                    <a:lumMod val="75000"/>
                    <a:lumOff val="25000"/>
                  </a:schemeClr>
                </a:solidFill>
              </a:rPr>
              <a:t>Comité de gestion et surveillance </a:t>
            </a:r>
            <a:r>
              <a:rPr lang="fr-BE" sz="5500" b="1" dirty="0" smtClean="0">
                <a:solidFill>
                  <a:schemeClr val="tx1">
                    <a:lumMod val="75000"/>
                    <a:lumOff val="25000"/>
                  </a:schemeClr>
                </a:solidFill>
              </a:rPr>
              <a:t>BDES (Art. 14)</a:t>
            </a:r>
          </a:p>
          <a:p>
            <a:pPr>
              <a:buNone/>
            </a:pPr>
            <a:r>
              <a:rPr lang="fr-BE" sz="5500" b="1" dirty="0" smtClean="0">
                <a:solidFill>
                  <a:schemeClr val="tx1">
                    <a:lumMod val="75000"/>
                    <a:lumOff val="25000"/>
                  </a:schemeClr>
                </a:solidFill>
              </a:rPr>
              <a:t>      (Rapport GW / PW)</a:t>
            </a:r>
          </a:p>
          <a:p>
            <a:pPr>
              <a:buFont typeface="Wingdings" panose="05000000000000000000" pitchFamily="2" charset="2"/>
              <a:buChar char="Ø"/>
            </a:pPr>
            <a:endParaRPr lang="fr-BE" sz="5500" b="1" dirty="0">
              <a:solidFill>
                <a:schemeClr val="tx1">
                  <a:lumMod val="75000"/>
                  <a:lumOff val="25000"/>
                </a:schemeClr>
              </a:solidFill>
            </a:endParaRPr>
          </a:p>
          <a:p>
            <a:pPr>
              <a:buFont typeface="Wingdings" panose="05000000000000000000" pitchFamily="2" charset="2"/>
              <a:buChar char="Ø"/>
            </a:pPr>
            <a:r>
              <a:rPr lang="fr-BE" sz="5500" b="1" dirty="0">
                <a:solidFill>
                  <a:schemeClr val="tx1">
                    <a:lumMod val="75000"/>
                    <a:lumOff val="25000"/>
                  </a:schemeClr>
                </a:solidFill>
              </a:rPr>
              <a:t>Rapport périodique au </a:t>
            </a:r>
            <a:r>
              <a:rPr lang="fr-BE" sz="5500" b="1" dirty="0" smtClean="0">
                <a:solidFill>
                  <a:schemeClr val="tx1">
                    <a:lumMod val="75000"/>
                    <a:lumOff val="25000"/>
                  </a:schemeClr>
                </a:solidFill>
              </a:rPr>
              <a:t>Communes</a:t>
            </a:r>
          </a:p>
          <a:p>
            <a:pPr>
              <a:buFont typeface="Wingdings" panose="05000000000000000000" pitchFamily="2" charset="2"/>
              <a:buChar char="Ø"/>
            </a:pPr>
            <a:endParaRPr lang="fr-BE" sz="5500" b="1" dirty="0">
              <a:solidFill>
                <a:schemeClr val="tx1">
                  <a:lumMod val="75000"/>
                  <a:lumOff val="25000"/>
                </a:schemeClr>
              </a:solidFill>
            </a:endParaRPr>
          </a:p>
          <a:p>
            <a:pPr>
              <a:buFont typeface="Wingdings" panose="05000000000000000000" pitchFamily="2" charset="2"/>
              <a:buChar char="Ø"/>
            </a:pPr>
            <a:r>
              <a:rPr lang="fr-BE" sz="5500" b="1" dirty="0">
                <a:solidFill>
                  <a:schemeClr val="tx1">
                    <a:lumMod val="75000"/>
                    <a:lumOff val="25000"/>
                  </a:schemeClr>
                </a:solidFill>
              </a:rPr>
              <a:t>Délivrance Extrait </a:t>
            </a:r>
            <a:r>
              <a:rPr lang="fr-BE" sz="5500" b="1" dirty="0" smtClean="0">
                <a:solidFill>
                  <a:schemeClr val="tx1">
                    <a:lumMod val="75000"/>
                    <a:lumOff val="25000"/>
                  </a:schemeClr>
                </a:solidFill>
              </a:rPr>
              <a:t>conforme à toute personne</a:t>
            </a:r>
          </a:p>
          <a:p>
            <a:pPr>
              <a:buNone/>
            </a:pPr>
            <a:r>
              <a:rPr lang="fr-BE" sz="5500" b="1" dirty="0" smtClean="0">
                <a:solidFill>
                  <a:schemeClr val="tx1">
                    <a:lumMod val="75000"/>
                    <a:lumOff val="25000"/>
                  </a:schemeClr>
                </a:solidFill>
              </a:rPr>
              <a:t>      </a:t>
            </a:r>
            <a:r>
              <a:rPr lang="fr-BE" sz="5500" b="1" dirty="0">
                <a:solidFill>
                  <a:schemeClr val="tx1">
                    <a:lumMod val="75000"/>
                    <a:lumOff val="25000"/>
                  </a:schemeClr>
                </a:solidFill>
              </a:rPr>
              <a:t>(+ droit de dossier)</a:t>
            </a:r>
          </a:p>
          <a:p>
            <a:pPr>
              <a:buFont typeface="Wingdings" panose="05000000000000000000" pitchFamily="2" charset="2"/>
              <a:buChar char="Ø"/>
            </a:pPr>
            <a:endParaRPr lang="fr-BE" sz="5600" b="1" dirty="0">
              <a:solidFill>
                <a:srgbClr val="0070C0"/>
              </a:solidFill>
            </a:endParaRPr>
          </a:p>
          <a:p>
            <a:endParaRPr lang="fr-BE" dirty="0"/>
          </a:p>
          <a:p>
            <a:endParaRPr lang="fr-BE" dirty="0" smtClean="0"/>
          </a:p>
          <a:p>
            <a:endParaRPr lang="fr-BE" dirty="0"/>
          </a:p>
          <a:p>
            <a:endParaRPr lang="fr-BE" sz="3100" dirty="0"/>
          </a:p>
        </p:txBody>
      </p:sp>
      <p:sp>
        <p:nvSpPr>
          <p:cNvPr id="5" name="Organigramme : Processus 4"/>
          <p:cNvSpPr/>
          <p:nvPr/>
        </p:nvSpPr>
        <p:spPr>
          <a:xfrm>
            <a:off x="6798426" y="1534219"/>
            <a:ext cx="224444" cy="149629"/>
          </a:xfrm>
          <a:prstGeom prst="flowChartProcess">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6" name="Organigramme : Processus 5"/>
          <p:cNvSpPr/>
          <p:nvPr/>
        </p:nvSpPr>
        <p:spPr>
          <a:xfrm>
            <a:off x="7135092" y="1534219"/>
            <a:ext cx="224444" cy="149629"/>
          </a:xfrm>
          <a:prstGeom prst="flowChartProcess">
            <a:avLst/>
          </a:prstGeom>
          <a:solidFill>
            <a:srgbClr val="0033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solidFill>
                <a:schemeClr val="tx2">
                  <a:lumMod val="75000"/>
                </a:schemeClr>
              </a:solidFill>
            </a:endParaRPr>
          </a:p>
        </p:txBody>
      </p:sp>
      <p:sp>
        <p:nvSpPr>
          <p:cNvPr id="8" name="Rectangle 7"/>
          <p:cNvSpPr/>
          <p:nvPr/>
        </p:nvSpPr>
        <p:spPr>
          <a:xfrm>
            <a:off x="434641" y="288678"/>
            <a:ext cx="8282824" cy="415498"/>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 BDES</a:t>
            </a:r>
          </a:p>
        </p:txBody>
      </p:sp>
    </p:spTree>
    <p:extLst>
      <p:ext uri="{BB962C8B-B14F-4D97-AF65-F5344CB8AC3E}">
        <p14:creationId xmlns:p14="http://schemas.microsoft.com/office/powerpoint/2010/main" xmlns="" val="29734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676969"/>
            <a:ext cx="7868120" cy="857250"/>
          </a:xfrm>
        </p:spPr>
        <p:txBody>
          <a:bodyPr>
            <a:normAutofit fontScale="90000"/>
          </a:bodyPr>
          <a:lstStyle/>
          <a:p>
            <a:r>
              <a:rPr lang="fr-BE" dirty="0" smtClean="0"/>
              <a:t/>
            </a:r>
            <a:br>
              <a:rPr lang="fr-BE" dirty="0" smtClean="0"/>
            </a:br>
            <a:r>
              <a:rPr lang="fr-BE" dirty="0" smtClean="0">
                <a:solidFill>
                  <a:schemeClr val="accent6">
                    <a:lumMod val="50000"/>
                  </a:schemeClr>
                </a:solidFill>
              </a:rPr>
              <a:t>      </a:t>
            </a:r>
            <a:r>
              <a:rPr lang="fr-BE" sz="3100" dirty="0" smtClean="0">
                <a:solidFill>
                  <a:schemeClr val="accent6">
                    <a:lumMod val="50000"/>
                  </a:schemeClr>
                </a:solidFill>
              </a:rPr>
              <a:t>B D E S : Contenu                </a:t>
            </a:r>
            <a:r>
              <a:rPr lang="fr-BE" sz="3100" dirty="0">
                <a:solidFill>
                  <a:srgbClr val="7030A0"/>
                </a:solidFill>
              </a:rPr>
              <a:t/>
            </a:r>
            <a:br>
              <a:rPr lang="fr-BE" sz="3100" dirty="0">
                <a:solidFill>
                  <a:srgbClr val="7030A0"/>
                </a:solidFill>
              </a:rPr>
            </a:br>
            <a:endParaRPr lang="fr-BE" sz="3100" dirty="0">
              <a:solidFill>
                <a:srgbClr val="7030A0"/>
              </a:solidFill>
            </a:endParaRPr>
          </a:p>
        </p:txBody>
      </p:sp>
      <p:sp>
        <p:nvSpPr>
          <p:cNvPr id="3" name="Espace réservé du contenu 2"/>
          <p:cNvSpPr>
            <a:spLocks noGrp="1"/>
          </p:cNvSpPr>
          <p:nvPr>
            <p:ph idx="1"/>
          </p:nvPr>
        </p:nvSpPr>
        <p:spPr>
          <a:xfrm>
            <a:off x="700643" y="902525"/>
            <a:ext cx="8443357" cy="3479470"/>
          </a:xfrm>
        </p:spPr>
        <p:txBody>
          <a:bodyPr>
            <a:normAutofit/>
          </a:bodyPr>
          <a:lstStyle/>
          <a:p>
            <a:pPr marL="0" indent="0">
              <a:buNone/>
            </a:pPr>
            <a:endParaRPr lang="fr-BE" b="1" dirty="0" smtClean="0">
              <a:solidFill>
                <a:srgbClr val="0070C0"/>
              </a:solidFill>
            </a:endParaRPr>
          </a:p>
          <a:p>
            <a:pPr>
              <a:buFont typeface="Wingdings" panose="05000000000000000000" pitchFamily="2" charset="2"/>
              <a:buChar char="Ø"/>
            </a:pPr>
            <a:r>
              <a:rPr lang="fr-BE" sz="2200" b="1" dirty="0" smtClean="0">
                <a:solidFill>
                  <a:schemeClr val="accent6">
                    <a:lumMod val="75000"/>
                  </a:schemeClr>
                </a:solidFill>
              </a:rPr>
              <a:t>Données de catégorie 1</a:t>
            </a:r>
          </a:p>
          <a:p>
            <a:pPr>
              <a:buNone/>
            </a:pPr>
            <a:r>
              <a:rPr lang="fr-BE" b="1" dirty="0" smtClean="0">
                <a:solidFill>
                  <a:schemeClr val="accent3">
                    <a:lumMod val="50000"/>
                  </a:schemeClr>
                </a:solidFill>
              </a:rPr>
              <a:t>	</a:t>
            </a:r>
            <a:r>
              <a:rPr lang="fr-BE" sz="2200" b="1" dirty="0" smtClean="0">
                <a:solidFill>
                  <a:schemeClr val="accent3">
                    <a:lumMod val="50000"/>
                  </a:schemeClr>
                </a:solidFill>
              </a:rPr>
              <a:t>- </a:t>
            </a:r>
            <a:r>
              <a:rPr lang="fr-BE" sz="2200" b="1" u="sng" dirty="0" smtClean="0">
                <a:solidFill>
                  <a:schemeClr val="accent3">
                    <a:lumMod val="50000"/>
                  </a:schemeClr>
                </a:solidFill>
              </a:rPr>
              <a:t>Inventaires de parcelles </a:t>
            </a:r>
            <a:r>
              <a:rPr lang="fr-BE" sz="2200" b="1" dirty="0" smtClean="0">
                <a:solidFill>
                  <a:schemeClr val="accent3">
                    <a:lumMod val="50000"/>
                  </a:schemeClr>
                </a:solidFill>
              </a:rPr>
              <a:t>:</a:t>
            </a:r>
          </a:p>
          <a:p>
            <a:pPr>
              <a:buNone/>
            </a:pPr>
            <a:r>
              <a:rPr lang="fr-BE" b="1" dirty="0" smtClean="0">
                <a:solidFill>
                  <a:schemeClr val="accent3">
                    <a:lumMod val="50000"/>
                  </a:schemeClr>
                </a:solidFill>
              </a:rPr>
              <a:t>			</a:t>
            </a:r>
            <a:r>
              <a:rPr lang="fr-BE" sz="1800" b="1" dirty="0" smtClean="0">
                <a:solidFill>
                  <a:schemeClr val="tx1">
                    <a:lumMod val="85000"/>
                    <a:lumOff val="15000"/>
                  </a:schemeClr>
                </a:solidFill>
              </a:rPr>
              <a:t>+ autorisation pour installation ou activité présentant un risque sol</a:t>
            </a:r>
          </a:p>
          <a:p>
            <a:pPr lvl="2">
              <a:buNone/>
            </a:pPr>
            <a:r>
              <a:rPr lang="fr-BE" b="1" dirty="0" smtClean="0">
                <a:solidFill>
                  <a:schemeClr val="tx1">
                    <a:lumMod val="85000"/>
                    <a:lumOff val="15000"/>
                  </a:schemeClr>
                </a:solidFill>
              </a:rPr>
              <a:t>+ indication de pollution constatée par DPC (PV constat infraction ou rapports de visite)</a:t>
            </a:r>
          </a:p>
          <a:p>
            <a:pPr lvl="2">
              <a:buNone/>
            </a:pPr>
            <a:r>
              <a:rPr lang="fr-BE" b="1" dirty="0" smtClean="0">
                <a:solidFill>
                  <a:schemeClr val="tx1">
                    <a:lumMod val="85000"/>
                    <a:lumOff val="15000"/>
                  </a:schemeClr>
                </a:solidFill>
              </a:rPr>
              <a:t>+ terrain pollué ou potentiellement pollué</a:t>
            </a:r>
          </a:p>
          <a:p>
            <a:pPr lvl="2">
              <a:buNone/>
            </a:pPr>
            <a:r>
              <a:rPr lang="fr-BE" b="1" dirty="0" smtClean="0">
                <a:solidFill>
                  <a:schemeClr val="tx1">
                    <a:lumMod val="85000"/>
                    <a:lumOff val="15000"/>
                  </a:schemeClr>
                </a:solidFill>
              </a:rPr>
              <a:t>+ pollution résiduelle à l’issue plan </a:t>
            </a:r>
            <a:r>
              <a:rPr lang="fr-BE" b="1" dirty="0" err="1" smtClean="0">
                <a:solidFill>
                  <a:schemeClr val="tx1">
                    <a:lumMod val="85000"/>
                    <a:lumOff val="15000"/>
                  </a:schemeClr>
                </a:solidFill>
              </a:rPr>
              <a:t>remédiation</a:t>
            </a:r>
            <a:r>
              <a:rPr lang="fr-BE" b="1" dirty="0" smtClean="0">
                <a:solidFill>
                  <a:schemeClr val="tx1">
                    <a:lumMod val="85000"/>
                    <a:lumOff val="15000"/>
                  </a:schemeClr>
                </a:solidFill>
              </a:rPr>
              <a:t> (état des lieux approuvé) </a:t>
            </a:r>
          </a:p>
          <a:p>
            <a:pPr lvl="2">
              <a:buNone/>
            </a:pPr>
            <a:endParaRPr lang="fr-BE" b="1" dirty="0" smtClean="0">
              <a:solidFill>
                <a:schemeClr val="accent3">
                  <a:lumMod val="50000"/>
                </a:schemeClr>
              </a:solidFill>
            </a:endParaRPr>
          </a:p>
          <a:p>
            <a:pPr lvl="2">
              <a:buNone/>
            </a:pPr>
            <a:endParaRPr lang="fr-BE" b="1" dirty="0" smtClean="0">
              <a:solidFill>
                <a:schemeClr val="accent3">
                  <a:lumMod val="50000"/>
                </a:schemeClr>
              </a:solidFill>
            </a:endParaRPr>
          </a:p>
          <a:p>
            <a:endParaRPr lang="fr-BE" dirty="0"/>
          </a:p>
          <a:p>
            <a:endParaRPr lang="fr-BE" dirty="0" smtClean="0"/>
          </a:p>
          <a:p>
            <a:endParaRPr lang="fr-BE" dirty="0"/>
          </a:p>
          <a:p>
            <a:endParaRPr lang="fr-BE" sz="3100" dirty="0"/>
          </a:p>
        </p:txBody>
      </p:sp>
      <p:sp>
        <p:nvSpPr>
          <p:cNvPr id="8" name="Rectangle 7"/>
          <p:cNvSpPr/>
          <p:nvPr/>
        </p:nvSpPr>
        <p:spPr>
          <a:xfrm>
            <a:off x="434641" y="288678"/>
            <a:ext cx="8282824" cy="415498"/>
          </a:xfrm>
          <a:prstGeom prst="rect">
            <a:avLst/>
          </a:prstGeom>
        </p:spPr>
        <p:txBody>
          <a:bodyPr wrap="square">
            <a:spAutoFit/>
          </a:bodyPr>
          <a:lstStyle/>
          <a:p>
            <a:r>
              <a:rPr lang="fr-BE" sz="2100" b="1" dirty="0" smtClean="0">
                <a:solidFill>
                  <a:srgbClr val="7AB929"/>
                </a:solidFill>
                <a:latin typeface="Arial"/>
                <a:ea typeface="+mj-ea"/>
                <a:cs typeface="Arial"/>
              </a:rPr>
              <a:t>2. Une Banque de Données de l’Etat des Sols - BDES</a:t>
            </a:r>
          </a:p>
        </p:txBody>
      </p:sp>
    </p:spTree>
    <p:extLst>
      <p:ext uri="{BB962C8B-B14F-4D97-AF65-F5344CB8AC3E}">
        <p14:creationId xmlns:p14="http://schemas.microsoft.com/office/powerpoint/2010/main" xmlns="" val="29734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8462</TotalTime>
  <Words>2395</Words>
  <Application>Microsoft Office PowerPoint</Application>
  <PresentationFormat>Affichage à l'écran (16:9)</PresentationFormat>
  <Paragraphs>551</Paragraphs>
  <Slides>47</Slides>
  <Notes>2</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 Le nouveau décret sols wallon :  quels changements ?              </vt:lpstr>
      <vt:lpstr>Diapositive 2</vt:lpstr>
      <vt:lpstr>« DECRET SOLS »  </vt:lpstr>
      <vt:lpstr>1. Objectifs et champs d’application </vt:lpstr>
      <vt:lpstr>1. Objectifs et champs d’application </vt:lpstr>
      <vt:lpstr>« DECRET SOLS »  </vt:lpstr>
      <vt:lpstr>Diapositive 7</vt:lpstr>
      <vt:lpstr>       B D E S                 </vt:lpstr>
      <vt:lpstr>       B D E S : Contenu                 </vt:lpstr>
      <vt:lpstr>       B D E S : Contenu                 </vt:lpstr>
      <vt:lpstr>       B D E S : Contenu                 </vt:lpstr>
      <vt:lpstr>       B D E S : Contenu                 </vt:lpstr>
      <vt:lpstr>       B D E S : Contenu                 </vt:lpstr>
      <vt:lpstr>       B D E S : Contenu                 </vt:lpstr>
      <vt:lpstr>Diapositive 15</vt:lpstr>
      <vt:lpstr>       B D E S </vt:lpstr>
      <vt:lpstr>Diapositive 17</vt:lpstr>
      <vt:lpstr>3. Points forts de la réforme du décret sols 7.  B D E S </vt:lpstr>
      <vt:lpstr>Diapositive 19</vt:lpstr>
      <vt:lpstr>Diapositive 20</vt:lpstr>
      <vt:lpstr>Diapositive 21</vt:lpstr>
      <vt:lpstr>Diapositive 22</vt:lpstr>
      <vt:lpstr>« DECRET SOLS »  </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 DECRET SOLS »  </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 « DECRET SOLS » - version 2018 </vt:lpstr>
      <vt:lpstr>Diapositive 47</vt:lpstr>
    </vt:vector>
  </TitlesOfParts>
  <Company>Service public de Wallonie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Jean-Sébastien Cornélis</dc:creator>
  <cp:lastModifiedBy>102135</cp:lastModifiedBy>
  <cp:revision>397</cp:revision>
  <dcterms:created xsi:type="dcterms:W3CDTF">2017-06-20T09:48:45Z</dcterms:created>
  <dcterms:modified xsi:type="dcterms:W3CDTF">2018-12-04T15:07:22Z</dcterms:modified>
</cp:coreProperties>
</file>